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4" r:id="rId2"/>
    <p:sldId id="366" r:id="rId3"/>
    <p:sldId id="367" r:id="rId4"/>
    <p:sldId id="368" r:id="rId5"/>
    <p:sldId id="370" r:id="rId6"/>
    <p:sldId id="369" r:id="rId7"/>
    <p:sldId id="343" r:id="rId8"/>
  </p:sldIdLst>
  <p:sldSz cx="12192000" cy="6858000"/>
  <p:notesSz cx="6669088" cy="98853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5" autoAdjust="0"/>
    <p:restoredTop sz="71792" autoAdjust="0"/>
  </p:normalViewPr>
  <p:slideViewPr>
    <p:cSldViewPr>
      <p:cViewPr varScale="1">
        <p:scale>
          <a:sx n="83" d="100"/>
          <a:sy n="83" d="100"/>
        </p:scale>
        <p:origin x="-1854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14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999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89991"/>
            <a:ext cx="2889938" cy="495372"/>
          </a:xfrm>
          <a:prstGeom prst="rect">
            <a:avLst/>
          </a:prstGeom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8" y="741363"/>
            <a:ext cx="6589712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94996"/>
            <a:ext cx="5335270" cy="4448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9992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89992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25" y="739775"/>
            <a:ext cx="6589713" cy="3706813"/>
          </a:xfrm>
          <a:prstGeom prst="rect">
            <a:avLst/>
          </a:prstGeo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xfrm>
            <a:off x="666909" y="4695548"/>
            <a:ext cx="5335270" cy="4448413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2491" algn="just" defTabSz="904982"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A5AB0-DCCC-45E4-97BE-C6AF49350D88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1363"/>
            <a:ext cx="6589712" cy="370681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695547"/>
            <a:ext cx="5335270" cy="462065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 eaLnBrk="1" hangingPunct="1">
              <a:spcBef>
                <a:spcPts val="0"/>
              </a:spcBef>
            </a:pPr>
            <a:endParaRPr lang="ru-RU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1363"/>
            <a:ext cx="6589712" cy="370681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553451"/>
            <a:ext cx="5748711" cy="513784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45365" algn="just">
              <a:spcBef>
                <a:spcPts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209550"/>
            <a:ext cx="6588125" cy="3706813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26" y="4010619"/>
            <a:ext cx="6232176" cy="5608981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 defTabSz="904982">
              <a:spcBef>
                <a:spcPts val="0"/>
              </a:spcBef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282575"/>
            <a:ext cx="6589713" cy="3706813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468" y="4010619"/>
            <a:ext cx="6232176" cy="568067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729" indent="-281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5735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030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6324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6618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6912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7207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7500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областной закон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2022 год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</a:t>
            </a:r>
            <a:r>
              <a:rPr lang="ru-RU" altLang="ru-RU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2023 и 2024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45734" y="2873375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1" lang="ru-RU" b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95401" y="188641"/>
            <a:ext cx="11065230" cy="649408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Причины внесения изменений</a:t>
            </a:r>
          </a:p>
          <a:p>
            <a:pPr algn="ctr"/>
            <a:endParaRPr kumimoji="1" lang="ru-RU" sz="1600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отражения остатка средств бюджета по состоянию на 1 января 2022 года, образовавшегося в результате неполного использования в 2021 году бюджетных ассигнований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2)  Предоставление межбюджетного трансферта из областного бюджета на дополнительное финансовое обеспечение оказания первичной медико-санитарной помощи лицам, застрахованным по ОМС, в том числе с заболеванием и (или) подозрением на заболевание новой коронавирусной инфекцией (COVID-19), в рамках реализации территориальных программ ОМС за счет бюджетных ассигнований резервного фонда Правительства Российской Федерации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3) 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Распределение иных межбюджетных трансфертов из бюджета ФОМС для софинансирования расходов медицинских организаций на оплату труда врачей и среднего медицинского персонала;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4) Распределение иных межбюджетных трансфертов из бюджета ФОМС на финансовое обеспечение осуществления денежных выплат стимулирующего характера медицинским работникам </a:t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 выявление онкологических заболеваний в ходе проведения диспансеризации и профилактических медицинских осмотров населения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5) Предоставление межбюджетного трансферта из бюджета ФОМС на дополнительное финансовое обеспечение медицинской помощи, оказанной лицам, застрахованным по ОМС, в том числе </a:t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заболеванием и (или) подозрением на заболевание новой коронавирусной инфекцией (COVID-19), в рамках реализации территориальных программ ОМС в 2021 - 2022 годах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6) Дополнение и уточнение видов доходов, поступающих в бюджет территориального фонда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" y="404813"/>
            <a:ext cx="11857567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3600" dirty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kumimoji="1" lang="ru-RU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1"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1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kumimoji="1"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3955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параметров бюджета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на 2022 год, млн. рублей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35360" y="1628802"/>
          <a:ext cx="11425270" cy="4176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373"/>
                <a:gridCol w="2112235"/>
                <a:gridCol w="2016224"/>
                <a:gridCol w="2112235"/>
                <a:gridCol w="1824203"/>
              </a:tblGrid>
              <a:tr h="11504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2022 год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marL="121920" marR="121920" anchor="ctr"/>
                </a:tc>
              </a:tr>
              <a:tr h="649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26 168,1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+ 902,3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27 070,4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69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26 168,1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+ 1 153,5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27 321,6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+ 4,2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170695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финансирования дефицита бюджета (остаток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 бюджета на 01.01.2022)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75319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доходам на 2022 год, млн. рублей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9376" y="1124744"/>
          <a:ext cx="11101064" cy="5030296"/>
        </p:xfrm>
        <a:graphic>
          <a:graphicData uri="http://schemas.openxmlformats.org/drawingml/2006/table">
            <a:tbl>
              <a:tblPr/>
              <a:tblGrid>
                <a:gridCol w="6124724"/>
                <a:gridCol w="1804608"/>
                <a:gridCol w="1585866"/>
                <a:gridCol w="1585866"/>
              </a:tblGrid>
              <a:tr h="801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8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учетом изменений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26 168,1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+ 902,3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27 070,4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 из бюджета 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ФОМС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25 670,9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25 670,9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бюджета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+ 874,0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874,0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областного бюджета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за счет бюджетных ассигнований резервного</a:t>
                      </a:r>
                      <a:r>
                        <a:rPr lang="ru-RU" sz="1800" b="1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фонда Правительства РФ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+ 76,2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бюджетов территориальных фондов ОМС </a:t>
                      </a:r>
                      <a:b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рамках осуществления МТР</a:t>
                      </a: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438,2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+ 45,8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484,0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остатков целевых средств прошлых лет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остатков целевых МБТ прошлых лет в бюджет ФОМС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- 100,1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- 100,1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849205" cy="864096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Иные межбюджетные трансферты, предоставляемые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бюджета ФОМС в 2022 году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1370" y="1196752"/>
          <a:ext cx="10633181" cy="5302660"/>
        </p:xfrm>
        <a:graphic>
          <a:graphicData uri="http://schemas.openxmlformats.org/drawingml/2006/table">
            <a:tbl>
              <a:tblPr/>
              <a:tblGrid>
                <a:gridCol w="8625736"/>
                <a:gridCol w="2007445"/>
              </a:tblGrid>
              <a:tr h="70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Межбюджетные трансферты, предоставляемые из бюджета ФОМС в бюджет территориального фонда ОМС, в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сего,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</a:t>
                      </a:r>
                      <a:r>
                        <a:rPr lang="en-US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формирования нормированного страхового запаса территориального фонда обязательного медицинского страхования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+ 375,6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</a:t>
                      </a:r>
                      <a:b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профилактических медицинских осмотров населения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дополнительное финансовое обеспечение медицинской помощи, оказанной лицам, застрахованным по обязательному медицинскому страхованию, в том числе с заболеванием и (или) подозрением 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заболевание новой коронавирусной инфекцией (COVID-19), 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рамках реализации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ТП ОМС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2021 - 2022 годах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+ 496,8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0"/>
            <a:ext cx="11425269" cy="360040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 по расходам на 2022 год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3352" y="510275"/>
          <a:ext cx="11665296" cy="5915245"/>
        </p:xfrm>
        <a:graphic>
          <a:graphicData uri="http://schemas.openxmlformats.org/drawingml/2006/table">
            <a:tbl>
              <a:tblPr/>
              <a:tblGrid>
                <a:gridCol w="7793202"/>
                <a:gridCol w="1396895"/>
                <a:gridCol w="1249853"/>
                <a:gridCol w="1225346"/>
              </a:tblGrid>
              <a:tr h="632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финансовое обеспечение: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26 168,1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+ 1 153,5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27 321,6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помощи, оказанной лицам, застрахованным по ОМС, в том числе с заболеванием и (или) подозрением на заболевание новой коронавирусной инфекцией (COVID-19), в рамках реализации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 ОМС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2021 - 2022 годах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+ 496,8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496,8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ОМС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территориях субъектов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РФ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25 527,9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+ 92,7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25 620,6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формирования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НСЗ территориального фонда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+ 375,5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осуществления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денежных выплат стимулирующего характера мед. работникам за выявление онкологических заболеваний в ходе проведения диспансеризации и проф.  мед. осмотров населения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9775" algn="l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оказания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первичной медико-санитарной помощи лицам, застрахованным по ОМС, в т. ч. с заболеванием и (или) подозрением на заболевание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новой коронавирусной инфекцией (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COVID-19)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рамках реализации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ТП ОМС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мероприятий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организации ДПО мед. работников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программам повышения квалификации, а также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приобретению и проведению ремонта мед. оборудования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+ 64,2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расходов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оплату мед. помощи, оказанной лицам, застрахованным на территории других субъектов РФ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финансовое обеспечение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ОМС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выполнение управленческих функций ТФОМС АО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60496" y="260648"/>
            <a:ext cx="134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10089</TotalTime>
  <Words>509</Words>
  <Application>Microsoft Office PowerPoint</Application>
  <PresentationFormat>Произвольный</PresentationFormat>
  <Paragraphs>146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О внесении изменений в областной закон  «О бюджете территориального фонда обязательного медицинского страхования Архангельской области на 2022 год  и на плановый период 2023 и 2024 годов»</vt:lpstr>
      <vt:lpstr>Слайд 2</vt:lpstr>
      <vt:lpstr>Изменение параметров бюджета  ТФОМС АО на 2022 год, млн. рублей</vt:lpstr>
      <vt:lpstr>Показатели бюджета ТФОМС АО по доходам на 2022 год, млн. рублей    </vt:lpstr>
      <vt:lpstr>Иные межбюджетные трансферты, предоставляемые  из бюджета ФОМС в 2022 году</vt:lpstr>
      <vt:lpstr>Показатели бюджета ТФОМС АО по расходам на 2022 год</vt:lpstr>
      <vt:lpstr>Слайд 7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786</cp:revision>
  <cp:lastPrinted>2021-04-21T09:28:43Z</cp:lastPrinted>
  <dcterms:created xsi:type="dcterms:W3CDTF">2017-03-04T20:02:39Z</dcterms:created>
  <dcterms:modified xsi:type="dcterms:W3CDTF">2022-06-16T10:49:53Z</dcterms:modified>
</cp:coreProperties>
</file>