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339" r:id="rId2"/>
    <p:sldId id="438" r:id="rId3"/>
    <p:sldId id="455" r:id="rId4"/>
    <p:sldId id="454" r:id="rId5"/>
    <p:sldId id="463" r:id="rId6"/>
    <p:sldId id="464" r:id="rId7"/>
    <p:sldId id="465" r:id="rId8"/>
    <p:sldId id="466" r:id="rId9"/>
    <p:sldId id="467" r:id="rId10"/>
    <p:sldId id="468" r:id="rId11"/>
    <p:sldId id="440" r:id="rId12"/>
    <p:sldId id="469" r:id="rId13"/>
    <p:sldId id="476" r:id="rId14"/>
    <p:sldId id="477" r:id="rId15"/>
    <p:sldId id="472" r:id="rId16"/>
    <p:sldId id="483" r:id="rId17"/>
    <p:sldId id="485" r:id="rId18"/>
    <p:sldId id="473" r:id="rId19"/>
    <p:sldId id="474" r:id="rId20"/>
    <p:sldId id="475" r:id="rId21"/>
    <p:sldId id="478" r:id="rId22"/>
    <p:sldId id="480" r:id="rId23"/>
    <p:sldId id="484" r:id="rId24"/>
    <p:sldId id="338" r:id="rId25"/>
  </p:sldIdLst>
  <p:sldSz cx="9144000" cy="6858000" type="screen4x3"/>
  <p:notesSz cx="10020300" cy="6888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00"/>
    <a:srgbClr val="33CC33"/>
    <a:srgbClr val="FF3300"/>
    <a:srgbClr val="F0A22E"/>
    <a:srgbClr val="8A0000"/>
    <a:srgbClr val="FF5B5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882" autoAdjust="0"/>
    <p:restoredTop sz="92500" autoAdjust="0"/>
  </p:normalViewPr>
  <p:slideViewPr>
    <p:cSldViewPr>
      <p:cViewPr>
        <p:scale>
          <a:sx n="70" d="100"/>
          <a:sy n="70" d="100"/>
        </p:scale>
        <p:origin x="-2814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iskstation\MS\&#1056;&#1072;&#1073;&#1086;&#1090;&#1072;\&#1041;&#1072;&#1079;&#1072;%202020\&#1090;&#1077;&#1082;&#1091;&#1097;&#1080;&#1077;%20&#1088;&#1072;&#1089;&#1095;&#1077;&#1090;&#1099;\2020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3.xlsx"/><Relationship Id="rId1" Type="http://schemas.openxmlformats.org/officeDocument/2006/relationships/image" Target="../media/image28.jpeg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s\Documents\000-&#1054;&#1073;&#1097;&#1080;&#1077;%20&#1076;&#1083;&#1103;%20&#1089;&#1091;&#1076;&#1100;&#1080;,%20&#1072;&#1076;&#1084;&#1080;&#1085;&#1080;&#1089;&#1090;&#1088;&#1072;&#1094;&#1080;&#1080;%20&#1080;%20&#1087;&#1088;\&#1044;&#1086;&#1093;&#1086;&#1076;&#1099;%20&#1080;%20&#1088;&#1072;&#1089;&#1093;&#1086;&#1076;&#1099;%202020-2021-&#1088;&#1077;&#1076;&#1072;&#1082;&#1090;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s\Documents\000-&#1054;&#1073;&#1097;&#1080;&#1077;%20&#1076;&#1083;&#1103;%20&#1089;&#1091;&#1076;&#1100;&#1080;,%20&#1072;&#1076;&#1084;&#1080;&#1085;&#1080;&#1089;&#1090;&#1088;&#1072;&#1094;&#1080;&#1080;%20&#1080;%20&#1087;&#1088;\&#1044;&#1086;&#1093;&#1086;&#1076;&#1099;%20&#1080;%20&#1088;&#1072;&#1089;&#1093;&#1086;&#1076;&#1099;%202020-2021-&#1088;&#1077;&#1076;&#1072;&#1082;&#1090;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D:\dostup\dostup\&#1074;&#1085;&#1091;&#1090;&#1088;&#1077;&#1085;&#1085;&#1080;&#1077;%20&#1076;&#1086;&#1082;&#1091;&#1084;&#1077;&#1085;&#1090;&#1099;\2021%20&#1075;&#1086;&#1076;\&#1072;&#1085;&#1072;&#1083;&#1080;&#1079;%202014-2020%20&#1076;&#1080;&#1072;&#1075;&#1088;&#1072;&#1084;&#1084;&#1072;.xls" TargetMode="External"/><Relationship Id="rId1" Type="http://schemas.openxmlformats.org/officeDocument/2006/relationships/themeOverride" Target="../theme/themeOverride1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ostup\dostup\&#1074;&#1085;&#1091;&#1090;&#1088;&#1077;&#1085;&#1085;&#1080;&#1077;%20&#1076;&#1086;&#1082;&#1091;&#1084;&#1077;&#1085;&#1090;&#1099;\2021%20&#1075;&#1086;&#1076;\&#1072;&#1085;&#1072;&#1083;&#1080;&#1079;%202014-2020%20&#1076;&#1080;&#1072;&#1075;&#1088;&#1072;&#1084;&#1084;&#1072;.xls" TargetMode="External"/><Relationship Id="rId1" Type="http://schemas.openxmlformats.org/officeDocument/2006/relationships/themeOverride" Target="../theme/themeOverride2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ostup\dostup\&#1074;&#1085;&#1091;&#1090;&#1088;&#1077;&#1085;&#1085;&#1080;&#1077;%20&#1076;&#1086;&#1082;&#1091;&#1084;&#1077;&#1085;&#1090;&#1099;\2021%20&#1075;&#1086;&#1076;\&#1072;&#1085;&#1072;&#1083;&#1080;&#1079;%202014-2020%20&#1076;&#1080;&#1072;&#1075;&#1088;&#1072;&#1084;&#1084;&#1072;.xls" TargetMode="External"/><Relationship Id="rId1" Type="http://schemas.openxmlformats.org/officeDocument/2006/relationships/themeOverride" Target="../theme/themeOverride3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ostup\dostup\&#1074;&#1085;&#1091;&#1090;&#1088;&#1077;&#1085;&#1085;&#1080;&#1077;%20&#1076;&#1086;&#1082;&#1091;&#1084;&#1077;&#1085;&#1090;&#1099;\2021%20&#1075;&#1086;&#1076;\&#1072;&#1085;&#1072;&#1083;&#1080;&#1079;%202014-2020%20&#1076;&#1080;&#1072;&#1075;&#1088;&#1072;&#1084;&#1084;&#1072;.xls" TargetMode="External"/><Relationship Id="rId1" Type="http://schemas.openxmlformats.org/officeDocument/2006/relationships/themeOverride" Target="../theme/themeOverride4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ostup\dostup\&#1074;&#1085;&#1091;&#1090;&#1088;&#1077;&#1085;&#1085;&#1080;&#1077;%20&#1076;&#1086;&#1082;&#1091;&#1084;&#1077;&#1085;&#1090;&#1099;\2021%20&#1075;&#1086;&#1076;\&#1072;&#1085;&#1072;&#1083;&#1080;&#1079;%202014-2020%20&#1076;&#1080;&#1072;&#1075;&#1088;&#1072;&#1084;&#1084;&#1072;.xls" TargetMode="External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s\Documents\000-&#1054;&#1073;&#1097;&#1080;&#1077;%20&#1076;&#1083;&#1103;%20&#1089;&#1091;&#1076;&#1100;&#1080;,%20&#1072;&#1076;&#1084;&#1080;&#1085;&#1080;&#1089;&#1090;&#1088;&#1072;&#1094;&#1080;&#1080;%20&#1080;%20&#1087;&#1088;\&#1044;&#1086;&#1093;&#1086;&#1076;&#1099;%20&#1080;%20&#1088;&#1072;&#1089;&#1093;&#1086;&#1076;&#1099;%202018-2019-&#1042;2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s\Documents\000-&#1054;&#1073;&#1097;&#1080;&#1077;%20&#1076;&#1083;&#1103;%20&#1089;&#1091;&#1076;&#1100;&#1080;,%20&#1072;&#1076;&#1084;&#1080;&#1085;&#1080;&#1089;&#1090;&#1088;&#1072;&#1094;&#1080;&#1080;%20&#1080;%20&#1087;&#1088;\&#1044;&#1086;&#1093;&#1086;&#1076;&#1099;%20&#1080;%20&#1088;&#1072;&#1089;&#1093;&#1086;&#1076;&#1099;%202020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s\Documents\000-&#1054;&#1073;&#1097;&#1080;&#1077;%20&#1076;&#1083;&#1103;%20&#1089;&#1091;&#1076;&#1100;&#1080;,%20&#1072;&#1076;&#1084;&#1080;&#1085;&#1080;&#1089;&#1090;&#1088;&#1072;&#1094;&#1080;&#1080;%20&#1080;%20&#1087;&#1088;\&#1044;&#1086;&#1093;&#1086;&#1076;&#1099;%20&#1080;%20&#1088;&#1072;&#1089;&#1093;&#1086;&#1076;&#1099;%202020-&#1088;&#1077;&#1076;&#1072;&#1082;&#1090;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s\Documents\000-&#1054;&#1073;&#1097;&#1080;&#1077;%20&#1076;&#1083;&#1103;%20&#1089;&#1091;&#1076;&#1100;&#1080;,%20&#1072;&#1076;&#1084;&#1080;&#1085;&#1080;&#1089;&#1090;&#1088;&#1072;&#1094;&#1080;&#1080;%20&#1080;%20&#1087;&#1088;\&#1044;&#1086;&#1093;&#1086;&#1076;&#1099;%20&#1080;%20&#1088;&#1072;&#1089;&#1093;&#1086;&#1076;&#1099;%202018-2019-&#1042;2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s\Documents\000-&#1054;&#1073;&#1097;&#1080;&#1077;%20&#1076;&#1083;&#1103;%20&#1089;&#1091;&#1076;&#1100;&#1080;,%20&#1072;&#1076;&#1084;&#1080;&#1085;&#1080;&#1089;&#1090;&#1088;&#1072;&#1094;&#1080;&#1080;%20&#1080;%20&#1087;&#1088;\&#1044;&#1086;&#1093;&#1086;&#1076;&#1099;%20&#1080;%20&#1088;&#1072;&#1089;&#1093;&#1086;&#1076;&#1099;%202020-2021-&#1088;&#1077;&#1076;&#1072;&#1082;&#1090;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s\Documents\000-&#1054;&#1073;&#1097;&#1080;&#1077;%20&#1076;&#1083;&#1103;%20&#1089;&#1091;&#1076;&#1100;&#1080;,%20&#1072;&#1076;&#1084;&#1080;&#1085;&#1080;&#1089;&#1090;&#1088;&#1072;&#1094;&#1080;&#1080;%20&#1080;%20&#1087;&#1088;\&#1044;&#1086;&#1093;&#1086;&#1076;&#1099;%20&#1080;%20&#1088;&#1072;&#1089;&#1093;&#1086;&#1076;&#1099;%202020-2021-&#1088;&#1077;&#1076;&#1072;&#1082;&#1090;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Лист1!$A$7</c:f>
              <c:strCache>
                <c:ptCount val="1"/>
                <c:pt idx="0">
                  <c:v>Хорошее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130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5D5-4CEA-990B-2ED6225D9F68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>
                <a:solidFill>
                  <a:srgbClr val="00B050"/>
                </a:solidFill>
                <a:tailEnd type="stealth" w="lg" len="lg"/>
              </a:ln>
            </c:spPr>
            <c:trendlineType val="linear"/>
          </c:trendline>
          <c:cat>
            <c:numRef>
              <c:f>Лист1!$B$6:$F$6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Лист1!$B$7:$F$7</c:f>
              <c:numCache>
                <c:formatCode>General</c:formatCode>
                <c:ptCount val="5"/>
                <c:pt idx="0">
                  <c:v>165</c:v>
                </c:pt>
                <c:pt idx="1">
                  <c:v>175</c:v>
                </c:pt>
                <c:pt idx="2">
                  <c:v>187</c:v>
                </c:pt>
                <c:pt idx="3">
                  <c:v>189</c:v>
                </c:pt>
                <c:pt idx="4">
                  <c:v>194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5D5-4CEA-990B-2ED6225D9F68}"/>
            </c:ext>
          </c:extLst>
        </c:ser>
        <c:ser>
          <c:idx val="1"/>
          <c:order val="1"/>
          <c:tx>
            <c:strRef>
              <c:f>Лист1!$A$8</c:f>
              <c:strCache>
                <c:ptCount val="1"/>
                <c:pt idx="0">
                  <c:v>Удовлетворительное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2"/>
              <c:layout>
                <c:manualLayout>
                  <c:x val="-8.2861566316606811E-17"/>
                  <c:y val="1.04529616724738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A5-46AA-A662-6C7CF19181FE}"/>
                </c:ext>
              </c:extLst>
            </c:dLbl>
            <c:dLbl>
              <c:idx val="4"/>
              <c:layout>
                <c:manualLayout>
                  <c:x val="-1.6572313263321298E-16"/>
                  <c:y val="1.04529616724738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D5-4CEA-990B-2ED6225D9F68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Лист1!$B$6:$F$6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Лист1!$B$8:$F$8</c:f>
              <c:numCache>
                <c:formatCode>General</c:formatCode>
                <c:ptCount val="5"/>
                <c:pt idx="0">
                  <c:v>299</c:v>
                </c:pt>
                <c:pt idx="1">
                  <c:v>289</c:v>
                </c:pt>
                <c:pt idx="2">
                  <c:v>283</c:v>
                </c:pt>
                <c:pt idx="3">
                  <c:v>270</c:v>
                </c:pt>
                <c:pt idx="4">
                  <c:v>232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5D5-4CEA-990B-2ED6225D9F68}"/>
            </c:ext>
          </c:extLst>
        </c:ser>
        <c:ser>
          <c:idx val="2"/>
          <c:order val="2"/>
          <c:tx>
            <c:strRef>
              <c:f>Лист1!$A$9</c:f>
              <c:strCache>
                <c:ptCount val="1"/>
                <c:pt idx="0">
                  <c:v>Неудовлетворительное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2"/>
              <c:layout>
                <c:manualLayout>
                  <c:x val="0"/>
                  <c:y val="1.04529616724738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A5-46AA-A662-6C7CF19181FE}"/>
                </c:ext>
              </c:extLst>
            </c:dLbl>
            <c:dLbl>
              <c:idx val="4"/>
              <c:layout>
                <c:manualLayout>
                  <c:x val="0"/>
                  <c:y val="-1.346801346801347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D5-4CEA-990B-2ED6225D9F68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Лист1!$B$6:$F$6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Лист1!$B$9:$F$9</c:f>
              <c:numCache>
                <c:formatCode>General</c:formatCode>
                <c:ptCount val="5"/>
                <c:pt idx="0">
                  <c:v>149</c:v>
                </c:pt>
                <c:pt idx="1">
                  <c:v>137</c:v>
                </c:pt>
                <c:pt idx="2">
                  <c:v>132</c:v>
                </c:pt>
                <c:pt idx="3">
                  <c:v>124</c:v>
                </c:pt>
                <c:pt idx="4">
                  <c:v>141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5D5-4CEA-990B-2ED6225D9F68}"/>
            </c:ext>
          </c:extLst>
        </c:ser>
        <c:ser>
          <c:idx val="3"/>
          <c:order val="3"/>
          <c:tx>
            <c:strRef>
              <c:f>Лист1!$A$10</c:f>
              <c:strCache>
                <c:ptCount val="1"/>
                <c:pt idx="0">
                  <c:v>Аварийное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>
                <a:solidFill>
                  <a:srgbClr val="FF0000"/>
                </a:solidFill>
                <a:tailEnd type="stealth"/>
              </a:ln>
            </c:spPr>
            <c:trendlineType val="linear"/>
          </c:trendline>
          <c:cat>
            <c:numRef>
              <c:f>Лист1!$B$6:$F$6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Лист1!$B$10:$F$10</c:f>
              <c:numCache>
                <c:formatCode>General</c:formatCode>
                <c:ptCount val="5"/>
                <c:pt idx="0">
                  <c:v>20</c:v>
                </c:pt>
                <c:pt idx="1">
                  <c:v>21</c:v>
                </c:pt>
                <c:pt idx="2">
                  <c:v>11</c:v>
                </c:pt>
                <c:pt idx="3">
                  <c:v>11</c:v>
                </c:pt>
                <c:pt idx="4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5D5-4CEA-990B-2ED6225D9F68}"/>
            </c:ext>
          </c:extLst>
        </c:ser>
        <c:gapWidth val="196"/>
        <c:overlap val="-40"/>
        <c:axId val="84197760"/>
        <c:axId val="84199296"/>
      </c:barChart>
      <c:catAx>
        <c:axId val="84197760"/>
        <c:scaling>
          <c:orientation val="minMax"/>
        </c:scaling>
        <c:axPos val="b"/>
        <c:numFmt formatCode="General" sourceLinked="1"/>
        <c:tickLblPos val="nextTo"/>
        <c:crossAx val="84199296"/>
        <c:crosses val="autoZero"/>
        <c:auto val="1"/>
        <c:lblAlgn val="ctr"/>
        <c:lblOffset val="100"/>
      </c:catAx>
      <c:valAx>
        <c:axId val="84199296"/>
        <c:scaling>
          <c:orientation val="minMax"/>
        </c:scaling>
        <c:axPos val="l"/>
        <c:majorGridlines/>
        <c:numFmt formatCode="General" sourceLinked="1"/>
        <c:tickLblPos val="nextTo"/>
        <c:crossAx val="84197760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5180908937289026"/>
          <c:y val="9.2813472114209566E-2"/>
          <c:w val="0.68076002759730714"/>
          <c:h val="0.7813038134651733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 l="-98000" t="-1000" r="1000" b="-1000"/>
              </a:stretch>
            </a:blipFill>
            <a:ln w="50800">
              <a:noFill/>
            </a:ln>
          </c:spPr>
          <c:dPt>
            <c:idx val="0"/>
            <c:explosion val="22"/>
            <c:spPr>
              <a:solidFill>
                <a:srgbClr val="FF0000"/>
              </a:solidFill>
              <a:ln w="50800">
                <a:noFill/>
              </a:ln>
            </c:spPr>
          </c:dPt>
          <c:dPt>
            <c:idx val="1"/>
            <c:spPr>
              <a:solidFill>
                <a:srgbClr val="00B050"/>
              </a:solidFill>
              <a:ln w="50800">
                <a:noFill/>
              </a:ln>
            </c:spPr>
          </c:dPt>
          <c:dPt>
            <c:idx val="2"/>
            <c:explosion val="35"/>
            <c:spPr>
              <a:solidFill>
                <a:srgbClr val="0070C0"/>
              </a:solidFill>
              <a:ln w="50800">
                <a:noFill/>
              </a:ln>
            </c:spPr>
          </c:dPt>
          <c:dPt>
            <c:idx val="3"/>
            <c:spPr>
              <a:solidFill>
                <a:srgbClr val="FFFF00"/>
              </a:solidFill>
              <a:ln w="50800">
                <a:noFill/>
              </a:ln>
            </c:spPr>
          </c:dPt>
          <c:dLbls>
            <c:dLbl>
              <c:idx val="0"/>
              <c:layout>
                <c:manualLayout>
                  <c:x val="7.8423825924103796E-3"/>
                  <c:y val="3.724911641762026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843338601966753E-2"/>
                  <c:y val="6.2647336059882291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5156103103390034E-3"/>
                  <c:y val="6.842685882124208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1459258961889573E-3"/>
                  <c:y val="7.716134839184535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ООО Севзапдорстрой</c:v>
                </c:pt>
                <c:pt idx="1">
                  <c:v>ООО Автодороги</c:v>
                </c:pt>
                <c:pt idx="2">
                  <c:v>ООО Севдорстройсервис</c:v>
                </c:pt>
                <c:pt idx="3">
                  <c:v>АО Дорстроймеханизация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1511.7</c:v>
                </c:pt>
                <c:pt idx="1">
                  <c:v>1189.8</c:v>
                </c:pt>
                <c:pt idx="2">
                  <c:v>428.2</c:v>
                </c:pt>
                <c:pt idx="3">
                  <c:v>65.7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76-9441-AA80-D6163424DAC1}"/>
            </c:ext>
          </c:extLst>
        </c:ser>
        <c:gapWidth val="100"/>
        <c:axId val="67638016"/>
        <c:axId val="157535232"/>
      </c:barChart>
      <c:barChart>
        <c:barDir val="bar"/>
        <c:grouping val="clustered"/>
        <c:ser>
          <c:idx val="1"/>
          <c:order val="1"/>
          <c:tx>
            <c:strRef>
              <c:f>Лист1!$C$1</c:f>
              <c:strCache>
                <c:ptCount val="1"/>
                <c:pt idx="0">
                  <c:v>км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 w="19050" cap="sq">
              <a:solidFill>
                <a:prstClr val="white"/>
              </a:solidFill>
              <a:prstDash val="dash"/>
            </a:ln>
          </c:spPr>
          <c:dLbls>
            <c:dLbl>
              <c:idx val="3"/>
              <c:layout>
                <c:manualLayout>
                  <c:x val="2.6677708079121083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ООО Севзапдорстрой</c:v>
                </c:pt>
                <c:pt idx="1">
                  <c:v>ООО Автодороги</c:v>
                </c:pt>
                <c:pt idx="2">
                  <c:v>ООО Севдорстройсервис</c:v>
                </c:pt>
                <c:pt idx="3">
                  <c:v>АО Дорстроймеханизация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57</c:v>
                </c:pt>
                <c:pt idx="1">
                  <c:v>64</c:v>
                </c:pt>
                <c:pt idx="2">
                  <c:v>27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976-9441-AA80-D6163424DAC1}"/>
            </c:ext>
          </c:extLst>
        </c:ser>
        <c:gapWidth val="500"/>
        <c:overlap val="1"/>
        <c:axId val="67645440"/>
        <c:axId val="67639552"/>
      </c:barChart>
      <c:valAx>
        <c:axId val="157535232"/>
        <c:scaling>
          <c:orientation val="minMax"/>
        </c:scaling>
        <c:axPos val="b"/>
        <c:majorGridlines/>
        <c:numFmt formatCode="0.0" sourceLinked="1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67638016"/>
        <c:crosses val="autoZero"/>
        <c:crossBetween val="between"/>
      </c:valAx>
      <c:catAx>
        <c:axId val="67638016"/>
        <c:scaling>
          <c:orientation val="minMax"/>
        </c:scaling>
        <c:axPos val="l"/>
        <c:numFmt formatCode="General" sourceLinked="0"/>
        <c:tickLblPos val="nextTo"/>
        <c:txPr>
          <a:bodyPr rot="0" vert="horz"/>
          <a:lstStyle/>
          <a:p>
            <a:pPr>
              <a:defRPr sz="1400" baseline="0"/>
            </a:pPr>
            <a:endParaRPr lang="ru-RU"/>
          </a:p>
        </c:txPr>
        <c:crossAx val="157535232"/>
        <c:crosses val="autoZero"/>
        <c:auto val="1"/>
        <c:lblAlgn val="ctr"/>
        <c:lblOffset val="100"/>
      </c:catAx>
      <c:valAx>
        <c:axId val="67639552"/>
        <c:scaling>
          <c:orientation val="minMax"/>
        </c:scaling>
        <c:axPos val="t"/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67645440"/>
        <c:crosses val="max"/>
        <c:crossBetween val="between"/>
      </c:valAx>
      <c:catAx>
        <c:axId val="67645440"/>
        <c:scaling>
          <c:orientation val="minMax"/>
        </c:scaling>
        <c:delete val="1"/>
        <c:axPos val="l"/>
        <c:numFmt formatCode="General" sourceLinked="1"/>
        <c:tickLblPos val="none"/>
        <c:crossAx val="67639552"/>
        <c:crosses val="autoZero"/>
        <c:auto val="1"/>
        <c:lblAlgn val="ctr"/>
        <c:lblOffset val="100"/>
      </c:cat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firstSliceAng val="0"/>
      </c:pieChart>
      <c:spPr>
        <a:noFill/>
        <a:ln w="2540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МО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chemeClr val="bg1">
                  <a:lumMod val="5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БКАД </c:v>
                </c:pt>
                <c:pt idx="1">
                  <c:v>Никольское Устье</c:v>
                </c:pt>
                <c:pt idx="2">
                  <c:v>Транспортный налог</c:v>
                </c:pt>
                <c:pt idx="3">
                  <c:v>Конкурс на капремонт и ремонт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710</c:v>
                </c:pt>
                <c:pt idx="1">
                  <c:v>700</c:v>
                </c:pt>
                <c:pt idx="2">
                  <c:v>371.25</c:v>
                </c:pt>
                <c:pt idx="3">
                  <c:v>150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75-6645-82C6-E48E81F75D97}"/>
            </c:ext>
          </c:extLst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firstSliceAng val="0"/>
      </c:pieChart>
      <c:spPr>
        <a:noFill/>
        <a:ln w="2540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МО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chemeClr val="bg1">
                  <a:lumMod val="5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У-Ваеньга-Осиново-Фалюки, 85-97</c:v>
                </c:pt>
                <c:pt idx="1">
                  <c:v>м/п через р.Устья</c:v>
                </c:pt>
                <c:pt idx="2">
                  <c:v>м/п через р.Вага</c:v>
                </c:pt>
                <c:pt idx="3">
                  <c:v>ПИРы (Тамица-Кянда, м/п через р.Онега)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288.3</c:v>
                </c:pt>
                <c:pt idx="1">
                  <c:v>100.24000000000002</c:v>
                </c:pt>
                <c:pt idx="2">
                  <c:v>67.260000000000005</c:v>
                </c:pt>
                <c:pt idx="3">
                  <c:v>12.3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AA-3646-8DBB-05CD27DCD79F}"/>
            </c:ext>
          </c:extLst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Лист1!$B$4</c:f>
              <c:strCache>
                <c:ptCount val="1"/>
                <c:pt idx="0">
                  <c:v>основное содержание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Лист1!$C$3:$I$3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Лист1!$C$4:$I$4</c:f>
              <c:numCache>
                <c:formatCode>#,##0.00</c:formatCode>
                <c:ptCount val="7"/>
                <c:pt idx="0">
                  <c:v>2492.2439999999997</c:v>
                </c:pt>
                <c:pt idx="1">
                  <c:v>2722.8229999999999</c:v>
                </c:pt>
                <c:pt idx="2">
                  <c:v>2653.4850000000001</c:v>
                </c:pt>
                <c:pt idx="3">
                  <c:v>2524.8330000000033</c:v>
                </c:pt>
                <c:pt idx="4">
                  <c:v>2698.3140000000012</c:v>
                </c:pt>
                <c:pt idx="5">
                  <c:v>2271.9940000000001</c:v>
                </c:pt>
                <c:pt idx="6">
                  <c:v>2324.444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EC-0840-B76C-29E0336E9C05}"/>
            </c:ext>
          </c:extLst>
        </c:ser>
        <c:ser>
          <c:idx val="1"/>
          <c:order val="1"/>
          <c:tx>
            <c:strRef>
              <c:f>Лист1!$B$5</c:f>
              <c:strCache>
                <c:ptCount val="1"/>
                <c:pt idx="0">
                  <c:v>понтонные мосты и паромы</c:v>
                </c:pt>
              </c:strCache>
            </c:strRef>
          </c:tx>
          <c:spPr>
            <a:solidFill>
              <a:srgbClr val="92D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Лист1!$C$3:$I$3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Лист1!$C$5:$I$5</c:f>
              <c:numCache>
                <c:formatCode>#,##0.00</c:formatCode>
                <c:ptCount val="7"/>
                <c:pt idx="0">
                  <c:v>63.909000000000006</c:v>
                </c:pt>
                <c:pt idx="1">
                  <c:v>85.805999999999983</c:v>
                </c:pt>
                <c:pt idx="2">
                  <c:v>82.936000000000007</c:v>
                </c:pt>
                <c:pt idx="3">
                  <c:v>83.653999999999982</c:v>
                </c:pt>
                <c:pt idx="4">
                  <c:v>132.88000000000019</c:v>
                </c:pt>
                <c:pt idx="5">
                  <c:v>148.727</c:v>
                </c:pt>
                <c:pt idx="6">
                  <c:v>155.86600000000001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BEC-0840-B76C-29E0336E9C05}"/>
            </c:ext>
          </c:extLst>
        </c:ser>
        <c:ser>
          <c:idx val="2"/>
          <c:order val="2"/>
          <c:tx>
            <c:strRef>
              <c:f>Лист1!$B$6</c:f>
              <c:strCache>
                <c:ptCount val="1"/>
                <c:pt idx="0">
                  <c:v>прочее содержание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Лист1!$C$3:$I$3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Лист1!$C$6:$I$6</c:f>
              <c:numCache>
                <c:formatCode>#,##0.00</c:formatCode>
                <c:ptCount val="7"/>
                <c:pt idx="0">
                  <c:v>24.846</c:v>
                </c:pt>
                <c:pt idx="1">
                  <c:v>22.114999999999998</c:v>
                </c:pt>
                <c:pt idx="2">
                  <c:v>19.978999999999989</c:v>
                </c:pt>
                <c:pt idx="3">
                  <c:v>24.228999999999989</c:v>
                </c:pt>
                <c:pt idx="4">
                  <c:v>24.428999999999967</c:v>
                </c:pt>
                <c:pt idx="5">
                  <c:v>21.759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BEC-0840-B76C-29E0336E9C05}"/>
            </c:ext>
          </c:extLst>
        </c:ser>
        <c:ser>
          <c:idx val="3"/>
          <c:order val="3"/>
          <c:tx>
            <c:strRef>
              <c:f>Лист1!$B$7</c:f>
              <c:strCache>
                <c:ptCount val="1"/>
                <c:pt idx="0">
                  <c:v>реализация соглашений между правительством  и лесозаготовительными компаниями 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5918617010609081E-3"/>
                  <c:y val="-2.713374307421925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8.140122922265671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8367588104875138E-17"/>
                  <c:y val="-1.085349722968757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Лист1!$C$3:$I$3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Лист1!$C$7:$I$7</c:f>
              <c:numCache>
                <c:formatCode>#,##0.00</c:formatCode>
                <c:ptCount val="7"/>
                <c:pt idx="0">
                  <c:v>0</c:v>
                </c:pt>
                <c:pt idx="1">
                  <c:v>120</c:v>
                </c:pt>
                <c:pt idx="2">
                  <c:v>60</c:v>
                </c:pt>
                <c:pt idx="3">
                  <c:v>60</c:v>
                </c:pt>
                <c:pt idx="4">
                  <c:v>0</c:v>
                </c:pt>
                <c:pt idx="5">
                  <c:v>360</c:v>
                </c:pt>
                <c:pt idx="6">
                  <c:v>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BEC-0840-B76C-29E0336E9C05}"/>
            </c:ext>
          </c:extLst>
        </c:ser>
        <c:gapWidth val="75"/>
        <c:overlap val="100"/>
        <c:axId val="117815168"/>
        <c:axId val="117816704"/>
      </c:barChart>
      <c:catAx>
        <c:axId val="117815168"/>
        <c:scaling>
          <c:orientation val="minMax"/>
        </c:scaling>
        <c:axPos val="b"/>
        <c:numFmt formatCode="General" sourceLinked="1"/>
        <c:majorTickMark val="none"/>
        <c:tickLblPos val="nextTo"/>
        <c:crossAx val="117816704"/>
        <c:crosses val="autoZero"/>
        <c:auto val="1"/>
        <c:lblAlgn val="ctr"/>
        <c:lblOffset val="100"/>
      </c:catAx>
      <c:valAx>
        <c:axId val="117816704"/>
        <c:scaling>
          <c:orientation val="minMax"/>
        </c:scaling>
        <c:axPos val="l"/>
        <c:majorGridlines/>
        <c:numFmt formatCode="#,##0.00" sourceLinked="1"/>
        <c:majorTickMark val="none"/>
        <c:tickLblPos val="nextTo"/>
        <c:spPr>
          <a:ln w="10000">
            <a:noFill/>
          </a:ln>
        </c:spPr>
        <c:crossAx val="1178151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3054093215410309E-2"/>
          <c:y val="0.78631386818427618"/>
          <c:w val="0.8836464412490227"/>
          <c:h val="0.18112564012666121"/>
        </c:manualLayout>
      </c:layout>
    </c:legend>
    <c:plotVisOnly val="1"/>
    <c:dispBlanksAs val="gap"/>
  </c:chart>
  <c:externalData r:id="rId2"/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Лист3!$A$6</c:f>
              <c:strCache>
                <c:ptCount val="1"/>
                <c:pt idx="0">
                  <c:v>линии электроосвещения, км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1.5747258241147848E-3"/>
                  <c:y val="-2.690379035097795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172532417033029E-2"/>
                  <c:y val="-3.288241042897318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32198406526262E-2"/>
                  <c:y val="-3.288241042897318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0471435713492199E-2"/>
                  <c:y val="-2.092517027298284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Лист3!$B$3:$E$3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Лист3!$B$6:$E$6</c:f>
              <c:numCache>
                <c:formatCode>General</c:formatCode>
                <c:ptCount val="4"/>
                <c:pt idx="0">
                  <c:v>21.8</c:v>
                </c:pt>
                <c:pt idx="1">
                  <c:v>39.700000000000003</c:v>
                </c:pt>
                <c:pt idx="2">
                  <c:v>72.7</c:v>
                </c:pt>
                <c:pt idx="3">
                  <c:v>94.6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60-994B-ABFF-622F248E7131}"/>
            </c:ext>
          </c:extLst>
        </c:ser>
        <c:ser>
          <c:idx val="1"/>
          <c:order val="1"/>
          <c:tx>
            <c:strRef>
              <c:f>Лист3!$A$7</c:f>
              <c:strCache>
                <c:ptCount val="1"/>
                <c:pt idx="0">
                  <c:v>тротуары, км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dLbls>
            <c:dLbl>
              <c:idx val="0"/>
              <c:layout>
                <c:manualLayout>
                  <c:x val="1.1023080768803492E-2"/>
                  <c:y val="-2.092517027298284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172532417033029E-2"/>
                  <c:y val="-2.391448031198034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321984065262679E-2"/>
                  <c:y val="-2.092517027298284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0471435713492199E-2"/>
                  <c:y val="-2.690379035097795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Лист3!$B$3:$E$3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Лист3!$B$7:$E$7</c:f>
              <c:numCache>
                <c:formatCode>General</c:formatCode>
                <c:ptCount val="4"/>
                <c:pt idx="0">
                  <c:v>16.600000000000001</c:v>
                </c:pt>
                <c:pt idx="1">
                  <c:v>20.100000000000001</c:v>
                </c:pt>
                <c:pt idx="2">
                  <c:v>32.800000000000004</c:v>
                </c:pt>
                <c:pt idx="3">
                  <c:v>44.5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660-994B-ABFF-622F248E7131}"/>
            </c:ext>
          </c:extLst>
        </c:ser>
        <c:shape val="box"/>
        <c:axId val="124013568"/>
        <c:axId val="123687680"/>
        <c:axId val="0"/>
      </c:bar3DChart>
      <c:catAx>
        <c:axId val="124013568"/>
        <c:scaling>
          <c:orientation val="minMax"/>
        </c:scaling>
        <c:axPos val="b"/>
        <c:numFmt formatCode="General" sourceLinked="1"/>
        <c:tickLblPos val="nextTo"/>
        <c:crossAx val="123687680"/>
        <c:crosses val="autoZero"/>
        <c:auto val="1"/>
        <c:lblAlgn val="ctr"/>
        <c:lblOffset val="100"/>
      </c:catAx>
      <c:valAx>
        <c:axId val="123687680"/>
        <c:scaling>
          <c:orientation val="minMax"/>
        </c:scaling>
        <c:axPos val="l"/>
        <c:majorGridlines/>
        <c:numFmt formatCode="General" sourceLinked="1"/>
        <c:tickLblPos val="nextTo"/>
        <c:crossAx val="124013568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5.0395107171327939E-2"/>
          <c:y val="8.5473594721359458E-2"/>
          <c:w val="0.67744543978544414"/>
          <c:h val="0.77975212899049862"/>
        </c:manualLayout>
      </c:layout>
      <c:bar3DChart>
        <c:barDir val="col"/>
        <c:grouping val="stacked"/>
        <c:ser>
          <c:idx val="0"/>
          <c:order val="0"/>
          <c:tx>
            <c:strRef>
              <c:f>Лист2!$A$4</c:f>
              <c:strCache>
                <c:ptCount val="1"/>
                <c:pt idx="0">
                  <c:v>защитный слой а/б км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</c:spPr>
          <c:dLbls>
            <c:dLbl>
              <c:idx val="0"/>
              <c:layout>
                <c:manualLayout>
                  <c:x val="1.0711322144147221E-2"/>
                  <c:y val="-0.3113301420615100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374707628355944E-2"/>
                  <c:y val="-0.4145958420078928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103743635171313E-2"/>
                  <c:y val="-0.3703755138317969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786114227229441E-2"/>
                  <c:y val="-0.3455823749052046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6455487246746426E-3"/>
                  <c:y val="-0.364496336155886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(Лист2!$B$2,Лист2!$D$2,Лист2!$F$2,Лист2!$H$2,Лист2!$J$2)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год.</c:v>
                </c:pt>
              </c:strCache>
            </c:strRef>
          </c:cat>
          <c:val>
            <c:numRef>
              <c:f>(Лист2!$B$4,Лист2!$D$4,Лист2!$F$4,Лист2!$H$4,Лист2!$J$4)</c:f>
              <c:numCache>
                <c:formatCode>General</c:formatCode>
                <c:ptCount val="5"/>
                <c:pt idx="0">
                  <c:v>33.5</c:v>
                </c:pt>
                <c:pt idx="1">
                  <c:v>56.4</c:v>
                </c:pt>
                <c:pt idx="2">
                  <c:v>48.56</c:v>
                </c:pt>
                <c:pt idx="3">
                  <c:v>43.7</c:v>
                </c:pt>
                <c:pt idx="4">
                  <c:v>49.5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09-6146-B792-750AAE2D3195}"/>
            </c:ext>
          </c:extLst>
        </c:ser>
        <c:shape val="box"/>
        <c:axId val="124041856"/>
        <c:axId val="125055360"/>
        <c:axId val="0"/>
      </c:bar3DChart>
      <c:catAx>
        <c:axId val="124041856"/>
        <c:scaling>
          <c:orientation val="minMax"/>
        </c:scaling>
        <c:delete val="1"/>
        <c:axPos val="b"/>
        <c:numFmt formatCode="General" sourceLinked="0"/>
        <c:tickLblPos val="none"/>
        <c:crossAx val="125055360"/>
        <c:crosses val="autoZero"/>
        <c:auto val="1"/>
        <c:lblAlgn val="ctr"/>
        <c:lblOffset val="100"/>
      </c:catAx>
      <c:valAx>
        <c:axId val="125055360"/>
        <c:scaling>
          <c:orientation val="minMax"/>
        </c:scaling>
        <c:axPos val="l"/>
        <c:majorGridlines/>
        <c:numFmt formatCode="General" sourceLinked="1"/>
        <c:tickLblPos val="nextTo"/>
        <c:crossAx val="124041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720482384946465"/>
          <c:y val="0.76445228307965751"/>
          <c:w val="0.18500439479192635"/>
          <c:h val="0.1308447612101071"/>
        </c:manualLayout>
      </c:layout>
    </c:legend>
    <c:plotVisOnly val="1"/>
    <c:dispBlanksAs val="gap"/>
  </c:chart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5.4473845011373007E-2"/>
          <c:y val="4.7613042995222794E-2"/>
          <c:w val="0.63770424143906146"/>
          <c:h val="0.7616425944844889"/>
        </c:manualLayout>
      </c:layout>
      <c:bar3DChart>
        <c:barDir val="col"/>
        <c:grouping val="clustered"/>
        <c:ser>
          <c:idx val="0"/>
          <c:order val="0"/>
          <c:tx>
            <c:strRef>
              <c:f>Лист2!$A$8</c:f>
              <c:strCache>
                <c:ptCount val="1"/>
                <c:pt idx="0">
                  <c:v>ямочный ремонт а/б тыс. м2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</c:spPr>
          <c:dLbls>
            <c:dLbl>
              <c:idx val="0"/>
              <c:layout>
                <c:manualLayout>
                  <c:x val="1.1122387802756669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122387802756621E-2"/>
                  <c:y val="-2.061277561979340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122387802756655E-2"/>
                  <c:y val="-1.030638780989667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3556501730038812E-3"/>
                  <c:y val="-1.030638780989664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5334752595057325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Лист2!$B$7:$F$7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Лист2!$B$8:$F$8</c:f>
              <c:numCache>
                <c:formatCode>#,##0.0</c:formatCode>
                <c:ptCount val="5"/>
                <c:pt idx="0">
                  <c:v>107.8</c:v>
                </c:pt>
                <c:pt idx="1">
                  <c:v>123.3</c:v>
                </c:pt>
                <c:pt idx="2">
                  <c:v>140.4</c:v>
                </c:pt>
                <c:pt idx="3">
                  <c:v>110.9</c:v>
                </c:pt>
                <c:pt idx="4">
                  <c:v>173.4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61-F54C-80A6-D7F8B4432565}"/>
            </c:ext>
          </c:extLst>
        </c:ser>
        <c:ser>
          <c:idx val="1"/>
          <c:order val="1"/>
          <c:tx>
            <c:strRef>
              <c:f>Лист2!$A$9</c:f>
              <c:strCache>
                <c:ptCount val="1"/>
                <c:pt idx="0">
                  <c:v>ямочный ремонт ПГС, ЩПГС тыс. м3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1.2711300346007636E-2"/>
                  <c:y val="-2.061277561979344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122137580308901E-2"/>
                  <c:y val="-1.030638780989664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122387802756655E-2"/>
                  <c:y val="-5.153599668247926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944562716254773E-3"/>
                  <c:y val="-3.091916342969003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30021288925855E-2"/>
                  <c:y val="-1.545958171484497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Лист2!$B$7:$F$7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Лист2!$B$9:$F$9</c:f>
              <c:numCache>
                <c:formatCode>#,##0.0</c:formatCode>
                <c:ptCount val="5"/>
                <c:pt idx="0">
                  <c:v>80.099999999999994</c:v>
                </c:pt>
                <c:pt idx="1">
                  <c:v>91.4</c:v>
                </c:pt>
                <c:pt idx="2">
                  <c:v>91.3</c:v>
                </c:pt>
                <c:pt idx="3">
                  <c:v>120.8</c:v>
                </c:pt>
                <c:pt idx="4">
                  <c:v>139.19999999999999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361-F54C-80A6-D7F8B4432565}"/>
            </c:ext>
          </c:extLst>
        </c:ser>
        <c:shape val="box"/>
        <c:axId val="124999936"/>
        <c:axId val="125014016"/>
        <c:axId val="0"/>
      </c:bar3DChart>
      <c:catAx>
        <c:axId val="124999936"/>
        <c:scaling>
          <c:orientation val="minMax"/>
        </c:scaling>
        <c:axPos val="b"/>
        <c:numFmt formatCode="General" sourceLinked="1"/>
        <c:tickLblPos val="nextTo"/>
        <c:crossAx val="125014016"/>
        <c:crosses val="autoZero"/>
        <c:auto val="1"/>
        <c:lblAlgn val="ctr"/>
        <c:lblOffset val="100"/>
      </c:catAx>
      <c:valAx>
        <c:axId val="125014016"/>
        <c:scaling>
          <c:orientation val="minMax"/>
        </c:scaling>
        <c:axPos val="l"/>
        <c:majorGridlines/>
        <c:numFmt formatCode="#,##0.0" sourceLinked="1"/>
        <c:tickLblPos val="nextTo"/>
        <c:crossAx val="124999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045762459141969"/>
          <c:y val="0.64260717063183581"/>
          <c:w val="0.29954237540858031"/>
          <c:h val="0.24389353563889726"/>
        </c:manualLayout>
      </c:layout>
      <c:overlay val="1"/>
    </c:legend>
    <c:plotVisOnly val="1"/>
    <c:dispBlanksAs val="gap"/>
  </c:chart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6.1008307506062467E-2"/>
          <c:y val="6.466874051031371E-2"/>
          <c:w val="0.66542532638949892"/>
          <c:h val="0.79402010887679142"/>
        </c:manualLayout>
      </c:layout>
      <c:bar3DChart>
        <c:barDir val="col"/>
        <c:grouping val="clustered"/>
        <c:ser>
          <c:idx val="0"/>
          <c:order val="0"/>
          <c:tx>
            <c:strRef>
              <c:f>Лист2!$A$10</c:f>
              <c:strCache>
                <c:ptCount val="1"/>
                <c:pt idx="0">
                  <c:v>разрубка полосы отвода га</c:v>
                </c:pt>
              </c:strCache>
            </c:strRef>
          </c:tx>
          <c:spPr>
            <a:solidFill>
              <a:srgbClr val="33CC33"/>
            </a:solidFill>
          </c:spPr>
          <c:dLbls>
            <c:dLbl>
              <c:idx val="0"/>
              <c:layout>
                <c:manualLayout>
                  <c:x val="7.8039509867635229E-3"/>
                  <c:y val="-7.348720512535648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8038280898975959E-3"/>
                  <c:y val="-7.348720512535648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8039509867635229E-3"/>
                  <c:y val="-6.613848461282083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8039509867635229E-3"/>
                  <c:y val="-5.144104358774940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8039509867635229E-3"/>
                  <c:y val="-8.818464615042795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Лист2!$B$7:$F$7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Лист2!$B$10:$F$10</c:f>
              <c:numCache>
                <c:formatCode>#,##0.0</c:formatCode>
                <c:ptCount val="5"/>
                <c:pt idx="0">
                  <c:v>264</c:v>
                </c:pt>
                <c:pt idx="1">
                  <c:v>331.4</c:v>
                </c:pt>
                <c:pt idx="2">
                  <c:v>269.39999999999969</c:v>
                </c:pt>
                <c:pt idx="3">
                  <c:v>415.5</c:v>
                </c:pt>
                <c:pt idx="4">
                  <c:v>289.39999999999969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91-CC47-8398-50A48605AA02}"/>
            </c:ext>
          </c:extLst>
        </c:ser>
        <c:shape val="box"/>
        <c:axId val="125141376"/>
        <c:axId val="125142912"/>
        <c:axId val="0"/>
      </c:bar3DChart>
      <c:catAx>
        <c:axId val="125141376"/>
        <c:scaling>
          <c:orientation val="minMax"/>
        </c:scaling>
        <c:delete val="1"/>
        <c:axPos val="b"/>
        <c:numFmt formatCode="General" sourceLinked="1"/>
        <c:tickLblPos val="none"/>
        <c:crossAx val="125142912"/>
        <c:crosses val="autoZero"/>
        <c:auto val="1"/>
        <c:lblAlgn val="ctr"/>
        <c:lblOffset val="100"/>
      </c:catAx>
      <c:valAx>
        <c:axId val="125142912"/>
        <c:scaling>
          <c:orientation val="minMax"/>
          <c:max val="500"/>
          <c:min val="0"/>
        </c:scaling>
        <c:axPos val="l"/>
        <c:majorGridlines/>
        <c:numFmt formatCode="#,##0.0" sourceLinked="1"/>
        <c:tickLblPos val="nextTo"/>
        <c:crossAx val="125141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261082101988819"/>
          <c:y val="0.86399820309820796"/>
          <c:w val="0.22241653582247062"/>
          <c:h val="0.1308447612101071"/>
        </c:manualLayout>
      </c:layout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0070C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3.8809999999999998</c:v>
                </c:pt>
                <c:pt idx="1">
                  <c:v>3.6619999999999999</c:v>
                </c:pt>
                <c:pt idx="2">
                  <c:v>4.5410000000000004</c:v>
                </c:pt>
                <c:pt idx="3">
                  <c:v>4.3780000000000001</c:v>
                </c:pt>
                <c:pt idx="4">
                  <c:v>4.3390000000000004</c:v>
                </c:pt>
                <c:pt idx="5">
                  <c:v>4.8479999999999945</c:v>
                </c:pt>
                <c:pt idx="6">
                  <c:v>7.514999999999989</c:v>
                </c:pt>
                <c:pt idx="7">
                  <c:v>8.423</c:v>
                </c:pt>
                <c:pt idx="8">
                  <c:v>9.6370000000000005</c:v>
                </c:pt>
                <c:pt idx="9">
                  <c:v>11.49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1E-2C40-B141-52F23D2A91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0</c:v>
                </c:pt>
                <c:pt idx="1">
                  <c:v>1.081</c:v>
                </c:pt>
                <c:pt idx="2">
                  <c:v>1.5589999999999973</c:v>
                </c:pt>
                <c:pt idx="3">
                  <c:v>0.53600000000000003</c:v>
                </c:pt>
                <c:pt idx="4">
                  <c:v>0</c:v>
                </c:pt>
                <c:pt idx="5">
                  <c:v>2.3379999999999987</c:v>
                </c:pt>
                <c:pt idx="6">
                  <c:v>2.585</c:v>
                </c:pt>
                <c:pt idx="7">
                  <c:v>1.6679999999999973</c:v>
                </c:pt>
                <c:pt idx="8">
                  <c:v>1.3640000000000001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61E-2C40-B141-52F23D2A91C2}"/>
            </c:ext>
          </c:extLst>
        </c:ser>
        <c:shape val="box"/>
        <c:axId val="146458112"/>
        <c:axId val="146459648"/>
        <c:axId val="0"/>
      </c:bar3DChart>
      <c:catAx>
        <c:axId val="146458112"/>
        <c:scaling>
          <c:orientation val="minMax"/>
        </c:scaling>
        <c:axPos val="b"/>
        <c:numFmt formatCode="General" sourceLinked="1"/>
        <c:tickLblPos val="nextTo"/>
        <c:crossAx val="146459648"/>
        <c:crosses val="autoZero"/>
        <c:auto val="1"/>
        <c:lblAlgn val="ctr"/>
        <c:lblOffset val="100"/>
      </c:catAx>
      <c:valAx>
        <c:axId val="146459648"/>
        <c:scaling>
          <c:orientation val="minMax"/>
        </c:scaling>
        <c:axPos val="l"/>
        <c:majorGridlines/>
        <c:numFmt formatCode="General" sourceLinked="1"/>
        <c:tickLblPos val="nextTo"/>
        <c:crossAx val="14645811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firstSliceAng val="0"/>
      </c:pieChart>
      <c:spPr>
        <a:noFill/>
        <a:ln w="2540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Pt>
            <c:idx val="5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6"/>
            <c:spPr>
              <a:solidFill>
                <a:srgbClr val="0070C0"/>
              </a:solidFill>
            </c:spPr>
          </c:dPt>
          <c:dPt>
            <c:idx val="8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0.22178575879453918"/>
                  <c:y val="-0.20964221577565956"/>
                </c:manualLayout>
              </c:layout>
              <c:spPr/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0119220612602975"/>
                  <c:y val="-0.14235590694035316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dirty="0"/>
                      <a:t>2 208.00</a:t>
                    </a:r>
                  </a:p>
                </c:rich>
              </c:tx>
              <c:spPr/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2"/>
              <c:layout>
                <c:manualLayout>
                  <c:x val="0.18304937782057887"/>
                  <c:y val="0.11388746571596051"/>
                </c:manualLayout>
              </c:layout>
              <c:spPr/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9246586982382624E-2"/>
                  <c:y val="2.6910801396844139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'Плановый доход 2020'!$C$4:$C$12</c:f>
              <c:numCache>
                <c:formatCode>#,##0.00</c:formatCode>
                <c:ptCount val="9"/>
                <c:pt idx="0">
                  <c:v>5488.6710000000003</c:v>
                </c:pt>
                <c:pt idx="1">
                  <c:v>2208</c:v>
                </c:pt>
                <c:pt idx="2">
                  <c:v>1303.097</c:v>
                </c:pt>
                <c:pt idx="3">
                  <c:v>359.214</c:v>
                </c:pt>
                <c:pt idx="4">
                  <c:v>313.92999999999893</c:v>
                </c:pt>
                <c:pt idx="5">
                  <c:v>200.489</c:v>
                </c:pt>
                <c:pt idx="6">
                  <c:v>176.2</c:v>
                </c:pt>
                <c:pt idx="7">
                  <c:v>30</c:v>
                </c:pt>
                <c:pt idx="8">
                  <c:v>20.035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83-374B-90C2-5C5977B45FD8}"/>
            </c:ext>
          </c:extLst>
        </c:ser>
        <c:firstSliceAng val="0"/>
      </c:pieChart>
      <c:spPr>
        <a:noFill/>
        <a:ln w="2540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FF3300"/>
              </a:solidFill>
            </c:spPr>
          </c:dPt>
          <c:dPt>
            <c:idx val="4"/>
            <c:spPr>
              <a:solidFill>
                <a:srgbClr val="7030A0"/>
              </a:solidFill>
            </c:spPr>
          </c:dPt>
          <c:dPt>
            <c:idx val="5"/>
            <c:spPr>
              <a:solidFill>
                <a:srgbClr val="F0A22E"/>
              </a:solidFill>
            </c:spPr>
          </c:dPt>
          <c:dPt>
            <c:idx val="6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19938488458173559"/>
                  <c:y val="9.8766956233721268E-2"/>
                </c:manualLayout>
              </c:layout>
              <c:spPr/>
              <c:txPr>
                <a:bodyPr/>
                <a:lstStyle/>
                <a:p>
                  <a:pPr>
                    <a:defRPr sz="18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990813648293965E-2"/>
                  <c:y val="-0.26874152291657072"/>
                </c:manualLayout>
              </c:layout>
              <c:tx>
                <c:rich>
                  <a:bodyPr/>
                  <a:lstStyle/>
                  <a:p>
                    <a:pPr>
                      <a:defRPr sz="1800" b="0" i="0" u="none" strike="noStrike" baseline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dirty="0"/>
                      <a:t>2 69</a:t>
                    </a:r>
                    <a:r>
                      <a:rPr lang="ru-RU" dirty="0"/>
                      <a:t>2</a:t>
                    </a:r>
                    <a:r>
                      <a:rPr lang="en-US" dirty="0"/>
                      <a:t>,</a:t>
                    </a:r>
                    <a:r>
                      <a:rPr lang="ru-RU" dirty="0"/>
                      <a:t>7</a:t>
                    </a:r>
                    <a:r>
                      <a:rPr lang="en-US" dirty="0"/>
                      <a:t>2</a:t>
                    </a:r>
                  </a:p>
                </c:rich>
              </c:tx>
              <c:spPr/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2"/>
              <c:layout>
                <c:manualLayout>
                  <c:x val="0.19093512349417871"/>
                  <c:y val="-1.6962966334410561E-2"/>
                </c:manualLayout>
              </c:layout>
              <c:spPr/>
              <c:txPr>
                <a:bodyPr/>
                <a:lstStyle/>
                <a:p>
                  <a:pPr>
                    <a:defRPr sz="18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4814640958341829"/>
                  <c:y val="8.2784460737818866E-2"/>
                </c:manualLayout>
              </c:layout>
              <c:spPr/>
              <c:txPr>
                <a:bodyPr/>
                <a:lstStyle/>
                <a:p>
                  <a:pPr>
                    <a:defRPr sz="18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3525983873723963"/>
                  <c:y val="9.0232618026813732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'План расход 2020'!$C$4:$C$10</c:f>
              <c:numCache>
                <c:formatCode>#,##0.00</c:formatCode>
                <c:ptCount val="7"/>
                <c:pt idx="0">
                  <c:v>3775.9300000000012</c:v>
                </c:pt>
                <c:pt idx="1">
                  <c:v>2696.32</c:v>
                </c:pt>
                <c:pt idx="2">
                  <c:v>2464.19</c:v>
                </c:pt>
                <c:pt idx="3">
                  <c:v>594.25</c:v>
                </c:pt>
                <c:pt idx="4">
                  <c:v>408.71</c:v>
                </c:pt>
                <c:pt idx="5">
                  <c:v>115.24000000000002</c:v>
                </c:pt>
                <c:pt idx="6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19-8342-AD7C-54B0F4F8428F}"/>
            </c:ext>
          </c:extLst>
        </c:ser>
        <c:firstSliceAng val="0"/>
      </c:pieChart>
      <c:spPr>
        <a:noFill/>
        <a:ln w="2540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firstSliceAng val="0"/>
      </c:pieChart>
      <c:spPr>
        <a:noFill/>
        <a:ln w="2540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Pt>
            <c:idx val="5"/>
            <c:spPr>
              <a:solidFill>
                <a:srgbClr val="002060"/>
              </a:solidFill>
            </c:spPr>
          </c:dPt>
          <c:dPt>
            <c:idx val="6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-0.22178575879453918"/>
                  <c:y val="-0.20964221577565956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7835321663928697"/>
                  <c:y val="-4.8356609097026673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8304937782057898"/>
                  <c:y val="0.11388746571596044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9246586982382624E-2"/>
                  <c:y val="2.6910801396844139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9961614448862841"/>
                  <c:y val="-2.168054824630985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7.9008099696846606E-2"/>
                  <c:y val="-1.236252126072248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'Плановый доход 2021'!$C$4:$C$11</c:f>
              <c:numCache>
                <c:formatCode>#,##0.00</c:formatCode>
                <c:ptCount val="8"/>
                <c:pt idx="0">
                  <c:v>6673.1900000000014</c:v>
                </c:pt>
                <c:pt idx="1">
                  <c:v>1348</c:v>
                </c:pt>
                <c:pt idx="2">
                  <c:v>1311.32</c:v>
                </c:pt>
                <c:pt idx="3">
                  <c:v>258.97000000000003</c:v>
                </c:pt>
                <c:pt idx="4">
                  <c:v>243.43</c:v>
                </c:pt>
                <c:pt idx="5">
                  <c:v>180</c:v>
                </c:pt>
                <c:pt idx="6">
                  <c:v>60.58</c:v>
                </c:pt>
                <c:pt idx="7">
                  <c:v>15.46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12-5344-8B2C-3065C767DE12}"/>
            </c:ext>
          </c:extLst>
        </c:ser>
        <c:firstSliceAng val="0"/>
      </c:pieChart>
      <c:spPr>
        <a:noFill/>
        <a:ln w="2540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7030A0"/>
              </a:solidFill>
            </c:spPr>
          </c:dPt>
          <c:dPt>
            <c:idx val="5"/>
            <c:spPr>
              <a:solidFill>
                <a:srgbClr val="F0A22E"/>
              </a:solidFill>
            </c:spPr>
          </c:dPt>
          <c:dPt>
            <c:idx val="6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19938488458173598"/>
                  <c:y val="9.8766956233721268E-2"/>
                </c:manualLayout>
              </c:layout>
              <c:spPr/>
              <c:txPr>
                <a:bodyPr/>
                <a:lstStyle/>
                <a:p>
                  <a:pPr>
                    <a:defRPr sz="16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345824598255442"/>
                  <c:y val="-0.22974650881284894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dirty="0"/>
                      <a:t>2 8</a:t>
                    </a:r>
                    <a:r>
                      <a:rPr lang="ru-RU" dirty="0"/>
                      <a:t>02</a:t>
                    </a:r>
                    <a:r>
                      <a:rPr lang="en-US" dirty="0"/>
                      <a:t>,48</a:t>
                    </a:r>
                  </a:p>
                </c:rich>
              </c:tx>
              <c:spPr/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2"/>
              <c:layout>
                <c:manualLayout>
                  <c:x val="0.21460378018002332"/>
                  <c:y val="8.5024002834284032E-2"/>
                </c:manualLayout>
              </c:layout>
              <c:spPr/>
              <c:txPr>
                <a:bodyPr/>
                <a:lstStyle/>
                <a:p>
                  <a:pPr>
                    <a:defRPr sz="16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3061678278004496"/>
                  <c:y val="5.5787901154380232E-2"/>
                </c:manualLayout>
              </c:layout>
              <c:spPr/>
              <c:txPr>
                <a:bodyPr/>
                <a:lstStyle/>
                <a:p>
                  <a:pPr>
                    <a:defRPr sz="1600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4317921798237527E-2"/>
                  <c:y val="3.9918298931562804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4612658994548758"/>
                  <c:y val="-8.976903939111822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9.3518413447561025E-2"/>
                  <c:y val="-4.432582445159592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'План расход 2020'!$C$4:$C$10</c:f>
              <c:numCache>
                <c:formatCode>#,##0.00</c:formatCode>
                <c:ptCount val="7"/>
                <c:pt idx="0">
                  <c:v>4442.6000000000004</c:v>
                </c:pt>
                <c:pt idx="1">
                  <c:v>2818.48</c:v>
                </c:pt>
                <c:pt idx="2">
                  <c:v>1931.25</c:v>
                </c:pt>
                <c:pt idx="3">
                  <c:v>468.16</c:v>
                </c:pt>
                <c:pt idx="4">
                  <c:v>271.81</c:v>
                </c:pt>
                <c:pt idx="5">
                  <c:v>118.69</c:v>
                </c:pt>
                <c:pt idx="6">
                  <c:v>39.96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8D-854B-B270-0C8C55074F86}"/>
            </c:ext>
          </c:extLst>
        </c:ser>
        <c:firstSliceAng val="0"/>
      </c:pieChart>
      <c:spPr>
        <a:noFill/>
        <a:ln w="2540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  <a:r>
                      <a:rPr lang="ru-RU"/>
                      <a:t>195</a:t>
                    </a:r>
                    <a:r>
                      <a:rPr lang="en-US"/>
                      <a:t>,</a:t>
                    </a:r>
                    <a:r>
                      <a:rPr lang="ru-RU"/>
                      <a:t>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910</a:t>
                    </a:r>
                    <a:r>
                      <a:rPr lang="en-US"/>
                      <a:t>,</a:t>
                    </a:r>
                    <a:r>
                      <a:rPr lang="ru-RU"/>
                      <a:t>9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БКАД</c:v>
                </c:pt>
                <c:pt idx="1">
                  <c:v>Мосты и трубы</c:v>
                </c:pt>
                <c:pt idx="2">
                  <c:v>Электроосвещение</c:v>
                </c:pt>
                <c:pt idx="3">
                  <c:v>ПИРы </c:v>
                </c:pt>
                <c:pt idx="4">
                  <c:v>Остановки и пешеходники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3539.6</c:v>
                </c:pt>
                <c:pt idx="1">
                  <c:v>616.73</c:v>
                </c:pt>
                <c:pt idx="2">
                  <c:v>120.83</c:v>
                </c:pt>
                <c:pt idx="3">
                  <c:v>60.44</c:v>
                </c:pt>
                <c:pt idx="4">
                  <c:v>12.94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FE-844E-A5C7-3FCF5DFC89B9}"/>
            </c:ext>
          </c:extLst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0.86842</cdr:x>
      <cdr:y>0</cdr:y>
    </cdr:from>
    <cdr:to>
      <cdr:x>0.94737</cdr:x>
      <cdr:y>0.0558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7128792" y="0"/>
          <a:ext cx="648072" cy="2571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>
              <a:latin typeface="Times New Roman" pitchFamily="18" charset="0"/>
              <a:cs typeface="Times New Roman" pitchFamily="18" charset="0"/>
            </a:rPr>
            <a:t>11,494</a:t>
          </a:r>
        </a:p>
      </cdr:txBody>
    </cdr:sp>
  </cdr:relSizeAnchor>
  <cdr:relSizeAnchor xmlns:cdr="http://schemas.openxmlformats.org/drawingml/2006/chartDrawing">
    <cdr:from>
      <cdr:x>0.60526</cdr:x>
      <cdr:y>0.10938</cdr:y>
    </cdr:from>
    <cdr:to>
      <cdr:x>0.68895</cdr:x>
      <cdr:y>0.16518</cdr:y>
    </cdr:to>
    <cdr:sp macro="" textlink="">
      <cdr:nvSpPr>
        <cdr:cNvPr id="3" name="TextBox 6"/>
        <cdr:cNvSpPr txBox="1"/>
      </cdr:nvSpPr>
      <cdr:spPr>
        <a:xfrm xmlns:a="http://schemas.openxmlformats.org/drawingml/2006/main">
          <a:off x="4968552" y="504056"/>
          <a:ext cx="686941" cy="2571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>
              <a:latin typeface="Times New Roman" pitchFamily="18" charset="0"/>
              <a:cs typeface="Times New Roman" pitchFamily="18" charset="0"/>
            </a:rPr>
            <a:t>10,100</a:t>
          </a:r>
        </a:p>
      </cdr:txBody>
    </cdr:sp>
  </cdr:relSizeAnchor>
  <cdr:relSizeAnchor xmlns:cdr="http://schemas.openxmlformats.org/drawingml/2006/chartDrawing">
    <cdr:from>
      <cdr:x>0.69298</cdr:x>
      <cdr:y>0.10938</cdr:y>
    </cdr:from>
    <cdr:to>
      <cdr:x>0.77575</cdr:x>
      <cdr:y>0.16518</cdr:y>
    </cdr:to>
    <cdr:sp macro="" textlink="">
      <cdr:nvSpPr>
        <cdr:cNvPr id="4" name="TextBox 7"/>
        <cdr:cNvSpPr txBox="1"/>
      </cdr:nvSpPr>
      <cdr:spPr>
        <a:xfrm xmlns:a="http://schemas.openxmlformats.org/drawingml/2006/main">
          <a:off x="5688632" y="504056"/>
          <a:ext cx="679450" cy="2571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>
              <a:latin typeface="Times New Roman" pitchFamily="18" charset="0"/>
              <a:cs typeface="Times New Roman" pitchFamily="18" charset="0"/>
            </a:rPr>
            <a:t>10,09</a:t>
          </a:r>
          <a:r>
            <a:rPr lang="en-US" sz="1200" b="1" dirty="0">
              <a:latin typeface="Times New Roman" pitchFamily="18" charset="0"/>
              <a:cs typeface="Times New Roman" pitchFamily="18" charset="0"/>
            </a:rPr>
            <a:t>1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0.77193</cdr:x>
      <cdr:y>0.04688</cdr:y>
    </cdr:from>
    <cdr:to>
      <cdr:x>0.85779</cdr:x>
      <cdr:y>0.10268</cdr:y>
    </cdr:to>
    <cdr:sp macro="" textlink="">
      <cdr:nvSpPr>
        <cdr:cNvPr id="5" name="TextBox 8"/>
        <cdr:cNvSpPr txBox="1"/>
      </cdr:nvSpPr>
      <cdr:spPr>
        <a:xfrm xmlns:a="http://schemas.openxmlformats.org/drawingml/2006/main">
          <a:off x="6336704" y="216024"/>
          <a:ext cx="704850" cy="2571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>
              <a:latin typeface="Times New Roman" pitchFamily="18" charset="0"/>
              <a:cs typeface="Times New Roman" pitchFamily="18" charset="0"/>
            </a:rPr>
            <a:t>11,001</a:t>
          </a:r>
        </a:p>
      </cdr:txBody>
    </cdr:sp>
  </cdr:relSizeAnchor>
  <cdr:relSizeAnchor xmlns:cdr="http://schemas.openxmlformats.org/drawingml/2006/chartDrawing">
    <cdr:from>
      <cdr:x>0.52632</cdr:x>
      <cdr:y>0.28125</cdr:y>
    </cdr:from>
    <cdr:to>
      <cdr:x>0.61</cdr:x>
      <cdr:y>0.33705</cdr:y>
    </cdr:to>
    <cdr:sp macro="" textlink="">
      <cdr:nvSpPr>
        <cdr:cNvPr id="6" name="TextBox 6"/>
        <cdr:cNvSpPr txBox="1"/>
      </cdr:nvSpPr>
      <cdr:spPr>
        <a:xfrm xmlns:a="http://schemas.openxmlformats.org/drawingml/2006/main">
          <a:off x="4320480" y="1296144"/>
          <a:ext cx="686941" cy="2571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Franklin Gothic Book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Franklin Gothic Book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Franklin Gothic Book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Franklin Gothic Book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Franklin Gothic Book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Franklin Gothic Book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Franklin Gothic Book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Franklin Gothic Book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Franklin Gothic Book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>
              <a:latin typeface="Times New Roman" pitchFamily="18" charset="0"/>
              <a:cs typeface="Times New Roman" pitchFamily="18" charset="0"/>
            </a:rPr>
            <a:t>7,186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0.58824</cdr:x>
      <cdr:y>0.125</cdr:y>
    </cdr:from>
    <cdr:to>
      <cdr:x>0.91597</cdr:x>
      <cdr:y>0.35938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0" y="576064"/>
          <a:ext cx="2808312" cy="1080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dirty="0"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0.24184</cdr:x>
      <cdr:y>0.07692</cdr:y>
    </cdr:from>
    <cdr:to>
      <cdr:x>0.32493</cdr:x>
      <cdr:y>0.13501</cdr:y>
    </cdr:to>
    <cdr:sp macro="" textlink="">
      <cdr:nvSpPr>
        <cdr:cNvPr id="2" name="TextBox 18"/>
        <cdr:cNvSpPr txBox="1"/>
      </cdr:nvSpPr>
      <cdr:spPr>
        <a:xfrm xmlns:a="http://schemas.openxmlformats.org/drawingml/2006/main">
          <a:off x="1929408" y="360040"/>
          <a:ext cx="662941" cy="2718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9pPr>
        </a:lstStyle>
        <a:p xmlns:a="http://schemas.openxmlformats.org/drawingml/2006/main">
          <a:r>
            <a:rPr lang="ru-RU" sz="1000" b="1" dirty="0"/>
            <a:t>2 950,7</a:t>
          </a:r>
        </a:p>
      </cdr:txBody>
    </cdr:sp>
  </cdr:relSizeAnchor>
  <cdr:relSizeAnchor xmlns:cdr="http://schemas.openxmlformats.org/drawingml/2006/chartDrawing">
    <cdr:from>
      <cdr:x>0.3682</cdr:x>
      <cdr:y>0.07692</cdr:y>
    </cdr:from>
    <cdr:to>
      <cdr:x>0.45129</cdr:x>
      <cdr:y>0.13501</cdr:y>
    </cdr:to>
    <cdr:sp macro="" textlink="">
      <cdr:nvSpPr>
        <cdr:cNvPr id="3" name="TextBox 18"/>
        <cdr:cNvSpPr txBox="1"/>
      </cdr:nvSpPr>
      <cdr:spPr>
        <a:xfrm xmlns:a="http://schemas.openxmlformats.org/drawingml/2006/main">
          <a:off x="2937520" y="360040"/>
          <a:ext cx="662941" cy="2718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Franklin Gothic Book"/>
            </a:defRPr>
          </a:lvl1pPr>
          <a:lvl2pPr marL="457200" indent="0">
            <a:defRPr sz="1100">
              <a:latin typeface="Franklin Gothic Book"/>
            </a:defRPr>
          </a:lvl2pPr>
          <a:lvl3pPr marL="914400" indent="0">
            <a:defRPr sz="1100">
              <a:latin typeface="Franklin Gothic Book"/>
            </a:defRPr>
          </a:lvl3pPr>
          <a:lvl4pPr marL="1371600" indent="0">
            <a:defRPr sz="1100">
              <a:latin typeface="Franklin Gothic Book"/>
            </a:defRPr>
          </a:lvl4pPr>
          <a:lvl5pPr marL="1828800" indent="0">
            <a:defRPr sz="1100">
              <a:latin typeface="Franklin Gothic Book"/>
            </a:defRPr>
          </a:lvl5pPr>
          <a:lvl6pPr marL="2286000" indent="0">
            <a:defRPr sz="1100">
              <a:latin typeface="Franklin Gothic Book"/>
            </a:defRPr>
          </a:lvl6pPr>
          <a:lvl7pPr marL="2743200" indent="0">
            <a:defRPr sz="1100">
              <a:latin typeface="Franklin Gothic Book"/>
            </a:defRPr>
          </a:lvl7pPr>
          <a:lvl8pPr marL="3200400" indent="0">
            <a:defRPr sz="1100">
              <a:latin typeface="Franklin Gothic Book"/>
            </a:defRPr>
          </a:lvl8pPr>
          <a:lvl9pPr marL="3657600" indent="0">
            <a:defRPr sz="1100">
              <a:latin typeface="Franklin Gothic Book"/>
            </a:defRPr>
          </a:lvl9pPr>
        </a:lstStyle>
        <a:p xmlns:a="http://schemas.openxmlformats.org/drawingml/2006/main">
          <a:r>
            <a:rPr lang="ru-RU" sz="1000" b="1" dirty="0"/>
            <a:t>2 816,4</a:t>
          </a:r>
        </a:p>
      </cdr:txBody>
    </cdr:sp>
  </cdr:relSizeAnchor>
  <cdr:relSizeAnchor xmlns:cdr="http://schemas.openxmlformats.org/drawingml/2006/chartDrawing">
    <cdr:from>
      <cdr:x>0.49456</cdr:x>
      <cdr:y>0.07692</cdr:y>
    </cdr:from>
    <cdr:to>
      <cdr:x>0.57765</cdr:x>
      <cdr:y>0.13501</cdr:y>
    </cdr:to>
    <cdr:sp macro="" textlink="">
      <cdr:nvSpPr>
        <cdr:cNvPr id="4" name="TextBox 18"/>
        <cdr:cNvSpPr txBox="1"/>
      </cdr:nvSpPr>
      <cdr:spPr>
        <a:xfrm xmlns:a="http://schemas.openxmlformats.org/drawingml/2006/main">
          <a:off x="3945632" y="360040"/>
          <a:ext cx="662941" cy="2718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Franklin Gothic Book"/>
            </a:defRPr>
          </a:lvl1pPr>
          <a:lvl2pPr marL="457200" indent="0">
            <a:defRPr sz="1100">
              <a:latin typeface="Franklin Gothic Book"/>
            </a:defRPr>
          </a:lvl2pPr>
          <a:lvl3pPr marL="914400" indent="0">
            <a:defRPr sz="1100">
              <a:latin typeface="Franklin Gothic Book"/>
            </a:defRPr>
          </a:lvl3pPr>
          <a:lvl4pPr marL="1371600" indent="0">
            <a:defRPr sz="1100">
              <a:latin typeface="Franklin Gothic Book"/>
            </a:defRPr>
          </a:lvl4pPr>
          <a:lvl5pPr marL="1828800" indent="0">
            <a:defRPr sz="1100">
              <a:latin typeface="Franklin Gothic Book"/>
            </a:defRPr>
          </a:lvl5pPr>
          <a:lvl6pPr marL="2286000" indent="0">
            <a:defRPr sz="1100">
              <a:latin typeface="Franklin Gothic Book"/>
            </a:defRPr>
          </a:lvl6pPr>
          <a:lvl7pPr marL="2743200" indent="0">
            <a:defRPr sz="1100">
              <a:latin typeface="Franklin Gothic Book"/>
            </a:defRPr>
          </a:lvl7pPr>
          <a:lvl8pPr marL="3200400" indent="0">
            <a:defRPr sz="1100">
              <a:latin typeface="Franklin Gothic Book"/>
            </a:defRPr>
          </a:lvl8pPr>
          <a:lvl9pPr marL="3657600" indent="0">
            <a:defRPr sz="1100">
              <a:latin typeface="Franklin Gothic Book"/>
            </a:defRPr>
          </a:lvl9pPr>
        </a:lstStyle>
        <a:p xmlns:a="http://schemas.openxmlformats.org/drawingml/2006/main">
          <a:r>
            <a:rPr lang="ru-RU" sz="1000" b="1" dirty="0"/>
            <a:t>2 692,7</a:t>
          </a:r>
        </a:p>
      </cdr:txBody>
    </cdr:sp>
  </cdr:relSizeAnchor>
  <cdr:relSizeAnchor xmlns:cdr="http://schemas.openxmlformats.org/drawingml/2006/chartDrawing">
    <cdr:from>
      <cdr:x>0.62092</cdr:x>
      <cdr:y>0.07692</cdr:y>
    </cdr:from>
    <cdr:to>
      <cdr:x>0.70401</cdr:x>
      <cdr:y>0.13501</cdr:y>
    </cdr:to>
    <cdr:sp macro="" textlink="">
      <cdr:nvSpPr>
        <cdr:cNvPr id="5" name="TextBox 18"/>
        <cdr:cNvSpPr txBox="1"/>
      </cdr:nvSpPr>
      <cdr:spPr>
        <a:xfrm xmlns:a="http://schemas.openxmlformats.org/drawingml/2006/main">
          <a:off x="4953744" y="360040"/>
          <a:ext cx="662941" cy="2718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Franklin Gothic Book"/>
            </a:defRPr>
          </a:lvl1pPr>
          <a:lvl2pPr marL="457200" indent="0">
            <a:defRPr sz="1100">
              <a:latin typeface="Franklin Gothic Book"/>
            </a:defRPr>
          </a:lvl2pPr>
          <a:lvl3pPr marL="914400" indent="0">
            <a:defRPr sz="1100">
              <a:latin typeface="Franklin Gothic Book"/>
            </a:defRPr>
          </a:lvl3pPr>
          <a:lvl4pPr marL="1371600" indent="0">
            <a:defRPr sz="1100">
              <a:latin typeface="Franklin Gothic Book"/>
            </a:defRPr>
          </a:lvl4pPr>
          <a:lvl5pPr marL="1828800" indent="0">
            <a:defRPr sz="1100">
              <a:latin typeface="Franklin Gothic Book"/>
            </a:defRPr>
          </a:lvl5pPr>
          <a:lvl6pPr marL="2286000" indent="0">
            <a:defRPr sz="1100">
              <a:latin typeface="Franklin Gothic Book"/>
            </a:defRPr>
          </a:lvl6pPr>
          <a:lvl7pPr marL="2743200" indent="0">
            <a:defRPr sz="1100">
              <a:latin typeface="Franklin Gothic Book"/>
            </a:defRPr>
          </a:lvl7pPr>
          <a:lvl8pPr marL="3200400" indent="0">
            <a:defRPr sz="1100">
              <a:latin typeface="Franklin Gothic Book"/>
            </a:defRPr>
          </a:lvl8pPr>
          <a:lvl9pPr marL="3657600" indent="0">
            <a:defRPr sz="1100">
              <a:latin typeface="Franklin Gothic Book"/>
            </a:defRPr>
          </a:lvl9pPr>
        </a:lstStyle>
        <a:p xmlns:a="http://schemas.openxmlformats.org/drawingml/2006/main">
          <a:r>
            <a:rPr lang="ru-RU" sz="1000" b="1" dirty="0"/>
            <a:t>2 855,6</a:t>
          </a:r>
        </a:p>
      </cdr:txBody>
    </cdr:sp>
  </cdr:relSizeAnchor>
  <cdr:relSizeAnchor xmlns:cdr="http://schemas.openxmlformats.org/drawingml/2006/chartDrawing">
    <cdr:from>
      <cdr:x>0.74728</cdr:x>
      <cdr:y>0.07692</cdr:y>
    </cdr:from>
    <cdr:to>
      <cdr:x>0.83037</cdr:x>
      <cdr:y>0.13501</cdr:y>
    </cdr:to>
    <cdr:sp macro="" textlink="">
      <cdr:nvSpPr>
        <cdr:cNvPr id="6" name="TextBox 18"/>
        <cdr:cNvSpPr txBox="1"/>
      </cdr:nvSpPr>
      <cdr:spPr>
        <a:xfrm xmlns:a="http://schemas.openxmlformats.org/drawingml/2006/main">
          <a:off x="5961856" y="360040"/>
          <a:ext cx="662941" cy="2718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Franklin Gothic Book"/>
            </a:defRPr>
          </a:lvl1pPr>
          <a:lvl2pPr marL="457200" indent="0">
            <a:defRPr sz="1100">
              <a:latin typeface="Franklin Gothic Book"/>
            </a:defRPr>
          </a:lvl2pPr>
          <a:lvl3pPr marL="914400" indent="0">
            <a:defRPr sz="1100">
              <a:latin typeface="Franklin Gothic Book"/>
            </a:defRPr>
          </a:lvl3pPr>
          <a:lvl4pPr marL="1371600" indent="0">
            <a:defRPr sz="1100">
              <a:latin typeface="Franklin Gothic Book"/>
            </a:defRPr>
          </a:lvl4pPr>
          <a:lvl5pPr marL="1828800" indent="0">
            <a:defRPr sz="1100">
              <a:latin typeface="Franklin Gothic Book"/>
            </a:defRPr>
          </a:lvl5pPr>
          <a:lvl6pPr marL="2286000" indent="0">
            <a:defRPr sz="1100">
              <a:latin typeface="Franklin Gothic Book"/>
            </a:defRPr>
          </a:lvl6pPr>
          <a:lvl7pPr marL="2743200" indent="0">
            <a:defRPr sz="1100">
              <a:latin typeface="Franklin Gothic Book"/>
            </a:defRPr>
          </a:lvl7pPr>
          <a:lvl8pPr marL="3200400" indent="0">
            <a:defRPr sz="1100">
              <a:latin typeface="Franklin Gothic Book"/>
            </a:defRPr>
          </a:lvl8pPr>
          <a:lvl9pPr marL="3657600" indent="0">
            <a:defRPr sz="1100">
              <a:latin typeface="Franklin Gothic Book"/>
            </a:defRPr>
          </a:lvl9pPr>
        </a:lstStyle>
        <a:p xmlns:a="http://schemas.openxmlformats.org/drawingml/2006/main">
          <a:r>
            <a:rPr lang="ru-RU" sz="1000" b="1" dirty="0"/>
            <a:t>2 802,5</a:t>
          </a:r>
        </a:p>
      </cdr:txBody>
    </cdr:sp>
  </cdr:relSizeAnchor>
  <cdr:relSizeAnchor xmlns:cdr="http://schemas.openxmlformats.org/drawingml/2006/chartDrawing">
    <cdr:from>
      <cdr:x>0.88267</cdr:x>
      <cdr:y>0.07692</cdr:y>
    </cdr:from>
    <cdr:to>
      <cdr:x>0.95886</cdr:x>
      <cdr:y>0.12953</cdr:y>
    </cdr:to>
    <cdr:sp macro="" textlink="">
      <cdr:nvSpPr>
        <cdr:cNvPr id="7" name="TextBox 18"/>
        <cdr:cNvSpPr txBox="1"/>
      </cdr:nvSpPr>
      <cdr:spPr>
        <a:xfrm xmlns:a="http://schemas.openxmlformats.org/drawingml/2006/main">
          <a:off x="7042012" y="360026"/>
          <a:ext cx="607859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Franklin Gothic Book"/>
            </a:defRPr>
          </a:lvl1pPr>
          <a:lvl2pPr marL="457200" indent="0">
            <a:defRPr sz="1100">
              <a:latin typeface="Franklin Gothic Book"/>
            </a:defRPr>
          </a:lvl2pPr>
          <a:lvl3pPr marL="914400" indent="0">
            <a:defRPr sz="1100">
              <a:latin typeface="Franklin Gothic Book"/>
            </a:defRPr>
          </a:lvl3pPr>
          <a:lvl4pPr marL="1371600" indent="0">
            <a:defRPr sz="1100">
              <a:latin typeface="Franklin Gothic Book"/>
            </a:defRPr>
          </a:lvl4pPr>
          <a:lvl5pPr marL="1828800" indent="0">
            <a:defRPr sz="1100">
              <a:latin typeface="Franklin Gothic Book"/>
            </a:defRPr>
          </a:lvl5pPr>
          <a:lvl6pPr marL="2286000" indent="0">
            <a:defRPr sz="1100">
              <a:latin typeface="Franklin Gothic Book"/>
            </a:defRPr>
          </a:lvl6pPr>
          <a:lvl7pPr marL="2743200" indent="0">
            <a:defRPr sz="1100">
              <a:latin typeface="Franklin Gothic Book"/>
            </a:defRPr>
          </a:lvl7pPr>
          <a:lvl8pPr marL="3200400" indent="0">
            <a:defRPr sz="1100">
              <a:latin typeface="Franklin Gothic Book"/>
            </a:defRPr>
          </a:lvl8pPr>
          <a:lvl9pPr marL="3657600" indent="0">
            <a:defRPr sz="1100">
              <a:latin typeface="Franklin Gothic Book"/>
            </a:defRPr>
          </a:lvl9pPr>
        </a:lstStyle>
        <a:p xmlns:a="http://schemas.openxmlformats.org/drawingml/2006/main">
          <a:r>
            <a:rPr lang="ru-RU" sz="1000" b="1" dirty="0">
              <a:solidFill>
                <a:srgbClr val="FF0000"/>
              </a:solidFill>
            </a:rPr>
            <a:t>2 592,5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4341097" cy="344794"/>
          </a:xfrm>
          <a:prstGeom prst="rect">
            <a:avLst/>
          </a:prstGeom>
        </p:spPr>
        <p:txBody>
          <a:bodyPr vert="horz" lIns="93452" tIns="46726" rIns="93452" bIns="4672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76819" y="3"/>
            <a:ext cx="4341097" cy="344794"/>
          </a:xfrm>
          <a:prstGeom prst="rect">
            <a:avLst/>
          </a:prstGeom>
        </p:spPr>
        <p:txBody>
          <a:bodyPr vert="horz" lIns="93452" tIns="46726" rIns="93452" bIns="46726" rtlCol="0"/>
          <a:lstStyle>
            <a:lvl1pPr algn="r">
              <a:defRPr sz="1200"/>
            </a:lvl1pPr>
          </a:lstStyle>
          <a:p>
            <a:fld id="{F806B32E-34F2-4F71-A269-CEA63B5FC1CC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542268"/>
            <a:ext cx="4341097" cy="344793"/>
          </a:xfrm>
          <a:prstGeom prst="rect">
            <a:avLst/>
          </a:prstGeom>
        </p:spPr>
        <p:txBody>
          <a:bodyPr vert="horz" lIns="93452" tIns="46726" rIns="93452" bIns="4672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76819" y="6542268"/>
            <a:ext cx="4341097" cy="344793"/>
          </a:xfrm>
          <a:prstGeom prst="rect">
            <a:avLst/>
          </a:prstGeom>
        </p:spPr>
        <p:txBody>
          <a:bodyPr vert="horz" lIns="93452" tIns="46726" rIns="93452" bIns="46726" rtlCol="0" anchor="b"/>
          <a:lstStyle>
            <a:lvl1pPr algn="r">
              <a:defRPr sz="1200"/>
            </a:lvl1pPr>
          </a:lstStyle>
          <a:p>
            <a:fld id="{ECCAA501-ECA0-4C43-9643-B352C38DA1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41097" cy="344793"/>
          </a:xfrm>
          <a:prstGeom prst="rect">
            <a:avLst/>
          </a:prstGeom>
        </p:spPr>
        <p:txBody>
          <a:bodyPr vert="horz" lIns="93963" tIns="46982" rIns="93963" bIns="4698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6819" y="1"/>
            <a:ext cx="4341097" cy="344793"/>
          </a:xfrm>
          <a:prstGeom prst="rect">
            <a:avLst/>
          </a:prstGeom>
        </p:spPr>
        <p:txBody>
          <a:bodyPr vert="horz" lIns="93963" tIns="46982" rIns="93963" bIns="46982" rtlCol="0"/>
          <a:lstStyle>
            <a:lvl1pPr algn="r">
              <a:defRPr sz="1200"/>
            </a:lvl1pPr>
          </a:lstStyle>
          <a:p>
            <a:fld id="{4D28FFD9-44CC-4D05-9571-6A6417D68B42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86125" y="514350"/>
            <a:ext cx="3448050" cy="2586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63" tIns="46982" rIns="93963" bIns="4698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1795" y="3271686"/>
            <a:ext cx="8016718" cy="3099838"/>
          </a:xfrm>
          <a:prstGeom prst="rect">
            <a:avLst/>
          </a:prstGeom>
        </p:spPr>
        <p:txBody>
          <a:bodyPr vert="horz" lIns="93963" tIns="46982" rIns="93963" bIns="4698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542269"/>
            <a:ext cx="4341097" cy="344793"/>
          </a:xfrm>
          <a:prstGeom prst="rect">
            <a:avLst/>
          </a:prstGeom>
        </p:spPr>
        <p:txBody>
          <a:bodyPr vert="horz" lIns="93963" tIns="46982" rIns="93963" bIns="4698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6819" y="6542269"/>
            <a:ext cx="4341097" cy="344793"/>
          </a:xfrm>
          <a:prstGeom prst="rect">
            <a:avLst/>
          </a:prstGeom>
        </p:spPr>
        <p:txBody>
          <a:bodyPr vert="horz" lIns="93963" tIns="46982" rIns="93963" bIns="46982" rtlCol="0" anchor="b"/>
          <a:lstStyle>
            <a:lvl1pPr algn="r">
              <a:defRPr sz="1200"/>
            </a:lvl1pPr>
          </a:lstStyle>
          <a:p>
            <a:fld id="{20E0F720-161F-4262-8750-8240FBAF8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0F720-161F-4262-8750-8240FBAF85D8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C0AE32-6078-424A-A476-FBE9D1E8D74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3B8766-013D-4B83-9CB9-6C094C5B1DB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81034C-0277-4402-A40E-6830E1CBD17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4FFC8-418F-4D9E-B18A-B72F0DD881E2}" type="datetime1">
              <a:rPr lang="ru-RU" smtClean="0"/>
              <a:pPr/>
              <a:t>26.04.2021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694654-BDA2-4495-B6C7-BAA9683E7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EDF8-CBDC-48D3-AF97-C3669F785FDB}" type="datetime1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792D-0CA3-4A94-B575-A2B1A11B4C95}" type="datetime1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E2CD-4322-4F6C-8500-FB6DE1061B3B}" type="datetime1">
              <a:rPr lang="ru-RU" smtClean="0"/>
              <a:pPr/>
              <a:t>26.04.2021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694654-BDA2-4495-B6C7-BAA9683E7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9B43-9420-4884-9E26-323FCBB5340B}" type="datetime1">
              <a:rPr lang="ru-RU" smtClean="0"/>
              <a:pPr/>
              <a:t>26.04.2021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1779-D1E1-411E-979F-E37484AB4244}" type="datetime1">
              <a:rPr lang="ru-RU" smtClean="0"/>
              <a:pPr/>
              <a:t>26.04.2021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B2EF-1ED2-43D1-A228-FB748912D38E}" type="datetime1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D694654-BDA2-4495-B6C7-BAA9683E7E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A83B-0782-43CD-A848-34D01F2C52E4}" type="datetime1">
              <a:rPr lang="ru-RU" smtClean="0"/>
              <a:pPr/>
              <a:t>26.04.2021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5852-DC01-4166-8A4A-A71603AE67C1}" type="datetime1">
              <a:rPr lang="ru-RU" smtClean="0"/>
              <a:pPr/>
              <a:t>26.04.2021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3FE1-221F-407F-B5DD-E960215D1FD0}" type="datetime1">
              <a:rPr lang="ru-RU" smtClean="0"/>
              <a:pPr/>
              <a:t>26.04.2021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F442-4249-47FD-BB83-B139448C4F4E}" type="datetime1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E4F781-5722-4C7B-A893-4E3C820F3BBF}" type="datetime1">
              <a:rPr lang="ru-RU" smtClean="0"/>
              <a:pPr/>
              <a:t>26.04.2021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694654-BDA2-4495-B6C7-BAA9683E7E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5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chart" Target="../charts/chart16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4.png"/><Relationship Id="rId7" Type="http://schemas.openxmlformats.org/officeDocument/2006/relationships/chart" Target="../charts/chart1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8.xml"/><Relationship Id="rId11" Type="http://schemas.openxmlformats.org/officeDocument/2006/relationships/image" Target="../media/image33.jpeg"/><Relationship Id="rId5" Type="http://schemas.openxmlformats.org/officeDocument/2006/relationships/chart" Target="../charts/chart17.xml"/><Relationship Id="rId10" Type="http://schemas.openxmlformats.org/officeDocument/2006/relationships/image" Target="../media/image32.jpeg"/><Relationship Id="rId4" Type="http://schemas.openxmlformats.org/officeDocument/2006/relationships/image" Target="../media/image3.jpeg"/><Relationship Id="rId9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4.pn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2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5.jpeg"/><Relationship Id="rId10" Type="http://schemas.openxmlformats.org/officeDocument/2006/relationships/image" Target="../media/image21.jpeg"/><Relationship Id="rId4" Type="http://schemas.openxmlformats.org/officeDocument/2006/relationships/image" Target="../media/image4.pn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6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83568" y="2494637"/>
            <a:ext cx="806489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Региональная дорожная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сеть</a:t>
            </a:r>
          </a:p>
          <a:p>
            <a:pPr algn="ctr">
              <a:spcAft>
                <a:spcPts val="1200"/>
              </a:spcAft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Дорожные фонды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pic>
        <p:nvPicPr>
          <p:cNvPr id="6" name="Picture 205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285750"/>
            <a:ext cx="1500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99992" y="4984720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Малышев Андрей Васильевич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6165304"/>
            <a:ext cx="87866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64293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C6D7A4-B882-4F73-B133-521CEB6EC6E4}" type="slidenum">
              <a:rPr lang="ru-RU"/>
              <a:pPr>
                <a:defRPr/>
              </a:pPr>
              <a:t>10</a:t>
            </a:fld>
            <a:endParaRPr lang="ru-RU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3929058" y="1785926"/>
          <a:ext cx="4932554" cy="4391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68300" y="2000250"/>
          <a:ext cx="4775200" cy="3114690"/>
        </p:xfrm>
        <a:graphic>
          <a:graphicData uri="http://schemas.openxmlformats.org/drawingml/2006/table">
            <a:tbl>
              <a:tblPr/>
              <a:tblGrid>
                <a:gridCol w="4775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1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Акцизы на нефтепродукты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1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из федерального бюджета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1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Транспортный налог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1315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Федеральные субсидии по ГП "Устойчивое развитие 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сельских территорий АО«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131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Штрафы за нарушение ПДД</a:t>
                      </a:r>
                      <a:endParaRPr lang="en-US" sz="1400" b="0" i="0" u="none" strike="noStrike" dirty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1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Областные</a:t>
                      </a:r>
                      <a:r>
                        <a:rPr lang="ru-RU" sz="1400" b="0" i="0" u="none" strike="noStrike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соглашения (УЛК, Титан)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1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Федеральные субсидии по ГП "Культура русского Севера"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1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поступления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4786314" y="2000240"/>
          <a:ext cx="4167193" cy="4129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Региональный дорожный фонд 2021г,                       структура доходов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2500298" y="1201151"/>
            <a:ext cx="4159934" cy="584775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chemeClr val="bg1"/>
              </a:gs>
              <a:gs pos="66000">
                <a:schemeClr val="bg1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dirty="0">
                <a:solidFill>
                  <a:srgbClr val="002060"/>
                </a:solidFill>
              </a:rPr>
              <a:t> плановый объем регионального дорожного фонда на 2021г., млрд.руб.: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-72008" y="1136938"/>
            <a:ext cx="262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en-US" sz="4000" b="1" dirty="0">
                <a:solidFill>
                  <a:srgbClr val="002060"/>
                </a:solidFill>
              </a:rPr>
              <a:t>10</a:t>
            </a:r>
            <a:r>
              <a:rPr lang="ru-RU" sz="4000" b="1" dirty="0">
                <a:solidFill>
                  <a:srgbClr val="002060"/>
                </a:solidFill>
              </a:rPr>
              <a:t>,</a:t>
            </a:r>
            <a:r>
              <a:rPr lang="en-US" sz="4000" b="1" dirty="0">
                <a:solidFill>
                  <a:srgbClr val="002060"/>
                </a:solidFill>
              </a:rPr>
              <a:t>09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19" name="Picture 205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285750"/>
            <a:ext cx="1500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3" y="6165304"/>
            <a:ext cx="87866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Региональный дорожный фонд 2021г,                       структура расходов</a:t>
            </a:r>
          </a:p>
        </p:txBody>
      </p:sp>
      <p:pic>
        <p:nvPicPr>
          <p:cNvPr id="717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64293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9608A8-8280-40FC-AC62-0170C3856565}" type="slidenum">
              <a:rPr lang="ru-RU"/>
              <a:pPr>
                <a:defRPr/>
              </a:pPr>
              <a:t>11</a:t>
            </a:fld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67544" y="1988840"/>
          <a:ext cx="4247931" cy="3840480"/>
        </p:xfrm>
        <a:graphic>
          <a:graphicData uri="http://schemas.openxmlformats.org/drawingml/2006/table">
            <a:tbl>
              <a:tblPr/>
              <a:tblGrid>
                <a:gridCol w="42479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084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и капитальный ремонт региональных автомобильных дорог, в т.ч. БКАД региональная сеть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endParaRPr lang="en-US" sz="1400" b="1" i="0" u="none" strike="noStrike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42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 региональных автомобильных дорог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84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муниципальным образованиям, </a:t>
                      </a:r>
                      <a:endParaRPr lang="en-US" sz="1400" b="1" i="0" u="none" strike="noStrike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т.ч. БКАД агломерации и </a:t>
                      </a:r>
                      <a:endParaRPr lang="en-US" sz="1400" b="1" i="0" u="none" strike="noStrike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строительства</a:t>
                      </a:r>
                      <a:endParaRPr lang="en-US" sz="1400" b="1" i="0" u="none" strike="noStrike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635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 и реконструкция  региональной</a:t>
                      </a:r>
                    </a:p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сети дорог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42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БДД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42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FF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Управление дорожным хозяйством</a:t>
                      </a:r>
                      <a:endParaRPr lang="en-US" sz="1400" b="1" i="0" u="none" strike="noStrike" dirty="0">
                        <a:solidFill>
                          <a:srgbClr val="FF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21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F0A22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Резервный фонд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4314812" y="1785926"/>
          <a:ext cx="4829188" cy="423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2500298" y="1201151"/>
            <a:ext cx="4159934" cy="584775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chemeClr val="bg1"/>
              </a:gs>
              <a:gs pos="66000">
                <a:schemeClr val="bg1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dirty="0">
                <a:solidFill>
                  <a:srgbClr val="002060"/>
                </a:solidFill>
              </a:rPr>
              <a:t> плановый объем регионального дорожного фонда на 2021г., млрд.руб.: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-72008" y="1136938"/>
            <a:ext cx="262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en-US" sz="4000" b="1" dirty="0">
                <a:solidFill>
                  <a:srgbClr val="002060"/>
                </a:solidFill>
              </a:rPr>
              <a:t>10</a:t>
            </a:r>
            <a:r>
              <a:rPr lang="ru-RU" sz="4000" b="1" dirty="0">
                <a:solidFill>
                  <a:srgbClr val="002060"/>
                </a:solidFill>
              </a:rPr>
              <a:t>,</a:t>
            </a:r>
            <a:r>
              <a:rPr lang="en-US" sz="4000" b="1" dirty="0">
                <a:solidFill>
                  <a:srgbClr val="002060"/>
                </a:solidFill>
              </a:rPr>
              <a:t>09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17" name="Picture 205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285750"/>
            <a:ext cx="1500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6165304"/>
            <a:ext cx="87866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64293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9608A8-8280-40FC-AC62-0170C3856565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643313" y="2357438"/>
            <a:ext cx="428625" cy="214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755576" y="1916832"/>
          <a:ext cx="7560840" cy="384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827584" y="1124744"/>
            <a:ext cx="14397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4000" b="1" dirty="0">
                <a:solidFill>
                  <a:srgbClr val="002060"/>
                </a:solidFill>
                <a:latin typeface="Franklin Gothic Book" pitchFamily="34" charset="0"/>
              </a:rPr>
              <a:t>4,30</a:t>
            </a:r>
            <a:endParaRPr lang="ru-RU" sz="1000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2339752" y="1201738"/>
            <a:ext cx="6447061" cy="584775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Franklin Gothic Book" pitchFamily="34" charset="0"/>
              </a:rPr>
              <a:t>-  расходы на ремонт и капитальный ремонт региональных   автомобильных дорог, </a:t>
            </a:r>
            <a:r>
              <a:rPr lang="ru-RU" sz="1600" dirty="0" err="1">
                <a:solidFill>
                  <a:srgbClr val="002060"/>
                </a:solidFill>
                <a:latin typeface="Franklin Gothic Book" pitchFamily="34" charset="0"/>
              </a:rPr>
              <a:t>млрд.руб</a:t>
            </a:r>
            <a:endParaRPr lang="ru-RU" sz="1600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Региональный дорожный фонд 2021г,                       структура расходов</a:t>
            </a:r>
          </a:p>
        </p:txBody>
      </p:sp>
      <p:pic>
        <p:nvPicPr>
          <p:cNvPr id="16" name="Picture 205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285750"/>
            <a:ext cx="1500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6165304"/>
            <a:ext cx="87866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9930-9D21-4861-A57D-F3941A7B0691}" type="slidenum">
              <a:rPr lang="ru-RU"/>
              <a:pPr>
                <a:defRPr/>
              </a:pPr>
              <a:t>13</a:t>
            </a:fld>
            <a:endParaRPr lang="ru-RU"/>
          </a:p>
        </p:txBody>
      </p:sp>
      <p:pic>
        <p:nvPicPr>
          <p:cNvPr id="17" name="Picture 3" descr="C:\Users\Igornp\YandexDisk-PinIgNik\Автодор\БКАД фирменный стиль\1_Логотип_БКАД\Logo_BKAD_201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1368152" cy="70134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475656" y="285728"/>
            <a:ext cx="5810988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Объекты  БКАД 2021г.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79512" y="1841040"/>
          <a:ext cx="8784976" cy="4180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373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498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105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5170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1962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930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№ </a:t>
                      </a:r>
                    </a:p>
                    <a:p>
                      <a:pPr algn="ctr"/>
                      <a:r>
                        <a:rPr lang="ru-RU" sz="1200" dirty="0" err="1"/>
                        <a:t>п</a:t>
                      </a:r>
                      <a:r>
                        <a:rPr lang="ru-RU" sz="1200" dirty="0"/>
                        <a:t>/</a:t>
                      </a:r>
                      <a:r>
                        <a:rPr lang="ru-RU" sz="1200" dirty="0" err="1"/>
                        <a:t>п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 </a:t>
                      </a:r>
                    </a:p>
                    <a:p>
                      <a:pPr algn="ctr"/>
                      <a:r>
                        <a:rPr lang="ru-RU" sz="1400" dirty="0"/>
                        <a:t>района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</a:t>
                      </a:r>
                      <a:r>
                        <a:rPr lang="ru-RU" sz="1400" baseline="0" dirty="0"/>
                        <a:t> а</a:t>
                      </a:r>
                      <a:r>
                        <a:rPr lang="ru-RU" sz="1400" dirty="0"/>
                        <a:t>втодороги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Адрес участка,</a:t>
                      </a:r>
                      <a:r>
                        <a:rPr lang="ru-RU" sz="1400" baseline="0" dirty="0"/>
                        <a:t> </a:t>
                      </a:r>
                    </a:p>
                    <a:p>
                      <a:pPr algn="ctr"/>
                      <a:r>
                        <a:rPr lang="ru-RU" sz="1400" baseline="0" dirty="0"/>
                        <a:t>км +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Длина </a:t>
                      </a:r>
                    </a:p>
                    <a:p>
                      <a:pPr algn="ctr"/>
                      <a:r>
                        <a:rPr lang="ru-RU" sz="1400" dirty="0"/>
                        <a:t>участка,</a:t>
                      </a:r>
                      <a:r>
                        <a:rPr lang="ru-RU" sz="1400" baseline="0" dirty="0"/>
                        <a:t> км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Подрядчик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3927">
                <a:tc>
                  <a:txBody>
                    <a:bodyPr/>
                    <a:lstStyle/>
                    <a:p>
                      <a:pPr algn="l"/>
                      <a:r>
                        <a:rPr lang="ru-RU" sz="13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/>
                        <a:t>Приморский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ru-RU" sz="1300" dirty="0"/>
                        <a:t>Архангельск – Белогорский –Пинега – </a:t>
                      </a:r>
                      <a:r>
                        <a:rPr lang="ru-RU" sz="1300" dirty="0" err="1"/>
                        <a:t>Кимжа</a:t>
                      </a:r>
                      <a:r>
                        <a:rPr lang="ru-RU" sz="1300" dirty="0"/>
                        <a:t> – Мезень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35+220 - 55+658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/>
                        <a:t>20,49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/>
                        <a:t>ООО </a:t>
                      </a:r>
                      <a:r>
                        <a:rPr lang="ru-RU" sz="1300" dirty="0" err="1"/>
                        <a:t>Севзапдорстрой</a:t>
                      </a:r>
                      <a:endParaRPr lang="ru-RU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5151">
                <a:tc>
                  <a:txBody>
                    <a:bodyPr/>
                    <a:lstStyle/>
                    <a:p>
                      <a:pPr algn="l"/>
                      <a:r>
                        <a:rPr lang="ru-RU" sz="1300" dirty="0"/>
                        <a:t>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1300" dirty="0"/>
                        <a:t>Холмогорский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63+584 - 64+499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/>
                        <a:t>1,04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/>
                        <a:t>АО</a:t>
                      </a:r>
                      <a:r>
                        <a:rPr lang="ru-RU" sz="1300" baseline="0" dirty="0"/>
                        <a:t> </a:t>
                      </a:r>
                      <a:r>
                        <a:rPr lang="ru-RU" sz="1300" baseline="0" dirty="0" err="1"/>
                        <a:t>Дорстроймеханизация</a:t>
                      </a:r>
                      <a:endParaRPr lang="ru-RU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0391">
                <a:tc>
                  <a:txBody>
                    <a:bodyPr/>
                    <a:lstStyle/>
                    <a:p>
                      <a:pPr algn="l"/>
                      <a:r>
                        <a:rPr lang="ru-RU" sz="1300" dirty="0"/>
                        <a:t>3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82+700 - 110+100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/>
                        <a:t>27,32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/>
                        <a:t>ООО </a:t>
                      </a:r>
                      <a:r>
                        <a:rPr lang="ru-RU" sz="1300" dirty="0" err="1"/>
                        <a:t>Севдорстройсервис</a:t>
                      </a:r>
                      <a:endParaRPr lang="ru-RU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3623">
                <a:tc>
                  <a:txBody>
                    <a:bodyPr/>
                    <a:lstStyle/>
                    <a:p>
                      <a:pPr algn="l"/>
                      <a:r>
                        <a:rPr lang="ru-RU" sz="13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/>
                        <a:t>Вельский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1300" dirty="0"/>
                        <a:t>Коноша – Вельск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99+950 - 114+506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/>
                        <a:t>14,46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/>
                        <a:t>ООО Автодороги</a:t>
                      </a:r>
                      <a:endParaRPr lang="ru-RU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8863">
                <a:tc>
                  <a:txBody>
                    <a:bodyPr/>
                    <a:lstStyle/>
                    <a:p>
                      <a:pPr algn="l"/>
                      <a:r>
                        <a:rPr lang="ru-RU" sz="13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err="1"/>
                        <a:t>Коношский</a:t>
                      </a:r>
                      <a:endParaRPr lang="ru-RU" sz="13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0+000 - 25+455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/>
                        <a:t>24,82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/>
                        <a:t>ООО Автодороги</a:t>
                      </a:r>
                      <a:endParaRPr lang="ru-RU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4367">
                <a:tc>
                  <a:txBody>
                    <a:bodyPr/>
                    <a:lstStyle/>
                    <a:p>
                      <a:pPr algn="l"/>
                      <a:r>
                        <a:rPr lang="ru-RU" sz="13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err="1"/>
                        <a:t>Няндомский</a:t>
                      </a:r>
                      <a:endParaRPr lang="ru-RU" sz="13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1300" dirty="0"/>
                        <a:t>Долматово – </a:t>
                      </a:r>
                      <a:r>
                        <a:rPr lang="ru-RU" sz="1300" dirty="0" err="1"/>
                        <a:t>Няндома</a:t>
                      </a:r>
                      <a:r>
                        <a:rPr lang="ru-RU" sz="1300" dirty="0"/>
                        <a:t> –Каргополь – Пудож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99+000 - 112+000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/>
                        <a:t>12,99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/>
                        <a:t>ООО Автодороги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5631">
                <a:tc>
                  <a:txBody>
                    <a:bodyPr/>
                    <a:lstStyle/>
                    <a:p>
                      <a:pPr algn="l"/>
                      <a:r>
                        <a:rPr lang="ru-RU" sz="13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err="1"/>
                        <a:t>Няндомский</a:t>
                      </a:r>
                      <a:endParaRPr lang="ru-RU" sz="1300" dirty="0"/>
                    </a:p>
                    <a:p>
                      <a:pPr algn="l"/>
                      <a:r>
                        <a:rPr lang="ru-RU" sz="1300" dirty="0" err="1"/>
                        <a:t>Каргопольский</a:t>
                      </a:r>
                      <a:endParaRPr lang="ru-RU" sz="13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152+000 - 175+000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/>
                        <a:t>22,21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/>
                        <a:t>ООО </a:t>
                      </a:r>
                      <a:r>
                        <a:rPr lang="ru-RU" sz="1300" dirty="0" err="1"/>
                        <a:t>Севзапдорстрой</a:t>
                      </a:r>
                      <a:endParaRPr lang="ru-RU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2136">
                <a:tc>
                  <a:txBody>
                    <a:bodyPr/>
                    <a:lstStyle/>
                    <a:p>
                      <a:pPr algn="l"/>
                      <a:r>
                        <a:rPr lang="ru-RU" sz="13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err="1"/>
                        <a:t>Устьянский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Тарасоноволоцкая</a:t>
                      </a:r>
                      <a:r>
                        <a:rPr lang="ru-RU" sz="13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– </a:t>
                      </a:r>
                      <a:r>
                        <a:rPr lang="ru-RU" sz="1300" b="0" i="0" u="none" strike="noStrike" baseline="0" dirty="0" err="1">
                          <a:solidFill>
                            <a:srgbClr val="000000"/>
                          </a:solidFill>
                          <a:latin typeface="Calibri"/>
                        </a:rPr>
                        <a:t>Кононовская</a:t>
                      </a:r>
                      <a:r>
                        <a:rPr lang="ru-RU" sz="13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– Дубровская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0+000 - 11+800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/>
                        <a:t>11,70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/>
                        <a:t>ООО Автодороги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2136">
                <a:tc>
                  <a:txBody>
                    <a:bodyPr/>
                    <a:lstStyle/>
                    <a:p>
                      <a:pPr algn="l"/>
                      <a:r>
                        <a:rPr lang="ru-RU" sz="13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err="1"/>
                        <a:t>Верхнетоемский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Усть-Вага -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Ядриха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73+150 - 87+000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/>
                        <a:t>13,94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/>
                        <a:t>ООО </a:t>
                      </a:r>
                      <a:r>
                        <a:rPr lang="ru-RU" sz="1300" dirty="0" err="1"/>
                        <a:t>Севзапдорстрой</a:t>
                      </a:r>
                      <a:endParaRPr lang="ru-RU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7667">
                <a:tc>
                  <a:txBody>
                    <a:bodyPr/>
                    <a:lstStyle/>
                    <a:p>
                      <a:pPr algn="l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/>
                        <a:t>148,97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8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285750"/>
            <a:ext cx="1500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6165304"/>
            <a:ext cx="87866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827584" y="1124744"/>
            <a:ext cx="14397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4000" b="1" dirty="0">
                <a:solidFill>
                  <a:srgbClr val="002060"/>
                </a:solidFill>
                <a:latin typeface="Franklin Gothic Book" pitchFamily="34" charset="0"/>
              </a:rPr>
              <a:t>3,20</a:t>
            </a:r>
            <a:endParaRPr lang="ru-RU" sz="1000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2339752" y="1201738"/>
            <a:ext cx="6447061" cy="584775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Franklin Gothic Book" pitchFamily="34" charset="0"/>
              </a:rPr>
              <a:t>-  расходы на реализацию национального проекта «Безопасные и качественные дороги» 2021г., </a:t>
            </a:r>
            <a:r>
              <a:rPr lang="ru-RU" sz="1600" dirty="0" err="1">
                <a:solidFill>
                  <a:srgbClr val="002060"/>
                </a:solidFill>
                <a:latin typeface="Franklin Gothic Book" pitchFamily="34" charset="0"/>
              </a:rPr>
              <a:t>млрд.руб</a:t>
            </a:r>
            <a:endParaRPr lang="ru-RU" sz="1600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/>
          <p:nvPr/>
        </p:nvGraphicFramePr>
        <p:xfrm>
          <a:off x="251520" y="1340768"/>
          <a:ext cx="856895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9930-9D21-4861-A57D-F3941A7B0691}" type="slidenum">
              <a:rPr lang="ru-RU"/>
              <a:pPr>
                <a:defRPr/>
              </a:pPr>
              <a:t>14</a:t>
            </a:fld>
            <a:endParaRPr lang="ru-RU"/>
          </a:p>
        </p:txBody>
      </p:sp>
      <p:pic>
        <p:nvPicPr>
          <p:cNvPr id="17" name="Picture 3" descr="C:\Users\Igornp\YandexDisk-PinIgNik\Автодор\БКАД фирменный стиль\1_Логотип_БКАД\Logo_BKAD_2019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60648"/>
            <a:ext cx="1368152" cy="70134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475656" y="285728"/>
            <a:ext cx="5810988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Подрядчики на объектах БКАД 2021г.</a:t>
            </a:r>
          </a:p>
        </p:txBody>
      </p:sp>
      <p:pic>
        <p:nvPicPr>
          <p:cNvPr id="8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6165304"/>
            <a:ext cx="87866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5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285750"/>
            <a:ext cx="1500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Объекты капитального ремонта на 2021 год</a:t>
            </a:r>
          </a:p>
        </p:txBody>
      </p:sp>
      <p:pic>
        <p:nvPicPr>
          <p:cNvPr id="11271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64293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Box 2"/>
          <p:cNvSpPr txBox="1">
            <a:spLocks noChangeArrowheads="1"/>
          </p:cNvSpPr>
          <p:nvPr/>
        </p:nvSpPr>
        <p:spPr bwMode="auto">
          <a:xfrm>
            <a:off x="319409" y="1476067"/>
            <a:ext cx="850106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900" dirty="0">
                <a:latin typeface="Franklin Gothic Book" pitchFamily="34" charset="0"/>
              </a:rPr>
              <a:t>Мостовые сооружения – </a:t>
            </a:r>
            <a:r>
              <a:rPr lang="ru-RU" sz="2400" b="1" dirty="0">
                <a:latin typeface="Franklin Gothic Book" pitchFamily="34" charset="0"/>
              </a:rPr>
              <a:t>5</a:t>
            </a:r>
            <a:r>
              <a:rPr lang="ru-RU" sz="1900" dirty="0">
                <a:latin typeface="Franklin Gothic Book" pitchFamily="34" charset="0"/>
              </a:rPr>
              <a:t> </a:t>
            </a:r>
            <a:r>
              <a:rPr lang="ru-RU" sz="1900" dirty="0" err="1">
                <a:latin typeface="Franklin Gothic Book" pitchFamily="34" charset="0"/>
              </a:rPr>
              <a:t>шт</a:t>
            </a:r>
            <a:r>
              <a:rPr lang="ru-RU" sz="1900" dirty="0">
                <a:latin typeface="Franklin Gothic Book" pitchFamily="34" charset="0"/>
              </a:rPr>
              <a:t>, (+ 2 переходящие) </a:t>
            </a:r>
          </a:p>
          <a:p>
            <a:endParaRPr lang="ru-RU" sz="1900" dirty="0">
              <a:latin typeface="Franklin Gothic Book" pitchFamily="34" charset="0"/>
            </a:endParaRPr>
          </a:p>
          <a:p>
            <a:r>
              <a:rPr lang="ru-RU" sz="1900" dirty="0">
                <a:latin typeface="Franklin Gothic Book" pitchFamily="34" charset="0"/>
              </a:rPr>
              <a:t>Водопропускные трубы - </a:t>
            </a:r>
            <a:r>
              <a:rPr lang="ru-RU" sz="2400" b="1" dirty="0">
                <a:latin typeface="Franklin Gothic Book" pitchFamily="34" charset="0"/>
              </a:rPr>
              <a:t>12</a:t>
            </a:r>
            <a:r>
              <a:rPr lang="ru-RU" sz="1900" dirty="0">
                <a:latin typeface="Franklin Gothic Book" pitchFamily="34" charset="0"/>
              </a:rPr>
              <a:t> </a:t>
            </a:r>
            <a:r>
              <a:rPr lang="ru-RU" sz="1900" dirty="0" err="1">
                <a:latin typeface="Franklin Gothic Book" pitchFamily="34" charset="0"/>
              </a:rPr>
              <a:t>шт</a:t>
            </a:r>
            <a:r>
              <a:rPr lang="ru-RU" sz="1900" dirty="0">
                <a:latin typeface="Franklin Gothic Book" pitchFamily="34" charset="0"/>
              </a:rPr>
              <a:t>: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а/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«Коноша – Вельск» – 9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Лихачево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Мирный-Бритвино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-  2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Тарасонаволоцкая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Кононовская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Дубровская « – 1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шт</a:t>
            </a:r>
            <a:endParaRPr lang="ru-RU" sz="1900" dirty="0">
              <a:latin typeface="Franklin Gothic Book" pitchFamily="34" charset="0"/>
            </a:endParaRPr>
          </a:p>
          <a:p>
            <a:endParaRPr lang="ru-RU" sz="1900" dirty="0">
              <a:latin typeface="Franklin Gothic Book" pitchFamily="34" charset="0"/>
            </a:endParaRPr>
          </a:p>
          <a:p>
            <a:r>
              <a:rPr lang="ru-RU" sz="1900" dirty="0">
                <a:latin typeface="Franklin Gothic Book" pitchFamily="34" charset="0"/>
              </a:rPr>
              <a:t>Линии искусственного освещения - </a:t>
            </a:r>
            <a:r>
              <a:rPr lang="ru-RU" sz="2400" b="1" dirty="0">
                <a:latin typeface="Franklin Gothic Book" pitchFamily="34" charset="0"/>
              </a:rPr>
              <a:t>6,4</a:t>
            </a:r>
            <a:r>
              <a:rPr lang="ru-RU" sz="1900" dirty="0">
                <a:latin typeface="Franklin Gothic Book" pitchFamily="34" charset="0"/>
              </a:rPr>
              <a:t> км</a:t>
            </a:r>
          </a:p>
          <a:p>
            <a:r>
              <a:rPr lang="ru-RU" sz="1900" dirty="0">
                <a:latin typeface="Franklin Gothic Book" pitchFamily="34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пос.Коноша  (а/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«Коноша – Вельск», «Коноша –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Няндома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»,  «Коноша –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Чублак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Толстая»)</a:t>
            </a:r>
          </a:p>
          <a:p>
            <a:endParaRPr lang="ru-RU" sz="1900" dirty="0">
              <a:latin typeface="Franklin Gothic Book" pitchFamily="34" charset="0"/>
            </a:endParaRPr>
          </a:p>
          <a:p>
            <a:r>
              <a:rPr lang="ru-RU" sz="1900" dirty="0">
                <a:latin typeface="Franklin Gothic Book" pitchFamily="34" charset="0"/>
              </a:rPr>
              <a:t>Автоматизированный пост весового контроля  - </a:t>
            </a:r>
            <a:r>
              <a:rPr lang="ru-RU" sz="2400" b="1" dirty="0">
                <a:latin typeface="Franklin Gothic Book" pitchFamily="34" charset="0"/>
              </a:rPr>
              <a:t>1</a:t>
            </a:r>
            <a:r>
              <a:rPr lang="ru-RU" sz="1900" dirty="0">
                <a:latin typeface="Franklin Gothic Book" pitchFamily="34" charset="0"/>
              </a:rPr>
              <a:t> </a:t>
            </a:r>
            <a:r>
              <a:rPr lang="ru-RU" sz="1900" dirty="0" err="1">
                <a:latin typeface="Franklin Gothic Book" pitchFamily="34" charset="0"/>
              </a:rPr>
              <a:t>шт</a:t>
            </a:r>
            <a:r>
              <a:rPr lang="ru-RU" sz="1900" dirty="0">
                <a:latin typeface="Franklin Gothic Book" pitchFamily="34" charset="0"/>
              </a:rPr>
              <a:t>, 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а/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«Архангельск – Белогорский – Пинега –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Кимжа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Мезень», км 21+000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>
                <a:latin typeface="Franklin Gothic Book" pitchFamily="34" charset="0"/>
              </a:rPr>
              <a:t>Автобусные остановки – </a:t>
            </a:r>
            <a:r>
              <a:rPr lang="ru-RU" sz="2400" b="1" dirty="0">
                <a:latin typeface="Franklin Gothic Book" pitchFamily="34" charset="0"/>
              </a:rPr>
              <a:t>2</a:t>
            </a:r>
            <a:r>
              <a:rPr lang="ru-RU" sz="1900" dirty="0">
                <a:latin typeface="Franklin Gothic Book" pitchFamily="34" charset="0"/>
              </a:rPr>
              <a:t> </a:t>
            </a:r>
            <a:r>
              <a:rPr lang="ru-RU" sz="1900" dirty="0" err="1">
                <a:latin typeface="Franklin Gothic Book" pitchFamily="34" charset="0"/>
              </a:rPr>
              <a:t>шт</a:t>
            </a:r>
            <a:endParaRPr lang="ru-RU" sz="1900" dirty="0">
              <a:latin typeface="Franklin Gothic Book" pitchFamily="34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а/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«Архангельск – Белогорский –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Кимжа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Мезень» км 40+200, Боброво ,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«Подъезд к г.Шенкурску от а/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М8 «Холмогоры», км 5+341, у переправы через р.Вага</a:t>
            </a:r>
            <a:endParaRPr lang="ru-RU" sz="1900" dirty="0">
              <a:latin typeface="Franklin Gothic Book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D41078-4281-4570-A0DA-88FB5695971B}" type="slidenum">
              <a:rPr lang="ru-RU"/>
              <a:pPr>
                <a:defRPr/>
              </a:pPr>
              <a:t>15</a:t>
            </a:fld>
            <a:endParaRPr lang="ru-RU"/>
          </a:p>
        </p:txBody>
      </p:sp>
      <p:pic>
        <p:nvPicPr>
          <p:cNvPr id="8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6165304"/>
            <a:ext cx="87866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5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285750"/>
            <a:ext cx="1500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14313"/>
            <a:ext cx="64293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29718-174B-433E-B91E-D8C833EA22F5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4230688" y="74613"/>
            <a:ext cx="682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 algn="just" eaLnBrk="0" hangingPunct="0"/>
            <a:r>
              <a:rPr lang="ru-RU" sz="1400">
                <a:latin typeface="Times New Roman" pitchFamily="18" charset="0"/>
                <a:cs typeface="Times New Roman" pitchFamily="18" charset="0"/>
              </a:rPr>
              <a:t>.</a:t>
            </a: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Динамика ввода в эксплуатацию линий искусственного электроосвещения на региональной сети</a:t>
            </a:r>
          </a:p>
        </p:txBody>
      </p:sp>
      <p:pic>
        <p:nvPicPr>
          <p:cNvPr id="20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6165304"/>
            <a:ext cx="87866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5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285750"/>
            <a:ext cx="1500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8370" name="Диаграмма 7"/>
          <p:cNvGraphicFramePr>
            <a:graphicFrameLocks/>
          </p:cNvGraphicFramePr>
          <p:nvPr/>
        </p:nvGraphicFramePr>
        <p:xfrm>
          <a:off x="683568" y="1340768"/>
          <a:ext cx="7848872" cy="4581525"/>
        </p:xfrm>
        <a:graphic>
          <a:graphicData uri="http://schemas.openxmlformats.org/presentationml/2006/ole">
            <p:oleObj spid="_x0000_s3073" r:id="rId6" imgW="7163421" imgH="4584589" progId="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14313"/>
            <a:ext cx="64293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29718-174B-433E-B91E-D8C833EA22F5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4230688" y="74613"/>
            <a:ext cx="682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 algn="just" eaLnBrk="0" hangingPunct="0"/>
            <a:r>
              <a:rPr lang="ru-RU" sz="1400">
                <a:latin typeface="Times New Roman" pitchFamily="18" charset="0"/>
                <a:cs typeface="Times New Roman" pitchFamily="18" charset="0"/>
              </a:rPr>
              <a:t>.</a:t>
            </a: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Динамика выполнения работ по капитальному ремонту и ремонту мостовых сооружений </a:t>
            </a:r>
          </a:p>
        </p:txBody>
      </p:sp>
      <p:pic>
        <p:nvPicPr>
          <p:cNvPr id="20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6165304"/>
            <a:ext cx="87866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5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285750"/>
            <a:ext cx="1500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0420" name="Диаграмма 7"/>
          <p:cNvGraphicFramePr>
            <a:graphicFrameLocks/>
          </p:cNvGraphicFramePr>
          <p:nvPr/>
        </p:nvGraphicFramePr>
        <p:xfrm>
          <a:off x="755650" y="1196975"/>
          <a:ext cx="7591425" cy="5086350"/>
        </p:xfrm>
        <a:graphic>
          <a:graphicData uri="http://schemas.openxmlformats.org/presentationml/2006/ole">
            <p:oleObj spid="_x0000_s4097" r:id="rId6" imgW="7590178" imgH="5090601" progId="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Региональный дорожный фонд. Структура расходов</a:t>
            </a:r>
            <a:endParaRPr lang="ru-RU" sz="1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717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64293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9608A8-8280-40FC-AC62-0170C3856565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643313" y="2357438"/>
            <a:ext cx="428625" cy="214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-1980728" y="2624125"/>
          <a:ext cx="4829188" cy="423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323528" y="1916832"/>
          <a:ext cx="8496944" cy="384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827584" y="1071563"/>
            <a:ext cx="15121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4000" b="1" dirty="0">
                <a:solidFill>
                  <a:srgbClr val="002060"/>
                </a:solidFill>
                <a:latin typeface="Franklin Gothic Book" pitchFamily="34" charset="0"/>
              </a:rPr>
              <a:t>1,93</a:t>
            </a:r>
            <a:endParaRPr lang="ru-RU" sz="4000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2339752" y="1201738"/>
            <a:ext cx="6447061" cy="584775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Franklin Gothic Book" pitchFamily="34" charset="0"/>
              </a:rPr>
              <a:t>расходы на субсидии муниципальным </a:t>
            </a:r>
          </a:p>
          <a:p>
            <a:r>
              <a:rPr lang="ru-RU" sz="1600" dirty="0">
                <a:solidFill>
                  <a:srgbClr val="002060"/>
                </a:solidFill>
                <a:latin typeface="Franklin Gothic Book" pitchFamily="34" charset="0"/>
              </a:rPr>
              <a:t>образования области ,</a:t>
            </a:r>
            <a:r>
              <a:rPr lang="ru-RU" sz="1600" dirty="0" err="1">
                <a:solidFill>
                  <a:srgbClr val="002060"/>
                </a:solidFill>
                <a:latin typeface="Franklin Gothic Book" pitchFamily="34" charset="0"/>
              </a:rPr>
              <a:t>млрд.руб</a:t>
            </a:r>
            <a:endParaRPr lang="ru-RU" sz="1600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pic>
        <p:nvPicPr>
          <p:cNvPr id="14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6165304"/>
            <a:ext cx="87866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05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285750"/>
            <a:ext cx="1500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Региональный дорожный фонд. Структура расходов</a:t>
            </a:r>
            <a:endParaRPr lang="ru-RU" sz="1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717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64293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9608A8-8280-40FC-AC62-0170C3856565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643313" y="2357438"/>
            <a:ext cx="428625" cy="214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-1980728" y="2624125"/>
          <a:ext cx="4829188" cy="423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323528" y="1916832"/>
          <a:ext cx="8496944" cy="384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35496" y="1124744"/>
            <a:ext cx="22318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4000" b="1" dirty="0">
                <a:solidFill>
                  <a:srgbClr val="002060"/>
                </a:solidFill>
                <a:latin typeface="Franklin Gothic Book" pitchFamily="34" charset="0"/>
              </a:rPr>
              <a:t>468,2</a:t>
            </a:r>
            <a:endParaRPr lang="ru-RU" sz="1000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2339752" y="1201738"/>
            <a:ext cx="6447061" cy="584775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Franklin Gothic Book" pitchFamily="34" charset="0"/>
              </a:rPr>
              <a:t>расходы на строительство  и реконструкцию региональных автомобильных дорог, </a:t>
            </a:r>
            <a:r>
              <a:rPr lang="ru-RU" sz="1600" dirty="0" err="1">
                <a:solidFill>
                  <a:srgbClr val="002060"/>
                </a:solidFill>
                <a:latin typeface="Franklin Gothic Book" pitchFamily="34" charset="0"/>
              </a:rPr>
              <a:t>млн.руб</a:t>
            </a:r>
            <a:endParaRPr lang="ru-RU" sz="1600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pic>
        <p:nvPicPr>
          <p:cNvPr id="14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6165304"/>
            <a:ext cx="87866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05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285750"/>
            <a:ext cx="1500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Региональная сеть автодорог общего пользования</a:t>
            </a:r>
          </a:p>
        </p:txBody>
      </p:sp>
      <p:pic>
        <p:nvPicPr>
          <p:cNvPr id="8198" name="Picture 205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285750"/>
            <a:ext cx="1500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14313"/>
            <a:ext cx="64293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C:\Users\Igornp\YandexDisk-PinIgNik\Карт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385" y="1000108"/>
            <a:ext cx="6117565" cy="471490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8201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4925" y="1071563"/>
            <a:ext cx="1274763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Рисунок 1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5143500"/>
            <a:ext cx="12763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Box 13"/>
          <p:cNvSpPr txBox="1">
            <a:spLocks noChangeArrowheads="1"/>
          </p:cNvSpPr>
          <p:nvPr/>
        </p:nvSpPr>
        <p:spPr bwMode="auto">
          <a:xfrm>
            <a:off x="2123728" y="1201738"/>
            <a:ext cx="4162773" cy="830997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600" dirty="0" smtClean="0">
                <a:solidFill>
                  <a:srgbClr val="002060"/>
                </a:solidFill>
                <a:latin typeface="Franklin Gothic Book" pitchFamily="34" charset="0"/>
              </a:rPr>
              <a:t>-общая </a:t>
            </a:r>
            <a:r>
              <a:rPr lang="ru-RU" altLang="ru-RU" sz="1600" dirty="0">
                <a:solidFill>
                  <a:srgbClr val="002060"/>
                </a:solidFill>
                <a:latin typeface="Franklin Gothic Book" pitchFamily="34" charset="0"/>
              </a:rPr>
              <a:t>протяженность региональной сети </a:t>
            </a:r>
            <a:r>
              <a:rPr lang="ru-RU" altLang="ru-RU" sz="1600" dirty="0" smtClean="0">
                <a:solidFill>
                  <a:srgbClr val="002060"/>
                </a:solidFill>
                <a:latin typeface="Franklin Gothic Book" pitchFamily="34" charset="0"/>
              </a:rPr>
              <a:t> автодорог, зимников и </a:t>
            </a:r>
            <a:r>
              <a:rPr lang="ru-RU" altLang="ru-RU" sz="1600" dirty="0" err="1" smtClean="0">
                <a:solidFill>
                  <a:srgbClr val="002060"/>
                </a:solidFill>
                <a:latin typeface="Franklin Gothic Book" pitchFamily="34" charset="0"/>
              </a:rPr>
              <a:t>лед.переправ</a:t>
            </a:r>
            <a:endParaRPr lang="ru-RU" altLang="ru-RU" sz="1600" dirty="0">
              <a:solidFill>
                <a:srgbClr val="002060"/>
              </a:solidFill>
              <a:latin typeface="Franklin Gothic Book" pitchFamily="34" charset="0"/>
            </a:endParaRPr>
          </a:p>
          <a:p>
            <a:pPr algn="r"/>
            <a:r>
              <a:rPr lang="ru-RU" altLang="ru-RU" sz="1600" dirty="0" smtClean="0">
                <a:solidFill>
                  <a:srgbClr val="002060"/>
                </a:solidFill>
                <a:latin typeface="Franklin Gothic Book" pitchFamily="34" charset="0"/>
              </a:rPr>
              <a:t> </a:t>
            </a:r>
            <a:r>
              <a:rPr lang="ru-RU" altLang="ru-RU" sz="1600" dirty="0">
                <a:solidFill>
                  <a:srgbClr val="002060"/>
                </a:solidFill>
                <a:latin typeface="Franklin Gothic Book" pitchFamily="34" charset="0"/>
              </a:rPr>
              <a:t>в том числе:</a:t>
            </a:r>
          </a:p>
        </p:txBody>
      </p:sp>
      <p:sp>
        <p:nvSpPr>
          <p:cNvPr id="8204" name="TextBox 15"/>
          <p:cNvSpPr txBox="1">
            <a:spLocks noChangeArrowheads="1"/>
          </p:cNvSpPr>
          <p:nvPr/>
        </p:nvSpPr>
        <p:spPr bwMode="auto">
          <a:xfrm>
            <a:off x="6084888" y="1600200"/>
            <a:ext cx="1547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ru-RU" sz="2400" b="1" dirty="0" smtClean="0">
                <a:solidFill>
                  <a:srgbClr val="002060"/>
                </a:solidFill>
                <a:latin typeface="Franklin Gothic Book" pitchFamily="34" charset="0"/>
              </a:rPr>
              <a:t>1</a:t>
            </a:r>
            <a:r>
              <a:rPr lang="ru-RU" altLang="ru-RU" sz="2400" b="1" dirty="0" smtClean="0">
                <a:solidFill>
                  <a:srgbClr val="002060"/>
                </a:solidFill>
                <a:latin typeface="Franklin Gothic Book" pitchFamily="34" charset="0"/>
              </a:rPr>
              <a:t>656</a:t>
            </a:r>
            <a:r>
              <a:rPr lang="ru-RU" altLang="ru-RU" sz="1200" b="1" dirty="0" smtClean="0">
                <a:solidFill>
                  <a:srgbClr val="002060"/>
                </a:solidFill>
                <a:latin typeface="Franklin Gothic Book" pitchFamily="34" charset="0"/>
              </a:rPr>
              <a:t>км</a:t>
            </a:r>
            <a:endParaRPr lang="ru-RU" altLang="ru-RU" sz="1200" b="1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8205" name="TextBox 20"/>
          <p:cNvSpPr txBox="1">
            <a:spLocks noChangeArrowheads="1"/>
          </p:cNvSpPr>
          <p:nvPr/>
        </p:nvSpPr>
        <p:spPr bwMode="auto">
          <a:xfrm>
            <a:off x="6227763" y="4672013"/>
            <a:ext cx="1419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2400" b="1" dirty="0">
                <a:solidFill>
                  <a:srgbClr val="002060"/>
                </a:solidFill>
                <a:latin typeface="Franklin Gothic Book" pitchFamily="34" charset="0"/>
              </a:rPr>
              <a:t>4</a:t>
            </a:r>
            <a:r>
              <a:rPr lang="en-US" altLang="ru-RU" sz="2400" b="1" dirty="0" smtClean="0">
                <a:solidFill>
                  <a:srgbClr val="002060"/>
                </a:solidFill>
                <a:latin typeface="Franklin Gothic Book" pitchFamily="34" charset="0"/>
              </a:rPr>
              <a:t>683</a:t>
            </a:r>
            <a:r>
              <a:rPr lang="ru-RU" altLang="ru-RU" sz="1200" b="1" dirty="0" smtClean="0">
                <a:solidFill>
                  <a:srgbClr val="002060"/>
                </a:solidFill>
                <a:latin typeface="Franklin Gothic Book" pitchFamily="34" charset="0"/>
              </a:rPr>
              <a:t> </a:t>
            </a:r>
            <a:r>
              <a:rPr lang="ru-RU" altLang="ru-RU" sz="1200" b="1" dirty="0">
                <a:solidFill>
                  <a:srgbClr val="002060"/>
                </a:solidFill>
                <a:latin typeface="Franklin Gothic Book" pitchFamily="34" charset="0"/>
              </a:rPr>
              <a:t>км</a:t>
            </a:r>
          </a:p>
        </p:txBody>
      </p:sp>
      <p:sp>
        <p:nvSpPr>
          <p:cNvPr id="8206" name="TextBox 21"/>
          <p:cNvSpPr txBox="1">
            <a:spLocks noChangeArrowheads="1"/>
          </p:cNvSpPr>
          <p:nvPr/>
        </p:nvSpPr>
        <p:spPr bwMode="auto">
          <a:xfrm>
            <a:off x="6372225" y="5243513"/>
            <a:ext cx="12747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2400" b="1" dirty="0" smtClean="0">
                <a:solidFill>
                  <a:srgbClr val="002060"/>
                </a:solidFill>
                <a:latin typeface="Franklin Gothic Book" pitchFamily="34" charset="0"/>
              </a:rPr>
              <a:t>674</a:t>
            </a:r>
            <a:r>
              <a:rPr lang="ru-RU" altLang="ru-RU" sz="1200" b="1" dirty="0" smtClean="0">
                <a:solidFill>
                  <a:srgbClr val="002060"/>
                </a:solidFill>
                <a:latin typeface="Franklin Gothic Book" pitchFamily="34" charset="0"/>
              </a:rPr>
              <a:t> </a:t>
            </a:r>
            <a:r>
              <a:rPr lang="ru-RU" altLang="ru-RU" sz="1200" b="1" dirty="0">
                <a:solidFill>
                  <a:srgbClr val="002060"/>
                </a:solidFill>
                <a:latin typeface="Franklin Gothic Book" pitchFamily="34" charset="0"/>
              </a:rPr>
              <a:t>км</a:t>
            </a:r>
          </a:p>
        </p:txBody>
      </p:sp>
      <p:cxnSp>
        <p:nvCxnSpPr>
          <p:cNvPr id="26" name="Прямая соединительная линия 25"/>
          <p:cNvCxnSpPr>
            <a:cxnSpLocks/>
          </p:cNvCxnSpPr>
          <p:nvPr/>
        </p:nvCxnSpPr>
        <p:spPr>
          <a:xfrm flipH="1">
            <a:off x="6444208" y="2204864"/>
            <a:ext cx="25003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cxnSpLocks/>
          </p:cNvCxnSpPr>
          <p:nvPr/>
        </p:nvCxnSpPr>
        <p:spPr>
          <a:xfrm flipH="1">
            <a:off x="6443663" y="5643563"/>
            <a:ext cx="25003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cxnSpLocks/>
          </p:cNvCxnSpPr>
          <p:nvPr/>
        </p:nvCxnSpPr>
        <p:spPr>
          <a:xfrm flipH="1">
            <a:off x="6443663" y="5072063"/>
            <a:ext cx="25003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cxnSpLocks/>
          </p:cNvCxnSpPr>
          <p:nvPr/>
        </p:nvCxnSpPr>
        <p:spPr>
          <a:xfrm>
            <a:off x="7596188" y="947738"/>
            <a:ext cx="20637" cy="485775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11" name="Рисунок 3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7625" y="2000250"/>
            <a:ext cx="1262063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2" name="Номер слайда 1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406B189-C985-4173-AEF4-9F16E88E7589}" type="slidenum">
              <a:rPr lang="ru-RU" altLang="ru-RU"/>
              <a:pPr>
                <a:defRPr/>
              </a:pPr>
              <a:t>2</a:t>
            </a:fld>
            <a:endParaRPr lang="ru-RU" altLang="ru-RU"/>
          </a:p>
        </p:txBody>
      </p:sp>
      <p:sp>
        <p:nvSpPr>
          <p:cNvPr id="20" name="Левая фигурная скобка 19"/>
          <p:cNvSpPr/>
          <p:nvPr/>
        </p:nvSpPr>
        <p:spPr>
          <a:xfrm>
            <a:off x="6072188" y="1071563"/>
            <a:ext cx="500062" cy="4000500"/>
          </a:xfrm>
          <a:prstGeom prst="leftBrace">
            <a:avLst>
              <a:gd name="adj1" fmla="val 8333"/>
              <a:gd name="adj2" fmla="val 50470"/>
            </a:avLst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357688" y="2714625"/>
            <a:ext cx="1643062" cy="714375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с твердым покрытием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357688" y="4941169"/>
            <a:ext cx="1643062" cy="773832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без </a:t>
            </a:r>
            <a:r>
              <a:rPr lang="ru-RU" b="1" dirty="0" smtClean="0">
                <a:solidFill>
                  <a:srgbClr val="FF0000"/>
                </a:solidFill>
              </a:rPr>
              <a:t>покрытия  грунтовые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3" name="Левая фигурная скобка 32"/>
          <p:cNvSpPr/>
          <p:nvPr/>
        </p:nvSpPr>
        <p:spPr>
          <a:xfrm>
            <a:off x="6072188" y="5072063"/>
            <a:ext cx="500062" cy="571500"/>
          </a:xfrm>
          <a:prstGeom prst="leftBrace">
            <a:avLst>
              <a:gd name="adj1" fmla="val 8333"/>
              <a:gd name="adj2" fmla="val 50470"/>
            </a:avLst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17" name="TextBox 34"/>
          <p:cNvSpPr txBox="1">
            <a:spLocks noChangeArrowheads="1"/>
          </p:cNvSpPr>
          <p:nvPr/>
        </p:nvSpPr>
        <p:spPr bwMode="auto">
          <a:xfrm>
            <a:off x="0" y="1124744"/>
            <a:ext cx="22145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dirty="0">
                <a:solidFill>
                  <a:srgbClr val="002060"/>
                </a:solidFill>
                <a:latin typeface="Franklin Gothic Book" pitchFamily="34" charset="0"/>
              </a:rPr>
              <a:t> </a:t>
            </a:r>
            <a:r>
              <a:rPr lang="ru-RU" altLang="ru-RU" sz="4000" b="1" dirty="0" smtClean="0">
                <a:solidFill>
                  <a:srgbClr val="002060"/>
                </a:solidFill>
                <a:latin typeface="Franklin Gothic Book" pitchFamily="34" charset="0"/>
              </a:rPr>
              <a:t>7333,5</a:t>
            </a:r>
            <a:r>
              <a:rPr lang="ru-RU" altLang="ru-RU" sz="1400" b="1" dirty="0" smtClean="0">
                <a:solidFill>
                  <a:srgbClr val="002060"/>
                </a:solidFill>
                <a:latin typeface="Franklin Gothic Book" pitchFamily="34" charset="0"/>
              </a:rPr>
              <a:t>км</a:t>
            </a:r>
            <a:endParaRPr lang="ru-RU" altLang="ru-RU" sz="1400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0" y="2204864"/>
            <a:ext cx="56435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3" y="6165304"/>
            <a:ext cx="87866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64293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56" descr="C:\Documents and Settings\eugenegp\Рабочий стол\Кудинов\Карта зелёные дороги.jpg"/>
          <p:cNvPicPr>
            <a:picLocks noChangeAspect="1" noChangeArrowheads="1"/>
          </p:cNvPicPr>
          <p:nvPr/>
        </p:nvPicPr>
        <p:blipFill>
          <a:blip r:embed="rId3" cstate="print"/>
          <a:srcRect t="8830" r="1532"/>
          <a:stretch>
            <a:fillRect/>
          </a:stretch>
        </p:blipFill>
        <p:spPr bwMode="auto">
          <a:xfrm>
            <a:off x="1476375" y="1268760"/>
            <a:ext cx="6047953" cy="446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4" name="Прямая со стрелкой 73"/>
          <p:cNvCxnSpPr>
            <a:cxnSpLocks/>
            <a:stCxn id="14345" idx="3"/>
          </p:cNvCxnSpPr>
          <p:nvPr/>
        </p:nvCxnSpPr>
        <p:spPr>
          <a:xfrm flipV="1">
            <a:off x="3825156" y="5084763"/>
            <a:ext cx="675408" cy="313382"/>
          </a:xfrm>
          <a:prstGeom prst="straightConnector1">
            <a:avLst/>
          </a:prstGeom>
          <a:ln w="190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5" name="TextBox 71"/>
          <p:cNvSpPr txBox="1">
            <a:spLocks noChangeArrowheads="1"/>
          </p:cNvSpPr>
          <p:nvPr/>
        </p:nvSpPr>
        <p:spPr bwMode="auto">
          <a:xfrm>
            <a:off x="1475656" y="5013176"/>
            <a:ext cx="2349500" cy="769938"/>
          </a:xfrm>
          <a:prstGeom prst="rect">
            <a:avLst/>
          </a:prstGeom>
          <a:solidFill>
            <a:schemeClr val="bg1"/>
          </a:solidFill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b="1">
                <a:latin typeface="Calibri" pitchFamily="34" charset="0"/>
              </a:rPr>
              <a:t>Реконструкция мостового перехода через р.Вага на км 2+067 а/д: «Вельск-Шангалы»,</a:t>
            </a:r>
          </a:p>
          <a:p>
            <a:pPr algn="ctr"/>
            <a:r>
              <a:rPr lang="ru-RU" sz="1100" b="1">
                <a:latin typeface="Calibri" pitchFamily="34" charset="0"/>
              </a:rPr>
              <a:t> ввод в 2021г 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29718-174B-433E-B91E-D8C833EA22F5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14349" name="TextBox 13"/>
          <p:cNvSpPr txBox="1">
            <a:spLocks noChangeArrowheads="1"/>
          </p:cNvSpPr>
          <p:nvPr/>
        </p:nvSpPr>
        <p:spPr bwMode="auto">
          <a:xfrm>
            <a:off x="323528" y="1844824"/>
            <a:ext cx="2519363" cy="769937"/>
          </a:xfrm>
          <a:prstGeom prst="rect">
            <a:avLst/>
          </a:prstGeom>
          <a:solidFill>
            <a:schemeClr val="bg1"/>
          </a:solidFill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b="1" dirty="0">
                <a:latin typeface="Calibri" pitchFamily="34" charset="0"/>
              </a:rPr>
              <a:t>Реконструкция </a:t>
            </a:r>
          </a:p>
          <a:p>
            <a:pPr algn="ctr"/>
            <a:r>
              <a:rPr lang="ru-RU" sz="1100" b="1" dirty="0">
                <a:latin typeface="Calibri" pitchFamily="34" charset="0"/>
              </a:rPr>
              <a:t>а/</a:t>
            </a:r>
            <a:r>
              <a:rPr lang="ru-RU" sz="1100" b="1" dirty="0" err="1">
                <a:latin typeface="Calibri" pitchFamily="34" charset="0"/>
              </a:rPr>
              <a:t>д</a:t>
            </a:r>
            <a:r>
              <a:rPr lang="ru-RU" sz="1100" b="1" dirty="0">
                <a:latin typeface="Calibri" pitchFamily="34" charset="0"/>
              </a:rPr>
              <a:t>: «Усть-Ваеньга – </a:t>
            </a:r>
            <a:r>
              <a:rPr lang="ru-RU" sz="1100" b="1" dirty="0" err="1">
                <a:latin typeface="Calibri" pitchFamily="34" charset="0"/>
              </a:rPr>
              <a:t>Осиново</a:t>
            </a:r>
            <a:r>
              <a:rPr lang="ru-RU" sz="1100" b="1" dirty="0">
                <a:latin typeface="Calibri" pitchFamily="34" charset="0"/>
              </a:rPr>
              <a:t>  - </a:t>
            </a:r>
            <a:r>
              <a:rPr lang="ru-RU" sz="1100" b="1" dirty="0" err="1">
                <a:latin typeface="Calibri" pitchFamily="34" charset="0"/>
              </a:rPr>
              <a:t>Фалюки</a:t>
            </a:r>
            <a:r>
              <a:rPr lang="ru-RU" sz="1100" b="1" dirty="0">
                <a:latin typeface="Calibri" pitchFamily="34" charset="0"/>
              </a:rPr>
              <a:t>», км 85 -  км 97,</a:t>
            </a:r>
          </a:p>
          <a:p>
            <a:pPr algn="ctr"/>
            <a:r>
              <a:rPr lang="ru-RU" sz="1100" b="1" dirty="0">
                <a:latin typeface="Calibri" pitchFamily="34" charset="0"/>
              </a:rPr>
              <a:t> ввод в</a:t>
            </a:r>
            <a:r>
              <a:rPr lang="en-US" sz="1100" b="1" dirty="0">
                <a:latin typeface="Calibri" pitchFamily="34" charset="0"/>
              </a:rPr>
              <a:t> 2020</a:t>
            </a:r>
            <a:r>
              <a:rPr lang="ru-RU" sz="1100" b="1" dirty="0">
                <a:latin typeface="Calibri" pitchFamily="34" charset="0"/>
              </a:rPr>
              <a:t> (</a:t>
            </a:r>
            <a:r>
              <a:rPr lang="en-US" sz="1100" b="1" dirty="0">
                <a:latin typeface="Calibri" pitchFamily="34" charset="0"/>
              </a:rPr>
              <a:t>I </a:t>
            </a:r>
            <a:r>
              <a:rPr lang="ru-RU" sz="1100" b="1" dirty="0">
                <a:latin typeface="Calibri" pitchFamily="34" charset="0"/>
              </a:rPr>
              <a:t>пуск) и  в 2021г (</a:t>
            </a:r>
            <a:r>
              <a:rPr lang="en-US" sz="1100" b="1" dirty="0">
                <a:latin typeface="Calibri" pitchFamily="34" charset="0"/>
              </a:rPr>
              <a:t>II </a:t>
            </a:r>
            <a:r>
              <a:rPr lang="ru-RU" sz="1100" b="1" dirty="0">
                <a:latin typeface="Calibri" pitchFamily="34" charset="0"/>
              </a:rPr>
              <a:t>пуск)</a:t>
            </a:r>
          </a:p>
        </p:txBody>
      </p:sp>
      <p:sp>
        <p:nvSpPr>
          <p:cNvPr id="16" name="Полилиния: фигура 3"/>
          <p:cNvSpPr/>
          <p:nvPr/>
        </p:nvSpPr>
        <p:spPr>
          <a:xfrm flipH="1" flipV="1">
            <a:off x="4859338" y="3644900"/>
            <a:ext cx="119062" cy="117475"/>
          </a:xfrm>
          <a:custGeom>
            <a:avLst/>
            <a:gdLst>
              <a:gd name="connsiteX0" fmla="*/ 0 w 95539"/>
              <a:gd name="connsiteY0" fmla="*/ 0 h 75363"/>
              <a:gd name="connsiteX1" fmla="*/ 40193 w 95539"/>
              <a:gd name="connsiteY1" fmla="*/ 32657 h 75363"/>
              <a:gd name="connsiteX2" fmla="*/ 62802 w 95539"/>
              <a:gd name="connsiteY2" fmla="*/ 50242 h 75363"/>
              <a:gd name="connsiteX3" fmla="*/ 90435 w 95539"/>
              <a:gd name="connsiteY3" fmla="*/ 67827 h 75363"/>
              <a:gd name="connsiteX4" fmla="*/ 95459 w 95539"/>
              <a:gd name="connsiteY4" fmla="*/ 75363 h 7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39" h="75363">
                <a:moveTo>
                  <a:pt x="0" y="0"/>
                </a:moveTo>
                <a:lnTo>
                  <a:pt x="40193" y="32657"/>
                </a:lnTo>
                <a:cubicBezTo>
                  <a:pt x="50660" y="41031"/>
                  <a:pt x="54428" y="44380"/>
                  <a:pt x="62802" y="50242"/>
                </a:cubicBezTo>
                <a:cubicBezTo>
                  <a:pt x="71176" y="56104"/>
                  <a:pt x="90435" y="67827"/>
                  <a:pt x="90435" y="67827"/>
                </a:cubicBezTo>
                <a:cubicBezTo>
                  <a:pt x="95878" y="72014"/>
                  <a:pt x="95668" y="73688"/>
                  <a:pt x="95459" y="7536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7" name="Прямая со стрелкой 16"/>
          <p:cNvCxnSpPr>
            <a:cxnSpLocks/>
            <a:stCxn id="14349" idx="3"/>
          </p:cNvCxnSpPr>
          <p:nvPr/>
        </p:nvCxnSpPr>
        <p:spPr>
          <a:xfrm>
            <a:off x="2842891" y="2229793"/>
            <a:ext cx="2017141" cy="1415231"/>
          </a:xfrm>
          <a:prstGeom prst="straightConnector1">
            <a:avLst/>
          </a:prstGeom>
          <a:ln w="190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4230688" y="74613"/>
            <a:ext cx="682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 algn="just" eaLnBrk="0" hangingPunct="0"/>
            <a:r>
              <a:rPr lang="ru-RU" sz="1400">
                <a:latin typeface="Times New Roman" pitchFamily="18" charset="0"/>
                <a:cs typeface="Times New Roman" pitchFamily="18" charset="0"/>
              </a:rPr>
              <a:t>.</a:t>
            </a:r>
            <a:endParaRPr lang="ru-RU"/>
          </a:p>
        </p:txBody>
      </p:sp>
      <p:sp>
        <p:nvSpPr>
          <p:cNvPr id="14360" name="TextBox 71"/>
          <p:cNvSpPr txBox="1">
            <a:spLocks noChangeArrowheads="1"/>
          </p:cNvSpPr>
          <p:nvPr/>
        </p:nvSpPr>
        <p:spPr bwMode="auto">
          <a:xfrm>
            <a:off x="5940152" y="2060848"/>
            <a:ext cx="2590800" cy="768350"/>
          </a:xfrm>
          <a:prstGeom prst="rect">
            <a:avLst/>
          </a:prstGeom>
          <a:solidFill>
            <a:schemeClr val="bg1"/>
          </a:solidFill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b="1">
                <a:latin typeface="Calibri" pitchFamily="34" charset="0"/>
              </a:rPr>
              <a:t>Строительство  мостового перехода через р.Устья на км 139+309 а/д: «Шангалы</a:t>
            </a:r>
            <a:r>
              <a:rPr lang="en-US" sz="1100" b="1">
                <a:latin typeface="Calibri" pitchFamily="34" charset="0"/>
              </a:rPr>
              <a:t> – </a:t>
            </a:r>
            <a:r>
              <a:rPr lang="ru-RU" sz="1100" b="1">
                <a:latin typeface="Calibri" pitchFamily="34" charset="0"/>
              </a:rPr>
              <a:t>Квазеньга - Кизема»,</a:t>
            </a:r>
          </a:p>
          <a:p>
            <a:pPr algn="ctr"/>
            <a:r>
              <a:rPr lang="ru-RU" sz="1100" b="1">
                <a:latin typeface="Calibri" pitchFamily="34" charset="0"/>
              </a:rPr>
              <a:t> ввод в 2022 г </a:t>
            </a:r>
          </a:p>
        </p:txBody>
      </p:sp>
      <p:cxnSp>
        <p:nvCxnSpPr>
          <p:cNvPr id="24" name="Прямая со стрелкой 23"/>
          <p:cNvCxnSpPr>
            <a:cxnSpLocks/>
          </p:cNvCxnSpPr>
          <p:nvPr/>
        </p:nvCxnSpPr>
        <p:spPr>
          <a:xfrm rot="5400000">
            <a:off x="5328208" y="2960328"/>
            <a:ext cx="1871464" cy="1656680"/>
          </a:xfrm>
          <a:prstGeom prst="straightConnector1">
            <a:avLst/>
          </a:prstGeom>
          <a:ln w="190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Объекты строительства и реконструкции      автомобильных дорог в 2021г.</a:t>
            </a:r>
          </a:p>
        </p:txBody>
      </p:sp>
      <p:pic>
        <p:nvPicPr>
          <p:cNvPr id="20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6165304"/>
            <a:ext cx="87866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5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285750"/>
            <a:ext cx="1500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8197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285750"/>
            <a:ext cx="1500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214313"/>
            <a:ext cx="64293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1042988" y="260648"/>
            <a:ext cx="63373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Финансирование работ                                                                  по содержанию региональных дорог</a:t>
            </a:r>
          </a:p>
        </p:txBody>
      </p:sp>
      <p:pic>
        <p:nvPicPr>
          <p:cNvPr id="8200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5949950"/>
            <a:ext cx="87153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Диаграмма 17"/>
          <p:cNvGraphicFramePr/>
          <p:nvPr/>
        </p:nvGraphicFramePr>
        <p:xfrm>
          <a:off x="683568" y="1412776"/>
          <a:ext cx="7978080" cy="468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202" name="TextBox 18"/>
          <p:cNvSpPr txBox="1">
            <a:spLocks noChangeArrowheads="1"/>
          </p:cNvSpPr>
          <p:nvPr/>
        </p:nvSpPr>
        <p:spPr bwMode="auto">
          <a:xfrm>
            <a:off x="1619672" y="1988840"/>
            <a:ext cx="5032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 dirty="0">
                <a:latin typeface="Franklin Gothic Book"/>
              </a:rPr>
              <a:t>2 581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2339752" y="1201738"/>
            <a:ext cx="6447061" cy="584775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Franklin Gothic Book" pitchFamily="34" charset="0"/>
              </a:rPr>
              <a:t>расходы на содержание региональных автомобильных дорог на 2021г., </a:t>
            </a:r>
            <a:r>
              <a:rPr lang="ru-RU" sz="1600" dirty="0" err="1">
                <a:solidFill>
                  <a:srgbClr val="002060"/>
                </a:solidFill>
                <a:latin typeface="Franklin Gothic Book" pitchFamily="34" charset="0"/>
              </a:rPr>
              <a:t>млрд.руб</a:t>
            </a:r>
            <a:endParaRPr lang="ru-RU" sz="1600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 useBgFill="1"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07950" y="1124744"/>
            <a:ext cx="2231802" cy="70788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4000" b="1" dirty="0">
                <a:solidFill>
                  <a:srgbClr val="002060"/>
                </a:solidFill>
                <a:latin typeface="Franklin Gothic Book" pitchFamily="34" charset="0"/>
              </a:rPr>
              <a:t>2,80</a:t>
            </a:r>
            <a:endParaRPr lang="ru-RU" sz="1000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87624" y="26064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0245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285750"/>
            <a:ext cx="1500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214313"/>
            <a:ext cx="64293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1042988" y="332656"/>
            <a:ext cx="6337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Фактические объемы и их финансировани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е</a:t>
            </a: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899592" y="1340768"/>
          <a:ext cx="770485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3" y="6165304"/>
            <a:ext cx="87866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87624" y="26064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9221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285750"/>
            <a:ext cx="1500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214313"/>
            <a:ext cx="64293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1042988" y="332656"/>
            <a:ext cx="63373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Фактические объемы и их финансирование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395536" y="2636912"/>
          <a:ext cx="8136904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467544" y="4293096"/>
          <a:ext cx="820891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395537" y="980728"/>
          <a:ext cx="8136904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2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3" y="6165304"/>
            <a:ext cx="87866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6165304"/>
            <a:ext cx="87866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1" name="Picture 1" descr="C:\Users\Igornp\YandexDisk-PinIgNik\Автодор\Презентации\2021\Рожину\Карты.JPG"/>
          <p:cNvPicPr>
            <a:picLocks noChangeAspect="1" noChangeArrowheads="1"/>
          </p:cNvPicPr>
          <p:nvPr/>
        </p:nvPicPr>
        <p:blipFill>
          <a:blip r:embed="rId9" cstate="print"/>
          <a:srcRect t="13294" b="37330"/>
          <a:stretch>
            <a:fillRect/>
          </a:stretch>
        </p:blipFill>
        <p:spPr bwMode="auto">
          <a:xfrm>
            <a:off x="6372200" y="2696548"/>
            <a:ext cx="2160240" cy="1335991"/>
          </a:xfrm>
          <a:prstGeom prst="rect">
            <a:avLst/>
          </a:prstGeom>
          <a:noFill/>
        </p:spPr>
      </p:pic>
      <p:sp>
        <p:nvSpPr>
          <p:cNvPr id="2052" name="AutoShape 4" descr="http://ips2.ador.ru/db/db20200804/cf600757bf3dee708b70b654b021599f/%D0%9A%D0%BE%D0%BD%D0%BE%D1%88%D0%B0-%D0%92%D0%BE%D0%B6%D0%B5%D0%B3%D0%B0.%20%D0%9B%D0%B8%D0%BA%D0%B2%D0%B8%D0%B4%D0%B0%D1%86%D0%B8%D1%8F%20%D0%BD%D0%B5%D0%B6%D0%B5%D0%BB%D0%B0%D1%82%D0%B5%D0%BB%D1%8C%D0%BD%D0%BE%D0%B9%20%D1%80%D0%B0%D1%81%D1%82%D0%B8%D1%82%D0%B5%D0%BB%D1%8C%D0%BD%D0%BE%D1%81%D1%82%D0%B8.%20(2).jpg"/>
          <p:cNvSpPr>
            <a:spLocks noChangeAspect="1" noChangeArrowheads="1"/>
          </p:cNvSpPr>
          <p:nvPr/>
        </p:nvSpPr>
        <p:spPr bwMode="auto">
          <a:xfrm>
            <a:off x="155575" y="-4319588"/>
            <a:ext cx="12011025" cy="9010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://ips2.ador.ru/db/db20200804/cf600757bf3dee708b70b654b021599f/%D0%9A%D0%BE%D0%BD%D0%BE%D1%88%D0%B0-%D0%92%D0%BE%D0%B6%D0%B5%D0%B3%D0%B0.%20%D0%9B%D0%B8%D0%BA%D0%B2%D0%B8%D0%B4%D0%B0%D1%86%D0%B8%D1%8F%20%D0%BD%D0%B5%D0%B6%D0%B5%D0%BB%D0%B0%D1%82%D0%B5%D0%BB%D1%8C%D0%BD%D0%BE%D0%B9%20%D1%80%D0%B0%D1%81%D1%82%D0%B8%D1%82%D0%B5%D0%BB%D1%8C%D0%BD%D0%BE%D1%81%D1%82%D0%B8.%20(2).jpg"/>
          <p:cNvSpPr>
            <a:spLocks noChangeAspect="1" noChangeArrowheads="1"/>
          </p:cNvSpPr>
          <p:nvPr/>
        </p:nvSpPr>
        <p:spPr bwMode="auto">
          <a:xfrm>
            <a:off x="155575" y="-4319588"/>
            <a:ext cx="12011025" cy="9010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://ips2.ador.ru/db/db20200804/cf600757bf3dee708b70b654b021599f/%D0%9A%D0%BE%D0%BD%D0%BE%D1%88%D0%B0-%D0%92%D0%BE%D0%B6%D0%B5%D0%B3%D0%B0.%20%D0%9B%D0%B8%D0%BA%D0%B2%D0%B8%D0%B4%D0%B0%D1%86%D0%B8%D1%8F%20%D0%BD%D0%B5%D0%B6%D0%B5%D0%BB%D0%B0%D1%82%D0%B5%D0%BB%D1%8C%D0%BD%D0%BE%D0%B9%20%D1%80%D0%B0%D1%81%D1%82%D0%B8%D1%82%D0%B5%D0%BB%D1%8C%D0%BD%D0%BE%D1%81%D1%82%D0%B8.%20(2).jpg"/>
          <p:cNvSpPr>
            <a:spLocks noChangeAspect="1" noChangeArrowheads="1"/>
          </p:cNvSpPr>
          <p:nvPr/>
        </p:nvSpPr>
        <p:spPr bwMode="auto">
          <a:xfrm>
            <a:off x="155575" y="-4319588"/>
            <a:ext cx="12011025" cy="9010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 descr="Коноша-Вожега. Ликвидация нежелательной растительности. (2).jpg"/>
          <p:cNvPicPr/>
          <p:nvPr/>
        </p:nvPicPr>
        <p:blipFill>
          <a:blip r:embed="rId10" cstate="print"/>
          <a:srcRect l="12507" t="17799" r="36184" b="39316"/>
          <a:stretch>
            <a:fillRect/>
          </a:stretch>
        </p:blipFill>
        <p:spPr>
          <a:xfrm>
            <a:off x="6372200" y="1124744"/>
            <a:ext cx="2160240" cy="1368153"/>
          </a:xfrm>
          <a:prstGeom prst="rect">
            <a:avLst/>
          </a:prstGeom>
        </p:spPr>
      </p:pic>
      <p:pic>
        <p:nvPicPr>
          <p:cNvPr id="2059" name="Picture 11" descr="c:\Temp\batFFD9.tmp\IMG-3bdf5f9ce95a9c4b5d1f8109ea7830b5-V.jpg"/>
          <p:cNvPicPr>
            <a:picLocks noChangeAspect="1" noChangeArrowheads="1"/>
          </p:cNvPicPr>
          <p:nvPr/>
        </p:nvPicPr>
        <p:blipFill>
          <a:blip r:embed="rId11" cstate="print"/>
          <a:srcRect b="15556"/>
          <a:stretch>
            <a:fillRect/>
          </a:stretch>
        </p:blipFill>
        <p:spPr bwMode="auto">
          <a:xfrm>
            <a:off x="6372200" y="4221088"/>
            <a:ext cx="2160240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907704" y="2780928"/>
            <a:ext cx="47863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44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8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6165304"/>
            <a:ext cx="87866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5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285750"/>
            <a:ext cx="1500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Диаграмма 11"/>
          <p:cNvGraphicFramePr>
            <a:graphicFrameLocks/>
          </p:cNvGraphicFramePr>
          <p:nvPr/>
        </p:nvGraphicFramePr>
        <p:xfrm>
          <a:off x="109289" y="1844824"/>
          <a:ext cx="3886647" cy="3819377"/>
        </p:xfrm>
        <a:graphic>
          <a:graphicData uri="http://schemas.openxmlformats.org/presentationml/2006/ole">
            <p:oleObj spid="_x0000_s2049" name="Worksheet" r:id="rId3" imgW="3486358" imgH="3448237" progId="">
              <p:embed/>
            </p:oleObj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="" xmlns:a16="http://schemas.microsoft.com/office/drawing/2014/main" id="{00000000-0008-0000-0000-000002000000}"/>
              </a:ext>
            </a:extLst>
          </p:cNvPr>
          <p:cNvGraphicFramePr/>
          <p:nvPr/>
        </p:nvGraphicFramePr>
        <p:xfrm>
          <a:off x="3995936" y="1772816"/>
          <a:ext cx="4896545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46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214313"/>
            <a:ext cx="64293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1030"/>
          <p:cNvSpPr>
            <a:spLocks noChangeArrowheads="1"/>
          </p:cNvSpPr>
          <p:nvPr/>
        </p:nvSpPr>
        <p:spPr bwMode="auto">
          <a:xfrm>
            <a:off x="1187624" y="1864097"/>
            <a:ext cx="2774950" cy="2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/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- капитальные –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199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шт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10249" name="Rectangle 1030"/>
          <p:cNvSpPr>
            <a:spLocks noChangeArrowheads="1"/>
          </p:cNvSpPr>
          <p:nvPr/>
        </p:nvSpPr>
        <p:spPr bwMode="auto">
          <a:xfrm>
            <a:off x="251520" y="5301208"/>
            <a:ext cx="277495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деревянные –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364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шт.</a:t>
            </a:r>
            <a:endParaRPr lang="ru-RU" sz="1600" b="1" dirty="0">
              <a:latin typeface="Times New Roman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4A76D-2CFC-4467-8CCF-BA5A08037FDA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11" name="Picture 205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Состояние мостового хозяйства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2500298" y="1201151"/>
            <a:ext cx="3786214" cy="584775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5E9EFF"/>
              </a:gs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dirty="0">
                <a:solidFill>
                  <a:srgbClr val="002060"/>
                </a:solidFill>
              </a:rPr>
              <a:t>количество мостов и 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путепроводов, </a:t>
            </a:r>
            <a:r>
              <a:rPr lang="ru-RU" sz="1600" dirty="0" err="1">
                <a:solidFill>
                  <a:srgbClr val="002060"/>
                </a:solidFill>
              </a:rPr>
              <a:t>шт</a:t>
            </a:r>
            <a:r>
              <a:rPr lang="ru-RU" sz="1600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285720" y="1124744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563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15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3" y="6165304"/>
            <a:ext cx="87866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355542-78D6-4EAD-8867-D5D2BF1FD376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23566" name="Picture 205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260350"/>
            <a:ext cx="1500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Региональный дорожный фонд. Динамика изменений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14313"/>
            <a:ext cx="64293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Диаграмма 12"/>
          <p:cNvGraphicFramePr/>
          <p:nvPr/>
        </p:nvGraphicFramePr>
        <p:xfrm>
          <a:off x="467544" y="1196752"/>
          <a:ext cx="820891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6"/>
          <p:cNvSpPr txBox="1"/>
          <p:nvPr/>
        </p:nvSpPr>
        <p:spPr>
          <a:xfrm>
            <a:off x="4101083" y="3284984"/>
            <a:ext cx="686941" cy="257175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4,339</a:t>
            </a:r>
          </a:p>
        </p:txBody>
      </p:sp>
      <p:sp>
        <p:nvSpPr>
          <p:cNvPr id="18" name="TextBox 6"/>
          <p:cNvSpPr txBox="1"/>
          <p:nvPr/>
        </p:nvSpPr>
        <p:spPr>
          <a:xfrm>
            <a:off x="3347864" y="3140968"/>
            <a:ext cx="686941" cy="257175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4,914</a:t>
            </a:r>
          </a:p>
        </p:txBody>
      </p:sp>
      <p:sp>
        <p:nvSpPr>
          <p:cNvPr id="19" name="TextBox 6"/>
          <p:cNvSpPr txBox="1"/>
          <p:nvPr/>
        </p:nvSpPr>
        <p:spPr>
          <a:xfrm>
            <a:off x="2660923" y="2780928"/>
            <a:ext cx="686941" cy="257175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6,100</a:t>
            </a:r>
          </a:p>
        </p:txBody>
      </p:sp>
      <p:sp>
        <p:nvSpPr>
          <p:cNvPr id="20" name="TextBox 6"/>
          <p:cNvSpPr txBox="1"/>
          <p:nvPr/>
        </p:nvSpPr>
        <p:spPr>
          <a:xfrm>
            <a:off x="1907704" y="3212976"/>
            <a:ext cx="686941" cy="257175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4,743</a:t>
            </a:r>
          </a:p>
        </p:txBody>
      </p:sp>
      <p:sp>
        <p:nvSpPr>
          <p:cNvPr id="21" name="TextBox 6"/>
          <p:cNvSpPr txBox="1"/>
          <p:nvPr/>
        </p:nvSpPr>
        <p:spPr>
          <a:xfrm>
            <a:off x="1292771" y="3429000"/>
            <a:ext cx="686941" cy="257175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3,881</a:t>
            </a:r>
          </a:p>
        </p:txBody>
      </p:sp>
      <p:pic>
        <p:nvPicPr>
          <p:cNvPr id="14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6165304"/>
            <a:ext cx="87866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64293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8BC94-1269-4CB8-82AE-6A13A1FD49F4}" type="slidenum">
              <a:rPr lang="ru-RU"/>
              <a:pPr>
                <a:defRPr/>
              </a:pPr>
              <a:t>5</a:t>
            </a:fld>
            <a:endParaRPr lang="ru-RU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3929058" y="1785926"/>
          <a:ext cx="4932554" cy="4391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68300" y="2000250"/>
          <a:ext cx="4775200" cy="3456005"/>
        </p:xfrm>
        <a:graphic>
          <a:graphicData uri="http://schemas.openxmlformats.org/drawingml/2006/table">
            <a:tbl>
              <a:tblPr/>
              <a:tblGrid>
                <a:gridCol w="4775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1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Акцизы на нефтепродукты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1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из федерального бюджета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1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Транспортный налог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1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Переходящий остаток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131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Штрафы за нарушение ПДД</a:t>
                      </a:r>
                      <a:endParaRPr lang="en-US" sz="1400" b="0" i="0" u="none" strike="noStrike" dirty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1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Федеральные субсидии по ГП "Устойчивое развитие 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сельских территорий АО"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1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Федеральные субсидии по ГП "Культура русского Севера"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1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Областное соглашение с УЛК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1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поступления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4714876" y="1857364"/>
          <a:ext cx="4277616" cy="4105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Региональный дорожный фонд 2020г.,                           структура доходов</a:t>
            </a:r>
          </a:p>
        </p:txBody>
      </p:sp>
      <p:pic>
        <p:nvPicPr>
          <p:cNvPr id="14" name="Picture 205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2500298" y="1201151"/>
            <a:ext cx="3786214" cy="584775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5E9EFF"/>
              </a:gs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dirty="0">
                <a:solidFill>
                  <a:srgbClr val="002060"/>
                </a:solidFill>
              </a:rPr>
              <a:t>объем регионального дорожного фонда на 2020 год, </a:t>
            </a:r>
            <a:r>
              <a:rPr lang="ru-RU" sz="1600" dirty="0" err="1">
                <a:solidFill>
                  <a:srgbClr val="002060"/>
                </a:solidFill>
              </a:rPr>
              <a:t>млрд.руб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0" y="1124744"/>
            <a:ext cx="2500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 smtClean="0">
                <a:solidFill>
                  <a:srgbClr val="002060"/>
                </a:solidFill>
              </a:rPr>
              <a:t>10,10</a:t>
            </a:r>
            <a:endParaRPr lang="ru-RU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3" y="6165304"/>
            <a:ext cx="87866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64293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9C902B-8D9A-4A28-BFBB-7038D372333A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643313" y="2357438"/>
            <a:ext cx="428625" cy="214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26" name="Picture 20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285750"/>
            <a:ext cx="1500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28625" y="1984216"/>
          <a:ext cx="4214842" cy="3749040"/>
        </p:xfrm>
        <a:graphic>
          <a:graphicData uri="http://schemas.openxmlformats.org/drawingml/2006/table">
            <a:tbl>
              <a:tblPr/>
              <a:tblGrid>
                <a:gridCol w="42148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и капитальный ремонт региональных автомобильных дорог, в т.ч. БКАД региональная сеть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400" b="1" i="0" u="none" strike="noStrike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дополнительные средства Т2</a:t>
                      </a:r>
                    </a:p>
                    <a:p>
                      <a:pPr algn="l" fontAlgn="b"/>
                      <a:endParaRPr lang="en-US" sz="1000" b="1" i="0" u="none" strike="noStrike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 региональных автомобильных дорог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муниципальным образованиям, </a:t>
                      </a:r>
                      <a:endParaRPr lang="en-US" sz="1400" b="1" i="0" u="none" strike="noStrike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т.ч. БКАД агломерации и </a:t>
                      </a:r>
                      <a:endParaRPr lang="en-US" sz="1400" b="1" i="0" u="none" strike="noStrike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строительства</a:t>
                      </a:r>
                      <a:endParaRPr lang="en-US" sz="1400" b="1" i="0" u="none" strike="noStrike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 и реконструкция  региональной</a:t>
                      </a:r>
                    </a:p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сети дорог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БДД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FF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Управление дорожным хозяйством, НИОКР</a:t>
                      </a:r>
                      <a:endParaRPr lang="en-US" sz="1400" b="1" i="0" u="none" strike="noStrike" dirty="0">
                        <a:solidFill>
                          <a:srgbClr val="FF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F0A22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Резервный фонд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4093733" y="1928802"/>
          <a:ext cx="4870755" cy="4038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2500298" y="1201151"/>
            <a:ext cx="3786214" cy="584775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5E9EFF"/>
              </a:gs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dirty="0">
                <a:solidFill>
                  <a:srgbClr val="002060"/>
                </a:solidFill>
              </a:rPr>
              <a:t>объем регионального дорожного фонда на 2020 год, </a:t>
            </a:r>
            <a:r>
              <a:rPr lang="ru-RU" sz="1600" dirty="0" err="1">
                <a:solidFill>
                  <a:srgbClr val="002060"/>
                </a:solidFill>
              </a:rPr>
              <a:t>млрд.руб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Региональный дорожный фонд 2020г,                            структура расходов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0" y="1124744"/>
            <a:ext cx="2500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 smtClean="0">
                <a:solidFill>
                  <a:srgbClr val="002060"/>
                </a:solidFill>
              </a:rPr>
              <a:t>10,10</a:t>
            </a:r>
            <a:endParaRPr lang="ru-RU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6165304"/>
            <a:ext cx="87866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6165304"/>
            <a:ext cx="87866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14313"/>
            <a:ext cx="64293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56" descr="C:\Documents and Settings\eugenegp\Рабочий стол\Кудинов\Карта зелёные дороги.jpg"/>
          <p:cNvPicPr>
            <a:picLocks noChangeAspect="1" noChangeArrowheads="1"/>
          </p:cNvPicPr>
          <p:nvPr/>
        </p:nvPicPr>
        <p:blipFill>
          <a:blip r:embed="rId4" cstate="print"/>
          <a:srcRect t="8830"/>
          <a:stretch>
            <a:fillRect/>
          </a:stretch>
        </p:blipFill>
        <p:spPr bwMode="auto">
          <a:xfrm>
            <a:off x="1476375" y="1268760"/>
            <a:ext cx="6142038" cy="446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4" name="Прямая со стрелкой 73"/>
          <p:cNvCxnSpPr>
            <a:cxnSpLocks/>
            <a:stCxn id="14345" idx="1"/>
          </p:cNvCxnSpPr>
          <p:nvPr/>
        </p:nvCxnSpPr>
        <p:spPr>
          <a:xfrm flipH="1" flipV="1">
            <a:off x="4427984" y="5085184"/>
            <a:ext cx="1656184" cy="751438"/>
          </a:xfrm>
          <a:prstGeom prst="straightConnector1">
            <a:avLst/>
          </a:prstGeom>
          <a:ln w="190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6" name="TextBox 25"/>
          <p:cNvSpPr txBox="1">
            <a:spLocks noChangeArrowheads="1"/>
          </p:cNvSpPr>
          <p:nvPr/>
        </p:nvSpPr>
        <p:spPr bwMode="auto">
          <a:xfrm>
            <a:off x="251520" y="2852738"/>
            <a:ext cx="2375793" cy="600164"/>
          </a:xfrm>
          <a:prstGeom prst="rect">
            <a:avLst/>
          </a:prstGeom>
          <a:solidFill>
            <a:schemeClr val="bg1"/>
          </a:solidFill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latin typeface="Calibri" pitchFamily="34" charset="0"/>
              </a:rPr>
              <a:t>Строительство автодороги </a:t>
            </a:r>
          </a:p>
          <a:p>
            <a:pPr algn="ctr"/>
            <a:r>
              <a:rPr lang="ru-RU" sz="1100" b="1" dirty="0">
                <a:latin typeface="Calibri" pitchFamily="34" charset="0"/>
              </a:rPr>
              <a:t>к с.Ненокса от </a:t>
            </a:r>
          </a:p>
          <a:p>
            <a:pPr algn="ctr"/>
            <a:r>
              <a:rPr lang="ru-RU" sz="1100" b="1" dirty="0">
                <a:latin typeface="Calibri" pitchFamily="34" charset="0"/>
              </a:rPr>
              <a:t>а/</a:t>
            </a:r>
            <a:r>
              <a:rPr lang="ru-RU" sz="1100" b="1" dirty="0" err="1">
                <a:latin typeface="Calibri" pitchFamily="34" charset="0"/>
              </a:rPr>
              <a:t>д</a:t>
            </a:r>
            <a:r>
              <a:rPr lang="ru-RU" sz="1100" b="1" dirty="0">
                <a:latin typeface="Calibri" pitchFamily="34" charset="0"/>
              </a:rPr>
              <a:t>: «Северодвинск – Онега»</a:t>
            </a:r>
          </a:p>
        </p:txBody>
      </p:sp>
      <p:cxnSp>
        <p:nvCxnSpPr>
          <p:cNvPr id="8" name="Прямая со стрелкой 7"/>
          <p:cNvCxnSpPr>
            <a:cxnSpLocks/>
            <a:stCxn id="14346" idx="0"/>
          </p:cNvCxnSpPr>
          <p:nvPr/>
        </p:nvCxnSpPr>
        <p:spPr>
          <a:xfrm flipV="1">
            <a:off x="1439417" y="2276476"/>
            <a:ext cx="1476821" cy="576262"/>
          </a:xfrm>
          <a:prstGeom prst="straightConnector1">
            <a:avLst/>
          </a:prstGeom>
          <a:ln w="190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29718-174B-433E-B91E-D8C833EA22F5}" type="slidenum">
              <a:rPr lang="ru-RU" b="1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олилиния: фигура 3"/>
          <p:cNvSpPr/>
          <p:nvPr/>
        </p:nvSpPr>
        <p:spPr>
          <a:xfrm flipH="1" flipV="1">
            <a:off x="4859338" y="3644900"/>
            <a:ext cx="119062" cy="117475"/>
          </a:xfrm>
          <a:custGeom>
            <a:avLst/>
            <a:gdLst>
              <a:gd name="connsiteX0" fmla="*/ 0 w 95539"/>
              <a:gd name="connsiteY0" fmla="*/ 0 h 75363"/>
              <a:gd name="connsiteX1" fmla="*/ 40193 w 95539"/>
              <a:gd name="connsiteY1" fmla="*/ 32657 h 75363"/>
              <a:gd name="connsiteX2" fmla="*/ 62802 w 95539"/>
              <a:gd name="connsiteY2" fmla="*/ 50242 h 75363"/>
              <a:gd name="connsiteX3" fmla="*/ 90435 w 95539"/>
              <a:gd name="connsiteY3" fmla="*/ 67827 h 75363"/>
              <a:gd name="connsiteX4" fmla="*/ 95459 w 95539"/>
              <a:gd name="connsiteY4" fmla="*/ 75363 h 7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39" h="75363">
                <a:moveTo>
                  <a:pt x="0" y="0"/>
                </a:moveTo>
                <a:lnTo>
                  <a:pt x="40193" y="32657"/>
                </a:lnTo>
                <a:cubicBezTo>
                  <a:pt x="50660" y="41031"/>
                  <a:pt x="54428" y="44380"/>
                  <a:pt x="62802" y="50242"/>
                </a:cubicBezTo>
                <a:cubicBezTo>
                  <a:pt x="71176" y="56104"/>
                  <a:pt x="90435" y="67827"/>
                  <a:pt x="90435" y="67827"/>
                </a:cubicBezTo>
                <a:cubicBezTo>
                  <a:pt x="95878" y="72014"/>
                  <a:pt x="95668" y="73688"/>
                  <a:pt x="95459" y="7536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7" name="Прямая со стрелкой 16"/>
          <p:cNvCxnSpPr>
            <a:cxnSpLocks/>
            <a:stCxn id="14349" idx="1"/>
            <a:endCxn id="16" idx="0"/>
          </p:cNvCxnSpPr>
          <p:nvPr/>
        </p:nvCxnSpPr>
        <p:spPr>
          <a:xfrm flipH="1">
            <a:off x="4978400" y="3028310"/>
            <a:ext cx="1105768" cy="734065"/>
          </a:xfrm>
          <a:prstGeom prst="straightConnector1">
            <a:avLst/>
          </a:prstGeom>
          <a:ln w="190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cxnSpLocks/>
            <a:stCxn id="14352" idx="2"/>
            <a:endCxn id="16" idx="2"/>
          </p:cNvCxnSpPr>
          <p:nvPr/>
        </p:nvCxnSpPr>
        <p:spPr>
          <a:xfrm>
            <a:off x="4643959" y="2348880"/>
            <a:ext cx="256176" cy="1335178"/>
          </a:xfrm>
          <a:prstGeom prst="straightConnector1">
            <a:avLst/>
          </a:prstGeom>
          <a:ln w="190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олилиния: фигура 3"/>
          <p:cNvSpPr/>
          <p:nvPr/>
        </p:nvSpPr>
        <p:spPr>
          <a:xfrm flipH="1">
            <a:off x="2916238" y="2133600"/>
            <a:ext cx="71437" cy="142875"/>
          </a:xfrm>
          <a:custGeom>
            <a:avLst/>
            <a:gdLst>
              <a:gd name="connsiteX0" fmla="*/ 0 w 95539"/>
              <a:gd name="connsiteY0" fmla="*/ 0 h 75363"/>
              <a:gd name="connsiteX1" fmla="*/ 40193 w 95539"/>
              <a:gd name="connsiteY1" fmla="*/ 32657 h 75363"/>
              <a:gd name="connsiteX2" fmla="*/ 62802 w 95539"/>
              <a:gd name="connsiteY2" fmla="*/ 50242 h 75363"/>
              <a:gd name="connsiteX3" fmla="*/ 90435 w 95539"/>
              <a:gd name="connsiteY3" fmla="*/ 67827 h 75363"/>
              <a:gd name="connsiteX4" fmla="*/ 95459 w 95539"/>
              <a:gd name="connsiteY4" fmla="*/ 75363 h 7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39" h="75363">
                <a:moveTo>
                  <a:pt x="0" y="0"/>
                </a:moveTo>
                <a:lnTo>
                  <a:pt x="40193" y="32657"/>
                </a:lnTo>
                <a:cubicBezTo>
                  <a:pt x="50660" y="41031"/>
                  <a:pt x="54428" y="44380"/>
                  <a:pt x="62802" y="50242"/>
                </a:cubicBezTo>
                <a:cubicBezTo>
                  <a:pt x="71176" y="56104"/>
                  <a:pt x="90435" y="67827"/>
                  <a:pt x="90435" y="67827"/>
                </a:cubicBezTo>
                <a:cubicBezTo>
                  <a:pt x="95878" y="72014"/>
                  <a:pt x="95668" y="73688"/>
                  <a:pt x="95459" y="7536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55" name="TextBox 18"/>
          <p:cNvSpPr txBox="1">
            <a:spLocks noChangeArrowheads="1"/>
          </p:cNvSpPr>
          <p:nvPr/>
        </p:nvSpPr>
        <p:spPr bwMode="auto">
          <a:xfrm>
            <a:off x="250825" y="1557338"/>
            <a:ext cx="2349500" cy="768350"/>
          </a:xfrm>
          <a:prstGeom prst="rect">
            <a:avLst/>
          </a:prstGeom>
          <a:solidFill>
            <a:schemeClr val="bg1"/>
          </a:solidFill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b="1" dirty="0">
                <a:latin typeface="Calibri" pitchFamily="34" charset="0"/>
              </a:rPr>
              <a:t>Реконструкция мостового перехода ч/</a:t>
            </a:r>
            <a:r>
              <a:rPr lang="ru-RU" sz="1100" b="1" dirty="0" err="1">
                <a:latin typeface="Calibri" pitchFamily="34" charset="0"/>
              </a:rPr>
              <a:t>р</a:t>
            </a:r>
            <a:r>
              <a:rPr lang="ru-RU" sz="1100" b="1" dirty="0">
                <a:latin typeface="Calibri" pitchFamily="34" charset="0"/>
              </a:rPr>
              <a:t> Никольское Устье в Северодвинске, </a:t>
            </a:r>
          </a:p>
          <a:p>
            <a:pPr algn="ctr"/>
            <a:r>
              <a:rPr lang="ru-RU" sz="1100" b="1" dirty="0">
                <a:latin typeface="Calibri" pitchFamily="34" charset="0"/>
              </a:rPr>
              <a:t>ввод в 2023г</a:t>
            </a:r>
          </a:p>
        </p:txBody>
      </p:sp>
      <p:cxnSp>
        <p:nvCxnSpPr>
          <p:cNvPr id="20" name="Прямая со стрелкой 19"/>
          <p:cNvCxnSpPr>
            <a:cxnSpLocks/>
            <a:stCxn id="14355" idx="3"/>
          </p:cNvCxnSpPr>
          <p:nvPr/>
        </p:nvCxnSpPr>
        <p:spPr>
          <a:xfrm>
            <a:off x="2600325" y="1941513"/>
            <a:ext cx="603250" cy="263525"/>
          </a:xfrm>
          <a:prstGeom prst="straightConnector1">
            <a:avLst/>
          </a:prstGeom>
          <a:ln w="190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cxnSpLocks/>
            <a:stCxn id="14357" idx="3"/>
          </p:cNvCxnSpPr>
          <p:nvPr/>
        </p:nvCxnSpPr>
        <p:spPr>
          <a:xfrm>
            <a:off x="2483768" y="4249688"/>
            <a:ext cx="1368152" cy="187424"/>
          </a:xfrm>
          <a:prstGeom prst="straightConnector1">
            <a:avLst/>
          </a:prstGeom>
          <a:ln w="190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4230688" y="74613"/>
            <a:ext cx="682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 algn="just" eaLnBrk="0" hangingPunct="0"/>
            <a:r>
              <a:rPr lang="ru-RU" sz="1400">
                <a:latin typeface="Times New Roman" pitchFamily="18" charset="0"/>
                <a:cs typeface="Times New Roman" pitchFamily="18" charset="0"/>
              </a:rPr>
              <a:t>.</a:t>
            </a:r>
            <a:endParaRPr lang="ru-RU"/>
          </a:p>
        </p:txBody>
      </p:sp>
      <p:sp>
        <p:nvSpPr>
          <p:cNvPr id="14360" name="TextBox 71"/>
          <p:cNvSpPr txBox="1">
            <a:spLocks noChangeArrowheads="1"/>
          </p:cNvSpPr>
          <p:nvPr/>
        </p:nvSpPr>
        <p:spPr bwMode="auto">
          <a:xfrm>
            <a:off x="6300192" y="3380730"/>
            <a:ext cx="2590800" cy="768350"/>
          </a:xfrm>
          <a:prstGeom prst="rect">
            <a:avLst/>
          </a:prstGeom>
          <a:solidFill>
            <a:schemeClr val="bg1"/>
          </a:solidFill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b="1" dirty="0">
                <a:latin typeface="Calibri" pitchFamily="34" charset="0"/>
              </a:rPr>
              <a:t>Строительство  мостового перехода через р.Устья на км 139+309 а/</a:t>
            </a:r>
            <a:r>
              <a:rPr lang="ru-RU" sz="1100" b="1" dirty="0" err="1">
                <a:latin typeface="Calibri" pitchFamily="34" charset="0"/>
              </a:rPr>
              <a:t>д</a:t>
            </a:r>
            <a:r>
              <a:rPr lang="ru-RU" sz="1100" b="1" dirty="0">
                <a:latin typeface="Calibri" pitchFamily="34" charset="0"/>
              </a:rPr>
              <a:t>: «Шангалы</a:t>
            </a:r>
            <a:r>
              <a:rPr lang="en-US" sz="1100" b="1" dirty="0">
                <a:latin typeface="Calibri" pitchFamily="34" charset="0"/>
              </a:rPr>
              <a:t> – </a:t>
            </a:r>
            <a:r>
              <a:rPr lang="ru-RU" sz="1100" b="1" dirty="0" err="1">
                <a:latin typeface="Calibri" pitchFamily="34" charset="0"/>
              </a:rPr>
              <a:t>Квазеньга</a:t>
            </a:r>
            <a:r>
              <a:rPr lang="ru-RU" sz="1100" b="1" dirty="0">
                <a:latin typeface="Calibri" pitchFamily="34" charset="0"/>
              </a:rPr>
              <a:t> - Кизема»,</a:t>
            </a:r>
          </a:p>
          <a:p>
            <a:pPr algn="ctr"/>
            <a:r>
              <a:rPr lang="ru-RU" sz="1100" b="1" dirty="0">
                <a:latin typeface="Calibri" pitchFamily="34" charset="0"/>
              </a:rPr>
              <a:t> ввод в 2022 г </a:t>
            </a:r>
          </a:p>
        </p:txBody>
      </p:sp>
      <p:cxnSp>
        <p:nvCxnSpPr>
          <p:cNvPr id="24" name="Прямая со стрелкой 23"/>
          <p:cNvCxnSpPr>
            <a:cxnSpLocks/>
            <a:stCxn id="14360" idx="1"/>
          </p:cNvCxnSpPr>
          <p:nvPr/>
        </p:nvCxnSpPr>
        <p:spPr>
          <a:xfrm flipH="1">
            <a:off x="5436096" y="3764905"/>
            <a:ext cx="864096" cy="960239"/>
          </a:xfrm>
          <a:prstGeom prst="straightConnector1">
            <a:avLst/>
          </a:prstGeom>
          <a:ln w="190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05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285750"/>
            <a:ext cx="1500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1000100" y="2857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Объекты строительства и реконструкции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автомобильных дорог в 2020 году</a:t>
            </a:r>
          </a:p>
        </p:txBody>
      </p:sp>
      <p:pic>
        <p:nvPicPr>
          <p:cNvPr id="1026" name="Picture 2" descr="C:\Users\Igornp\YandexDisk-PinIgNik\Автодор\Презентации\2021\Рожину\IMG-20201214-WA0009.jpg"/>
          <p:cNvPicPr>
            <a:picLocks noChangeAspect="1" noChangeArrowheads="1"/>
          </p:cNvPicPr>
          <p:nvPr/>
        </p:nvPicPr>
        <p:blipFill>
          <a:blip r:embed="rId6" cstate="print"/>
          <a:srcRect l="13092" t="13030" r="5711" b="22841"/>
          <a:stretch>
            <a:fillRect/>
          </a:stretch>
        </p:blipFill>
        <p:spPr bwMode="auto">
          <a:xfrm>
            <a:off x="6067551" y="1543700"/>
            <a:ext cx="2824929" cy="1669276"/>
          </a:xfrm>
          <a:prstGeom prst="rect">
            <a:avLst/>
          </a:prstGeom>
          <a:noFill/>
        </p:spPr>
      </p:pic>
      <p:sp>
        <p:nvSpPr>
          <p:cNvPr id="14349" name="TextBox 13"/>
          <p:cNvSpPr txBox="1">
            <a:spLocks noChangeArrowheads="1"/>
          </p:cNvSpPr>
          <p:nvPr/>
        </p:nvSpPr>
        <p:spPr bwMode="auto">
          <a:xfrm>
            <a:off x="6084168" y="2843644"/>
            <a:ext cx="2808312" cy="369332"/>
          </a:xfrm>
          <a:prstGeom prst="rect">
            <a:avLst/>
          </a:prstGeom>
          <a:solidFill>
            <a:schemeClr val="bg1">
              <a:alpha val="60000"/>
            </a:schemeClr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latin typeface="Calibri" pitchFamily="34" charset="0"/>
              </a:rPr>
              <a:t>Реконструкция а/</a:t>
            </a:r>
            <a:r>
              <a:rPr lang="ru-RU" sz="900" b="1" dirty="0" err="1">
                <a:latin typeface="Calibri" pitchFamily="34" charset="0"/>
              </a:rPr>
              <a:t>д</a:t>
            </a:r>
            <a:r>
              <a:rPr lang="ru-RU" sz="900" b="1" dirty="0">
                <a:latin typeface="Calibri" pitchFamily="34" charset="0"/>
              </a:rPr>
              <a:t>: «</a:t>
            </a:r>
            <a:r>
              <a:rPr lang="ru-RU" sz="900" b="1" dirty="0" err="1">
                <a:latin typeface="Calibri" pitchFamily="34" charset="0"/>
              </a:rPr>
              <a:t>У-Ваеньга-Осиново-Фалюки</a:t>
            </a:r>
            <a:r>
              <a:rPr lang="ru-RU" sz="900" b="1" dirty="0">
                <a:latin typeface="Calibri" pitchFamily="34" charset="0"/>
              </a:rPr>
              <a:t>», </a:t>
            </a:r>
          </a:p>
          <a:p>
            <a:pPr algn="ctr"/>
            <a:r>
              <a:rPr lang="ru-RU" sz="900" b="1" dirty="0">
                <a:latin typeface="Calibri" pitchFamily="34" charset="0"/>
              </a:rPr>
              <a:t>км 85 -  км 97, ввод в</a:t>
            </a:r>
            <a:r>
              <a:rPr lang="en-US" sz="900" b="1" dirty="0">
                <a:latin typeface="Calibri" pitchFamily="34" charset="0"/>
              </a:rPr>
              <a:t> 2020</a:t>
            </a:r>
            <a:r>
              <a:rPr lang="ru-RU" sz="900" b="1" dirty="0">
                <a:latin typeface="Calibri" pitchFamily="34" charset="0"/>
              </a:rPr>
              <a:t> (</a:t>
            </a:r>
            <a:r>
              <a:rPr lang="en-US" sz="900" b="1" dirty="0">
                <a:latin typeface="Calibri" pitchFamily="34" charset="0"/>
              </a:rPr>
              <a:t>I </a:t>
            </a:r>
            <a:r>
              <a:rPr lang="ru-RU" sz="900" b="1" dirty="0">
                <a:latin typeface="Calibri" pitchFamily="34" charset="0"/>
              </a:rPr>
              <a:t>пуск) </a:t>
            </a:r>
          </a:p>
        </p:txBody>
      </p:sp>
      <p:pic>
        <p:nvPicPr>
          <p:cNvPr id="1027" name="Picture 3" descr="C:\Users\Igornp\YandexDisk-PinIgNik\Автодор\Презентации\2021\Рожину\IMG-20201019-WA0009.jpg"/>
          <p:cNvPicPr>
            <a:picLocks noChangeAspect="1" noChangeArrowheads="1"/>
          </p:cNvPicPr>
          <p:nvPr/>
        </p:nvPicPr>
        <p:blipFill>
          <a:blip r:embed="rId7" cstate="print"/>
          <a:srcRect l="10832" t="8666" r="346" b="22010"/>
          <a:stretch>
            <a:fillRect/>
          </a:stretch>
        </p:blipFill>
        <p:spPr bwMode="auto">
          <a:xfrm>
            <a:off x="6084168" y="4293096"/>
            <a:ext cx="2808312" cy="1728192"/>
          </a:xfrm>
          <a:prstGeom prst="rect">
            <a:avLst/>
          </a:prstGeom>
          <a:noFill/>
        </p:spPr>
      </p:pic>
      <p:sp>
        <p:nvSpPr>
          <p:cNvPr id="14345" name="TextBox 71"/>
          <p:cNvSpPr txBox="1">
            <a:spLocks noChangeArrowheads="1"/>
          </p:cNvSpPr>
          <p:nvPr/>
        </p:nvSpPr>
        <p:spPr bwMode="auto">
          <a:xfrm>
            <a:off x="6084168" y="5651956"/>
            <a:ext cx="2781548" cy="369332"/>
          </a:xfrm>
          <a:prstGeom prst="rect">
            <a:avLst/>
          </a:prstGeom>
          <a:solidFill>
            <a:schemeClr val="bg1">
              <a:alpha val="60000"/>
            </a:schemeClr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latin typeface="Calibri" pitchFamily="34" charset="0"/>
              </a:rPr>
              <a:t>Реконструкция мостового перехода ч/</a:t>
            </a:r>
            <a:r>
              <a:rPr lang="ru-RU" sz="900" b="1" dirty="0" err="1">
                <a:latin typeface="Calibri" pitchFamily="34" charset="0"/>
              </a:rPr>
              <a:t>р</a:t>
            </a:r>
            <a:r>
              <a:rPr lang="ru-RU" sz="900" b="1" dirty="0">
                <a:latin typeface="Calibri" pitchFamily="34" charset="0"/>
              </a:rPr>
              <a:t> р.Вага на км 2+067 а/</a:t>
            </a:r>
            <a:r>
              <a:rPr lang="ru-RU" sz="900" b="1" dirty="0" err="1">
                <a:latin typeface="Calibri" pitchFamily="34" charset="0"/>
              </a:rPr>
              <a:t>д</a:t>
            </a:r>
            <a:r>
              <a:rPr lang="ru-RU" sz="900" b="1" dirty="0">
                <a:latin typeface="Calibri" pitchFamily="34" charset="0"/>
              </a:rPr>
              <a:t>: «Вельск-Шангалы», ввод в 2021г </a:t>
            </a:r>
          </a:p>
        </p:txBody>
      </p:sp>
      <p:pic>
        <p:nvPicPr>
          <p:cNvPr id="1028" name="Picture 4" descr="C:\Users\Igornp\YandexDisk-PinIgNik\Автодор\Презентации\2021\Рожину\Петариха\IMG_20200731_100105.jpg"/>
          <p:cNvPicPr>
            <a:picLocks noChangeAspect="1" noChangeArrowheads="1"/>
          </p:cNvPicPr>
          <p:nvPr/>
        </p:nvPicPr>
        <p:blipFill>
          <a:blip r:embed="rId8" cstate="print"/>
          <a:srcRect t="8219" r="-457" b="28767"/>
          <a:stretch>
            <a:fillRect/>
          </a:stretch>
        </p:blipFill>
        <p:spPr bwMode="auto">
          <a:xfrm>
            <a:off x="251521" y="4141225"/>
            <a:ext cx="2247902" cy="1880063"/>
          </a:xfrm>
          <a:prstGeom prst="rect">
            <a:avLst/>
          </a:prstGeom>
          <a:noFill/>
        </p:spPr>
      </p:pic>
      <p:sp>
        <p:nvSpPr>
          <p:cNvPr id="14357" name="TextBox 30"/>
          <p:cNvSpPr txBox="1">
            <a:spLocks noChangeArrowheads="1"/>
          </p:cNvSpPr>
          <p:nvPr/>
        </p:nvSpPr>
        <p:spPr bwMode="auto">
          <a:xfrm>
            <a:off x="252239" y="4134272"/>
            <a:ext cx="2231529" cy="230832"/>
          </a:xfrm>
          <a:prstGeom prst="rect">
            <a:avLst/>
          </a:prstGeom>
          <a:solidFill>
            <a:schemeClr val="bg1">
              <a:alpha val="60000"/>
            </a:schemeClr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latin typeface="Calibri" pitchFamily="34" charset="0"/>
              </a:rPr>
              <a:t>Строительство подъезда к </a:t>
            </a:r>
            <a:r>
              <a:rPr lang="ru-RU" sz="900" b="1" dirty="0" err="1">
                <a:latin typeface="Calibri" pitchFamily="34" charset="0"/>
              </a:rPr>
              <a:t>дер.Петариха</a:t>
            </a:r>
            <a:endParaRPr lang="ru-RU" sz="900" b="1" dirty="0">
              <a:latin typeface="Calibri" pitchFamily="34" charset="0"/>
            </a:endParaRPr>
          </a:p>
        </p:txBody>
      </p:sp>
      <p:pic>
        <p:nvPicPr>
          <p:cNvPr id="1029" name="Picture 5" descr="C:\Users\Igornp\YandexDisk-PinIgNik\Автодор\Презентации\2021\Рожину\DSCN1775.JPG"/>
          <p:cNvPicPr>
            <a:picLocks noChangeAspect="1" noChangeArrowheads="1"/>
          </p:cNvPicPr>
          <p:nvPr/>
        </p:nvPicPr>
        <p:blipFill>
          <a:blip r:embed="rId9" cstate="print"/>
          <a:srcRect l="9445" b="31978"/>
          <a:stretch>
            <a:fillRect/>
          </a:stretch>
        </p:blipFill>
        <p:spPr bwMode="auto">
          <a:xfrm>
            <a:off x="3330397" y="878390"/>
            <a:ext cx="2609755" cy="1470490"/>
          </a:xfrm>
          <a:prstGeom prst="rect">
            <a:avLst/>
          </a:prstGeom>
          <a:noFill/>
        </p:spPr>
      </p:pic>
      <p:sp>
        <p:nvSpPr>
          <p:cNvPr id="14352" name="TextBox 31"/>
          <p:cNvSpPr txBox="1">
            <a:spLocks noChangeArrowheads="1"/>
          </p:cNvSpPr>
          <p:nvPr/>
        </p:nvSpPr>
        <p:spPr bwMode="auto">
          <a:xfrm>
            <a:off x="3347765" y="1979548"/>
            <a:ext cx="2592387" cy="369332"/>
          </a:xfrm>
          <a:prstGeom prst="rect">
            <a:avLst/>
          </a:prstGeom>
          <a:solidFill>
            <a:schemeClr val="bg1">
              <a:alpha val="60000"/>
            </a:schemeClr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 b="1" dirty="0">
                <a:latin typeface="Calibri" pitchFamily="34" charset="0"/>
              </a:rPr>
              <a:t>Строительство м/перехода через </a:t>
            </a:r>
            <a:r>
              <a:rPr lang="ru-RU" sz="900" b="1" dirty="0" err="1">
                <a:latin typeface="Calibri" pitchFamily="34" charset="0"/>
              </a:rPr>
              <a:t>р.Сельменьга</a:t>
            </a:r>
            <a:r>
              <a:rPr lang="ru-RU" sz="900" b="1" dirty="0">
                <a:latin typeface="Calibri" pitchFamily="34" charset="0"/>
              </a:rPr>
              <a:t> на км 86 а/</a:t>
            </a:r>
            <a:r>
              <a:rPr lang="ru-RU" sz="900" b="1" dirty="0" err="1">
                <a:latin typeface="Calibri" pitchFamily="34" charset="0"/>
              </a:rPr>
              <a:t>д</a:t>
            </a:r>
            <a:r>
              <a:rPr lang="ru-RU" sz="900" b="1" dirty="0">
                <a:latin typeface="Calibri" pitchFamily="34" charset="0"/>
              </a:rPr>
              <a:t>: «</a:t>
            </a:r>
            <a:r>
              <a:rPr lang="ru-RU" sz="900" b="1" dirty="0" err="1">
                <a:latin typeface="Calibri" pitchFamily="34" charset="0"/>
              </a:rPr>
              <a:t>У-Ваеньга-Осиново-Фалюки</a:t>
            </a:r>
            <a:r>
              <a:rPr lang="ru-RU" sz="900" b="1" dirty="0">
                <a:latin typeface="Calibri" pitchFamily="34" charset="0"/>
              </a:rPr>
              <a:t>»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64293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56" descr="C:\Documents and Settings\eugenegp\Рабочий стол\Кудинов\Карта зелёные дороги.jpg"/>
          <p:cNvPicPr>
            <a:picLocks noChangeAspect="1" noChangeArrowheads="1"/>
          </p:cNvPicPr>
          <p:nvPr/>
        </p:nvPicPr>
        <p:blipFill>
          <a:blip r:embed="rId3" cstate="print"/>
          <a:srcRect t="13232"/>
          <a:stretch>
            <a:fillRect/>
          </a:stretch>
        </p:blipFill>
        <p:spPr bwMode="auto">
          <a:xfrm>
            <a:off x="1547813" y="1412776"/>
            <a:ext cx="6143625" cy="42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 стрелкой 11"/>
          <p:cNvCxnSpPr>
            <a:stCxn id="18444" idx="3"/>
          </p:cNvCxnSpPr>
          <p:nvPr/>
        </p:nvCxnSpPr>
        <p:spPr>
          <a:xfrm>
            <a:off x="2051720" y="3305890"/>
            <a:ext cx="2736304" cy="91519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8452" idx="1"/>
          </p:cNvCxnSpPr>
          <p:nvPr/>
        </p:nvCxnSpPr>
        <p:spPr>
          <a:xfrm flipH="1" flipV="1">
            <a:off x="5076056" y="2204865"/>
            <a:ext cx="1944216" cy="12311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8454" idx="1"/>
          </p:cNvCxnSpPr>
          <p:nvPr/>
        </p:nvCxnSpPr>
        <p:spPr>
          <a:xfrm flipH="1" flipV="1">
            <a:off x="6588224" y="4509120"/>
            <a:ext cx="576064" cy="14610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8457" idx="3"/>
          </p:cNvCxnSpPr>
          <p:nvPr/>
        </p:nvCxnSpPr>
        <p:spPr>
          <a:xfrm>
            <a:off x="1691680" y="4632231"/>
            <a:ext cx="2088232" cy="38094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cxnSpLocks/>
            <a:stCxn id="18459" idx="2"/>
          </p:cNvCxnSpPr>
          <p:nvPr/>
        </p:nvCxnSpPr>
        <p:spPr>
          <a:xfrm flipH="1">
            <a:off x="4860032" y="4035956"/>
            <a:ext cx="828092" cy="9052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18462" idx="3"/>
          </p:cNvCxnSpPr>
          <p:nvPr/>
        </p:nvCxnSpPr>
        <p:spPr>
          <a:xfrm>
            <a:off x="2987824" y="2153762"/>
            <a:ext cx="936104" cy="12311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18466" idx="1"/>
          </p:cNvCxnSpPr>
          <p:nvPr/>
        </p:nvCxnSpPr>
        <p:spPr>
          <a:xfrm flipH="1" flipV="1">
            <a:off x="4644008" y="1700808"/>
            <a:ext cx="2664296" cy="33913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65528-5D90-49E4-8C92-E5B7B9EF0AC3}" type="slidenum">
              <a:rPr lang="ru-RU"/>
              <a:pPr>
                <a:defRPr/>
              </a:pPr>
              <a:t>8</a:t>
            </a:fld>
            <a:endParaRPr lang="ru-RU"/>
          </a:p>
        </p:txBody>
      </p:sp>
      <p:cxnSp>
        <p:nvCxnSpPr>
          <p:cNvPr id="82" name="Прямая со стрелкой 81"/>
          <p:cNvCxnSpPr>
            <a:stCxn id="18469" idx="3"/>
          </p:cNvCxnSpPr>
          <p:nvPr/>
        </p:nvCxnSpPr>
        <p:spPr>
          <a:xfrm flipV="1">
            <a:off x="2411760" y="5157192"/>
            <a:ext cx="1008112" cy="74098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18443" idx="1"/>
          </p:cNvCxnSpPr>
          <p:nvPr/>
        </p:nvCxnSpPr>
        <p:spPr>
          <a:xfrm flipH="1" flipV="1">
            <a:off x="5940152" y="2780930"/>
            <a:ext cx="1152128" cy="174363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05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899592" y="285728"/>
            <a:ext cx="6480720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Объекты капитального ремонта </a:t>
            </a:r>
          </a:p>
          <a:p>
            <a:pPr algn="ctr" eaLnBrk="0" hangingPunct="0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искусственных сооружений в 2020 году</a:t>
            </a:r>
          </a:p>
        </p:txBody>
      </p:sp>
      <p:pic>
        <p:nvPicPr>
          <p:cNvPr id="28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6165304"/>
            <a:ext cx="87866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Igornp\YandexDisk-PinIgNik\Автодор\Презентации\2021\Рожину\Мосты\Ватса.JPG"/>
          <p:cNvPicPr>
            <a:picLocks noChangeAspect="1" noChangeArrowheads="1"/>
          </p:cNvPicPr>
          <p:nvPr/>
        </p:nvPicPr>
        <p:blipFill>
          <a:blip r:embed="rId6" cstate="print"/>
          <a:srcRect l="2362" t="10436" r="776" b="6075"/>
          <a:stretch>
            <a:fillRect/>
          </a:stretch>
        </p:blipFill>
        <p:spPr bwMode="auto">
          <a:xfrm>
            <a:off x="7191291" y="5002097"/>
            <a:ext cx="1701189" cy="1091199"/>
          </a:xfrm>
          <a:prstGeom prst="rect">
            <a:avLst/>
          </a:prstGeom>
          <a:noFill/>
        </p:spPr>
      </p:pic>
      <p:pic>
        <p:nvPicPr>
          <p:cNvPr id="2051" name="Picture 3" descr="C:\Users\Igornp\YandexDisk-PinIgNik\Автодор\Презентации\2021\Рожину\Мосты\Вохтомиц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645024"/>
            <a:ext cx="1517862" cy="11383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pic>
        <p:nvPicPr>
          <p:cNvPr id="2053" name="Picture 5" descr="C:\Users\Igornp\YandexDisk-PinIgNik\Автодор\Презентации\2021\Рожину\Мосты\Карг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1400" y="3501008"/>
            <a:ext cx="1873088" cy="1182534"/>
          </a:xfrm>
          <a:prstGeom prst="rect">
            <a:avLst/>
          </a:prstGeom>
          <a:noFill/>
        </p:spPr>
      </p:pic>
      <p:pic>
        <p:nvPicPr>
          <p:cNvPr id="2054" name="Picture 6" descr="C:\Users\Igornp\YandexDisk-PinIgNik\Автодор\Презентации\2021\Рожину\Мосты\Кленовица.jpeg"/>
          <p:cNvPicPr>
            <a:picLocks noChangeAspect="1" noChangeArrowheads="1"/>
          </p:cNvPicPr>
          <p:nvPr/>
        </p:nvPicPr>
        <p:blipFill>
          <a:blip r:embed="rId9" cstate="print"/>
          <a:srcRect l="7292" r="10697"/>
          <a:stretch>
            <a:fillRect/>
          </a:stretch>
        </p:blipFill>
        <p:spPr bwMode="auto">
          <a:xfrm>
            <a:off x="251520" y="5015843"/>
            <a:ext cx="2160240" cy="1005445"/>
          </a:xfrm>
          <a:prstGeom prst="rect">
            <a:avLst/>
          </a:prstGeom>
          <a:noFill/>
        </p:spPr>
      </p:pic>
      <p:pic>
        <p:nvPicPr>
          <p:cNvPr id="2055" name="Picture 7" descr="C:\Users\Igornp\YandexDisk-PinIgNik\Автодор\Презентации\2021\Рожину\Мосты\Печева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08304" y="1135451"/>
            <a:ext cx="1640124" cy="997405"/>
          </a:xfrm>
          <a:prstGeom prst="rect">
            <a:avLst/>
          </a:prstGeom>
          <a:noFill/>
        </p:spPr>
      </p:pic>
      <p:pic>
        <p:nvPicPr>
          <p:cNvPr id="2056" name="Picture 8" descr="C:\Users\Igornp\YandexDisk-PinIgNik\Автодор\Презентации\2021\Рожину\Мосты\Юбра.JPG"/>
          <p:cNvPicPr>
            <a:picLocks noChangeAspect="1" noChangeArrowheads="1"/>
          </p:cNvPicPr>
          <p:nvPr/>
        </p:nvPicPr>
        <p:blipFill>
          <a:blip r:embed="rId11" cstate="print"/>
          <a:srcRect b="18888"/>
          <a:stretch>
            <a:fillRect/>
          </a:stretch>
        </p:blipFill>
        <p:spPr bwMode="auto">
          <a:xfrm>
            <a:off x="7020272" y="2204864"/>
            <a:ext cx="1924472" cy="1170733"/>
          </a:xfrm>
          <a:prstGeom prst="rect">
            <a:avLst/>
          </a:prstGeom>
          <a:noFill/>
        </p:spPr>
      </p:pic>
      <p:pic>
        <p:nvPicPr>
          <p:cNvPr id="2057" name="Picture 9" descr="C:\Users\Igornp\YandexDisk-PinIgNik\Автодор\Презентации\2021\Рожину\Мосты\Соденьга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32040" y="3068960"/>
            <a:ext cx="1512168" cy="962472"/>
          </a:xfrm>
          <a:prstGeom prst="rect">
            <a:avLst/>
          </a:prstGeom>
          <a:noFill/>
        </p:spPr>
      </p:pic>
      <p:pic>
        <p:nvPicPr>
          <p:cNvPr id="2058" name="Picture 10" descr="C:\Users\Igornp\YandexDisk-PinIgNik\Автодор\Презентации\2021\Рожину\Мосты\Поча.jpg"/>
          <p:cNvPicPr>
            <a:picLocks noChangeAspect="1" noChangeArrowheads="1"/>
          </p:cNvPicPr>
          <p:nvPr/>
        </p:nvPicPr>
        <p:blipFill>
          <a:blip r:embed="rId13" cstate="print"/>
          <a:srcRect l="2673" t="14695" b="11831"/>
          <a:stretch>
            <a:fillRect/>
          </a:stretch>
        </p:blipFill>
        <p:spPr bwMode="auto">
          <a:xfrm flipH="1">
            <a:off x="179512" y="2348880"/>
            <a:ext cx="1872208" cy="1080120"/>
          </a:xfrm>
          <a:prstGeom prst="rect">
            <a:avLst/>
          </a:prstGeom>
          <a:noFill/>
        </p:spPr>
      </p:pic>
      <p:pic>
        <p:nvPicPr>
          <p:cNvPr id="2059" name="Picture 11" descr="C:\Users\Igornp\YandexDisk-PinIgNik\Автодор\Презентации\2021\Рожину\Мосты\Волковлянка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75656" y="980728"/>
            <a:ext cx="1512168" cy="1283296"/>
          </a:xfrm>
          <a:prstGeom prst="rect">
            <a:avLst/>
          </a:prstGeom>
          <a:noFill/>
        </p:spPr>
      </p:pic>
      <p:sp>
        <p:nvSpPr>
          <p:cNvPr id="18462" name="TextBox 29"/>
          <p:cNvSpPr txBox="1">
            <a:spLocks noChangeArrowheads="1"/>
          </p:cNvSpPr>
          <p:nvPr/>
        </p:nvSpPr>
        <p:spPr bwMode="auto">
          <a:xfrm>
            <a:off x="1475656" y="2030651"/>
            <a:ext cx="1512168" cy="246221"/>
          </a:xfrm>
          <a:prstGeom prst="rect">
            <a:avLst/>
          </a:prstGeom>
          <a:solidFill>
            <a:schemeClr val="bg1">
              <a:alpha val="60000"/>
            </a:schemeClr>
          </a:solidFill>
          <a:ln w="19050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r>
              <a:rPr lang="ru-RU" sz="1600" b="1" dirty="0">
                <a:latin typeface="Calibri" pitchFamily="34" charset="0"/>
              </a:rPr>
              <a:t>р. </a:t>
            </a:r>
            <a:r>
              <a:rPr lang="ru-RU" sz="1600" b="1" dirty="0" err="1">
                <a:latin typeface="Calibri" pitchFamily="34" charset="0"/>
              </a:rPr>
              <a:t>Волковлянка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8444" name="Text Box 83"/>
          <p:cNvSpPr txBox="1">
            <a:spLocks noChangeArrowheads="1"/>
          </p:cNvSpPr>
          <p:nvPr/>
        </p:nvSpPr>
        <p:spPr bwMode="auto">
          <a:xfrm>
            <a:off x="179512" y="3182779"/>
            <a:ext cx="1872208" cy="246221"/>
          </a:xfrm>
          <a:prstGeom prst="rect">
            <a:avLst/>
          </a:prstGeom>
          <a:solidFill>
            <a:schemeClr val="bg1">
              <a:alpha val="60000"/>
            </a:schemeClr>
          </a:solidFill>
          <a:ln w="19050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r>
              <a:rPr lang="ru-RU" sz="1600" b="1" dirty="0">
                <a:latin typeface="Calibri" pitchFamily="34" charset="0"/>
              </a:rPr>
              <a:t>р. </a:t>
            </a:r>
            <a:r>
              <a:rPr lang="ru-RU" sz="1600" b="1" dirty="0" err="1">
                <a:latin typeface="Calibri" pitchFamily="34" charset="0"/>
              </a:rPr>
              <a:t>Поча</a:t>
            </a:r>
            <a:endParaRPr lang="ru-RU" sz="1600" b="1" dirty="0">
              <a:latin typeface="Calibri" pitchFamily="34" charset="0"/>
            </a:endParaRPr>
          </a:p>
        </p:txBody>
      </p:sp>
      <p:sp>
        <p:nvSpPr>
          <p:cNvPr id="18469" name="TextBox 66"/>
          <p:cNvSpPr txBox="1">
            <a:spLocks noChangeArrowheads="1"/>
          </p:cNvSpPr>
          <p:nvPr/>
        </p:nvSpPr>
        <p:spPr bwMode="auto">
          <a:xfrm>
            <a:off x="251520" y="5775067"/>
            <a:ext cx="2160240" cy="246221"/>
          </a:xfrm>
          <a:prstGeom prst="rect">
            <a:avLst/>
          </a:prstGeom>
          <a:solidFill>
            <a:schemeClr val="bg1">
              <a:alpha val="60000"/>
            </a:schemeClr>
          </a:solidFill>
          <a:ln w="19050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r>
              <a:rPr lang="ru-RU" sz="1600" b="1" dirty="0">
                <a:latin typeface="Calibri" pitchFamily="34" charset="0"/>
              </a:rPr>
              <a:t>р. </a:t>
            </a:r>
            <a:r>
              <a:rPr lang="ru-RU" sz="1600" b="1" dirty="0" err="1">
                <a:latin typeface="Calibri" pitchFamily="34" charset="0"/>
              </a:rPr>
              <a:t>Кленовица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18454" name="TextBox 66"/>
          <p:cNvSpPr txBox="1">
            <a:spLocks noChangeArrowheads="1"/>
          </p:cNvSpPr>
          <p:nvPr/>
        </p:nvSpPr>
        <p:spPr bwMode="auto">
          <a:xfrm>
            <a:off x="7164288" y="5847075"/>
            <a:ext cx="1728192" cy="246221"/>
          </a:xfrm>
          <a:prstGeom prst="rect">
            <a:avLst/>
          </a:prstGeom>
          <a:solidFill>
            <a:schemeClr val="bg1">
              <a:alpha val="60000"/>
            </a:schemeClr>
          </a:solidFill>
          <a:ln w="19050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r>
              <a:rPr lang="ru-RU" sz="1600" b="1" dirty="0">
                <a:latin typeface="Calibri" pitchFamily="34" charset="0"/>
              </a:rPr>
              <a:t>р. </a:t>
            </a:r>
            <a:r>
              <a:rPr lang="ru-RU" sz="1600" b="1" dirty="0" err="1">
                <a:latin typeface="Calibri" pitchFamily="34" charset="0"/>
              </a:rPr>
              <a:t>Ватса</a:t>
            </a:r>
            <a:endParaRPr lang="ru-RU" sz="1100" dirty="0">
              <a:latin typeface="Calibri" pitchFamily="34" charset="0"/>
            </a:endParaRPr>
          </a:p>
        </p:txBody>
      </p:sp>
      <p:sp>
        <p:nvSpPr>
          <p:cNvPr id="18459" name="TextBox 29"/>
          <p:cNvSpPr txBox="1">
            <a:spLocks noChangeArrowheads="1"/>
          </p:cNvSpPr>
          <p:nvPr/>
        </p:nvSpPr>
        <p:spPr bwMode="auto">
          <a:xfrm>
            <a:off x="4932040" y="3717032"/>
            <a:ext cx="1512168" cy="318924"/>
          </a:xfrm>
          <a:prstGeom prst="rect">
            <a:avLst/>
          </a:prstGeom>
          <a:solidFill>
            <a:schemeClr val="bg1">
              <a:alpha val="60000"/>
            </a:schemeClr>
          </a:solidFill>
          <a:ln w="190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r>
              <a:rPr lang="ru-RU" sz="1600" b="1" dirty="0">
                <a:latin typeface="Calibri" pitchFamily="34" charset="0"/>
              </a:rPr>
              <a:t>р. </a:t>
            </a:r>
            <a:r>
              <a:rPr lang="ru-RU" sz="1600" b="1" dirty="0" err="1">
                <a:latin typeface="Calibri" pitchFamily="34" charset="0"/>
              </a:rPr>
              <a:t>Соденьга</a:t>
            </a:r>
            <a:endParaRPr lang="ru-RU" sz="1100" dirty="0">
              <a:latin typeface="Calibri" pitchFamily="34" charset="0"/>
            </a:endParaRPr>
          </a:p>
        </p:txBody>
      </p:sp>
      <p:sp>
        <p:nvSpPr>
          <p:cNvPr id="18457" name="Text Box 83"/>
          <p:cNvSpPr txBox="1">
            <a:spLocks noChangeArrowheads="1"/>
          </p:cNvSpPr>
          <p:nvPr/>
        </p:nvSpPr>
        <p:spPr bwMode="auto">
          <a:xfrm>
            <a:off x="179512" y="4509120"/>
            <a:ext cx="1512168" cy="246221"/>
          </a:xfrm>
          <a:prstGeom prst="rect">
            <a:avLst/>
          </a:prstGeom>
          <a:solidFill>
            <a:schemeClr val="bg1">
              <a:alpha val="60000"/>
            </a:schemeClr>
          </a:solidFill>
          <a:ln w="19050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r>
              <a:rPr lang="ru-RU" sz="1600" b="1" dirty="0">
                <a:latin typeface="Calibri" pitchFamily="34" charset="0"/>
              </a:rPr>
              <a:t>р.  </a:t>
            </a:r>
            <a:r>
              <a:rPr lang="ru-RU" sz="1600" b="1" dirty="0" err="1">
                <a:latin typeface="Calibri" pitchFamily="34" charset="0"/>
              </a:rPr>
              <a:t>Вохтомица</a:t>
            </a:r>
            <a:endParaRPr lang="ru-RU" sz="1100" dirty="0">
              <a:latin typeface="Calibri" pitchFamily="34" charset="0"/>
            </a:endParaRPr>
          </a:p>
        </p:txBody>
      </p:sp>
      <p:sp>
        <p:nvSpPr>
          <p:cNvPr id="18443" name="TextBox 15"/>
          <p:cNvSpPr txBox="1">
            <a:spLocks noChangeArrowheads="1"/>
          </p:cNvSpPr>
          <p:nvPr/>
        </p:nvSpPr>
        <p:spPr bwMode="auto">
          <a:xfrm>
            <a:off x="7092280" y="4365104"/>
            <a:ext cx="1872208" cy="318924"/>
          </a:xfrm>
          <a:prstGeom prst="rect">
            <a:avLst/>
          </a:prstGeom>
          <a:solidFill>
            <a:schemeClr val="bg1">
              <a:alpha val="60000"/>
            </a:schemeClr>
          </a:solidFill>
          <a:ln w="190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r>
              <a:rPr lang="ru-RU" sz="1600" b="1" dirty="0">
                <a:latin typeface="Calibri" pitchFamily="34" charset="0"/>
              </a:rPr>
              <a:t>р. Карга </a:t>
            </a:r>
          </a:p>
        </p:txBody>
      </p:sp>
      <p:sp>
        <p:nvSpPr>
          <p:cNvPr id="18452" name="Text Box 83"/>
          <p:cNvSpPr txBox="1">
            <a:spLocks noChangeArrowheads="1"/>
          </p:cNvSpPr>
          <p:nvPr/>
        </p:nvSpPr>
        <p:spPr bwMode="auto">
          <a:xfrm>
            <a:off x="7020272" y="2204865"/>
            <a:ext cx="1944216" cy="246221"/>
          </a:xfrm>
          <a:prstGeom prst="rect">
            <a:avLst/>
          </a:prstGeom>
          <a:solidFill>
            <a:schemeClr val="bg1">
              <a:alpha val="60000"/>
            </a:schemeClr>
          </a:solidFill>
          <a:ln w="19050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ru-RU" sz="1600" b="1" dirty="0">
                <a:latin typeface="Calibri" pitchFamily="34" charset="0"/>
              </a:rPr>
              <a:t>мост ч/</a:t>
            </a:r>
            <a:r>
              <a:rPr lang="ru-RU" sz="1600" b="1" dirty="0" err="1">
                <a:latin typeface="Calibri" pitchFamily="34" charset="0"/>
              </a:rPr>
              <a:t>р</a:t>
            </a:r>
            <a:r>
              <a:rPr lang="ru-RU" sz="1600" b="1" dirty="0">
                <a:latin typeface="Calibri" pitchFamily="34" charset="0"/>
              </a:rPr>
              <a:t> </a:t>
            </a:r>
            <a:r>
              <a:rPr lang="ru-RU" sz="1600" b="1" dirty="0" err="1">
                <a:latin typeface="Calibri" pitchFamily="34" charset="0"/>
              </a:rPr>
              <a:t>Юбра</a:t>
            </a:r>
            <a:endParaRPr lang="ru-RU" sz="1600" b="1" dirty="0">
              <a:latin typeface="Calibri" pitchFamily="34" charset="0"/>
            </a:endParaRPr>
          </a:p>
        </p:txBody>
      </p:sp>
      <p:sp>
        <p:nvSpPr>
          <p:cNvPr id="18466" name="TextBox 22"/>
          <p:cNvSpPr txBox="1">
            <a:spLocks noChangeArrowheads="1"/>
          </p:cNvSpPr>
          <p:nvPr/>
        </p:nvSpPr>
        <p:spPr bwMode="auto">
          <a:xfrm>
            <a:off x="7308304" y="1916832"/>
            <a:ext cx="1656184" cy="246221"/>
          </a:xfrm>
          <a:prstGeom prst="rect">
            <a:avLst/>
          </a:prstGeom>
          <a:solidFill>
            <a:schemeClr val="bg1">
              <a:alpha val="60000"/>
            </a:schemeClr>
          </a:solidFill>
          <a:ln w="19050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ru-RU" sz="1600" b="1" dirty="0">
                <a:latin typeface="Calibri" pitchFamily="34" charset="0"/>
              </a:rPr>
              <a:t>мост ч/</a:t>
            </a:r>
            <a:r>
              <a:rPr lang="ru-RU" sz="1600" b="1" dirty="0" err="1">
                <a:latin typeface="Calibri" pitchFamily="34" charset="0"/>
              </a:rPr>
              <a:t>р</a:t>
            </a:r>
            <a:r>
              <a:rPr lang="ru-RU" sz="1600" b="1" dirty="0">
                <a:latin typeface="Calibri" pitchFamily="34" charset="0"/>
              </a:rPr>
              <a:t> Печева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56" descr="C:\Documents and Settings\eugenegp\Рабочий стол\Кудинов\Карта зелёные дороги.jpg"/>
          <p:cNvPicPr>
            <a:picLocks noChangeAspect="1" noChangeArrowheads="1"/>
          </p:cNvPicPr>
          <p:nvPr/>
        </p:nvPicPr>
        <p:blipFill>
          <a:blip r:embed="rId2" cstate="print"/>
          <a:srcRect t="11761"/>
          <a:stretch>
            <a:fillRect/>
          </a:stretch>
        </p:blipFill>
        <p:spPr bwMode="auto">
          <a:xfrm>
            <a:off x="2699941" y="1340768"/>
            <a:ext cx="6143625" cy="431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Прямоугольник 67"/>
          <p:cNvSpPr/>
          <p:nvPr/>
        </p:nvSpPr>
        <p:spPr>
          <a:xfrm>
            <a:off x="4421959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dirty="0"/>
          </a:p>
        </p:txBody>
      </p:sp>
      <p:pic>
        <p:nvPicPr>
          <p:cNvPr id="23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14313"/>
            <a:ext cx="64293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899592" y="285728"/>
            <a:ext cx="6480720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Устройство линий искусственного </a:t>
            </a:r>
          </a:p>
          <a:p>
            <a:pPr algn="ctr" eaLnBrk="0" hangingPunct="0"/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электроосвещения в 2020 году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2500298" y="1196752"/>
            <a:ext cx="5168046" cy="584775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5E9EFF"/>
              </a:gs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dirty="0">
                <a:solidFill>
                  <a:srgbClr val="002060"/>
                </a:solidFill>
              </a:rPr>
              <a:t> протяженность устроенных линий  искусственного электроосвещения, км</a:t>
            </a:r>
          </a:p>
        </p:txBody>
      </p:sp>
      <p:pic>
        <p:nvPicPr>
          <p:cNvPr id="22" name="Picture 205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285720" y="1124744"/>
            <a:ext cx="221457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b="1" dirty="0">
                <a:solidFill>
                  <a:srgbClr val="002060"/>
                </a:solidFill>
              </a:rPr>
              <a:t>11,0  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54" name="Скругленная прямоугольная выноска 53"/>
          <p:cNvSpPr/>
          <p:nvPr/>
        </p:nvSpPr>
        <p:spPr>
          <a:xfrm>
            <a:off x="6732240" y="1823190"/>
            <a:ext cx="2232248" cy="851297"/>
          </a:xfrm>
          <a:prstGeom prst="wedgeRoundRectCallout">
            <a:avLst>
              <a:gd name="adj1" fmla="val 22067"/>
              <a:gd name="adj2" fmla="val 162460"/>
              <a:gd name="adj3" fmla="val 16667"/>
            </a:avLst>
          </a:prstGeom>
          <a:gradFill>
            <a:gsLst>
              <a:gs pos="100000">
                <a:schemeClr val="bg1"/>
              </a:gs>
              <a:gs pos="0">
                <a:srgbClr val="5E9EFF"/>
              </a:gs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Ленский район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Заболотье – Сольвычегодск – Яренск (1,414 км), Вогваздино – Яренск (0,5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58" name="Скругленная прямоугольная выноска 57"/>
          <p:cNvSpPr/>
          <p:nvPr/>
        </p:nvSpPr>
        <p:spPr>
          <a:xfrm>
            <a:off x="6444208" y="5301208"/>
            <a:ext cx="2520280" cy="476726"/>
          </a:xfrm>
          <a:prstGeom prst="wedgeRoundRectCallout">
            <a:avLst>
              <a:gd name="adj1" fmla="val -75890"/>
              <a:gd name="adj2" fmla="val -121500"/>
              <a:gd name="adj3" fmla="val 16667"/>
            </a:avLst>
          </a:prstGeom>
          <a:gradFill>
            <a:gsLst>
              <a:gs pos="100000">
                <a:schemeClr val="bg1"/>
              </a:gs>
              <a:gs pos="0">
                <a:srgbClr val="5E9EFF"/>
              </a:gs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Вельский район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Вельск –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Аргуновский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(1,331 км)</a:t>
            </a:r>
          </a:p>
        </p:txBody>
      </p:sp>
      <p:pic>
        <p:nvPicPr>
          <p:cNvPr id="3074" name="Picture 2" descr="C:\Users\Igornp\YandexDisk-PinIgNik\Автодор\Презентации\2021\Рожину\Освещение\коноша 2.jpg"/>
          <p:cNvPicPr>
            <a:picLocks noChangeAspect="1" noChangeArrowheads="1"/>
          </p:cNvPicPr>
          <p:nvPr/>
        </p:nvPicPr>
        <p:blipFill>
          <a:blip r:embed="rId5" cstate="print">
            <a:lum bright="30000"/>
          </a:blip>
          <a:srcRect l="27882"/>
          <a:stretch>
            <a:fillRect/>
          </a:stretch>
        </p:blipFill>
        <p:spPr bwMode="auto">
          <a:xfrm>
            <a:off x="179512" y="1844824"/>
            <a:ext cx="2304256" cy="4080602"/>
          </a:xfrm>
          <a:prstGeom prst="rect">
            <a:avLst/>
          </a:prstGeom>
          <a:noFill/>
        </p:spPr>
      </p:pic>
      <p:pic>
        <p:nvPicPr>
          <p:cNvPr id="15" name="Picture 5" descr="C:\Users\Igornp\YandexDisk-PinIgNik\дорога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3" y="6165304"/>
            <a:ext cx="87866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Скругленная прямоугольная выноска 54"/>
          <p:cNvSpPr/>
          <p:nvPr/>
        </p:nvSpPr>
        <p:spPr>
          <a:xfrm>
            <a:off x="2195736" y="2903310"/>
            <a:ext cx="2160240" cy="851297"/>
          </a:xfrm>
          <a:prstGeom prst="wedgeRoundRectCallout">
            <a:avLst>
              <a:gd name="adj1" fmla="val 84085"/>
              <a:gd name="adj2" fmla="val -106527"/>
              <a:gd name="adj3" fmla="val 16667"/>
            </a:avLst>
          </a:prstGeom>
          <a:gradFill>
            <a:gsLst>
              <a:gs pos="100000">
                <a:schemeClr val="bg1"/>
              </a:gs>
              <a:gs pos="0">
                <a:srgbClr val="5E9EFF"/>
              </a:gs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Холмогорский район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подъезд к с. Холмогоры от автомобильной дороги М-8 «Холмогоры» (0,706 км)</a:t>
            </a:r>
            <a:endParaRPr lang="ru-RU" dirty="0"/>
          </a:p>
        </p:txBody>
      </p:sp>
      <p:sp>
        <p:nvSpPr>
          <p:cNvPr id="57" name="Скругленная прямоугольная выноска 56"/>
          <p:cNvSpPr/>
          <p:nvPr/>
        </p:nvSpPr>
        <p:spPr>
          <a:xfrm>
            <a:off x="2195736" y="5301208"/>
            <a:ext cx="2664296" cy="476726"/>
          </a:xfrm>
          <a:prstGeom prst="wedgeRoundRectCallout">
            <a:avLst>
              <a:gd name="adj1" fmla="val 48321"/>
              <a:gd name="adj2" fmla="val -87534"/>
              <a:gd name="adj3" fmla="val 16667"/>
            </a:avLst>
          </a:prstGeom>
          <a:gradFill>
            <a:gsLst>
              <a:gs pos="100000">
                <a:schemeClr val="bg1"/>
              </a:gs>
              <a:gs pos="0">
                <a:srgbClr val="5E9EFF"/>
              </a:gs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Коношский район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Коноша – Вожега  (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,8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км)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38092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4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5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8221</TotalTime>
  <Words>1154</Words>
  <Application>Microsoft Office PowerPoint</Application>
  <PresentationFormat>Экран (4:3)</PresentationFormat>
  <Paragraphs>330</Paragraphs>
  <Slides>24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Трек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__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Дорожная деятельность на региональной сети автодорог Архангельской области,  итоги 2016 года, планы на 2017 год.</dc:title>
  <dc:creator>_</dc:creator>
  <cp:lastModifiedBy>Малышев Андрей Васильевич</cp:lastModifiedBy>
  <cp:revision>792</cp:revision>
  <dcterms:created xsi:type="dcterms:W3CDTF">2017-04-06T11:53:16Z</dcterms:created>
  <dcterms:modified xsi:type="dcterms:W3CDTF">2021-04-26T06:08:07Z</dcterms:modified>
</cp:coreProperties>
</file>