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332" r:id="rId2"/>
    <p:sldId id="344" r:id="rId3"/>
    <p:sldId id="345" r:id="rId4"/>
    <p:sldId id="357" r:id="rId5"/>
    <p:sldId id="358" r:id="rId6"/>
    <p:sldId id="359" r:id="rId7"/>
    <p:sldId id="347" r:id="rId8"/>
    <p:sldId id="351" r:id="rId9"/>
    <p:sldId id="360" r:id="rId10"/>
    <p:sldId id="361" r:id="rId11"/>
    <p:sldId id="362" r:id="rId12"/>
    <p:sldId id="363" r:id="rId13"/>
    <p:sldId id="311" r:id="rId14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FF"/>
    <a:srgbClr val="3399FF"/>
    <a:srgbClr val="0099FF"/>
    <a:srgbClr val="33CCFF"/>
    <a:srgbClr val="0066CC"/>
    <a:srgbClr val="003399"/>
    <a:srgbClr val="007FD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64569" autoAdjust="0"/>
  </p:normalViewPr>
  <p:slideViewPr>
    <p:cSldViewPr>
      <p:cViewPr varScale="1">
        <p:scale>
          <a:sx n="75" d="100"/>
          <a:sy n="75" d="100"/>
        </p:scale>
        <p:origin x="-266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90" d="100"/>
          <a:sy n="90" d="100"/>
        </p:scale>
        <p:origin x="-930" y="5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5636F6-8BDB-4CFA-A458-E2EAC0F4AA12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B61C09-68A3-4DC7-9B28-613E521C466E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Федеральный закон от 01.04.2020 № 98-ФЗ «О внесении изменений в отдельные законодательные акты Российской Федерации по вопросам предупреждения и ликвидации чрезвычайных ситуаций»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79BBE760-E482-45E0-BCF1-27C5FD833B55}" type="parTrans" cxnId="{1F71E86F-380B-447E-9354-F32CDB39668E}">
      <dgm:prSet/>
      <dgm:spPr/>
      <dgm:t>
        <a:bodyPr/>
        <a:lstStyle/>
        <a:p>
          <a:endParaRPr lang="ru-RU"/>
        </a:p>
      </dgm:t>
    </dgm:pt>
    <dgm:pt modelId="{6C905105-1E41-4404-B229-11674D1D17DC}" type="sibTrans" cxnId="{1F71E86F-380B-447E-9354-F32CDB39668E}">
      <dgm:prSet/>
      <dgm:spPr/>
      <dgm:t>
        <a:bodyPr/>
        <a:lstStyle/>
        <a:p>
          <a:endParaRPr lang="ru-RU"/>
        </a:p>
      </dgm:t>
    </dgm:pt>
    <dgm:pt modelId="{E8580425-0FFE-403C-9331-8C130892BE0A}">
      <dgm:prSet phldrT="[Текст]"/>
      <dgm:spPr/>
      <dgm:t>
        <a:bodyPr/>
        <a:lstStyle/>
        <a:p>
          <a:endParaRPr lang="ru-RU" dirty="0"/>
        </a:p>
      </dgm:t>
    </dgm:pt>
    <dgm:pt modelId="{73097F2B-2038-4F3E-A795-98D8C3BEDA13}" type="parTrans" cxnId="{B4F005A0-1AC6-4E68-95C2-A65C6F14C017}">
      <dgm:prSet/>
      <dgm:spPr/>
      <dgm:t>
        <a:bodyPr/>
        <a:lstStyle/>
        <a:p>
          <a:endParaRPr lang="ru-RU"/>
        </a:p>
      </dgm:t>
    </dgm:pt>
    <dgm:pt modelId="{FC5CD815-3017-4FB9-9115-6320C22FB782}" type="sibTrans" cxnId="{B4F005A0-1AC6-4E68-95C2-A65C6F14C017}">
      <dgm:prSet/>
      <dgm:spPr/>
      <dgm:t>
        <a:bodyPr/>
        <a:lstStyle/>
        <a:p>
          <a:endParaRPr lang="ru-RU"/>
        </a:p>
      </dgm:t>
    </dgm:pt>
    <dgm:pt modelId="{E0067AAA-4C57-4A1B-B5BA-D58A0D24EF45}">
      <dgm:prSet phldrT="[Текст]"/>
      <dgm:spPr/>
      <dgm:t>
        <a:bodyPr/>
        <a:lstStyle/>
        <a:p>
          <a:endParaRPr lang="ru-RU" dirty="0"/>
        </a:p>
      </dgm:t>
    </dgm:pt>
    <dgm:pt modelId="{340B3773-B893-49A0-8C97-F1579BAAB596}" type="sibTrans" cxnId="{DCF3AB0F-CEC0-4DFE-A639-8E1A36AB268F}">
      <dgm:prSet/>
      <dgm:spPr/>
      <dgm:t>
        <a:bodyPr/>
        <a:lstStyle/>
        <a:p>
          <a:endParaRPr lang="ru-RU"/>
        </a:p>
      </dgm:t>
    </dgm:pt>
    <dgm:pt modelId="{C37D888F-FA67-466A-9146-0B050CB6B336}" type="parTrans" cxnId="{DCF3AB0F-CEC0-4DFE-A639-8E1A36AB268F}">
      <dgm:prSet/>
      <dgm:spPr/>
      <dgm:t>
        <a:bodyPr/>
        <a:lstStyle/>
        <a:p>
          <a:endParaRPr lang="ru-RU"/>
        </a:p>
      </dgm:t>
    </dgm:pt>
    <dgm:pt modelId="{034BF0F1-2AA9-4BF3-9C66-E10411A21E19}" type="pres">
      <dgm:prSet presAssocID="{BD5636F6-8BDB-4CFA-A458-E2EAC0F4AA1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79AC42F-1CEE-4B0A-8DAA-0A430BB0E086}" type="pres">
      <dgm:prSet presAssocID="{44B61C09-68A3-4DC7-9B28-613E521C466E}" presName="parentLin" presStyleCnt="0"/>
      <dgm:spPr/>
    </dgm:pt>
    <dgm:pt modelId="{96F7734D-A39B-4D0D-B4C4-D883DDC250A3}" type="pres">
      <dgm:prSet presAssocID="{44B61C09-68A3-4DC7-9B28-613E521C466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490F041-8786-49AB-8D17-BE05C3BB0D4E}" type="pres">
      <dgm:prSet presAssocID="{44B61C09-68A3-4DC7-9B28-613E521C466E}" presName="parentText" presStyleLbl="node1" presStyleIdx="0" presStyleCnt="3" custScaleX="13380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F68B48-2805-41FE-AB66-A79A5F308F02}" type="pres">
      <dgm:prSet presAssocID="{44B61C09-68A3-4DC7-9B28-613E521C466E}" presName="negativeSpace" presStyleCnt="0"/>
      <dgm:spPr/>
    </dgm:pt>
    <dgm:pt modelId="{854EFE67-927A-4554-8E1C-12584B4D7977}" type="pres">
      <dgm:prSet presAssocID="{44B61C09-68A3-4DC7-9B28-613E521C466E}" presName="childText" presStyleLbl="conFgAcc1" presStyleIdx="0" presStyleCnt="3">
        <dgm:presLayoutVars>
          <dgm:bulletEnabled val="1"/>
        </dgm:presLayoutVars>
      </dgm:prSet>
      <dgm:spPr/>
    </dgm:pt>
    <dgm:pt modelId="{85356374-2D2B-42F6-8422-7941B2B5226A}" type="pres">
      <dgm:prSet presAssocID="{6C905105-1E41-4404-B229-11674D1D17DC}" presName="spaceBetweenRectangles" presStyleCnt="0"/>
      <dgm:spPr/>
    </dgm:pt>
    <dgm:pt modelId="{41652902-EAFB-473E-9211-E83565B9BA82}" type="pres">
      <dgm:prSet presAssocID="{E8580425-0FFE-403C-9331-8C130892BE0A}" presName="parentLin" presStyleCnt="0"/>
      <dgm:spPr/>
    </dgm:pt>
    <dgm:pt modelId="{9DDCAFD7-AD7B-401E-8B59-44B4E8661950}" type="pres">
      <dgm:prSet presAssocID="{E8580425-0FFE-403C-9331-8C130892BE0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EBA4F45-5EA5-45D9-A702-89C67C565165}" type="pres">
      <dgm:prSet presAssocID="{E8580425-0FFE-403C-9331-8C130892BE0A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070D7-E1B0-485B-8FB1-0F587365946D}" type="pres">
      <dgm:prSet presAssocID="{E8580425-0FFE-403C-9331-8C130892BE0A}" presName="negativeSpace" presStyleCnt="0"/>
      <dgm:spPr/>
    </dgm:pt>
    <dgm:pt modelId="{8CE5E1E0-3DB5-456A-B38B-877C5940CF19}" type="pres">
      <dgm:prSet presAssocID="{E8580425-0FFE-403C-9331-8C130892BE0A}" presName="childText" presStyleLbl="conFgAcc1" presStyleIdx="1" presStyleCnt="3">
        <dgm:presLayoutVars>
          <dgm:bulletEnabled val="1"/>
        </dgm:presLayoutVars>
      </dgm:prSet>
      <dgm:spPr/>
    </dgm:pt>
    <dgm:pt modelId="{DAAE045C-1FB2-4633-84EB-2E67DD96A6FD}" type="pres">
      <dgm:prSet presAssocID="{FC5CD815-3017-4FB9-9115-6320C22FB782}" presName="spaceBetweenRectangles" presStyleCnt="0"/>
      <dgm:spPr/>
    </dgm:pt>
    <dgm:pt modelId="{E7AA5090-BE36-41E8-ACE6-BEEF4E67DEB4}" type="pres">
      <dgm:prSet presAssocID="{E0067AAA-4C57-4A1B-B5BA-D58A0D24EF45}" presName="parentLin" presStyleCnt="0"/>
      <dgm:spPr/>
    </dgm:pt>
    <dgm:pt modelId="{7E08E412-D567-4289-93CB-83DFC4297129}" type="pres">
      <dgm:prSet presAssocID="{E0067AAA-4C57-4A1B-B5BA-D58A0D24EF45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B8CC4D08-0DB3-49E2-9C42-A40523B42221}" type="pres">
      <dgm:prSet presAssocID="{E0067AAA-4C57-4A1B-B5BA-D58A0D24EF45}" presName="parentText" presStyleLbl="node1" presStyleIdx="2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D5DCF8-6336-4D86-A1FF-AA52950D5D3F}" type="pres">
      <dgm:prSet presAssocID="{E0067AAA-4C57-4A1B-B5BA-D58A0D24EF45}" presName="negativeSpace" presStyleCnt="0"/>
      <dgm:spPr/>
    </dgm:pt>
    <dgm:pt modelId="{EF0F8466-E5A4-4EA5-A450-00EC7CCF3896}" type="pres">
      <dgm:prSet presAssocID="{E0067AAA-4C57-4A1B-B5BA-D58A0D24EF45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1F71E86F-380B-447E-9354-F32CDB39668E}" srcId="{BD5636F6-8BDB-4CFA-A458-E2EAC0F4AA12}" destId="{44B61C09-68A3-4DC7-9B28-613E521C466E}" srcOrd="0" destOrd="0" parTransId="{79BBE760-E482-45E0-BCF1-27C5FD833B55}" sibTransId="{6C905105-1E41-4404-B229-11674D1D17DC}"/>
    <dgm:cxn modelId="{33BD9AE4-308E-4825-BAD3-A21CE80B6519}" type="presOf" srcId="{E0067AAA-4C57-4A1B-B5BA-D58A0D24EF45}" destId="{7E08E412-D567-4289-93CB-83DFC4297129}" srcOrd="0" destOrd="0" presId="urn:microsoft.com/office/officeart/2005/8/layout/list1"/>
    <dgm:cxn modelId="{9B6CF599-9D55-47FA-9D0E-58A820D23EAA}" type="presOf" srcId="{E0067AAA-4C57-4A1B-B5BA-D58A0D24EF45}" destId="{B8CC4D08-0DB3-49E2-9C42-A40523B42221}" srcOrd="1" destOrd="0" presId="urn:microsoft.com/office/officeart/2005/8/layout/list1"/>
    <dgm:cxn modelId="{723660A2-726D-4D8A-9FA4-BEC275578115}" type="presOf" srcId="{44B61C09-68A3-4DC7-9B28-613E521C466E}" destId="{96F7734D-A39B-4D0D-B4C4-D883DDC250A3}" srcOrd="0" destOrd="0" presId="urn:microsoft.com/office/officeart/2005/8/layout/list1"/>
    <dgm:cxn modelId="{DCF3AB0F-CEC0-4DFE-A639-8E1A36AB268F}" srcId="{BD5636F6-8BDB-4CFA-A458-E2EAC0F4AA12}" destId="{E0067AAA-4C57-4A1B-B5BA-D58A0D24EF45}" srcOrd="2" destOrd="0" parTransId="{C37D888F-FA67-466A-9146-0B050CB6B336}" sibTransId="{340B3773-B893-49A0-8C97-F1579BAAB596}"/>
    <dgm:cxn modelId="{B4F005A0-1AC6-4E68-95C2-A65C6F14C017}" srcId="{BD5636F6-8BDB-4CFA-A458-E2EAC0F4AA12}" destId="{E8580425-0FFE-403C-9331-8C130892BE0A}" srcOrd="1" destOrd="0" parTransId="{73097F2B-2038-4F3E-A795-98D8C3BEDA13}" sibTransId="{FC5CD815-3017-4FB9-9115-6320C22FB782}"/>
    <dgm:cxn modelId="{619646F5-5AFE-477F-B567-0E1E174C4FEC}" type="presOf" srcId="{E8580425-0FFE-403C-9331-8C130892BE0A}" destId="{9DDCAFD7-AD7B-401E-8B59-44B4E8661950}" srcOrd="0" destOrd="0" presId="urn:microsoft.com/office/officeart/2005/8/layout/list1"/>
    <dgm:cxn modelId="{0519E52B-41AF-46C4-9328-5C7DB358ECA7}" type="presOf" srcId="{E8580425-0FFE-403C-9331-8C130892BE0A}" destId="{0EBA4F45-5EA5-45D9-A702-89C67C565165}" srcOrd="1" destOrd="0" presId="urn:microsoft.com/office/officeart/2005/8/layout/list1"/>
    <dgm:cxn modelId="{41D21BEB-E7F4-4B40-ADE7-3BC1F5E45762}" type="presOf" srcId="{BD5636F6-8BDB-4CFA-A458-E2EAC0F4AA12}" destId="{034BF0F1-2AA9-4BF3-9C66-E10411A21E19}" srcOrd="0" destOrd="0" presId="urn:microsoft.com/office/officeart/2005/8/layout/list1"/>
    <dgm:cxn modelId="{3631938E-6BEC-49F5-B090-835DBB089B8C}" type="presOf" srcId="{44B61C09-68A3-4DC7-9B28-613E521C466E}" destId="{A490F041-8786-49AB-8D17-BE05C3BB0D4E}" srcOrd="1" destOrd="0" presId="urn:microsoft.com/office/officeart/2005/8/layout/list1"/>
    <dgm:cxn modelId="{84EE8DCC-335F-4E6E-BCC2-1B09C70A0C99}" type="presParOf" srcId="{034BF0F1-2AA9-4BF3-9C66-E10411A21E19}" destId="{679AC42F-1CEE-4B0A-8DAA-0A430BB0E086}" srcOrd="0" destOrd="0" presId="urn:microsoft.com/office/officeart/2005/8/layout/list1"/>
    <dgm:cxn modelId="{31191706-2C43-4A9F-BFE7-DE153ECC5FEA}" type="presParOf" srcId="{679AC42F-1CEE-4B0A-8DAA-0A430BB0E086}" destId="{96F7734D-A39B-4D0D-B4C4-D883DDC250A3}" srcOrd="0" destOrd="0" presId="urn:microsoft.com/office/officeart/2005/8/layout/list1"/>
    <dgm:cxn modelId="{69D9A4E2-AAE1-40C7-970A-5701E452E895}" type="presParOf" srcId="{679AC42F-1CEE-4B0A-8DAA-0A430BB0E086}" destId="{A490F041-8786-49AB-8D17-BE05C3BB0D4E}" srcOrd="1" destOrd="0" presId="urn:microsoft.com/office/officeart/2005/8/layout/list1"/>
    <dgm:cxn modelId="{5D4D4E8F-38CB-4F69-9214-9015301BCB35}" type="presParOf" srcId="{034BF0F1-2AA9-4BF3-9C66-E10411A21E19}" destId="{ECF68B48-2805-41FE-AB66-A79A5F308F02}" srcOrd="1" destOrd="0" presId="urn:microsoft.com/office/officeart/2005/8/layout/list1"/>
    <dgm:cxn modelId="{C68AD893-D746-4C74-93A1-63FA2D36F88A}" type="presParOf" srcId="{034BF0F1-2AA9-4BF3-9C66-E10411A21E19}" destId="{854EFE67-927A-4554-8E1C-12584B4D7977}" srcOrd="2" destOrd="0" presId="urn:microsoft.com/office/officeart/2005/8/layout/list1"/>
    <dgm:cxn modelId="{1C39AE85-6941-4A7B-AAF7-AA33507F02AF}" type="presParOf" srcId="{034BF0F1-2AA9-4BF3-9C66-E10411A21E19}" destId="{85356374-2D2B-42F6-8422-7941B2B5226A}" srcOrd="3" destOrd="0" presId="urn:microsoft.com/office/officeart/2005/8/layout/list1"/>
    <dgm:cxn modelId="{02CB1392-F3D8-4317-B0A5-797C087D26C2}" type="presParOf" srcId="{034BF0F1-2AA9-4BF3-9C66-E10411A21E19}" destId="{41652902-EAFB-473E-9211-E83565B9BA82}" srcOrd="4" destOrd="0" presId="urn:microsoft.com/office/officeart/2005/8/layout/list1"/>
    <dgm:cxn modelId="{35BE1967-CEAB-4BF1-B66D-1EDFB8AEEFE9}" type="presParOf" srcId="{41652902-EAFB-473E-9211-E83565B9BA82}" destId="{9DDCAFD7-AD7B-401E-8B59-44B4E8661950}" srcOrd="0" destOrd="0" presId="urn:microsoft.com/office/officeart/2005/8/layout/list1"/>
    <dgm:cxn modelId="{0F601D72-0889-48E2-B649-7792E0162D8D}" type="presParOf" srcId="{41652902-EAFB-473E-9211-E83565B9BA82}" destId="{0EBA4F45-5EA5-45D9-A702-89C67C565165}" srcOrd="1" destOrd="0" presId="urn:microsoft.com/office/officeart/2005/8/layout/list1"/>
    <dgm:cxn modelId="{DCB90AB5-ED90-47F7-8250-C9BD6A2ABF90}" type="presParOf" srcId="{034BF0F1-2AA9-4BF3-9C66-E10411A21E19}" destId="{3BC070D7-E1B0-485B-8FB1-0F587365946D}" srcOrd="5" destOrd="0" presId="urn:microsoft.com/office/officeart/2005/8/layout/list1"/>
    <dgm:cxn modelId="{2CC4F8DC-E1AA-4B72-8DC3-B1F4CF3A7E0A}" type="presParOf" srcId="{034BF0F1-2AA9-4BF3-9C66-E10411A21E19}" destId="{8CE5E1E0-3DB5-456A-B38B-877C5940CF19}" srcOrd="6" destOrd="0" presId="urn:microsoft.com/office/officeart/2005/8/layout/list1"/>
    <dgm:cxn modelId="{93D04EF6-747D-41D1-AE2F-1DB8E7D1B976}" type="presParOf" srcId="{034BF0F1-2AA9-4BF3-9C66-E10411A21E19}" destId="{DAAE045C-1FB2-4633-84EB-2E67DD96A6FD}" srcOrd="7" destOrd="0" presId="urn:microsoft.com/office/officeart/2005/8/layout/list1"/>
    <dgm:cxn modelId="{4BBD2542-5AB9-4C3C-B5B6-1146A6FA6047}" type="presParOf" srcId="{034BF0F1-2AA9-4BF3-9C66-E10411A21E19}" destId="{E7AA5090-BE36-41E8-ACE6-BEEF4E67DEB4}" srcOrd="8" destOrd="0" presId="urn:microsoft.com/office/officeart/2005/8/layout/list1"/>
    <dgm:cxn modelId="{CFB7B523-E0FF-4261-93C7-D28567382539}" type="presParOf" srcId="{E7AA5090-BE36-41E8-ACE6-BEEF4E67DEB4}" destId="{7E08E412-D567-4289-93CB-83DFC4297129}" srcOrd="0" destOrd="0" presId="urn:microsoft.com/office/officeart/2005/8/layout/list1"/>
    <dgm:cxn modelId="{1F553BD7-5BEC-4C2A-A45E-6AC001633016}" type="presParOf" srcId="{E7AA5090-BE36-41E8-ACE6-BEEF4E67DEB4}" destId="{B8CC4D08-0DB3-49E2-9C42-A40523B42221}" srcOrd="1" destOrd="0" presId="urn:microsoft.com/office/officeart/2005/8/layout/list1"/>
    <dgm:cxn modelId="{DC2CA865-4A11-43AB-A157-AD16C4FDB30E}" type="presParOf" srcId="{034BF0F1-2AA9-4BF3-9C66-E10411A21E19}" destId="{4BD5DCF8-6336-4D86-A1FF-AA52950D5D3F}" srcOrd="9" destOrd="0" presId="urn:microsoft.com/office/officeart/2005/8/layout/list1"/>
    <dgm:cxn modelId="{181BC985-E889-4CA7-A2F0-1F08D0ACEFD1}" type="presParOf" srcId="{034BF0F1-2AA9-4BF3-9C66-E10411A21E19}" destId="{EF0F8466-E5A4-4EA5-A450-00EC7CCF3896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54EFE67-927A-4554-8E1C-12584B4D7977}">
      <dsp:nvSpPr>
        <dsp:cNvPr id="0" name=""/>
        <dsp:cNvSpPr/>
      </dsp:nvSpPr>
      <dsp:spPr>
        <a:xfrm>
          <a:off x="0" y="476280"/>
          <a:ext cx="874846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90F041-8786-49AB-8D17-BE05C3BB0D4E}">
      <dsp:nvSpPr>
        <dsp:cNvPr id="0" name=""/>
        <dsp:cNvSpPr/>
      </dsp:nvSpPr>
      <dsp:spPr>
        <a:xfrm>
          <a:off x="437423" y="48240"/>
          <a:ext cx="8193872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itchFamily="18" charset="0"/>
              <a:cs typeface="Times New Roman" pitchFamily="18" charset="0"/>
            </a:rPr>
            <a:t>Федеральный закон от 01.04.2020 № 98-ФЗ «О внесении изменений в отдельные законодательные акты Российской Федерации по вопросам предупреждения и ликвидации чрезвычайных ситуаций»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37423" y="48240"/>
        <a:ext cx="8193872" cy="856080"/>
      </dsp:txXfrm>
    </dsp:sp>
    <dsp:sp modelId="{8CE5E1E0-3DB5-456A-B38B-877C5940CF19}">
      <dsp:nvSpPr>
        <dsp:cNvPr id="0" name=""/>
        <dsp:cNvSpPr/>
      </dsp:nvSpPr>
      <dsp:spPr>
        <a:xfrm>
          <a:off x="0" y="1791720"/>
          <a:ext cx="874846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BA4F45-5EA5-45D9-A702-89C67C565165}">
      <dsp:nvSpPr>
        <dsp:cNvPr id="0" name=""/>
        <dsp:cNvSpPr/>
      </dsp:nvSpPr>
      <dsp:spPr>
        <a:xfrm>
          <a:off x="416491" y="1363680"/>
          <a:ext cx="8329827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16491" y="1363680"/>
        <a:ext cx="8329827" cy="856080"/>
      </dsp:txXfrm>
    </dsp:sp>
    <dsp:sp modelId="{EF0F8466-E5A4-4EA5-A450-00EC7CCF3896}">
      <dsp:nvSpPr>
        <dsp:cNvPr id="0" name=""/>
        <dsp:cNvSpPr/>
      </dsp:nvSpPr>
      <dsp:spPr>
        <a:xfrm>
          <a:off x="0" y="3107160"/>
          <a:ext cx="8748464" cy="73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C4D08-0DB3-49E2-9C42-A40523B42221}">
      <dsp:nvSpPr>
        <dsp:cNvPr id="0" name=""/>
        <dsp:cNvSpPr/>
      </dsp:nvSpPr>
      <dsp:spPr>
        <a:xfrm>
          <a:off x="416491" y="2679120"/>
          <a:ext cx="8329827" cy="8560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1470" tIns="0" rIns="231470" bIns="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 dirty="0"/>
        </a:p>
      </dsp:txBody>
      <dsp:txXfrm>
        <a:off x="416491" y="2679120"/>
        <a:ext cx="8329827" cy="8560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21.06.2021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1052955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7309017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13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10795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688" y="3563888"/>
            <a:ext cx="6048672" cy="5184576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5538" y="468313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067944"/>
            <a:ext cx="6408712" cy="4896544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baseline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8680" y="4211960"/>
            <a:ext cx="6048672" cy="4737168"/>
          </a:xfrm>
        </p:spPr>
        <p:txBody>
          <a:bodyPr>
            <a:noAutofit/>
          </a:bodyPr>
          <a:lstStyle/>
          <a:p>
            <a:pPr indent="457200" algn="just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240399"/>
            <a:ext cx="6408712" cy="4724089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24744" y="323528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548680" y="3851920"/>
            <a:ext cx="6048672" cy="5112568"/>
          </a:xfrm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kern="1200" baseline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48" y="4343400"/>
            <a:ext cx="6408712" cy="4621088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>
              <a:spcBef>
                <a:spcPts val="0"/>
              </a:spcBef>
            </a:pPr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8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2656" y="4343400"/>
            <a:ext cx="6264696" cy="4549080"/>
          </a:xfrm>
          <a:prstGeom prst="rect">
            <a:avLst/>
          </a:prstGeom>
          <a:noFill/>
          <a:ln/>
        </p:spPr>
        <p:txBody>
          <a:bodyPr>
            <a:normAutofit fontScale="70000" lnSpcReduction="20000"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1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2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6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1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1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3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Отчет об исполнении бюджета территориального фонда обязательного медицинского страхования Архангельской области за 2020 год</a:t>
            </a:r>
            <a:r>
              <a:rPr kumimoji="1"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Архангельск, 20</a:t>
            </a:r>
            <a:r>
              <a:rPr kumimoji="1" lang="en-US" sz="1800" b="1" dirty="0" smtClean="0">
                <a:solidFill>
                  <a:srgbClr val="002060"/>
                </a:solidFill>
                <a:cs typeface="Times New Roman" pitchFamily="18" charset="0"/>
              </a:rPr>
              <a:t>2</a:t>
            </a:r>
            <a:r>
              <a:rPr kumimoji="1" lang="ru-RU" sz="1800" b="1" dirty="0" smtClean="0">
                <a:solidFill>
                  <a:srgbClr val="002060"/>
                </a:solidFill>
                <a:cs typeface="Times New Roman" pitchFamily="18" charset="0"/>
              </a:rPr>
              <a:t>1 г.</a:t>
            </a:r>
          </a:p>
          <a:p>
            <a:pPr algn="ctr"/>
            <a:endParaRPr lang="ru-RU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0"/>
            <a:ext cx="2520280" cy="2153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1156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Выполнение объемов медицинской помощи в рамках территориальной программы ОМС за 2020 год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79511" y="934247"/>
          <a:ext cx="8712970" cy="58508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744417"/>
                <a:gridCol w="1584176"/>
                <a:gridCol w="1224136"/>
                <a:gridCol w="1296144"/>
                <a:gridCol w="864097"/>
              </a:tblGrid>
              <a:tr h="4697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Виды и условия оказания медицинской помощи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Единица измерения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Установлено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Принято </a:t>
                      </a:r>
                      <a:b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 оплате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за 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Процент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исполнения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1. Скорая медицинская помощь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программе ОМС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вызовов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329 994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330 393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100,1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 grid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. Медицинская помощь 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 </a:t>
                      </a: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амбулаторных условиях по программе ОМС: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профилактические посещения </a:t>
                      </a: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иными целями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посещений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2 970 292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2 445 626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82,3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448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для проведения профилактических медицинских осмотров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 комплексных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посещений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212 334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164 536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77,5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4485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для проведения диспансеризации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комплексных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посещений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151 456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92 910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61,3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неотложная помощь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посещений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614 472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626 223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101,9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обращения в связи с заболеваниями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обращений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2 014 104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1 789 335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88,8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433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 том числе при экстракорпоральном оплодотворении (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криоперенос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обращений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376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361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3740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Диагностические исследования</a:t>
                      </a: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компьютерная томография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31 293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31 297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магнитно-резонансная томография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15 931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15 682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98,4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ультразвуковое исследование </a:t>
                      </a:r>
                      <a:r>
                        <a:rPr lang="ru-RU" sz="11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сердечно-сосудистой</a:t>
                      </a: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системы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113 098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67 979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60,1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2942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эндоскопическое диагностическое исследование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54 278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44 981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82,9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433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молекулярно-генетическое исследование с целью выявления онкологических заболеваний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797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208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26,1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478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гистологические исследования с целью выявления онкологических заболеваний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исследований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57 009</a:t>
                      </a:r>
                      <a:endParaRPr lang="ru-RU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32 143</a:t>
                      </a:r>
                      <a:endParaRPr lang="ru-RU" sz="12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56,4</a:t>
                      </a:r>
                      <a:endParaRPr lang="ru-RU" sz="12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8172400" y="2780928"/>
            <a:ext cx="576064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8244408" y="3501008"/>
            <a:ext cx="504056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8172400" y="2348880"/>
            <a:ext cx="576064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8172400" y="1988840"/>
            <a:ext cx="504056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8100392" y="5157192"/>
            <a:ext cx="720080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8100392" y="5517232"/>
            <a:ext cx="720080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8100392" y="5877272"/>
            <a:ext cx="720080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100392" y="6309320"/>
            <a:ext cx="720080" cy="2880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576064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Выполнение объемов медицинской помощи за 2020 год в рамках территориальной программы ОМС (продолжение)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51520" y="980728"/>
          <a:ext cx="8640959" cy="504483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399720"/>
                <a:gridCol w="1424815"/>
                <a:gridCol w="1296144"/>
                <a:gridCol w="1387037"/>
                <a:gridCol w="1133243"/>
              </a:tblGrid>
              <a:tr h="7482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Виды и условия оказания медицинской помощи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Единица измерения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Установлено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Принято </a:t>
                      </a:r>
                      <a:b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 оплате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b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за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2020 год</a:t>
                      </a: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Процент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исполнения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7463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3. Медицинская помощь в условиях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/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дневных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стационаров по программе ОМС,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том числе: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лечения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71 643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71 708</a:t>
                      </a:r>
                      <a:endParaRPr lang="ru-RU" sz="140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100,1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51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профилю «онкология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»*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лечения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7 898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8 706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110,2  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51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 экстракорпоральном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оплодотворении*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лечения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560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581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103,8 </a:t>
                      </a:r>
                      <a:r>
                        <a:rPr lang="ru-RU" sz="2400" b="1" kern="120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3200" b="1" kern="12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7393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4.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Медицинская помощь в стационарных условиях по программе ОМС, </a:t>
                      </a: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в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том числе: 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госпитализации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201 080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177 665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88,4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519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профилю «онкология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»*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госпитализации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11 390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11 739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103,1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!</a:t>
                      </a:r>
                      <a:endParaRPr lang="ru-RU" sz="2400" b="1" dirty="0">
                        <a:solidFill>
                          <a:srgbClr val="C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5973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по профилю «медицинская реабилитация», в том числе: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госпитализации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5 690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2 778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48,8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  <a:tr h="5777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медицинская реабилитация детей в возрасте </a:t>
                      </a:r>
                      <a:r>
                        <a:rPr lang="ru-RU" sz="14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0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- 17 лет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Число случаев госпитализации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1 423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565</a:t>
                      </a:r>
                    </a:p>
                  </a:txBody>
                  <a:tcPr marL="39370" marR="39370" marT="53975" marB="5397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39,7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370" marR="39370" marT="53975" marB="53975" anchor="ctr"/>
                </a:tc>
              </a:tr>
            </a:tbl>
          </a:graphicData>
        </a:graphic>
      </p:graphicFrame>
      <p:sp>
        <p:nvSpPr>
          <p:cNvPr id="8" name="Овал 7"/>
          <p:cNvSpPr/>
          <p:nvPr/>
        </p:nvSpPr>
        <p:spPr>
          <a:xfrm>
            <a:off x="7884368" y="3789040"/>
            <a:ext cx="792088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956376" y="5013176"/>
            <a:ext cx="792088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7956376" y="5589240"/>
            <a:ext cx="792088" cy="36004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63080" y="6119336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 Дополнительная потребность в объемах медицинской помощи в рамках реализации региональных программ «Борьба с онкологическими заболеваниями»; «Демография»</a:t>
            </a:r>
            <a:r>
              <a:rPr lang="en-US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c </a:t>
            </a:r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учетом  уровня заболеваемости  населения в Архангельской области</a:t>
            </a:r>
            <a:endParaRPr lang="ru-RU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51520" y="6309320"/>
            <a:ext cx="6115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C00000"/>
                </a:solidFill>
              </a:rPr>
              <a:t>N.B.</a:t>
            </a:r>
            <a:endParaRPr lang="ru-RU" sz="16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11560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Сведения об исполнении территориальной программы ОМС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части стоимости медицинской помощи за 2020 год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95536" y="1143743"/>
          <a:ext cx="8445624" cy="415746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888432"/>
                <a:gridCol w="1656184"/>
                <a:gridCol w="1656184"/>
                <a:gridCol w="1244824"/>
              </a:tblGrid>
              <a:tr h="286505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медицинской организации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Стоимость медицинской помощи </a:t>
                      </a:r>
                      <a:endParaRPr lang="ru-RU" sz="1400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075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год,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тыс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руб.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оплачено </a:t>
                      </a:r>
                      <a:b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</a:t>
                      </a: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год,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/>
                      </a:r>
                      <a:b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тыс. руб.</a:t>
                      </a:r>
                      <a:endParaRPr lang="ru-RU" sz="14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1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8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в том числе: 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22 934 952,6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23 238 502,3</a:t>
                      </a:r>
                      <a:endParaRPr lang="ru-RU" sz="1600" b="1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101,3</a:t>
                      </a:r>
                      <a:endParaRPr lang="ru-RU" sz="1600" b="1" dirty="0">
                        <a:solidFill>
                          <a:srgbClr val="0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96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медицинские организации Архангельской области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20 426 189,6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20 011 766,6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78107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 организации</a:t>
                      </a:r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, подведомственные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федеральным органам исполнительной власти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1 423 179,4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1 445 494,5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101,6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82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ЧУЗ «</a:t>
                      </a:r>
                      <a:r>
                        <a:rPr lang="ru-RU" sz="16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РЖД-Медицина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192 984,4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176 686,8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91,6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1016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негосударственные</a:t>
                      </a:r>
                      <a:r>
                        <a:rPr lang="ru-RU" sz="16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медицинские организации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892 599,2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820 633,3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smtClean="0">
                          <a:latin typeface="Times New Roman" pitchFamily="18" charset="0"/>
                          <a:cs typeface="Times New Roman" pitchFamily="18" charset="0"/>
                        </a:rPr>
                        <a:t>91,9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496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 организации других субъектов Российской Федерации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783 921,1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600" dirty="0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763688" y="2163543"/>
            <a:ext cx="56521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476672"/>
            <a:ext cx="8568952" cy="936104"/>
          </a:xfrm>
        </p:spPr>
        <p:txBody>
          <a:bodyPr/>
          <a:lstStyle/>
          <a:p>
            <a:pPr algn="ctr">
              <a:lnSpc>
                <a:spcPct val="80000"/>
              </a:lnSpc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Поступление доходов бюджета 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территориального фонда за 2020 год</a:t>
            </a:r>
            <a:endParaRPr lang="ru-RU" sz="2600" dirty="0">
              <a:solidFill>
                <a:srgbClr val="002060"/>
              </a:solidFill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79512" y="1285140"/>
          <a:ext cx="8784976" cy="5367846"/>
        </p:xfrm>
        <a:graphic>
          <a:graphicData uri="http://schemas.openxmlformats.org/drawingml/2006/table">
            <a:tbl>
              <a:tblPr/>
              <a:tblGrid>
                <a:gridCol w="4104456"/>
                <a:gridCol w="1080120"/>
                <a:gridCol w="1080120"/>
                <a:gridCol w="792088"/>
                <a:gridCol w="1080120"/>
                <a:gridCol w="648072"/>
              </a:tblGrid>
              <a:tr h="59799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2020 год, 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Исполнено,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78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рублей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</a:t>
                      </a: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: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24 695,5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24 709,7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100,1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+ 1 253,6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+ 5,3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41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Неналоговые поступления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61,4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63,0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102,6</a:t>
                      </a:r>
                      <a:endParaRPr lang="ru-RU" sz="16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+ 4,2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14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Субвенция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ФОМС 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+ 1 450,5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+ 6,5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0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ФО формирования НСЗ ТФОМС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+ 175,8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82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 на ФО </a:t>
                      </a:r>
                      <a:r>
                        <a:rPr lang="ru-RU" sz="1600" b="1" kern="1200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выплат стимулирующего характера мед. работникам за выявление онкозаболеваний в ходе проф. мероприятий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7,3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7,3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63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 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доп. ФО МО в условиях ЧС  </a:t>
                      </a:r>
                      <a:b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</a:t>
                      </a:r>
                      <a:r>
                        <a:rPr lang="ru-RU" sz="16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(или) при возникновении угрозы распространения заболеваний, представляющих опасность для окружающих, в рамках реализации</a:t>
                      </a: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ТПОМС 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337,9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+ 337,9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7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 на доп. ФО реализации ТПОМС</a:t>
                      </a: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-698,3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МБТ из  других ТФОМС в рамках  МТР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370,8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387,0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104,4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+ 84,5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+ 27,9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Прочие доходы 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- 115,6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- 119,2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103,1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- 108,3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76673"/>
            <a:ext cx="8136904" cy="504061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за 2020 год</a:t>
            </a:r>
            <a:endParaRPr lang="ru-RU" sz="26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56354723"/>
              </p:ext>
            </p:extLst>
          </p:nvPr>
        </p:nvGraphicFramePr>
        <p:xfrm>
          <a:off x="179512" y="1090408"/>
          <a:ext cx="8712967" cy="5575665"/>
        </p:xfrm>
        <a:graphic>
          <a:graphicData uri="http://schemas.openxmlformats.org/drawingml/2006/table">
            <a:tbl>
              <a:tblPr/>
              <a:tblGrid>
                <a:gridCol w="3339597"/>
                <a:gridCol w="1016584"/>
                <a:gridCol w="1016584"/>
                <a:gridCol w="726131"/>
                <a:gridCol w="798744"/>
                <a:gridCol w="1016584"/>
                <a:gridCol w="798743"/>
              </a:tblGrid>
              <a:tr h="52235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</a:t>
                      </a:r>
                      <a:b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 2020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расходов, 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  <a:b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064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800" b="1" spc="-1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9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24 950,0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24 751,7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9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+1 382,4</a:t>
                      </a:r>
                      <a:endParaRPr lang="ru-RU" sz="19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+ 5,9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24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 организации ОМС, всего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7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24 687,6</a:t>
                      </a:r>
                      <a:endParaRPr lang="ru-RU" sz="20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24 634,7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99,8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+ 1 332,5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+ 5,7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6956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7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оплата медицинской помощи</a:t>
                      </a:r>
                      <a:endParaRPr lang="ru-RU" sz="17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24 289,1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24 240,4</a:t>
                      </a:r>
                      <a:endParaRPr lang="ru-RU" sz="18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99,8</a:t>
                      </a:r>
                      <a:endParaRPr lang="ru-RU" sz="18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97,9</a:t>
                      </a:r>
                      <a:endParaRPr lang="ru-RU" sz="18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+ 1 335,4</a:t>
                      </a:r>
                      <a:endParaRPr lang="ru-RU" sz="18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+ 5,8</a:t>
                      </a:r>
                      <a:endParaRPr lang="ru-RU" sz="1800" b="1" kern="120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807"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-RU" sz="1700" b="1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затраты на ведение дела СМО</a:t>
                      </a:r>
                      <a:endParaRPr lang="ru-RU" sz="17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269,5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269,6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1,1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+ 0,2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+ 0,1</a:t>
                      </a:r>
                      <a:endParaRPr lang="ru-RU" sz="1800" b="1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обеспечение выполнения  ТФОМС АО своих функций 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129,0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124,7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96,7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- 3,1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kern="1200" spc="-1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- 2,4</a:t>
                      </a:r>
                      <a:endParaRPr lang="ru-RU" sz="1800" b="1" kern="1200" spc="-10" dirty="0">
                        <a:solidFill>
                          <a:srgbClr val="0033CC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  осуществления </a:t>
                      </a:r>
                      <a:r>
                        <a:rPr lang="ru-RU" sz="1700" b="1" kern="1200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ден</a:t>
                      </a: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выплат стимулирующего характера </a:t>
                      </a:r>
                      <a:b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мед. работникам за выявление онкозаболеваний в ходе проведения проф. мероприятий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 софинансирования расходов МО на оплату труда врачей </a:t>
                      </a:r>
                      <a:b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среднего мед. персонала</a:t>
                      </a: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0,2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+ 27,1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+ 3,4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 мероприятий медицинских организаций за счет средств НСЗ  ТФОМС АО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3600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79,3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63,7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80,3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0,3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+ 22,8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+ 55,7</a:t>
                      </a:r>
                      <a:endParaRPr lang="ru-RU" sz="17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79512" y="1059320"/>
            <a:ext cx="8784976" cy="57446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l">
              <a:defRPr/>
            </a:pP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 МЕРОПРИЯТИЙ ПО СРЕДСТВАМ НСЗ НА 2020 ГОД</a:t>
            </a:r>
            <a:r>
              <a:rPr lang="ru-RU" sz="155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65,7 млн.руб.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5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defRPr/>
            </a:pP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ИСПОЛЬЗОВАНО СРЕДСТВ НСЗ ТФОМС АО</a:t>
            </a:r>
            <a:r>
              <a:rPr lang="ru-RU" sz="155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15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63,7 тыс. </a:t>
            </a:r>
            <a:r>
              <a:rPr lang="ru-RU" sz="155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55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(97,1%) </a:t>
            </a:r>
            <a:endParaRPr lang="ru-RU" sz="155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179512" y="1705595"/>
            <a:ext cx="2232248" cy="1077128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Обучено 1 754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медицинских работника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6,4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(92,4%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 плана 6,9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804248" y="1705595"/>
            <a:ext cx="2160240" cy="1075333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Отремонтировано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оборудования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30,1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(100,0%)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483768" y="2636912"/>
          <a:ext cx="4248472" cy="414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580"/>
                <a:gridCol w="1874780"/>
                <a:gridCol w="1008112"/>
              </a:tblGrid>
              <a:tr h="335280">
                <a:tc gridSpan="3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ПРИОБРЕТЕНИЕ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368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Наименование оборудования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Исполнение, сумма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«Вельская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искусственной вентиляции легких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Анализатор лабораторный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2,9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«Верхнетоем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Набор для проведения эндоскопических операций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0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Авторефрактометр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ГБУЗ  АО «Каргопольская ЦРБ имени </a:t>
                      </a:r>
                      <a:b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Н.Д. Кировой»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Маммограф рентгеновский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«Коношская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Аппарат флюорографический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6,8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1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«Няндомская ЦРБ», «Онежская ЦРБ», «Устьянская ЦРБ»</a:t>
                      </a:r>
                      <a:endParaRPr kumimoji="0" lang="ru-RU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Стоматологическая установка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«Плесецкая ЦРБ»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Гастрофиброскоп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 исполнено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179512" y="413042"/>
            <a:ext cx="8712968" cy="574468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Использование средств НСЗ ТФОМС АО на мероприятия </a:t>
            </a:r>
            <a:b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ru-RU" b="1" i="1" u="sng" strike="noStrike" kern="0" cap="none" spc="0" normalizeH="0" baseline="0" noProof="0" dirty="0" smtClean="0">
                <a:ln>
                  <a:noFill/>
                </a:ln>
                <a:solidFill>
                  <a:srgbClr val="9999FF">
                    <a:lumMod val="25000"/>
                  </a:srgb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по дополнительному образованию, </a:t>
            </a:r>
            <a:r>
              <a:rPr lang="ru-RU" b="1" i="1" u="sng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приобретению и ремонту оборудования</a:t>
            </a:r>
            <a:r>
              <a:rPr lang="ru-RU" b="1" i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6804248" y="2854535"/>
          <a:ext cx="2160240" cy="383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3703"/>
                <a:gridCol w="766537"/>
              </a:tblGrid>
              <a:tr h="340763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РЕМОНТ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09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 Наименование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45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Комплекс рентгено-диагностический  </a:t>
                      </a:r>
                      <a:endParaRPr kumimoji="0" lang="ru-RU" sz="1200" b="1" u="sng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«АОДКБ им. П.Г.Выжлецова»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22,0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74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Компьютерный томограф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</a:t>
                      </a: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ГБУЗ АО «Северодвинская городская больница № 2 СМП»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6,3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51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комплекса </a:t>
                      </a:r>
                      <a:r>
                        <a:rPr kumimoji="0" lang="ru-RU" sz="1200" b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рентгено-диагностических</a:t>
                      </a:r>
                      <a:r>
                        <a:rPr kumimoji="0" lang="ru-RU" sz="1200" b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kumimoji="0" lang="ru-RU" sz="1200" b="1" u="sng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для ГБУЗ АО «Няндомская ЦРБ» 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Блок-схема: альтернативный процесс 9"/>
          <p:cNvSpPr/>
          <p:nvPr/>
        </p:nvSpPr>
        <p:spPr>
          <a:xfrm>
            <a:off x="2483768" y="1705595"/>
            <a:ext cx="4248472" cy="859309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Приобретено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ед. мед.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оборудования </a:t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сумму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27,2 млн.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(95,1% от плана 28,6 млн. руб.)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2854535"/>
          <a:ext cx="2160240" cy="388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008112"/>
              </a:tblGrid>
              <a:tr h="335280">
                <a:tc grid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ОБУЧЕНИЕ</a:t>
                      </a:r>
                      <a:r>
                        <a:rPr lang="ru-RU" sz="1600" u="none" strike="noStrike" kern="1200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  <a:endParaRPr lang="ru-RU" sz="1600" b="1" u="none" strike="noStrike" kern="1200" dirty="0" smtClean="0">
                        <a:solidFill>
                          <a:schemeClr val="tx1"/>
                        </a:solidFill>
                        <a:latin typeface="Bookman Old Style" pitchFamily="18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50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выполнения плана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Количество МО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0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от 80% до 100%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60% до 80%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0% до 60%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7620" marR="7620" marT="1016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Блок-схема: документ 11"/>
          <p:cNvSpPr/>
          <p:nvPr/>
        </p:nvSpPr>
        <p:spPr>
          <a:xfrm>
            <a:off x="7442426" y="3"/>
            <a:ext cx="1701579" cy="772084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НСЗ «ФО мероприятий»</a:t>
            </a:r>
            <a:endParaRPr lang="ru-RU" sz="14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341233"/>
            <a:ext cx="7704856" cy="789896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ru-RU" sz="1900" b="1" dirty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Использование средств НСЗ ТФОМС </a:t>
            </a:r>
            <a:r>
              <a:rPr lang="ru-RU" sz="19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АО для софинансирования расходов медицинских организаций на оплату труда врачей </a:t>
            </a:r>
            <a:br>
              <a:rPr lang="ru-RU" sz="19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900" b="1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cs typeface="Times New Roman" pitchFamily="18" charset="0"/>
              </a:rPr>
              <a:t>и среднего медицинского персонала</a:t>
            </a:r>
            <a:endParaRPr lang="ru-RU" sz="1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179514" y="2708920"/>
          <a:ext cx="3384375" cy="3968537"/>
        </p:xfrm>
        <a:graphic>
          <a:graphicData uri="http://schemas.openxmlformats.org/drawingml/2006/table">
            <a:tbl>
              <a:tblPr/>
              <a:tblGrid>
                <a:gridCol w="862746"/>
                <a:gridCol w="1260814"/>
                <a:gridCol w="1260815"/>
              </a:tblGrid>
              <a:tr h="1005883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Потребность во врачах и среднем медицинском персонале  в МО Архангельской области на 2020 год </a:t>
                      </a:r>
                      <a:b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 данным МЗ</a:t>
                      </a:r>
                      <a:r>
                        <a:rPr lang="ru-RU" sz="1400" b="1" baseline="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АО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8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врачи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СМП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3003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178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50294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Принято медицинских работников  </a:t>
                      </a:r>
                      <a:b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отчетном периоде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214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317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531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50294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Уволено медицинских работников в отчетном периоде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204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337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541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  <a:tr h="496965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численности медицинских работников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5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7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</a:t>
                      </a:r>
                      <a:endParaRPr lang="ru-RU" sz="1400" b="1" dirty="0">
                        <a:solidFill>
                          <a:srgbClr val="00007D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-20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-10</a:t>
                      </a:r>
                      <a:endParaRPr lang="ru-RU" sz="14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3635896" y="2708921"/>
          <a:ext cx="5328590" cy="3959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2304256"/>
                <a:gridCol w="1052117"/>
                <a:gridCol w="1036113"/>
              </a:tblGrid>
              <a:tr h="854655">
                <a:tc rowSpan="2" gridSpan="2"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еречислено </a:t>
                      </a:r>
                      <a:b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 31.12.2020</a:t>
                      </a:r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</a:p>
                    <a:p>
                      <a:pPr algn="ctr"/>
                      <a:r>
                        <a:rPr lang="ru-RU" sz="1500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500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44986">
                <a:tc gridSpan="2"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Архангельска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11 975,1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7 618,2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Северодвинска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5 798,7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37 057,2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Котласа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1 393,7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1 006,1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Коряжмы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1 214,6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211,9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МО г. Мирный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476,0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232,3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grid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Центральные районные больницы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5 302,0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7 219,0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rowSpan="2"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26 160,1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53 344,7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4986">
                <a:tc vMerge="1">
                  <a:txBody>
                    <a:bodyPr/>
                    <a:lstStyle/>
                    <a:p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 выполнения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19,6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rgbClr val="0000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30,3</a:t>
                      </a:r>
                      <a:endParaRPr lang="ru-RU" sz="1500" b="1" dirty="0">
                        <a:solidFill>
                          <a:srgbClr val="00007D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593" marB="455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Блок-схема: документ 8"/>
          <p:cNvSpPr/>
          <p:nvPr/>
        </p:nvSpPr>
        <p:spPr>
          <a:xfrm>
            <a:off x="7442424" y="0"/>
            <a:ext cx="1701579" cy="641900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300" b="1" dirty="0" smtClean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6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«Кадры»</a:t>
            </a:r>
            <a:endParaRPr lang="ru-RU" sz="16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20745738"/>
              </p:ext>
            </p:extLst>
          </p:nvPr>
        </p:nvGraphicFramePr>
        <p:xfrm>
          <a:off x="323528" y="1131129"/>
          <a:ext cx="8533457" cy="1306443"/>
        </p:xfrm>
        <a:graphic>
          <a:graphicData uri="http://schemas.openxmlformats.org/drawingml/2006/table">
            <a:tbl>
              <a:tblPr/>
              <a:tblGrid>
                <a:gridCol w="699464"/>
                <a:gridCol w="1328981"/>
                <a:gridCol w="1468874"/>
                <a:gridCol w="1888552"/>
                <a:gridCol w="1608766"/>
                <a:gridCol w="1538820"/>
              </a:tblGrid>
              <a:tr h="29324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Предусмотрено, 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на формирование НСЗ, 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Направлено средств в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720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МО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0E3"/>
                    </a:solidFill>
                  </a:tcPr>
                </a:tc>
              </a:tr>
              <a:tr h="2883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133,2 (100%)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26,2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FFF"/>
                    </a:solidFill>
                  </a:tcPr>
                </a:tc>
              </a:tr>
              <a:tr h="29809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175,8 (100%)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53,3</a:t>
                      </a:r>
                      <a:endParaRPr lang="ru-RU" sz="1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DEFF"/>
                    </a:solidFill>
                  </a:tcPr>
                </a:tc>
              </a:tr>
            </a:tbl>
          </a:graphicData>
        </a:graphic>
      </p:graphicFrame>
      <p:sp>
        <p:nvSpPr>
          <p:cNvPr id="13" name="Овал 12"/>
          <p:cNvSpPr/>
          <p:nvPr/>
        </p:nvSpPr>
        <p:spPr>
          <a:xfrm>
            <a:off x="7956376" y="6373150"/>
            <a:ext cx="936104" cy="287234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7812360" y="6157725"/>
            <a:ext cx="216024" cy="71809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2627784" y="4005064"/>
            <a:ext cx="576064" cy="21542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2627784" y="6444958"/>
            <a:ext cx="576064" cy="21542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131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Блок-схема: альтернативный процесс 4"/>
          <p:cNvSpPr/>
          <p:nvPr/>
        </p:nvSpPr>
        <p:spPr>
          <a:xfrm>
            <a:off x="251520" y="1561978"/>
            <a:ext cx="2160240" cy="50266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ПРЕДУСМОТРЕНО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14,5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084168" y="1561978"/>
            <a:ext cx="2880320" cy="50266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 В МО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0,0 млн. руб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323528" y="484850"/>
            <a:ext cx="8496944" cy="1005319"/>
          </a:xfrm>
          <a:prstGeom prst="rect">
            <a:avLst/>
          </a:prstGeom>
        </p:spPr>
        <p:txBody>
          <a:bodyPr/>
          <a:lstStyle/>
          <a:p>
            <a:pPr lvl="0" algn="l">
              <a:lnSpc>
                <a:spcPct val="80000"/>
              </a:lnSpc>
            </a:pPr>
            <a:r>
              <a:rPr lang="ru-RU" sz="19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Финансовое обеспечение осуществления денежных выплат стимулирующего характера медицинским работникам за выявление онкологических заболеваний в ходе проведения диспансеризации </a:t>
            </a:r>
            <a:br>
              <a:rPr lang="ru-RU" sz="19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1900" b="1" kern="0" dirty="0" smtClean="0">
                <a:solidFill>
                  <a:srgbClr val="9999FF">
                    <a:lumMod val="25000"/>
                  </a:srgb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профилактических медицинских осмотров населения</a:t>
            </a:r>
            <a:endParaRPr kumimoji="0" lang="ru-RU" sz="1900" b="1" i="0" u="none" strike="noStrike" kern="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3059832" y="1561978"/>
            <a:ext cx="2376264" cy="502660"/>
          </a:xfrm>
          <a:prstGeom prst="flowChartAlternate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ПРЕДОСТАВЛЕНО ФОМС 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7,3 млн. рублей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документ 11"/>
          <p:cNvSpPr/>
          <p:nvPr/>
        </p:nvSpPr>
        <p:spPr>
          <a:xfrm>
            <a:off x="7442422" y="1"/>
            <a:ext cx="1701579" cy="772084"/>
          </a:xfrm>
          <a:prstGeom prst="flowChartDocument">
            <a:avLst/>
          </a:prstGeom>
          <a:solidFill>
            <a:srgbClr val="FD636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ФП «Борьба </a:t>
            </a:r>
            <a:b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</a:br>
            <a:r>
              <a:rPr lang="ru-RU" sz="1200" b="1" dirty="0" smtClean="0">
                <a:solidFill>
                  <a:schemeClr val="bg1"/>
                </a:solidFill>
                <a:cs typeface="Times New Roman" panose="02020603050405020304" pitchFamily="18" charset="0"/>
              </a:rPr>
              <a:t>с онкологическими заболеваниями»</a:t>
            </a:r>
            <a:endParaRPr lang="ru-RU" sz="1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2411760" y="1561978"/>
            <a:ext cx="648072" cy="430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5436096" y="1561978"/>
            <a:ext cx="648072" cy="4308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79512" y="2136447"/>
            <a:ext cx="8784976" cy="86170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Порядок и условия осуществления денежных выплат утверждены приказом Минздрава России от 7 июля 2020 года № 682н, приказ зарегистрирован в Минюсте 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10 августа 2020 года, вступил в силу 21 августа 2020 года.</a:t>
            </a: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79512" y="4365104"/>
            <a:ext cx="8784976" cy="107453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Соглашения о софинансировании расходов на осуществление денежных выплат стимулирующего характера медицинским работникам между территориальным фондом </a:t>
            </a:r>
            <a:br>
              <a:rPr lang="ru-RU" sz="1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и медицинскими организациями, включенными в перечень, заключены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79512" y="5511447"/>
            <a:ext cx="8784976" cy="933511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b="1" i="1" dirty="0" smtClean="0">
                <a:latin typeface="Times New Roman" pitchFamily="18" charset="0"/>
                <a:cs typeface="Times New Roman" pitchFamily="18" charset="0"/>
              </a:rPr>
              <a:t>Денежные выплаты за 2020 год не осуществлялись в связи с отсутствием случаев впервые выявленных онкологических заболеваний согласно предъявленным медицинскими организациями счетов на оплату оказанной медицинской помощи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3069957"/>
            <a:ext cx="8784976" cy="1223139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t"/>
          <a:lstStyle/>
          <a:p>
            <a:pPr indent="457200">
              <a:defRPr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Перечень медицинских организаций, в которых проводятся профилактические медицинские осмотры и диспансеризация, диагностические исследования, диспансерное наблюдение за пациентом с онкологическим заболеванием, утвержден постановлением министерства здравоохранения Архангельской области от 1 октября 2020 года № 11-пз.</a:t>
            </a:r>
            <a:endParaRPr lang="ru-RU" sz="17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813" y="2428875"/>
            <a:ext cx="7643812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Clr>
                <a:schemeClr val="tx1"/>
              </a:buClr>
              <a:defRPr/>
            </a:pPr>
            <a:r>
              <a:rPr lang="en-US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36904" cy="936104"/>
          </a:xfrm>
        </p:spPr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Расходы бюджета территориального фонда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оплату медицинской помощи в 2020 году</a:t>
            </a:r>
            <a:endParaRPr lang="ru-RU" sz="26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71156755"/>
              </p:ext>
            </p:extLst>
          </p:nvPr>
        </p:nvGraphicFramePr>
        <p:xfrm>
          <a:off x="323527" y="1340773"/>
          <a:ext cx="8568954" cy="5112567"/>
        </p:xfrm>
        <a:graphic>
          <a:graphicData uri="http://schemas.openxmlformats.org/drawingml/2006/table">
            <a:tbl>
              <a:tblPr/>
              <a:tblGrid>
                <a:gridCol w="3816425"/>
                <a:gridCol w="1152128"/>
                <a:gridCol w="1008112"/>
                <a:gridCol w="864096"/>
                <a:gridCol w="1008112"/>
                <a:gridCol w="720081"/>
              </a:tblGrid>
              <a:tr h="71478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Исполнено за 2020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(млн.</a:t>
                      </a:r>
                      <a:r>
                        <a:rPr lang="ru-RU" sz="14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руб.)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spc="-10" dirty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Процент </a:t>
                      </a:r>
                      <a:r>
                        <a:rPr lang="ru-RU" sz="1400" b="1" spc="-10" dirty="0" err="1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исполне-ния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Прирост (снижение)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уровню 2019 года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  <a:endParaRPr lang="ru-RU" sz="1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8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том числе: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24 289,1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24 240,4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+ 1 335,4</a:t>
                      </a:r>
                      <a:endParaRPr lang="ru-RU" sz="1800" b="1" kern="120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+ 5,8</a:t>
                      </a:r>
                      <a:endParaRPr lang="ru-RU" sz="1800" b="1" kern="120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страховые медицинские организации 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23 088,3</a:t>
                      </a: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23 070,5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99,9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800" b="1" kern="1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273,0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+ 5,8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281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медицинские организации на оплату медицинской помощи, оказанной гражданам, застрахованным на территориях других субъектов РФ</a:t>
                      </a:r>
                      <a:endParaRPr lang="ru-RU" sz="1700" b="1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370,8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386,0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104,1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+ 78,5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+ 25,5</a:t>
                      </a:r>
                      <a:endParaRPr lang="ru-RU" sz="18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57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700" b="1" kern="1200" spc="-1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ТФОМС других субъектов РФ на оплату медицинской помощи, оказанной гражданам, застрахованным на территории Архангельской области, за пределами территории страхования </a:t>
                      </a:r>
                      <a:endParaRPr lang="ru-RU" sz="1700" b="1" kern="1200" spc="-10" baseline="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830,0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783,9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94,4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16,1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- 2,0</a:t>
                      </a:r>
                      <a:endParaRPr lang="ru-RU" sz="18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457200"/>
            <a:ext cx="7704856" cy="955576"/>
          </a:xfrm>
        </p:spPr>
        <p:txBody>
          <a:bodyPr/>
          <a:lstStyle/>
          <a:p>
            <a:pPr algn="ctr">
              <a:defRPr/>
            </a:pP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Итоговая оценка исполнения </a:t>
            </a:r>
            <a:b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бюджета территориального фонда за 2020 год</a:t>
            </a: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88226043"/>
              </p:ext>
            </p:extLst>
          </p:nvPr>
        </p:nvGraphicFramePr>
        <p:xfrm>
          <a:off x="251524" y="1600819"/>
          <a:ext cx="8496943" cy="47351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20276"/>
                <a:gridCol w="1656187"/>
                <a:gridCol w="1440157"/>
                <a:gridCol w="1584179"/>
                <a:gridCol w="1296144"/>
              </a:tblGrid>
              <a:tr h="13106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20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 на 2020 год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Исполнено (млн. руб.)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к факту </a:t>
                      </a:r>
                    </a:p>
                    <a:p>
                      <a:pPr algn="ctr"/>
                      <a:r>
                        <a:rPr lang="ru-RU" sz="20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года, %</a:t>
                      </a:r>
                      <a:endParaRPr lang="ru-RU" sz="20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03246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всего,</a:t>
                      </a:r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24 695,5</a:t>
                      </a:r>
                      <a:endParaRPr lang="ru-RU" sz="2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24 709,7</a:t>
                      </a:r>
                      <a:endParaRPr lang="ru-RU" sz="2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100,1</a:t>
                      </a:r>
                      <a:endParaRPr lang="ru-RU" sz="2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300" b="1" dirty="0" smtClean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субвенция ФОМС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38430" algn="l"/>
                        </a:tabLst>
                        <a:defRPr/>
                      </a:pPr>
                      <a:r>
                        <a:rPr lang="ru-RU" sz="2400" b="1" kern="1200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2400" b="1" kern="1200" spc="-1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spc="-1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23 857,9</a:t>
                      </a:r>
                      <a:endParaRPr lang="ru-RU" sz="2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100,0</a:t>
                      </a:r>
                      <a:endParaRPr lang="ru-RU" sz="2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43988" marR="43988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+ 6,5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ru-RU" sz="22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  <a:endParaRPr lang="ru-RU" sz="22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24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24 950,0</a:t>
                      </a:r>
                      <a:endParaRPr lang="ru-RU" sz="24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24 751,7</a:t>
                      </a:r>
                      <a:endParaRPr lang="ru-RU" sz="2400" b="1" dirty="0">
                        <a:solidFill>
                          <a:schemeClr val="bg2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99,2</a:t>
                      </a:r>
                    </a:p>
                  </a:txBody>
                  <a:tcPr marL="56619" marR="56619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lang="ru-RU" sz="2300" b="1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5,9</a:t>
                      </a:r>
                    </a:p>
                  </a:txBody>
                  <a:tcPr anchor="ctr"/>
                </a:tc>
              </a:tr>
              <a:tr h="10972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22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Изменение остатков средств бюджета</a:t>
                      </a:r>
                      <a:endParaRPr lang="ru-RU" sz="2200" b="1" kern="1200" dirty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254,5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- 42,0</a:t>
                      </a:r>
                      <a:endParaRPr lang="ru-RU" sz="2300" b="1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2300" dirty="0">
                        <a:solidFill>
                          <a:schemeClr val="bg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Особенности реализации территориальной программы ОМС </a:t>
            </a:r>
            <a:b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 особых условиях, обусловленных угрозой распространения заболевания, предоставляющего опасность для окружающих, вызванного новой </a:t>
            </a:r>
            <a:r>
              <a:rPr lang="ru-RU" sz="2000" b="1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инфекцией (</a:t>
            </a:r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COVID</a:t>
            </a:r>
            <a:r>
              <a:rPr lang="ru-RU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-19)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half" idx="4294967295"/>
          </p:nvPr>
        </p:nvGraphicFramePr>
        <p:xfrm>
          <a:off x="0" y="1981200"/>
          <a:ext cx="8748464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95536" y="3356992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РФ от 03.04.2020 № 432 «Об особенностях реализации базовой программы ОМС в условиях возникновения угрозы распространения заболеваний, вызванных новой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инфекцией»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11560" y="4725144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постановление Правительства Архангельской области от 31.03.2020 № 156-пп  </a:t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о внесении изменений в территориальную программу ОМС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22748</TotalTime>
  <Words>1524</Words>
  <Application>Microsoft Office PowerPoint</Application>
  <PresentationFormat>Экран (4:3)</PresentationFormat>
  <Paragraphs>515</Paragraphs>
  <Slides>13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Пиксел</vt:lpstr>
      <vt:lpstr>«Отчет об исполнении бюджета территориального фонда обязательного медицинского страхования Архангельской области за 2020 год»</vt:lpstr>
      <vt:lpstr>Поступление доходов бюджета  территориального фонда за 2020 год</vt:lpstr>
      <vt:lpstr>Расходы бюджета территориального фонда  за 2020 год</vt:lpstr>
      <vt:lpstr>Слайд 4</vt:lpstr>
      <vt:lpstr>Использование средств НСЗ ТФОМС АО для софинансирования расходов медицинских организаций на оплату труда врачей  и среднего медицинского персонала</vt:lpstr>
      <vt:lpstr>Слайд 6</vt:lpstr>
      <vt:lpstr>Расходы бюджета территориального фонда  на оплату медицинской помощи в 2020 году</vt:lpstr>
      <vt:lpstr>Итоговая оценка исполнения  бюджета территориального фонда за 2020 год</vt:lpstr>
      <vt:lpstr>Особенности реализации территориальной программы ОМС  в особых условиях, обусловленных угрозой распространения заболевания, предоставляющего опасность для окружающих, вызванного новой коронавирусной инфекцией (COVID-19)</vt:lpstr>
      <vt:lpstr>Выполнение объемов медицинской помощи в рамках территориальной программы ОМС за 2020 год</vt:lpstr>
      <vt:lpstr>Выполнение объемов медицинской помощи за 2020 год в рамках территориальной программы ОМС (продолжение)</vt:lpstr>
      <vt:lpstr>Сведения об исполнении территориальной программы ОМС в части стоимости медицинской помощи за 2020 год </vt:lpstr>
      <vt:lpstr>Слайд 13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Казарова</cp:lastModifiedBy>
  <cp:revision>1994</cp:revision>
  <dcterms:created xsi:type="dcterms:W3CDTF">2009-10-07T09:46:29Z</dcterms:created>
  <dcterms:modified xsi:type="dcterms:W3CDTF">2021-06-21T06:20:39Z</dcterms:modified>
</cp:coreProperties>
</file>