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74" r:id="rId2"/>
    <p:sldId id="344" r:id="rId3"/>
    <p:sldId id="345" r:id="rId4"/>
    <p:sldId id="346" r:id="rId5"/>
    <p:sldId id="347" r:id="rId6"/>
    <p:sldId id="348" r:id="rId7"/>
    <p:sldId id="349" r:id="rId8"/>
    <p:sldId id="360" r:id="rId9"/>
    <p:sldId id="364" r:id="rId10"/>
    <p:sldId id="350" r:id="rId11"/>
    <p:sldId id="351" r:id="rId12"/>
    <p:sldId id="354" r:id="rId13"/>
    <p:sldId id="363" r:id="rId14"/>
    <p:sldId id="353" r:id="rId15"/>
    <p:sldId id="356" r:id="rId16"/>
    <p:sldId id="355" r:id="rId17"/>
    <p:sldId id="357" r:id="rId18"/>
    <p:sldId id="359" r:id="rId19"/>
    <p:sldId id="362" r:id="rId20"/>
    <p:sldId id="343" r:id="rId21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5" autoAdjust="0"/>
    <p:restoredTop sz="62121" autoAdjust="0"/>
  </p:normalViewPr>
  <p:slideViewPr>
    <p:cSldViewPr>
      <p:cViewPr>
        <p:scale>
          <a:sx n="70" d="100"/>
          <a:sy n="70" d="100"/>
        </p:scale>
        <p:origin x="-2376" y="-11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id.arhofoms.ru\com\M\id\PEO\ECON9\&#1055;&#1088;&#1080;&#1090;&#1099;&#1082;&#1080;&#1085;%20&#1040;.&#1055;\&#1053;&#1057;&#1047;%20&#1080;%20&#1050;&#1047;\&#1054;&#1057;&#1058;&#1040;&#1058;&#1050;&#1048;%20&#1048;%20&#1050;&#1056;&#1045;&#1044;&#1048;&#1058;&#1054;&#1056;&#1057;&#1050;&#1040;&#1071;%20&#1047;&#1040;&#1044;&#1054;&#1051;&#1046;&#1045;&#1053;&#1053;&#1054;&#1057;&#1058;&#1068;\&#1054;&#1089;&#1090;&#1072;&#1090;&#1082;&#1080;%20&#1080;%20&#1087;&#1088;&#1086;&#1089;&#1088;&#1086;&#1095;&#1077;&#1085;&#1085;&#1072;%20&#1050;&#1047;%20&#1085;&#1072;%2001.01,09.19,20,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4150894774517084E-2"/>
          <c:y val="6.8034482655080594E-2"/>
          <c:w val="0.70946122643760434"/>
          <c:h val="0.7175621627626918"/>
        </c:manualLayout>
      </c:layout>
      <c:lineChart>
        <c:grouping val="standard"/>
        <c:ser>
          <c:idx val="0"/>
          <c:order val="0"/>
          <c:tx>
            <c:strRef>
              <c:f>Лист2!$B$3</c:f>
              <c:strCache>
                <c:ptCount val="1"/>
                <c:pt idx="0">
                  <c:v>остатки средств ОМС,                             млн. рублей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cat>
            <c:strRef>
              <c:f>Лист2!$A$4:$A$14</c:f>
              <c:strCache>
                <c:ptCount val="11"/>
                <c:pt idx="0">
                  <c:v>  01.01.2019</c:v>
                </c:pt>
                <c:pt idx="1">
                  <c:v>  01.07.2019</c:v>
                </c:pt>
                <c:pt idx="2">
                  <c:v>  01.09.2019</c:v>
                </c:pt>
                <c:pt idx="3">
                  <c:v>  01.10.2019</c:v>
                </c:pt>
                <c:pt idx="4">
                  <c:v>  01.01.2020</c:v>
                </c:pt>
                <c:pt idx="5">
                  <c:v>  01.07.2020</c:v>
                </c:pt>
                <c:pt idx="6">
                  <c:v>  01.09.2020</c:v>
                </c:pt>
                <c:pt idx="7">
                  <c:v>  01.10.2020</c:v>
                </c:pt>
                <c:pt idx="8">
                  <c:v>  01.01.2021</c:v>
                </c:pt>
                <c:pt idx="9">
                  <c:v>  01.07.2021</c:v>
                </c:pt>
                <c:pt idx="10">
                  <c:v>  01.10.2021</c:v>
                </c:pt>
              </c:strCache>
            </c:strRef>
          </c:cat>
          <c:val>
            <c:numRef>
              <c:f>Лист2!$B$4:$B$14</c:f>
              <c:numCache>
                <c:formatCode>#,##0.0</c:formatCode>
                <c:ptCount val="11"/>
                <c:pt idx="0">
                  <c:v>1545.3</c:v>
                </c:pt>
                <c:pt idx="1">
                  <c:v>1757.7</c:v>
                </c:pt>
                <c:pt idx="2">
                  <c:v>588.79999999999995</c:v>
                </c:pt>
                <c:pt idx="3">
                  <c:v>621.20000000000005</c:v>
                </c:pt>
                <c:pt idx="4">
                  <c:v>1669.2</c:v>
                </c:pt>
                <c:pt idx="5">
                  <c:v>2313.1999999999998</c:v>
                </c:pt>
                <c:pt idx="6">
                  <c:v>1829.3</c:v>
                </c:pt>
                <c:pt idx="7">
                  <c:v>1614.4</c:v>
                </c:pt>
                <c:pt idx="8">
                  <c:v>2175.9</c:v>
                </c:pt>
                <c:pt idx="9">
                  <c:v>1899.9</c:v>
                </c:pt>
                <c:pt idx="10">
                  <c:v>2192.1</c:v>
                </c:pt>
              </c:numCache>
            </c:numRef>
          </c:val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просроченная кредиторская задолженность,                    млн. рублей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</c:spPr>
          </c:marker>
          <c:cat>
            <c:strRef>
              <c:f>Лист2!$A$4:$A$14</c:f>
              <c:strCache>
                <c:ptCount val="11"/>
                <c:pt idx="0">
                  <c:v>  01.01.2019</c:v>
                </c:pt>
                <c:pt idx="1">
                  <c:v>  01.07.2019</c:v>
                </c:pt>
                <c:pt idx="2">
                  <c:v>  01.09.2019</c:v>
                </c:pt>
                <c:pt idx="3">
                  <c:v>  01.10.2019</c:v>
                </c:pt>
                <c:pt idx="4">
                  <c:v>  01.01.2020</c:v>
                </c:pt>
                <c:pt idx="5">
                  <c:v>  01.07.2020</c:v>
                </c:pt>
                <c:pt idx="6">
                  <c:v>  01.09.2020</c:v>
                </c:pt>
                <c:pt idx="7">
                  <c:v>  01.10.2020</c:v>
                </c:pt>
                <c:pt idx="8">
                  <c:v>  01.01.2021</c:v>
                </c:pt>
                <c:pt idx="9">
                  <c:v>  01.07.2021</c:v>
                </c:pt>
                <c:pt idx="10">
                  <c:v>  01.10.2021</c:v>
                </c:pt>
              </c:strCache>
            </c:strRef>
          </c:cat>
          <c:val>
            <c:numRef>
              <c:f>Лист2!$C$4:$C$14</c:f>
              <c:numCache>
                <c:formatCode>#,##0.0</c:formatCode>
                <c:ptCount val="11"/>
                <c:pt idx="0">
                  <c:v>79.099999999999994</c:v>
                </c:pt>
                <c:pt idx="1">
                  <c:v>204.4</c:v>
                </c:pt>
                <c:pt idx="2">
                  <c:v>114.1</c:v>
                </c:pt>
                <c:pt idx="3">
                  <c:v>182.7</c:v>
                </c:pt>
                <c:pt idx="4">
                  <c:v>91.4</c:v>
                </c:pt>
                <c:pt idx="5">
                  <c:v>301.39999999999969</c:v>
                </c:pt>
                <c:pt idx="6">
                  <c:v>55.3</c:v>
                </c:pt>
                <c:pt idx="7">
                  <c:v>117.8</c:v>
                </c:pt>
                <c:pt idx="8">
                  <c:v>0</c:v>
                </c:pt>
                <c:pt idx="9">
                  <c:v>424.9</c:v>
                </c:pt>
                <c:pt idx="10">
                  <c:v>187.5</c:v>
                </c:pt>
              </c:numCache>
            </c:numRef>
          </c:val>
        </c:ser>
        <c:marker val="1"/>
        <c:axId val="83384576"/>
        <c:axId val="83620608"/>
      </c:lineChart>
      <c:catAx>
        <c:axId val="8338457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620608"/>
        <c:crosses val="autoZero"/>
        <c:auto val="1"/>
        <c:lblAlgn val="ctr"/>
        <c:lblOffset val="100"/>
      </c:catAx>
      <c:valAx>
        <c:axId val="8362060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338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24105543661462"/>
          <c:y val="0.25565534009734653"/>
          <c:w val="0.19075792468873945"/>
          <c:h val="0.46397059485883124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ln>
      <a:solidFill>
        <a:srgbClr val="002060"/>
      </a:solidFill>
    </a:ln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1209998932618251E-2"/>
          <c:y val="4.8553256361807025E-3"/>
          <c:w val="0.79424146981627297"/>
          <c:h val="0.740942667322834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2">
                  <a:lumMod val="40000"/>
                  <a:lumOff val="60000"/>
                  <a:alpha val="93000"/>
                </a:schemeClr>
              </a:solidFill>
            </c:spPr>
          </c:dPt>
          <c:dPt>
            <c:idx val="1"/>
            <c:spPr>
              <a:solidFill>
                <a:schemeClr val="bg2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Лист1!$A$2:$A$3</c:f>
              <c:strCache>
                <c:ptCount val="2"/>
                <c:pt idx="0">
                  <c:v>9 мес. 2020 г.</c:v>
                </c:pt>
                <c:pt idx="1">
                  <c:v>9 мес. 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552.4</c:v>
                </c:pt>
                <c:pt idx="1">
                  <c:v>532.6</c:v>
                </c:pt>
              </c:numCache>
            </c:numRef>
          </c:val>
        </c:ser>
        <c:axId val="145780096"/>
        <c:axId val="145781888"/>
      </c:barChart>
      <c:catAx>
        <c:axId val="145780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781888"/>
        <c:crosses val="autoZero"/>
        <c:auto val="1"/>
        <c:lblAlgn val="ctr"/>
        <c:lblOffset val="100"/>
      </c:catAx>
      <c:valAx>
        <c:axId val="145781888"/>
        <c:scaling>
          <c:orientation val="minMax"/>
          <c:max val="600"/>
          <c:min val="30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tickLblPos val="none"/>
        <c:crossAx val="145780096"/>
        <c:crosses val="autoZero"/>
        <c:crossBetween val="between"/>
        <c:majorUnit val="100"/>
        <c:minorUnit val="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124458864269287E-2"/>
          <c:y val="0"/>
          <c:w val="0.79424146981627297"/>
          <c:h val="0.679596590716973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2">
                  <a:lumMod val="40000"/>
                  <a:lumOff val="60000"/>
                  <a:alpha val="93000"/>
                </a:schemeClr>
              </a:solidFill>
            </c:spPr>
          </c:dPt>
          <c:dPt>
            <c:idx val="1"/>
            <c:spPr>
              <a:solidFill>
                <a:srgbClr val="ACCBF9"/>
              </a:solidFill>
            </c:spPr>
          </c:dPt>
          <c:dLbls>
            <c:txPr>
              <a:bodyPr/>
              <a:lstStyle/>
              <a:p>
                <a:pPr>
                  <a:defRPr sz="1600" b="1" i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Лист1!$A$2:$A$3</c:f>
              <c:strCache>
                <c:ptCount val="2"/>
                <c:pt idx="0">
                  <c:v>9 мес. 2020 г.</c:v>
                </c:pt>
                <c:pt idx="1">
                  <c:v>9 мес. 2021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277.2</c:v>
                </c:pt>
                <c:pt idx="1">
                  <c:v>317</c:v>
                </c:pt>
              </c:numCache>
            </c:numRef>
          </c:val>
        </c:ser>
        <c:axId val="145831040"/>
        <c:axId val="145832576"/>
      </c:barChart>
      <c:catAx>
        <c:axId val="145831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832576"/>
        <c:crosses val="autoZero"/>
        <c:auto val="1"/>
        <c:lblAlgn val="ctr"/>
        <c:lblOffset val="100"/>
      </c:catAx>
      <c:valAx>
        <c:axId val="145832576"/>
        <c:scaling>
          <c:orientation val="minMax"/>
          <c:max val="600"/>
          <c:min val="10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tickLblPos val="none"/>
        <c:crossAx val="145831040"/>
        <c:crosses val="autoZero"/>
        <c:crossBetween val="between"/>
        <c:majorUnit val="100"/>
        <c:minorUnit val="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10"/>
              <c:layout>
                <c:manualLayout>
                  <c:x val="-5.3337490577743521E-2"/>
                  <c:y val="3.640564488156709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Краснодарский край</c:v>
                </c:pt>
                <c:pt idx="1">
                  <c:v>Мурманская область</c:v>
                </c:pt>
                <c:pt idx="2">
                  <c:v>Московская область</c:v>
                </c:pt>
                <c:pt idx="3">
                  <c:v>Ленинградская область</c:v>
                </c:pt>
                <c:pt idx="4">
                  <c:v>Ненецкий АО</c:v>
                </c:pt>
                <c:pt idx="5">
                  <c:v>Вологодская область</c:v>
                </c:pt>
                <c:pt idx="6">
                  <c:v>Ярославская область</c:v>
                </c:pt>
                <c:pt idx="7">
                  <c:v>Кировская область</c:v>
                </c:pt>
                <c:pt idx="8">
                  <c:v>г. Москва</c:v>
                </c:pt>
                <c:pt idx="9">
                  <c:v>Республика Коми</c:v>
                </c:pt>
                <c:pt idx="10">
                  <c:v>г. Санкт-Петербург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1.7513883397241879E-2</c:v>
                </c:pt>
                <c:pt idx="1">
                  <c:v>2.0127261370956748E-2</c:v>
                </c:pt>
                <c:pt idx="2">
                  <c:v>2.9141674984516211E-2</c:v>
                </c:pt>
                <c:pt idx="3">
                  <c:v>3.3963080826983016E-2</c:v>
                </c:pt>
                <c:pt idx="4">
                  <c:v>3.9930433508478552E-2</c:v>
                </c:pt>
                <c:pt idx="5">
                  <c:v>4.4842267778986103E-2</c:v>
                </c:pt>
                <c:pt idx="6">
                  <c:v>5.4443477863839088E-2</c:v>
                </c:pt>
                <c:pt idx="7">
                  <c:v>0.1252060606636361</c:v>
                </c:pt>
                <c:pt idx="8">
                  <c:v>0.13302153767702843</c:v>
                </c:pt>
                <c:pt idx="9">
                  <c:v>0.13497319232340041</c:v>
                </c:pt>
                <c:pt idx="10">
                  <c:v>0.23314727917156741</c:v>
                </c:pt>
              </c:numCache>
            </c:numRef>
          </c:val>
        </c:ser>
        <c:axId val="145954688"/>
        <c:axId val="145956224"/>
      </c:barChart>
      <c:catAx>
        <c:axId val="1459546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956224"/>
        <c:crosses val="autoZero"/>
        <c:auto val="1"/>
        <c:lblAlgn val="ctr"/>
        <c:lblOffset val="100"/>
      </c:catAx>
      <c:valAx>
        <c:axId val="145956224"/>
        <c:scaling>
          <c:orientation val="minMax"/>
          <c:max val="0.25"/>
          <c:min val="0"/>
        </c:scaling>
        <c:delete val="1"/>
        <c:axPos val="b"/>
        <c:numFmt formatCode="0.0%" sourceLinked="1"/>
        <c:tickLblPos val="none"/>
        <c:crossAx val="145954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56257518981911"/>
          <c:y val="3.6405644881567091E-2"/>
          <c:w val="0.66846568954207575"/>
          <c:h val="0.92718871023686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10"/>
              <c:layout>
                <c:manualLayout>
                  <c:x val="-2.2531217882495572E-2"/>
                  <c:y val="3.640564488156709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Кировская область</c:v>
                </c:pt>
                <c:pt idx="1">
                  <c:v>Краснодарский край</c:v>
                </c:pt>
                <c:pt idx="2">
                  <c:v>Московская область</c:v>
                </c:pt>
                <c:pt idx="3">
                  <c:v>Ленинградская область</c:v>
                </c:pt>
                <c:pt idx="4">
                  <c:v>Ярославская область</c:v>
                </c:pt>
                <c:pt idx="5">
                  <c:v>Республика Коми</c:v>
                </c:pt>
                <c:pt idx="6">
                  <c:v>г. Москва</c:v>
                </c:pt>
                <c:pt idx="7">
                  <c:v>Мурманская область</c:v>
                </c:pt>
                <c:pt idx="8">
                  <c:v>г. Санкт-Петербург</c:v>
                </c:pt>
                <c:pt idx="9">
                  <c:v>Вологодская область </c:v>
                </c:pt>
                <c:pt idx="10">
                  <c:v>Ненецкий АО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1.6080828793191951E-2</c:v>
                </c:pt>
                <c:pt idx="1">
                  <c:v>2.1829123594842341E-2</c:v>
                </c:pt>
                <c:pt idx="2">
                  <c:v>2.5428888414533671E-2</c:v>
                </c:pt>
                <c:pt idx="3">
                  <c:v>2.6212617511228119E-2</c:v>
                </c:pt>
                <c:pt idx="4">
                  <c:v>3.4848992563385812E-2</c:v>
                </c:pt>
                <c:pt idx="5">
                  <c:v>4.2889561583996302E-2</c:v>
                </c:pt>
                <c:pt idx="6">
                  <c:v>4.8052801292379405E-2</c:v>
                </c:pt>
                <c:pt idx="7">
                  <c:v>6.4606853578221893E-2</c:v>
                </c:pt>
                <c:pt idx="8">
                  <c:v>0.11742280886383262</c:v>
                </c:pt>
                <c:pt idx="9">
                  <c:v>0.16578385812029794</c:v>
                </c:pt>
                <c:pt idx="10">
                  <c:v>0.24095624802431095</c:v>
                </c:pt>
              </c:numCache>
            </c:numRef>
          </c:val>
        </c:ser>
        <c:axId val="145972224"/>
        <c:axId val="145986304"/>
      </c:barChart>
      <c:catAx>
        <c:axId val="145972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986304"/>
        <c:crosses val="autoZero"/>
        <c:auto val="1"/>
        <c:lblAlgn val="ctr"/>
        <c:lblOffset val="100"/>
      </c:catAx>
      <c:valAx>
        <c:axId val="145986304"/>
        <c:scaling>
          <c:orientation val="minMax"/>
          <c:max val="0.25"/>
          <c:min val="0"/>
        </c:scaling>
        <c:delete val="1"/>
        <c:axPos val="b"/>
        <c:numFmt formatCode="0.0%" sourceLinked="1"/>
        <c:tickLblPos val="none"/>
        <c:crossAx val="145972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0.31423</cdr:x>
      <cdr:y>0.54054</cdr:y>
    </cdr:from>
    <cdr:to>
      <cdr:x>0.41898</cdr:x>
      <cdr:y>0.70033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92288" y="2880320"/>
          <a:ext cx="864096" cy="851447"/>
        </a:xfrm>
        <a:prstGeom xmlns:a="http://schemas.openxmlformats.org/drawingml/2006/main" prst="rect">
          <a:avLst/>
        </a:prstGeom>
        <a:solidFill xmlns:a="http://schemas.openxmlformats.org/drawingml/2006/main">
          <a:srgbClr val="9999CC">
            <a:lumMod val="20000"/>
            <a:lumOff val="8000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0.30551</cdr:x>
      <cdr:y>0.17143</cdr:y>
    </cdr:from>
    <cdr:to>
      <cdr:x>0.3279</cdr:x>
      <cdr:y>0.23249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520280" y="864096"/>
          <a:ext cx="18473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0.0611</cdr:x>
      <cdr:y>0.54054</cdr:y>
    </cdr:from>
    <cdr:to>
      <cdr:x>0.16585</cdr:x>
      <cdr:y>0.70033</cdr:y>
    </cdr:to>
    <cdr:pic>
      <cdr:nvPicPr>
        <cdr:cNvPr id="4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4056" y="2880320"/>
          <a:ext cx="864096" cy="851447"/>
        </a:xfrm>
        <a:prstGeom xmlns:a="http://schemas.openxmlformats.org/drawingml/2006/main" prst="rect">
          <a:avLst/>
        </a:prstGeom>
        <a:solidFill xmlns:a="http://schemas.openxmlformats.org/drawingml/2006/main">
          <a:srgbClr val="9999CC">
            <a:lumMod val="20000"/>
            <a:lumOff val="8000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0.07856</cdr:x>
      <cdr:y>0.59459</cdr:y>
    </cdr:from>
    <cdr:to>
      <cdr:x>0.13307</cdr:x>
      <cdr:y>0.65235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910769" y="3168328"/>
          <a:ext cx="631904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148,7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0.33169</cdr:x>
      <cdr:y>0.59459</cdr:y>
    </cdr:from>
    <cdr:to>
      <cdr:x>0.3862</cdr:x>
      <cdr:y>0.65235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845378" y="3168328"/>
          <a:ext cx="631904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998,6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0.70703</cdr:x>
      <cdr:y>0.51351</cdr:y>
    </cdr:from>
    <cdr:to>
      <cdr:x>0.8205</cdr:x>
      <cdr:y>0.67042</cdr:y>
    </cdr:to>
    <cdr:pic>
      <cdr:nvPicPr>
        <cdr:cNvPr id="8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832648" y="2736304"/>
          <a:ext cx="936104" cy="836101"/>
        </a:xfrm>
        <a:prstGeom xmlns:a="http://schemas.openxmlformats.org/drawingml/2006/main" prst="rect">
          <a:avLst/>
        </a:prstGeom>
        <a:solidFill xmlns:a="http://schemas.openxmlformats.org/drawingml/2006/main">
          <a:srgbClr val="9999CC">
            <a:lumMod val="20000"/>
            <a:lumOff val="8000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0.55864</cdr:x>
      <cdr:y>0.54054</cdr:y>
    </cdr:from>
    <cdr:to>
      <cdr:x>0.67211</cdr:x>
      <cdr:y>0.70083</cdr:y>
    </cdr:to>
    <cdr:pic>
      <cdr:nvPicPr>
        <cdr:cNvPr id="9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608512" y="2880320"/>
          <a:ext cx="936104" cy="854096"/>
        </a:xfrm>
        <a:prstGeom xmlns:a="http://schemas.openxmlformats.org/drawingml/2006/main" prst="rect">
          <a:avLst/>
        </a:prstGeom>
        <a:solidFill xmlns:a="http://schemas.openxmlformats.org/drawingml/2006/main">
          <a:srgbClr val="9999CC">
            <a:lumMod val="20000"/>
            <a:lumOff val="8000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0.5761</cdr:x>
      <cdr:y>0.59459</cdr:y>
    </cdr:from>
    <cdr:to>
      <cdr:x>0.63061</cdr:x>
      <cdr:y>0.65235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678893" y="3168328"/>
          <a:ext cx="631904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789,8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0.72509</cdr:x>
      <cdr:y>0.56742</cdr:y>
    </cdr:from>
    <cdr:to>
      <cdr:x>0.79246</cdr:x>
      <cdr:y>0.62518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8406177" y="3023550"/>
          <a:ext cx="780983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ru-RU" sz="1400" b="1" dirty="0" smtClean="0">
              <a:latin typeface="Arial" pitchFamily="34" charset="0"/>
              <a:cs typeface="Arial" pitchFamily="34" charset="0"/>
            </a:rPr>
            <a:t>1 708,3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0.79484</cdr:x>
      <cdr:y>0.78378</cdr:y>
    </cdr:from>
    <cdr:to>
      <cdr:x>0.84721</cdr:x>
      <cdr:y>0.85135</cdr:y>
    </cdr:to>
    <cdr:pic>
      <cdr:nvPicPr>
        <cdr:cNvPr id="1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742808" y="4176464"/>
          <a:ext cx="576038" cy="360053"/>
        </a:xfrm>
        <a:prstGeom xmlns:a="http://schemas.openxmlformats.org/drawingml/2006/main" prst="rect">
          <a:avLst/>
        </a:prstGeom>
        <a:solidFill xmlns:a="http://schemas.openxmlformats.org/drawingml/2006/main">
          <a:srgbClr val="9999CC">
            <a:lumMod val="20000"/>
            <a:lumOff val="8000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0.83851</cdr:x>
      <cdr:y>0.77027</cdr:y>
    </cdr:from>
    <cdr:to>
      <cdr:x>1</cdr:x>
      <cdr:y>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9721081" y="4104455"/>
          <a:ext cx="1872207" cy="1224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0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" pitchFamily="34" charset="0"/>
              <a:cs typeface="Arial" pitchFamily="34" charset="0"/>
            </a:rPr>
            <a:t>дополнительные  источники покрытия кредиторской задолженности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353"/>
            <a:ext cx="5438140" cy="44681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475" y="355600"/>
            <a:ext cx="6618288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90525" y="4172025"/>
            <a:ext cx="5995466" cy="5184576"/>
          </a:xfrm>
        </p:spPr>
        <p:txBody>
          <a:bodyPr>
            <a:noAutofit/>
          </a:bodyPr>
          <a:lstStyle/>
          <a:p>
            <a:pPr indent="457119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604074"/>
            <a:ext cx="6352339" cy="5129245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7119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43854" y="4573194"/>
            <a:ext cx="5995466" cy="4610414"/>
          </a:xfrm>
        </p:spPr>
        <p:txBody>
          <a:bodyPr>
            <a:noAutofit/>
          </a:bodyPr>
          <a:lstStyle/>
          <a:p>
            <a:pPr indent="457119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9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49865" algn="just" defTabSz="914126">
              <a:spcBef>
                <a:spcPts val="0"/>
              </a:spcBef>
              <a:defRPr/>
            </a:pPr>
            <a:endParaRPr lang="ru-RU" dirty="0" smtClean="0">
              <a:solidFill>
                <a:schemeClr val="bg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9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49865" algn="just" defTabSz="914126">
              <a:spcBef>
                <a:spcPts val="0"/>
              </a:spcBef>
              <a:defRPr/>
            </a:pPr>
            <a:endParaRPr lang="ru-RU" dirty="0" smtClean="0">
              <a:solidFill>
                <a:schemeClr val="bg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9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49865" algn="just" defTabSz="914126">
              <a:spcBef>
                <a:spcPts val="0"/>
              </a:spcBef>
              <a:defRPr/>
            </a:pPr>
            <a:endParaRPr lang="ru-RU" dirty="0" smtClean="0">
              <a:solidFill>
                <a:schemeClr val="bg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9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49865" algn="just" defTabSz="914126">
              <a:spcBef>
                <a:spcPts val="0"/>
              </a:spcBef>
              <a:defRPr/>
            </a:pPr>
            <a:endParaRPr lang="ru-RU" dirty="0" smtClean="0">
              <a:solidFill>
                <a:schemeClr val="bg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19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" y="273050"/>
            <a:ext cx="6616700" cy="3722688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80" y="4104092"/>
            <a:ext cx="6209590" cy="56292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95929" algn="just" defTabSz="914239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138113"/>
            <a:ext cx="6624638" cy="372586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94" y="3956000"/>
            <a:ext cx="6336704" cy="59722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44" indent="-284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451" indent="-2274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432" indent="-2274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412" indent="-2274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393" indent="-2274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373" indent="-2274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354" indent="-2274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334" indent="-2274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138113"/>
            <a:ext cx="6624638" cy="372586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94" y="3883991"/>
            <a:ext cx="6336704" cy="590465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96169" algn="just" defTabSz="914239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27" indent="-285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657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20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784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846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908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035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B4DCF9-D99D-492B-BFFD-7101D5B03D7A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B1C9A-D1D3-4FA2-9A9E-352F4F1E64F8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 fontScale="92500"/>
          </a:bodyPr>
          <a:lstStyle/>
          <a:p>
            <a:pPr indent="449920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4981" algn="just" defTabSz="909961">
              <a:spcBef>
                <a:spcPts val="0"/>
              </a:spcBef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4981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="" xmlns:p14="http://schemas.microsoft.com/office/powerpoint/2010/main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15480" y="1700808"/>
            <a:ext cx="939690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об исполнении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территориального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области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девять месяцев 2021 года»</a:t>
            </a: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864096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 </a:t>
            </a:r>
            <a:endParaRPr lang="ru-RU" altLang="ru-RU" sz="1800" b="1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3352" y="908720"/>
            <a:ext cx="11713301" cy="5744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МЕРОПРИЯТИЙ ПО СРЕДСТВАМ НСЗ НА 1 КВАРТАЛ 2021 </a:t>
            </a: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5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14,4 млн.руб. </a:t>
            </a:r>
            <a:endParaRPr lang="ru-RU" sz="15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ИСПОЛЬЗОВАНО СРЕДСТВ НСЗ ТФОМС АО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2,6 млн. </a:t>
            </a:r>
            <a:r>
              <a:rPr lang="ru-RU" sz="15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руб. </a:t>
            </a:r>
            <a:r>
              <a:rPr lang="ru-RU" sz="15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(18,2%) </a:t>
            </a:r>
            <a:endParaRPr lang="ru-RU" sz="15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63352" y="1844824"/>
            <a:ext cx="2952328" cy="93610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Обучено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322 медицинских работника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сумму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1,1 млн.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(86,6% от плана 1,2 млн. руб.)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896200" y="1844824"/>
            <a:ext cx="3816424" cy="93131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Отремонтировано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мед. оборудования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сумму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0,6 млн.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руб.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(5,6% от плана 10,5 млн.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59696" y="3068960"/>
          <a:ext cx="4032448" cy="27883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20213"/>
                <a:gridCol w="2112235"/>
              </a:tblGrid>
              <a:tr h="317339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ПРИОБРЕТЕНИЕ</a:t>
                      </a:r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u="none" strike="noStrike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5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7216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Гастрофиброскоп</a:t>
                      </a: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«Плесецкая  ЦРБ»</a:t>
                      </a: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0,9 млн. руб.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1276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Фиброколоноскоп</a:t>
                      </a: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«Новодвинская  ЦГБ»</a:t>
                      </a: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Проект соглашения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о финансовом обеспечении мероприятий 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не представлен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260648"/>
            <a:ext cx="11617291" cy="574468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Использование средств НСЗ ТФОМС АО на финансовое обеспечение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мероприятий </a:t>
            </a:r>
            <a:r>
              <a:rPr kumimoji="0" lang="ru-RU" b="1" i="1" u="sng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 дополнительному образованию, </a:t>
            </a:r>
            <a:r>
              <a:rPr lang="ru-RU" b="1" i="1" u="sng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приобретению и ремонту оборудования</a:t>
            </a:r>
            <a:r>
              <a:rPr lang="ru-RU" b="1" i="1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36160" y="2996952"/>
          <a:ext cx="4416491" cy="325592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36304"/>
                <a:gridCol w="1680187"/>
              </a:tblGrid>
              <a:tr h="28764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РЕМОНТ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920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Аппарат для проведения ангиографических исследований и рентгенэндоваскулярных операций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«АОКБ»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Контракт на оказание услуг  заключен после 01.03.2021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407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Ультразвуковой аппарат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«Приморская ЦРБ»</a:t>
                      </a:r>
                      <a:endParaRPr kumimoji="0" lang="ru-RU" sz="12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0,2 млн. руб.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561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Флюорограф малодозовый цифровой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 «Приморская ЦРБ»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0,1 млн. руб.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725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Маммограф рентгеновский компьютезированный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 «Вельская ЦРБ»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0,3 млн. руб.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</a:tbl>
          </a:graphicData>
        </a:graphic>
      </p:graphicFrame>
      <p:sp>
        <p:nvSpPr>
          <p:cNvPr id="10" name="Блок-схема: альтернативный процесс 9"/>
          <p:cNvSpPr/>
          <p:nvPr/>
        </p:nvSpPr>
        <p:spPr>
          <a:xfrm>
            <a:off x="3863752" y="1844824"/>
            <a:ext cx="3384377" cy="93131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Приобретена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мед. оборудования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сумму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0,9 млн.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(35,9% от плана 2,7 млн. руб.)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2171595"/>
              </p:ext>
            </p:extLst>
          </p:nvPr>
        </p:nvGraphicFramePr>
        <p:xfrm>
          <a:off x="191344" y="3068960"/>
          <a:ext cx="3024336" cy="24180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63388"/>
                <a:gridCol w="1560948"/>
              </a:tblGrid>
              <a:tr h="255134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ОБУЧЕНИЕ </a:t>
                      </a:r>
                      <a:endParaRPr lang="ru-RU" sz="1400" b="1" u="none" strike="noStrike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4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% выполнения плана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r>
                        <a:rPr kumimoji="0" lang="ru-RU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мед.организаций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341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515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от 60% до 100%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4358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от 0% до 60%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3259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kumimoji="0" lang="ru-RU" sz="14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273141" cy="789896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Использование средств НСЗ ТФОМС </a:t>
            </a: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АО </a:t>
            </a:r>
            <a:b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для софинансирования расходов медицинских организаций </a:t>
            </a:r>
            <a:b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 оплату труда врачей и среднего медицинского персонала</a:t>
            </a:r>
            <a:endParaRPr lang="ru-RU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0745738"/>
              </p:ext>
            </p:extLst>
          </p:nvPr>
        </p:nvGraphicFramePr>
        <p:xfrm>
          <a:off x="335360" y="3140968"/>
          <a:ext cx="4704520" cy="33295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99278"/>
                <a:gridCol w="1752620"/>
                <a:gridCol w="1752622"/>
              </a:tblGrid>
              <a:tr h="6466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Потребность во врачах и среднем медицинском персонале  в мед. организациях Архангельской области на 2021 год  по данным Минздрава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АО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врачи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СМП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78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392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645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6628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Принято медицинских работников 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отчетном периоде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271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434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705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6628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Уволено медицинских работников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отчетном периоде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318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713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1031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9691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Прирост численности медицинских работников</a:t>
                      </a:r>
                      <a:endParaRPr lang="ru-RU" sz="14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- 47</a:t>
                      </a:r>
                      <a:endParaRPr lang="ru-RU" sz="1400" b="1" kern="1200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- 279</a:t>
                      </a:r>
                      <a:endParaRPr lang="ru-RU" sz="14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- 326</a:t>
                      </a:r>
                      <a:endParaRPr lang="ru-RU" sz="1400" b="1" kern="1200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75920" y="2926341"/>
          <a:ext cx="6576728" cy="36703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5372"/>
                <a:gridCol w="2843991"/>
                <a:gridCol w="1298559"/>
                <a:gridCol w="1278806"/>
              </a:tblGrid>
              <a:tr h="79222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Перечислено </a:t>
                      </a:r>
                      <a:b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01.10.2021, </a:t>
                      </a:r>
                      <a:b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E3"/>
                    </a:solidFill>
                  </a:tcPr>
                </a:tc>
              </a:tr>
              <a:tr h="319786">
                <a:tc gridSpan="2" v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Архангельска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4 314,2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3 212,3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Северодвинска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17 683,6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5 053,4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Котласа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472,7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56,3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Коряжмы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101,3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Мирный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197,4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51,9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Центральные районные больницы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3 255,4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5 158,0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</a:tr>
              <a:tr h="319786">
                <a:tc rowSpan="2"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</a:rPr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26 024,6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13 531,9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</a:tr>
              <a:tr h="319786">
                <a:tc v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выполнения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14,8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16,6</a:t>
                      </a:r>
                      <a:endParaRPr lang="ru-RU" sz="1500" b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</a:tr>
            </a:tbl>
          </a:graphicData>
        </a:graphic>
      </p:graphicFrame>
      <p:sp>
        <p:nvSpPr>
          <p:cNvPr id="9" name="Блок-схема: документ 8"/>
          <p:cNvSpPr/>
          <p:nvPr/>
        </p:nvSpPr>
        <p:spPr>
          <a:xfrm>
            <a:off x="9552384" y="0"/>
            <a:ext cx="2639619" cy="1340768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ФП «Обеспечение медицинских организаций системы здравоохранения квалифицированными кадрами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0745738"/>
              </p:ext>
            </p:extLst>
          </p:nvPr>
        </p:nvGraphicFramePr>
        <p:xfrm>
          <a:off x="263352" y="1412776"/>
          <a:ext cx="11713302" cy="133692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60107"/>
                <a:gridCol w="1992221"/>
                <a:gridCol w="1848206"/>
                <a:gridCol w="2592288"/>
                <a:gridCol w="2208245"/>
                <a:gridCol w="2112235"/>
              </a:tblGrid>
              <a:tr h="2932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Предусмотрено, 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</a:t>
                      </a:r>
                      <a:b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формирование НСЗ, млн. руб.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в мед. организации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b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мед. организаций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b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мед. организаций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5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8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175,8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131,9 (75%)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26,0</a:t>
                      </a:r>
                      <a:endParaRPr lang="ru-RU" sz="1500" b="1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980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5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5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81,5</a:t>
                      </a:r>
                      <a:endParaRPr lang="ru-RU" sz="15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61,2 (75%)</a:t>
                      </a:r>
                      <a:endParaRPr lang="ru-RU" sz="15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5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13,5</a:t>
                      </a:r>
                      <a:endParaRPr lang="ru-RU" sz="1500" b="1" kern="1200" baseline="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3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502661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Исполнение территориальной программы ОМС за девять месяцев 2021 года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43281550"/>
              </p:ext>
            </p:extLst>
          </p:nvPr>
        </p:nvGraphicFramePr>
        <p:xfrm>
          <a:off x="191344" y="772085"/>
          <a:ext cx="11665295" cy="55695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64296"/>
                <a:gridCol w="1224136"/>
                <a:gridCol w="1512168"/>
                <a:gridCol w="1080120"/>
                <a:gridCol w="864096"/>
                <a:gridCol w="1085642"/>
                <a:gridCol w="1345464"/>
                <a:gridCol w="687045"/>
                <a:gridCol w="1202328"/>
              </a:tblGrid>
              <a:tr h="258616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и виды оказания мед. помощи 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2021 год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 2021 год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419">
                <a:tc vMerge="1">
                  <a:txBody>
                    <a:bodyPr/>
                    <a:lstStyle/>
                    <a:p>
                      <a:pPr algn="ctr"/>
                      <a:endParaRPr lang="ru-RU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Объемы мед. помощи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Финансовое обеспечение мед. помощи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Объемы мед. помощи принятые к оплате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Отказано </a:t>
                      </a:r>
                      <a:b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 кодам дефектов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1.6.2/1.6.3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Финансовое обеспечение </a:t>
                      </a:r>
                      <a:b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мед. помощи, принятой  </a:t>
                      </a:r>
                      <a:b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оплате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Отказано </a:t>
                      </a:r>
                      <a:b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 кодам дефектов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1.6.2/1.6.3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8616">
                <a:tc vMerge="1">
                  <a:txBody>
                    <a:bodyPr/>
                    <a:lstStyle/>
                    <a:p>
                      <a:endParaRPr lang="ru-RU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417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 Амбулаторная мед. помощь: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</a:tr>
              <a:tr h="334351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посещения с проф. и иными целями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3 278 181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3 149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528,3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2 320 955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25 771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2 224 042,8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622,4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334351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обращения в связи с заболеваниями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2 000 138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5 003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490,3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1 317 188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10 992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3 444 477,1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68,8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89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686,6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326476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неотложная мед. помощь</a:t>
                      </a:r>
                      <a:endParaRPr lang="ru-RU" sz="1200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604 170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667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366,2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434 486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11 284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475 243,9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397,2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Мед. помощь в усл. стационара, в т.ч.: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185 270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12 603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640,7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122 349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66,0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10 761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9 770 905,3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77,5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588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390,7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313824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!!! по профилю «онкология»</a:t>
                      </a:r>
                      <a:endParaRPr lang="ru-RU" sz="1200" b="0" baseline="0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10 642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1 917 </a:t>
                      </a:r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8 743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82,2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1 148 611,2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59,9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324,5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419174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!!! по профилю </a:t>
                      </a:r>
                      <a:br>
                        <a:rPr lang="ru-RU" sz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«мед. реабилитация»</a:t>
                      </a:r>
                      <a:endParaRPr lang="ru-RU" sz="1200" baseline="0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4 968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298 </a:t>
                      </a:r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741,2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1 756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35,3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171 190,0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57,3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82853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!!! ВМП</a:t>
                      </a:r>
                      <a:endParaRPr lang="ru-RU" sz="1200" baseline="0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3 820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777 </a:t>
                      </a:r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259,7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2 649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69,3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531 697,5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68,4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613,6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93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 Мед. помощь в условиях дневного стационара, в т.ч.: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68 332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2 488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863,3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40 338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1 810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1 778 191,0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95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394,0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84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!!! по профилю онкология»</a:t>
                      </a:r>
                      <a:endParaRPr lang="ru-RU" sz="1200" baseline="0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7 759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1 081 </a:t>
                      </a:r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087,1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6 070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78,2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945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749 155,9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69,3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73 </a:t>
                      </a:r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567,8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!!! ЭКО</a:t>
                      </a:r>
                      <a:endParaRPr lang="ru-RU" sz="1200" baseline="0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503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103 </a:t>
                      </a:r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204,7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460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91,5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86 832,4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84,1</a:t>
                      </a:r>
                      <a:endParaRPr lang="ru-RU" sz="1200" b="1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  <a:tr h="395133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4. Скорая мед. помощь</a:t>
                      </a:r>
                      <a:endParaRPr lang="ru-RU" sz="1200" b="1" baseline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324 462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1 448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236,1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259 748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387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1 067 191,9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73,7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000,7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52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4894050"/>
              </p:ext>
            </p:extLst>
          </p:nvPr>
        </p:nvGraphicFramePr>
        <p:xfrm>
          <a:off x="191344" y="1052736"/>
          <a:ext cx="11761310" cy="5298379"/>
        </p:xfrm>
        <a:graphic>
          <a:graphicData uri="http://schemas.openxmlformats.org/drawingml/2006/table">
            <a:tbl>
              <a:tblPr/>
              <a:tblGrid>
                <a:gridCol w="394267"/>
                <a:gridCol w="5446732"/>
                <a:gridCol w="974717"/>
                <a:gridCol w="1098915"/>
                <a:gridCol w="850519"/>
                <a:gridCol w="1122050"/>
                <a:gridCol w="827384"/>
                <a:gridCol w="1046726"/>
              </a:tblGrid>
              <a:tr h="370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Медицинская организация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комиссия </a:t>
                      </a:r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04.10.2021)</a:t>
                      </a:r>
                      <a:endParaRPr lang="ru-RU" sz="1400" b="1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Факт за </a:t>
                      </a:r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месяцев 2021 </a:t>
                      </a:r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Объемы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Объемы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Объемы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ГБУЗ АО "Архангельская областная клиническая больница"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283 357,9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894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188 717,9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66,2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66,6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ГАУЗ АО "Архангельская клиническая офтальмологическая больница"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10 022,7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7 393,1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73,1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73,8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ГБУЗ АО "Архангельская областная детская клиническая больница имени П.Г. </a:t>
                      </a:r>
                      <a:r>
                        <a:rPr lang="ru-RU" sz="1400" b="0" i="0" u="none" strike="noStrike" dirty="0" err="1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Выжлецова</a:t>
                      </a:r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5 288,5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1 586,0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48,0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ГБУ АО "Архангельский клинический онкологический диспансер"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58 990,5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44 242,9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ГБУЗ АО "Первая городская клиническая больница имени </a:t>
                      </a:r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Е.Е. Волосевич</a:t>
                      </a:r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1 089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249 950,6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582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143 238,8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53,4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57,3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ГБУЗ АО "</a:t>
                      </a:r>
                      <a:r>
                        <a:rPr lang="ru-RU" sz="1400" b="0" i="0" u="none" strike="noStrike" dirty="0" err="1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Котласская</a:t>
                      </a:r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 центральная городская больница имени святителя Луки (</a:t>
                      </a:r>
                      <a:r>
                        <a:rPr lang="ru-RU" sz="1400" b="0" i="0" u="none" strike="noStrike" dirty="0" err="1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В.Ф.Войно-Ясенецкого</a:t>
                      </a:r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)"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278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57 412,2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38 837,</a:t>
                      </a:r>
                      <a:r>
                        <a:rPr lang="en-US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71,2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67,6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ГАУЗ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 АО </a:t>
                      </a:r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"Архангельский клинический кожно-венерологический диспансер"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382,8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127,6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ФГБУЗ </a:t>
                      </a:r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"Центральная </a:t>
                      </a:r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медико-санитарная часть </a:t>
                      </a:r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№ 58 </a:t>
                      </a:r>
                      <a:r>
                        <a:rPr lang="ru-RU" sz="1400" b="0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Федерального  медико-биологического агентства"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18 873,7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17 412,2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90,9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92,3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для медицинских организаций, участвующих </a:t>
                      </a:r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реализации </a:t>
                      </a:r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ТП ОМС </a:t>
                      </a:r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Архангельской области на год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3 363</a:t>
                      </a:r>
                      <a:endParaRPr lang="ru-RU" sz="1400" b="1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684 278,9</a:t>
                      </a:r>
                      <a:endParaRPr lang="ru-RU" sz="1400" b="1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2 162</a:t>
                      </a:r>
                      <a:endParaRPr lang="ru-RU" sz="1400" b="1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441 555,7</a:t>
                      </a:r>
                      <a:endParaRPr lang="ru-RU" sz="1400" b="1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64,3</a:t>
                      </a:r>
                      <a:endParaRPr lang="ru-RU" sz="1400" b="1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64,5</a:t>
                      </a:r>
                      <a:endParaRPr lang="ru-RU" sz="1400" b="1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Межтерриториальные расчеты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457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162 044,6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487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90 141,8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106,6</a:t>
                      </a:r>
                      <a:endParaRPr lang="ru-RU" sz="1400" b="0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80,5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7601" marR="7601" marT="56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774"/>
                          </a:solidFill>
                          <a:latin typeface="Arial" pitchFamily="34" charset="0"/>
                          <a:cs typeface="Arial" pitchFamily="34" charset="0"/>
                        </a:rPr>
                        <a:t>3 820</a:t>
                      </a:r>
                      <a:endParaRPr lang="ru-RU" sz="1400" b="1" i="0" u="none" strike="noStrike" dirty="0">
                        <a:solidFill>
                          <a:srgbClr val="00277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985 685,0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2 649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531 697,5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69,3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68,7</a:t>
                      </a:r>
                    </a:p>
                  </a:txBody>
                  <a:tcPr marL="7601" marR="7601" marT="5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63352" y="413043"/>
            <a:ext cx="11521280" cy="56768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</a:pPr>
            <a:r>
              <a:rPr lang="ru-RU" b="1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Анализ исполнения объемов и стоимости высокотехнологичной медицинской помощи </a:t>
            </a:r>
            <a:br>
              <a:rPr lang="ru-RU" b="1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kern="0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за 9 месяцев 2021 года в рамках территориальной программы ОМС Архангельской области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335360" y="1274744"/>
            <a:ext cx="2496277" cy="5744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ПРЕДУСМОТРЕНО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2 998,2 млн. рублей</a:t>
            </a:r>
            <a:endParaRPr lang="ru-RU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728181" y="1059318"/>
            <a:ext cx="4272475" cy="100153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ИСПОЛЬЗОВАНО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1 897,8 млн. руб.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(84,4%)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т.ч.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противоопухолевую лекарственную терапию –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1 452,9 млн. руб.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5360" y="260648"/>
            <a:ext cx="10081120" cy="711702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Использование средств на оказание медицинской помощи пациентам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онкологическими заболеваниями в стационарных условиях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в условиях дневного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стационара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719736" y="1268760"/>
            <a:ext cx="3168352" cy="5744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ПРЕДОСТАВЛЕНО ФОМС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2 248,6 млн. рублей</a:t>
            </a:r>
            <a:endParaRPr lang="ru-RU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9923228" y="0"/>
            <a:ext cx="2268772" cy="1032732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ФП «Борьба </a:t>
            </a:r>
            <a:b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онкологическими заболеваниями»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831637" y="1346553"/>
            <a:ext cx="864096" cy="35425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6960095" y="1346553"/>
            <a:ext cx="768085" cy="35425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91344" y="2204864"/>
          <a:ext cx="5592622" cy="280831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80320"/>
                <a:gridCol w="936104"/>
                <a:gridCol w="872825"/>
                <a:gridCol w="903373"/>
              </a:tblGrid>
              <a:tr h="356449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ИСПОЛЬЗОВАНО СРЕДСТВ В УСЛОВИЯХ СТАЦИОНАРА</a:t>
                      </a:r>
                      <a:endParaRPr lang="ru-RU" sz="1300" b="1" u="none" strike="noStrike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8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</a:tr>
              <a:tr h="643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Всего по ТП ОМС АО, </a:t>
                      </a:r>
                      <a:b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из них распределено комиссией по разработке ТП ОМС: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1 917,1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1 494,4</a:t>
                      </a:r>
                      <a:endParaRPr kumimoji="0" lang="ru-RU" sz="13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1 148,6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59,9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76,7</a:t>
                      </a:r>
                    </a:p>
                  </a:txBody>
                  <a:tcPr marL="10160" marR="10160" marT="10132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химиотерапия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899,0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755,3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84,0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</a:tr>
              <a:tr h="233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Справочно: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</a:tr>
              <a:tr h="918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межтерриториальные расчеты (мед. помощь, оказанная жителям Архангельской области за пределами региона)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124,5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68,7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55,2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023992" y="3068960"/>
          <a:ext cx="5976664" cy="309634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00400"/>
                <a:gridCol w="936104"/>
                <a:gridCol w="792088"/>
                <a:gridCol w="648072"/>
              </a:tblGrid>
              <a:tr h="499570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ИСПОЛЬЗОВАНО В УСЛОВИЯХ  ДНЕВНОГО СТАЦИОНАРА </a:t>
                      </a:r>
                      <a:endParaRPr lang="ru-RU" sz="1400" b="1" u="none" strike="noStrike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Профиль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10160" marR="10160" marT="10132" marB="0" anchor="ctr"/>
                </a:tc>
              </a:tr>
              <a:tr h="738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 по ТПОМС АО, из них распределено комиссией  по разработке ТП ОМС: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1 081,1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1 034,8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749,2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69,3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72,4</a:t>
                      </a:r>
                    </a:p>
                  </a:txBody>
                  <a:tcPr marL="10160" marR="10160" marT="10132" marB="0" anchor="ctr"/>
                </a:tc>
              </a:tr>
              <a:tr h="315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химиотерапия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849,3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697,6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82,1</a:t>
                      </a:r>
                    </a:p>
                  </a:txBody>
                  <a:tcPr marL="10160" marR="10160" marT="10132" marB="0" anchor="ctr"/>
                </a:tc>
              </a:tr>
              <a:tr h="249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Справочно: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</a:tr>
              <a:tr h="935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межтерриториальные расчеты (мед. помощь, оказанная жителям Архангельской области  за пределами региона)</a:t>
                      </a:r>
                      <a:endParaRPr kumimoji="0" lang="ru-RU" sz="13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19,5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26,3</a:t>
                      </a:r>
                    </a:p>
                  </a:txBody>
                  <a:tcPr marL="10160" marR="10160" marT="101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134,9</a:t>
                      </a:r>
                    </a:p>
                  </a:txBody>
                  <a:tcPr marL="10160" marR="10160" marT="10132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2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9376" y="260648"/>
            <a:ext cx="10945216" cy="574469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Исполнение профилактических мероприятий 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девять месяцев 2021 года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7681957"/>
              </p:ext>
            </p:extLst>
          </p:nvPr>
        </p:nvGraphicFramePr>
        <p:xfrm>
          <a:off x="623392" y="1131127"/>
          <a:ext cx="11137237" cy="467413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240695"/>
                <a:gridCol w="1357293"/>
                <a:gridCol w="1664253"/>
                <a:gridCol w="1874996"/>
              </a:tblGrid>
              <a:tr h="6010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Профилактические мероприятия </a:t>
                      </a:r>
                      <a:b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амбулаторных условиях: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7180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72725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диспансеризация взрослого населения</a:t>
                      </a:r>
                      <a:endParaRPr lang="ru-RU" sz="16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208 976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72 450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34,7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профилактические медицинские осмотры взрослого населения</a:t>
                      </a:r>
                      <a:endParaRPr lang="ru-RU" sz="16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95 493</a:t>
                      </a:r>
                      <a:endParaRPr lang="ru-RU" sz="1600" b="1" kern="1200" baseline="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15 061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15,8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1152128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диспансеризация детей-сирот и детей, оставшихся </a:t>
                      </a:r>
                      <a:b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без попечения родителей, в т.ч. усыновленных (удочеренных), принятых под опеку (попечительство) </a:t>
                      </a:r>
                      <a:b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приемную или патронатную семью</a:t>
                      </a:r>
                      <a:endParaRPr lang="ru-RU" sz="16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2 512</a:t>
                      </a:r>
                      <a:endParaRPr lang="ru-RU" sz="1600" b="1" kern="1200" baseline="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873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34,8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93983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диспансеризация детей-сирот и детей, находящихся в трудной жизненной ситуации</a:t>
                      </a:r>
                      <a:endParaRPr lang="ru-RU" sz="16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1 090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875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80,3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99347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профилактические  медицинские осмотры несовершеннолетних</a:t>
                      </a:r>
                      <a:endParaRPr lang="ru-RU" sz="16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195 404</a:t>
                      </a:r>
                      <a:endParaRPr lang="ru-RU" sz="16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124 357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606870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углубленная диспансеризация застрахованных лиц, перенесших новую коронавирусную инфекцию (</a:t>
                      </a:r>
                      <a:r>
                        <a:rPr lang="en-US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COVID-19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50 746</a:t>
                      </a:r>
                      <a:endParaRPr lang="ru-RU" sz="16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3 745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  <a:endParaRPr lang="ru-RU" sz="16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9552384" y="0"/>
            <a:ext cx="2639617" cy="908720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ФП «Развитие первичной медико-санитарной помощи»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92" y="6014107"/>
            <a:ext cx="1632181" cy="33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Справочно:</a:t>
            </a:r>
            <a:endParaRPr lang="ru-RU" sz="1600" b="1" i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563" y="6014107"/>
            <a:ext cx="969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на профилактические мероприятия направлены в медицинские организации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составе подушевого финансирования в полном объеме.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3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2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0720" y="260648"/>
            <a:ext cx="11521280" cy="51123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проведения диагностических исследований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девять месяцев 2021 года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9970028"/>
              </p:ext>
            </p:extLst>
          </p:nvPr>
        </p:nvGraphicFramePr>
        <p:xfrm>
          <a:off x="265962" y="855323"/>
          <a:ext cx="11662688" cy="379113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13814"/>
                <a:gridCol w="792088"/>
                <a:gridCol w="936104"/>
                <a:gridCol w="1080120"/>
                <a:gridCol w="936104"/>
                <a:gridCol w="936104"/>
                <a:gridCol w="1008112"/>
                <a:gridCol w="1150971"/>
                <a:gridCol w="1009271"/>
              </a:tblGrid>
              <a:tr h="19757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Диагностические исследования </a:t>
                      </a:r>
                      <a:b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амбулаторных условиях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Объем 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Финансовое обеспечение, тыс. руб.</a:t>
                      </a:r>
                      <a:endParaRPr lang="ru-RU" sz="1300" b="1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28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7180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Отказано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 кодам дефектов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1.6.2/1.6.3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7180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Отказано </a:t>
                      </a:r>
                      <a:b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 кодам дефектов</a:t>
                      </a:r>
                    </a:p>
                    <a:p>
                      <a:pPr algn="ctr"/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1.6.2/1.6.3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87234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компьютерная томография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39 220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30 973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79,0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3 207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243 030,7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191 023,0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78,6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27 120,5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</a:tr>
              <a:tr h="287234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магнитно-резонансная томография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15 117</a:t>
                      </a:r>
                      <a:endParaRPr lang="ru-RU" sz="1300" b="1" kern="1200" baseline="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12 007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79,4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306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105 791,8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83 801,5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79,2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2 230,5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</a:tr>
              <a:tr h="287234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УЗИ сердечно-сосудистой системы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87 280</a:t>
                      </a:r>
                      <a:endParaRPr lang="ru-RU" sz="1300" b="1" kern="1200" baseline="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56 840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65,1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1 427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97 858,3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62 602,8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64,0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1 648,8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</a:tr>
              <a:tr h="287234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эндоскопические исследования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49 188</a:t>
                      </a:r>
                      <a:endParaRPr lang="ru-RU" sz="1300" b="1" kern="1200" baseline="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33 915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68,9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1 110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75 823,3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54 054,8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71,3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2 149,5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</a:tr>
              <a:tr h="395142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молекулярно-генетические исследования 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792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696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87,9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12 871,9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4 665,0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36,2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2714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патологоанатомические исследования биопсийного (операционного) материала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18 495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14 589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78,9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1 524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64 493,9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49 700,1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77,1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5  526,7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</a:tr>
              <a:tr h="232889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цитологические исследования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60 000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1 602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57 054,60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1 523,4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</a:tr>
              <a:tr h="430851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тестирование на выявление новой коронавирусной инфекции (</a:t>
                      </a:r>
                      <a:r>
                        <a:rPr lang="en-US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COVID-19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139 194</a:t>
                      </a:r>
                      <a:endParaRPr lang="ru-RU" sz="1300" b="1" kern="1200" baseline="0" noProof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138 162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26 669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133 723,7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127 847,7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95,6</a:t>
                      </a:r>
                      <a:endParaRPr lang="ru-RU" sz="1300" b="1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23 325,6</a:t>
                      </a:r>
                      <a:endParaRPr lang="ru-RU" sz="1300" b="1" kern="120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9525" marB="0" anchor="ctr"/>
                </a:tc>
              </a:tr>
            </a:tbl>
          </a:graphicData>
        </a:graphic>
      </p:graphicFrame>
      <p:pic>
        <p:nvPicPr>
          <p:cNvPr id="8" name="Рисунок 7" descr="Get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7" y="5157192"/>
            <a:ext cx="1440159" cy="15376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159563" y="4793363"/>
            <a:ext cx="991310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AutoNum type="arabicParenR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02.08.2021 внесены изменения в ТПГГ бесплатного оказания гражданам медицинской помощи в Архангельской области </a:t>
            </a:r>
            <a:b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2021, в части </a:t>
            </a: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увеличения нормативов объемов компьютерной томографии, магнитно-резонансной томографии </a:t>
            </a:r>
            <a:b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патологоанатомических исследований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 учетом реальной потребности населения Архангельской области в диагностических исследованиях, обусловленной высокой заболеваемостью, в том числе новой коронавирусной инфекцией, онкологическими заболеваниями, с целью соблюдения сроков проведения диагностических (лабораторных) исследований, установленных территориальной программой</a:t>
            </a:r>
          </a:p>
          <a:p>
            <a:pPr marL="342900" indent="-342900" algn="l">
              <a:spcAft>
                <a:spcPts val="600"/>
              </a:spcAft>
              <a:buAutoNum type="arabicParenR"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Подготовлены изменения в ТПГГ в части увеличения нормативов объемов проведения тестирования на выявление новой коронавирусной инфекции, КТ за счет средств областного бюджета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376" y="4725144"/>
            <a:ext cx="1632181" cy="33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Справочно:</a:t>
            </a:r>
            <a:endParaRPr lang="ru-RU" sz="1600" b="1" i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4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997_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1641" y="4865172"/>
            <a:ext cx="1714204" cy="1813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1" name="Рисунок 10" descr="Правила 98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499" y="4721553"/>
            <a:ext cx="1629472" cy="17234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47752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2985" y="404664"/>
            <a:ext cx="11521280" cy="654656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финансового обеспечения территориальной программы ОМС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Архангельской области за период 2019 год – 9 месяцев 2021 года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722_Р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349" y="4577938"/>
            <a:ext cx="1775520" cy="1720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4847862" y="4218895"/>
            <a:ext cx="710478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3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дополнительного финансового обеспечения оказания медицинской помощи лицам, застрахованным по ОМС, в том числе с заболеванием и (или) подозрением на COVID-19 в рамках реализации территориальной программы ОМС, в бюджет ТФОМС Архангельской области в июле и августе 2021 года поступили иные межбюджетные трансферты  </a:t>
            </a:r>
            <a:r>
              <a:rPr lang="ru-RU" sz="135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сумме 1,6 млрд. рублей. </a:t>
            </a:r>
          </a:p>
          <a:p>
            <a:pPr algn="l"/>
            <a:r>
              <a:rPr lang="ru-RU" sz="135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Указанные средства направлены на оплату ранее отказанных в оплате страховых случаев в условиях  круглосуточного стационара </a:t>
            </a:r>
            <a:br>
              <a:rPr lang="ru-RU" sz="135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5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соответствии с правилами, утвержденными Правительством РФ.</a:t>
            </a:r>
            <a:endParaRPr lang="ru-RU" sz="135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7861" y="3859851"/>
            <a:ext cx="2400267" cy="33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Справочно:</a:t>
            </a:r>
            <a:endParaRPr lang="ru-RU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2625570"/>
              </p:ext>
            </p:extLst>
          </p:nvPr>
        </p:nvGraphicFramePr>
        <p:xfrm>
          <a:off x="143339" y="1131127"/>
          <a:ext cx="11809311" cy="268318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44149"/>
                <a:gridCol w="1344149"/>
                <a:gridCol w="1344149"/>
                <a:gridCol w="1632181"/>
                <a:gridCol w="864096"/>
                <a:gridCol w="1152128"/>
                <a:gridCol w="1248139"/>
                <a:gridCol w="1536171"/>
                <a:gridCol w="1344149"/>
              </a:tblGrid>
              <a:tr h="14893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Фактическая стоимость </a:t>
                      </a:r>
                      <a:b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ТПГ ОМС для мед. организаций, участвующих </a:t>
                      </a:r>
                      <a:b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ее реализации, </a:t>
                      </a:r>
                      <a:b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Плановая стоимость ТП ОМС, </a:t>
                      </a:r>
                      <a:b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b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 учетом МБТ)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Фактическая стоимость ТПГ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ОМС, п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ринятая </a:t>
                      </a:r>
                      <a:b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 оплате,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выпол-нения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плана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Отказано </a:t>
                      </a:r>
                      <a:b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кодам дефектов 1.6.2/1.6.3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Остаток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средств</a:t>
                      </a:r>
                    </a:p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конца </a:t>
                      </a:r>
                      <a:b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г., </a:t>
                      </a:r>
                    </a:p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руб.</a:t>
                      </a:r>
                      <a:b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Прогнозируемая стоимость мед.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помощи </a:t>
                      </a:r>
                      <a:br>
                        <a:rPr lang="ru-RU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4 квартал 2021 г., </a:t>
                      </a:r>
                      <a:br>
                        <a:rPr lang="ru-RU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 руб.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Недостаток средств, </a:t>
                      </a:r>
                      <a:b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 руб.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2020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г.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январь-сентябрь </a:t>
                      </a:r>
                      <a:b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г.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мес. 2021 г.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январь-сентябрь 2021 г.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(октябрь – декабрь)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(октябрь – декабрь)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2021 г.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22 510 995,6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23 485 313,3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25 947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41,7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18 760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052,1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72,3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800 491,7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7 187 089,6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8 907 592,8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1 720 503,2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Выгнутая вниз стрелка 3"/>
          <p:cNvSpPr/>
          <p:nvPr/>
        </p:nvSpPr>
        <p:spPr>
          <a:xfrm>
            <a:off x="431371" y="3859851"/>
            <a:ext cx="1536171" cy="1434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255573" y="3859850"/>
            <a:ext cx="1536171" cy="1452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4005065"/>
            <a:ext cx="960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4,3%</a:t>
            </a:r>
            <a:endParaRPr lang="ru-RU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7595" y="4003468"/>
            <a:ext cx="105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10,5%</a:t>
            </a:r>
            <a:endParaRPr lang="ru-RU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1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2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521280" cy="502659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Прогноз выполнения объемов оказания медицинской помощи в рамках ТПОМС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Архангельской области в 2021 году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19336" y="764704"/>
          <a:ext cx="11809312" cy="549245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376264"/>
                <a:gridCol w="288032"/>
                <a:gridCol w="936104"/>
                <a:gridCol w="936104"/>
                <a:gridCol w="936104"/>
                <a:gridCol w="936104"/>
                <a:gridCol w="936104"/>
                <a:gridCol w="936104"/>
                <a:gridCol w="864096"/>
                <a:gridCol w="864096"/>
                <a:gridCol w="936103"/>
                <a:gridCol w="864097"/>
              </a:tblGrid>
              <a:tr h="648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Условия и виды оказания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медицинской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помощи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стро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ки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Плановые показатели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2021 год по  ТП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ОМС </a:t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 учетом МБТ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Фактически принято к оплате  </a:t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9 месяцев 2021 года, всего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Отказано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в связи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превышением плановых показателей (непринятые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оплате счета)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состоянию на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10.10.2021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Прогноз фактических показателей  2021 года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 в связи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превышением плановых показателей (непринятые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оплате счета)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Объемы медицинской помощи (посещения, вызов, случаи лечения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Размер финансового обеспечения медицинской помощи,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Объемы медицинской помощи (посещения, вызов, случаи лечения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Размер финансового обеспечения медицинской помощи,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Объемы медицинской помощи (посещения, вызов, случаи лечения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Размер финансового обеспечения медицинской помощи,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Объемы медицинской помощи (посещения, вызов, случаи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лечения),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Размер финансового обеспечения медицинской помощи,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Объемы медицинской помощи (посещения, вызов, случаи лечения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Размер финансового обеспечения медицинской помощи, тыс. руб.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311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Всего на медицинскую помощь,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том числе: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25 947 141,7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18 760 052,1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800 491,7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27 667 644,9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1 720 503,2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1. Медицинская помощь в амбулаторных условиях, всего, в том числе: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9 406 401,6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6 143 763,8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114 706,2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9 422 590,1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16 188,5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Посещения с профилактическими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и 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иными целями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3 278 181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3 149 528,3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2 321 318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2 224 042,8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25 771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14 622,4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3 278 181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3 149 528,3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Обращения в связи с заболеваниями, всего,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том числе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2 000 138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5 589 507,1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1 317 257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3 444 477,1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10 992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89 686,6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2 000 138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5 589 507,1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пациентам с новой коронавирусной инфекцией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326 087,1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54 364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183 794,5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23 397,9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80 214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326 087,1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Неотложная медицинская помощь,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всего, </a:t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том числе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604 170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667 366,2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434 948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475 243,9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11 284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10 397,2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619 262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683 554,7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15 092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16 188,5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пациентам с новой коронавирусной инфекцией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11 543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9 471,4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145,7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17 591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15 786,7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15 786,7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2. Медицинская помощь в стационарных условиях, всего,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том числе: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185 270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12 603 640,7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122 424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9 770 905,3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10 761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588 390,7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185 270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13 973 593,8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1 369 953,1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пациентам с новой коронавирусной инфекцией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22 677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789 730,4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2 430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275 162,5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35 380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5 641 028,0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1 369 953,1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3. Медицинская помощь в  условиях дневного стационара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68 332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2 488 863,3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40 347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1 778 191,1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1 810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95 394,0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68 332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2 796 954,8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308 091,5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4. Скорая медицинская помощь, всего , </a:t>
                      </a: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том числе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324 462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1 448 236,1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259 750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1 067 191,9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387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2 000,8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350 805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1 474 506,2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26 343</a:t>
                      </a:r>
                      <a:endParaRPr lang="ru-RU" sz="9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26 270,1</a:t>
                      </a:r>
                      <a:endParaRPr lang="ru-RU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пациентам с новой коронавирусной инфекцией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83" marR="6883" marT="68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31 837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133 178,7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142,1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48 554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205 241,2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26 270,1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01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4"/>
            <a:ext cx="10972800" cy="817544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Итоговая оценка исполнения бюджета территориального фонда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девять месяцев 2021 года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35363" y="1274744"/>
          <a:ext cx="11521278" cy="4384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4361"/>
                <a:gridCol w="2112235"/>
                <a:gridCol w="1920213"/>
                <a:gridCol w="2016224"/>
                <a:gridCol w="2208245"/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 на 2021 год</a:t>
                      </a:r>
                      <a:endParaRPr lang="ru-RU" sz="20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(млн. рублей)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(млн. рублей)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исполнения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9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факту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месяцев 2020 года, 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48357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Доходы, всего,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24 374,2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20 030,4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+ 9,8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субвенция ФОМС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24 070,9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18 053,2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+ 0,9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24 586,7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18 708,1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76,1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+ 8,8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остатков средств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212,5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1 322,3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15413" y="413044"/>
            <a:ext cx="11041227" cy="50265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Поступление доходов в бюджет территориального фонда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девять месяцев 2021 года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1500279"/>
              </p:ext>
            </p:extLst>
          </p:nvPr>
        </p:nvGraphicFramePr>
        <p:xfrm>
          <a:off x="239349" y="1196752"/>
          <a:ext cx="11617291" cy="4778464"/>
        </p:xfrm>
        <a:graphic>
          <a:graphicData uri="http://schemas.openxmlformats.org/drawingml/2006/table">
            <a:tbl>
              <a:tblPr/>
              <a:tblGrid>
                <a:gridCol w="5088564"/>
                <a:gridCol w="1440160"/>
                <a:gridCol w="1344151"/>
                <a:gridCol w="1248139"/>
                <a:gridCol w="1440160"/>
                <a:gridCol w="1056117"/>
              </a:tblGrid>
              <a:tr h="5096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Исполнено,</a:t>
                      </a: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млн. рублей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исполне-ния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 9 мес.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3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24 374,2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20 030,4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+ 1 788,5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+ 9,8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них: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поступления</a:t>
                      </a:r>
                      <a:endParaRPr lang="ru-RU" sz="1600" b="0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+ 10,7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+ 22,7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субвенция</a:t>
                      </a:r>
                      <a:r>
                        <a:rPr lang="ru-RU" sz="1600" b="0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бюджета </a:t>
                      </a: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ФОМС </a:t>
                      </a:r>
                      <a:endParaRPr lang="ru-RU" sz="1600" b="0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24 070,9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18 053,2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+ 159,8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на дополнительное финансовое обеспечение ТПОМС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1 672,6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+ 1 672,6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бюджета ФОМС на оплату труда врачей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среднего мед. персонала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- 70,7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- 53,6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бюджета ФОМС на выплаты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выявление онкозаболеваний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 других ТФОМС в рамках  МТР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384,5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316,0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+ 37,9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+ 13,6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возврата субсидий, субвенций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иных МБТ прошлых лет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1006,5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- 0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,3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- 11,3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возврат остатков субсидий, субвенций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иных МБТ прошлых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- 130,7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- 141,0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- 21,6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- 18,1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754" y="1"/>
            <a:ext cx="120924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15413" y="413044"/>
            <a:ext cx="11041227" cy="50265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Поступление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межбюджетных трансфертов на дополнительное финансовое обеспечение территориальной программы ОМС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девять месяцев 2021 года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1500279"/>
              </p:ext>
            </p:extLst>
          </p:nvPr>
        </p:nvGraphicFramePr>
        <p:xfrm>
          <a:off x="431370" y="1196753"/>
          <a:ext cx="11353261" cy="4843636"/>
        </p:xfrm>
        <a:graphic>
          <a:graphicData uri="http://schemas.openxmlformats.org/drawingml/2006/table">
            <a:tbl>
              <a:tblPr/>
              <a:tblGrid>
                <a:gridCol w="9200056"/>
                <a:gridCol w="2153205"/>
              </a:tblGrid>
              <a:tr h="395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Сумма,</a:t>
                      </a:r>
                      <a:b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млн. рублей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1 672,6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них: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межбюджетный трансферт из бюджета ФОМС на дополнительное финансовое обеспечение оказания медицинской помощи лицам, застрахованным по обязательному медицинскому страхованию,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заболеванием и (или) подозрением на заболевание новой коронавирусной инфекцией в рамках реализации территориальной программы обязательного медицинского страхования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межбюджетный трансферт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областного бюджета на финансовое обеспечение проведения углубленной диспансеризации застрахованных  по обязательному медицинскому страхованию лиц, перенесших новую коронавирусную инфекцию (COVID-19)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*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682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межбюджетный трансферт из областного бюджета на дополнительное финансовое обеспечение оказания медицинской помощи лицам, застрахованным по обязательному медицинскому страхованию, в том числе с заболеванием и (или) подозрением на заболевание новой коронавирусной инфекцией (COVID-19) в рамках реализации территориальных программ обязательного медицинского страхования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1 210,0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42">
                <a:tc gridSpan="2">
                  <a:txBody>
                    <a:bodyPr/>
                    <a:lstStyle/>
                    <a:p>
                      <a:pPr algn="just"/>
                      <a:endParaRPr lang="ru-RU" sz="1600" b="0" i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7368" y="5657671"/>
            <a:ext cx="11233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за </a:t>
            </a: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счет </a:t>
            </a: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распределения иных межбюджетных трансфертов, предоставляемых в 2021 году из федерального бюджета бюджетам субъектов Российской Федерации, источником финансового обеспечения которых являются бюджетные ассигнования резервного фонда Правительства Российской Федерации </a:t>
            </a:r>
            <a:endParaRPr lang="ru-RU" sz="15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01404627"/>
              </p:ext>
            </p:extLst>
          </p:nvPr>
        </p:nvGraphicFramePr>
        <p:xfrm>
          <a:off x="335360" y="1125539"/>
          <a:ext cx="115932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4419" y="333377"/>
            <a:ext cx="11040533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остатков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 и размера просроченной кредиторской задолженности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государственных медицинских организациях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864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3212976"/>
            <a:ext cx="1296144" cy="906282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1916832"/>
            <a:ext cx="1152128" cy="805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30" name="Заголовок 1"/>
          <p:cNvSpPr>
            <a:spLocks noGrp="1"/>
          </p:cNvSpPr>
          <p:nvPr>
            <p:ph type="title"/>
          </p:nvPr>
        </p:nvSpPr>
        <p:spPr>
          <a:xfrm>
            <a:off x="335361" y="188640"/>
            <a:ext cx="11593288" cy="575394"/>
          </a:xfrm>
        </p:spPr>
        <p:txBody>
          <a:bodyPr/>
          <a:lstStyle/>
          <a:p>
            <a:pPr algn="ctr">
              <a:defRPr/>
            </a:pPr>
            <a:r>
              <a:rPr lang="ru-RU" sz="18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Дополнительные источники финансирования медицинских организаций, осуществляющих деятельность в сфере ОМС Архангельской области, в т.ч. снижения кредиторской задолженности</a:t>
            </a:r>
          </a:p>
        </p:txBody>
      </p:sp>
      <p:sp>
        <p:nvSpPr>
          <p:cNvPr id="5131" name="Прямоугольник 5"/>
          <p:cNvSpPr>
            <a:spLocks noChangeArrowheads="1"/>
          </p:cNvSpPr>
          <p:nvPr/>
        </p:nvSpPr>
        <p:spPr bwMode="auto">
          <a:xfrm>
            <a:off x="3359696" y="1844825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698,3 млн.руб.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4797152"/>
            <a:ext cx="1272205" cy="1195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5039883" y="1059319"/>
            <a:ext cx="6913795" cy="504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областного бюджета на погашение просроченной кредиторской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задолженности медицинских организаций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1384" y="1052736"/>
            <a:ext cx="1175453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 год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392" y="3429000"/>
            <a:ext cx="1152128" cy="288032"/>
          </a:xfrm>
          <a:prstGeom prst="roundRect">
            <a:avLst>
              <a:gd name="adj" fmla="val 1323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1384" y="2060848"/>
            <a:ext cx="1247461" cy="3600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год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400" y="5085184"/>
            <a:ext cx="108012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</p:txBody>
      </p:sp>
      <p:sp>
        <p:nvSpPr>
          <p:cNvPr id="5139" name="Прямоугольник 17"/>
          <p:cNvSpPr>
            <a:spLocks noChangeArrowheads="1"/>
          </p:cNvSpPr>
          <p:nvPr/>
        </p:nvSpPr>
        <p:spPr bwMode="auto">
          <a:xfrm>
            <a:off x="1919536" y="2132856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998,6</a:t>
            </a:r>
          </a:p>
        </p:txBody>
      </p:sp>
      <p:sp>
        <p:nvSpPr>
          <p:cNvPr id="5140" name="Прямоугольник 18"/>
          <p:cNvSpPr>
            <a:spLocks noChangeArrowheads="1"/>
          </p:cNvSpPr>
          <p:nvPr/>
        </p:nvSpPr>
        <p:spPr bwMode="auto">
          <a:xfrm>
            <a:off x="1919536" y="3501008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789,8</a:t>
            </a:r>
          </a:p>
        </p:txBody>
      </p:sp>
      <p:sp>
        <p:nvSpPr>
          <p:cNvPr id="5141" name="Прямоугольник 19"/>
          <p:cNvSpPr>
            <a:spLocks noChangeArrowheads="1"/>
          </p:cNvSpPr>
          <p:nvPr/>
        </p:nvSpPr>
        <p:spPr bwMode="auto">
          <a:xfrm>
            <a:off x="3359696" y="2420888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300,3 млн.руб.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2" name="Прямоугольник 20"/>
          <p:cNvSpPr>
            <a:spLocks noChangeArrowheads="1"/>
          </p:cNvSpPr>
          <p:nvPr/>
        </p:nvSpPr>
        <p:spPr bwMode="auto">
          <a:xfrm>
            <a:off x="1847528" y="5229200"/>
            <a:ext cx="780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1 708,3</a:t>
            </a:r>
          </a:p>
        </p:txBody>
      </p:sp>
      <p:sp>
        <p:nvSpPr>
          <p:cNvPr id="5143" name="Прямоугольник 21"/>
          <p:cNvSpPr>
            <a:spLocks noChangeArrowheads="1"/>
          </p:cNvSpPr>
          <p:nvPr/>
        </p:nvSpPr>
        <p:spPr bwMode="auto">
          <a:xfrm>
            <a:off x="3287688" y="1124744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148,7 млн.руб.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6" name="Прямоугольник 29"/>
          <p:cNvSpPr>
            <a:spLocks noChangeArrowheads="1"/>
          </p:cNvSpPr>
          <p:nvPr/>
        </p:nvSpPr>
        <p:spPr bwMode="auto">
          <a:xfrm>
            <a:off x="3359696" y="6093296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35,7 млн.руб.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7" name="Прямоугольник 30"/>
          <p:cNvSpPr>
            <a:spLocks noChangeArrowheads="1"/>
          </p:cNvSpPr>
          <p:nvPr/>
        </p:nvSpPr>
        <p:spPr bwMode="auto">
          <a:xfrm>
            <a:off x="3287688" y="4437113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210,0 млн.руб.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8" name="Прямоугольник 31"/>
          <p:cNvSpPr>
            <a:spLocks noChangeArrowheads="1"/>
          </p:cNvSpPr>
          <p:nvPr/>
        </p:nvSpPr>
        <p:spPr bwMode="auto">
          <a:xfrm>
            <a:off x="3359696" y="3717032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451,9 млн. руб.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9" name="Прямоугольник 32"/>
          <p:cNvSpPr>
            <a:spLocks noChangeArrowheads="1"/>
          </p:cNvSpPr>
          <p:nvPr/>
        </p:nvSpPr>
        <p:spPr bwMode="auto">
          <a:xfrm>
            <a:off x="3359696" y="3140968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337,9 млн.руб.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50" name="Прямоугольник 34"/>
          <p:cNvSpPr>
            <a:spLocks noChangeArrowheads="1"/>
          </p:cNvSpPr>
          <p:nvPr/>
        </p:nvSpPr>
        <p:spPr bwMode="auto">
          <a:xfrm>
            <a:off x="3287688" y="4941168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395,6 млн.руб.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39883" y="2349500"/>
            <a:ext cx="6912935" cy="5032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областного бюджета на погашение просроченной кредиторской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задолженности медицинских организаций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039883" y="3644901"/>
            <a:ext cx="6912935" cy="504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областного бюджета на погашение просроченной кредиторской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задолженности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медицинских организаций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39883" y="5445126"/>
            <a:ext cx="6912935" cy="5048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МБТ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фин. обеспечение проведения углубленной диспансеризации лиц, перенесших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(средства резервного фонда Правительства РФ)</a:t>
            </a:r>
          </a:p>
          <a:p>
            <a:pPr algn="l">
              <a:defRPr/>
            </a:pP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39883" y="1700214"/>
            <a:ext cx="6912935" cy="5048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МБТ из областного бюджета на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дополнительное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обеспечение реализации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территориальной программы ОМС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39883" y="2997200"/>
            <a:ext cx="6912935" cy="5032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МБТ из бюджета ФОМС на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дополнительное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территориальной программы ОМС в особых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условиях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COVID-19)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39883" y="4292601"/>
            <a:ext cx="6912935" cy="5048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МБТ на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доп.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обеспечение реализации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территориальной программы ОМС (средства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резервного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фонда Правительства РФ)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039883" y="4868864"/>
            <a:ext cx="6888765" cy="5048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МБТ из бюджета ФОМС на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дополнительное финансовое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мед.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помощи лицам с заболеванием 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39883" y="6021389"/>
            <a:ext cx="6912935" cy="5032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областного бюджета на погашение просроченной кредиторской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задолженности медицинских организаций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59" name="Прямоугольник 44"/>
          <p:cNvSpPr>
            <a:spLocks noChangeArrowheads="1"/>
          </p:cNvSpPr>
          <p:nvPr/>
        </p:nvSpPr>
        <p:spPr bwMode="auto">
          <a:xfrm>
            <a:off x="3359696" y="5517232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67,0 млн.руб.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Левая фигурная скобка 46"/>
          <p:cNvSpPr/>
          <p:nvPr/>
        </p:nvSpPr>
        <p:spPr>
          <a:xfrm>
            <a:off x="2783632" y="1772816"/>
            <a:ext cx="432048" cy="108012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Левая фигурная скобка 47"/>
          <p:cNvSpPr/>
          <p:nvPr/>
        </p:nvSpPr>
        <p:spPr>
          <a:xfrm flipV="1">
            <a:off x="2855640" y="4293096"/>
            <a:ext cx="432048" cy="2232248"/>
          </a:xfrm>
          <a:prstGeom prst="leftBrace">
            <a:avLst>
              <a:gd name="adj1" fmla="val 8333"/>
              <a:gd name="adj2" fmla="val 48672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9" name="Выноска 1 (граница и черта) 48"/>
          <p:cNvSpPr/>
          <p:nvPr/>
        </p:nvSpPr>
        <p:spPr>
          <a:xfrm>
            <a:off x="3287688" y="1052736"/>
            <a:ext cx="1656184" cy="504056"/>
          </a:xfrm>
          <a:prstGeom prst="accentBorderCallout1">
            <a:avLst>
              <a:gd name="adj1" fmla="val 18750"/>
              <a:gd name="adj2" fmla="val -8333"/>
              <a:gd name="adj3" fmla="val 47517"/>
              <a:gd name="adj4" fmla="val -43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9" y="908720"/>
            <a:ext cx="792088" cy="833774"/>
          </a:xfrm>
          <a:prstGeom prst="rect">
            <a:avLst/>
          </a:prstGeom>
          <a:solidFill>
            <a:srgbClr val="9999CC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3287688" y="1844824"/>
            <a:ext cx="165618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87688" y="2420888"/>
            <a:ext cx="165618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2927648" y="3068960"/>
            <a:ext cx="360040" cy="1152128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87688" y="3140968"/>
            <a:ext cx="165618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87688" y="3717032"/>
            <a:ext cx="165618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15680" y="4437112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15680" y="4941168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215680" y="5517232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215680" y="6093296"/>
            <a:ext cx="17281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5413" y="413045"/>
            <a:ext cx="10849205" cy="57446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территориального фонда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девять месяцев 2021 года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5360" y="1059320"/>
          <a:ext cx="11617292" cy="5322008"/>
        </p:xfrm>
        <a:graphic>
          <a:graphicData uri="http://schemas.openxmlformats.org/drawingml/2006/table">
            <a:tbl>
              <a:tblPr/>
              <a:tblGrid>
                <a:gridCol w="4992555"/>
                <a:gridCol w="1536171"/>
                <a:gridCol w="1440160"/>
                <a:gridCol w="1152128"/>
                <a:gridCol w="1491699"/>
                <a:gridCol w="1004579"/>
              </a:tblGrid>
              <a:tr h="6300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 бюджетной росписью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(млн. руб.)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(млн.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руб.)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исполне-ния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 9-ти месяцам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0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spc="-1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6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26 355,8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18 708,1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+1 517,5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+ 8,8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 расходы: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оплату медицинской помощи и ведение дела страховых</a:t>
                      </a:r>
                      <a:r>
                        <a:rPr lang="ru-RU" sz="1600" b="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медицинских организаций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26 065,5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18 605,4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+ 1 551,3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+ 9,1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расходов медицинских организаций на оплату труда врачей и среднего медицинского персонала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- 12,5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- 48,0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выплат стимулирующего характера мед. работникам за выявление онкологических заболеваний 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мероприятий медицинских организаций за счет средств НСЗ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4,4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- 22,6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- 89,7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обеспечение выполнения  функций территориального фонда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5413" y="413043"/>
            <a:ext cx="10849205" cy="646276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территориального фонда 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оплату медицинской помощи за девять месяцев 2021 года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5360" y="1059319"/>
          <a:ext cx="11669453" cy="5445738"/>
        </p:xfrm>
        <a:graphic>
          <a:graphicData uri="http://schemas.openxmlformats.org/drawingml/2006/table">
            <a:tbl>
              <a:tblPr/>
              <a:tblGrid>
                <a:gridCol w="5760640"/>
                <a:gridCol w="1440160"/>
                <a:gridCol w="1296144"/>
                <a:gridCol w="912100"/>
                <a:gridCol w="1440161"/>
                <a:gridCol w="820248"/>
              </a:tblGrid>
              <a:tr h="6662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 бюджетной росписью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(млн. руб.)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</a:t>
                      </a:r>
                      <a:b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9 месяцев 2021 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(млн.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руб.)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исполне-ния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9-ти месяцам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4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25 814,0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18 430,6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+ 1 567,5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+ 9,3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СМО на оплату медицинской помощи 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24 598,4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17 581,0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+ 1 547,4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+ 9,7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субвенции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22 921,8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978,7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- 54,2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- 0,3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МБТ на оказание мед. помощи лицам </a:t>
                      </a:r>
                      <a:b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заболеванием и (или) подозрением на 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COVID-19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395,6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+ 395,6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МБТ на проведение углубленной диспансеризации лицам, перенесшим 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COVID-19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67,0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+ 3,1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МБТ на оказание медицинской помощи лицам, застрахованным по ОМС, в т.ч. с заболеванием </a:t>
                      </a:r>
                      <a:b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(или) подозрением на 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COVID-19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1 210,0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1 202,9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99,4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+ 1 202,9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иных поступлений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МО на оплату медицинской помощи, оказанной гражданам, застрахованным на территориях других субъектов РФ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385,6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317,0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+ 39,9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+ 14,4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ТФОМС других субъектов РФ на оплату медицинской помощи в рамках межтерриториальных расчетов</a:t>
                      </a:r>
                      <a:endParaRPr lang="ru-RU" sz="1600" b="0" kern="1200" spc="-1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532,6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64,2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- 19,8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273141" cy="61969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Динамика выполнения объемов медицинской помощи</a:t>
            </a:r>
            <a:b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в рамках межтерриториальных расчетов</a:t>
            </a:r>
            <a:endParaRPr lang="ru-RU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5199349"/>
              </p:ext>
            </p:extLst>
          </p:nvPr>
        </p:nvGraphicFramePr>
        <p:xfrm>
          <a:off x="335359" y="1844823"/>
          <a:ext cx="5400601" cy="453650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00200"/>
                <a:gridCol w="810090"/>
                <a:gridCol w="900100"/>
                <a:gridCol w="810090"/>
                <a:gridCol w="1080121"/>
              </a:tblGrid>
              <a:tr h="682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и условия оказания </a:t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мед. помощи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2021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мес. 2021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мес. 2020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выпол-нения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5758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Амбулаторная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медицинская помощь: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03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посещения с проф.  и иными целями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40 000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25 088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29 003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62,7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57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неотложная МП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9 000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6 819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7 367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75,8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57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обращения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15 000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10 507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9 797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70,0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34316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Круглосуточный стационар: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случаи госпитализации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7 517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6 006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7 837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79,9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57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ВМП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457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487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742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106,6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57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онкология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529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685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76,7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57584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Дневной стационар: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57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случаи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лечения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552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605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92,0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57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т.ч. онкология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137,1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57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ЭКО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8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105,0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3447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Скорая помощь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8 500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5 755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230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67,7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168008" y="980728"/>
            <a:ext cx="5760807" cy="718085"/>
          </a:xfrm>
          <a:prstGeom prst="roundRect">
            <a:avLst>
              <a:gd name="adj" fmla="val 135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Медицинская помощь, оказанная лицам, застрахованным на территории других субъектов РФ, в мед. организациях  Архангельской области</a:t>
            </a:r>
            <a:endParaRPr lang="ru-RU" sz="1500" b="1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368" y="980728"/>
            <a:ext cx="5400600" cy="718085"/>
          </a:xfrm>
          <a:prstGeom prst="roundRect">
            <a:avLst>
              <a:gd name="adj" fmla="val 1354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Медицинская помощь, оказанная лицам, застрахованным на территории Архангельской области, в  мед. организациях  других субъектов РФ</a:t>
            </a:r>
            <a:endParaRPr lang="ru-RU" sz="1500" b="1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9923231" y="0"/>
            <a:ext cx="2268772" cy="641900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МТР</a:t>
            </a:r>
            <a:endParaRPr lang="ru-R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7757701"/>
              </p:ext>
            </p:extLst>
          </p:nvPr>
        </p:nvGraphicFramePr>
        <p:xfrm>
          <a:off x="6168010" y="1916828"/>
          <a:ext cx="5784641" cy="446449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30783"/>
                <a:gridCol w="1476929"/>
                <a:gridCol w="1476929"/>
              </a:tblGrid>
              <a:tr h="4459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Виды и условия оказания мед. помощи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 9 мес. 2021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 9 мес. 2020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96654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Амбулаторная медицинская помощь: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712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посещения с проф. и иными целями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22 406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16 489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63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неотложная МП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7 456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6 827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9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обращения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15 790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ru-RU" sz="1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030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69855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Круглосуточный стационар: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436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случаи госпитализации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3 224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2 849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9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в т.ч. ВМП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9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    онкология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96654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Дневной стационар: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0" kern="120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9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случаи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лечения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402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415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9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в т.ч. онкология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9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      ЭКО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  <a:tr h="2966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Скорая помощь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5 778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400" kern="1200" baseline="0" dirty="0" smtClean="0">
                          <a:latin typeface="Arial" pitchFamily="34" charset="0"/>
                          <a:cs typeface="Arial" pitchFamily="34" charset="0"/>
                        </a:rPr>
                        <a:t> 945</a:t>
                      </a: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619" marR="5661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079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7368" y="188640"/>
            <a:ext cx="10273141" cy="61969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Финансовое обеспечение межтерриториальных расчетов</a:t>
            </a:r>
            <a:b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за 9 месяцев 2021 года, млн. рублей</a:t>
            </a:r>
            <a:endParaRPr lang="ru-RU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336" y="908720"/>
            <a:ext cx="5785320" cy="718085"/>
          </a:xfrm>
          <a:prstGeom prst="roundRect">
            <a:avLst>
              <a:gd name="adj" fmla="val 1354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Оплата мед. помощи, оказанной в мед. организациях  Архангельской области, лицам, застрахованным на территории других субъектов РФ</a:t>
            </a:r>
            <a:endParaRPr lang="ru-RU" sz="1400" b="1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352" y="908720"/>
            <a:ext cx="5712635" cy="718085"/>
          </a:xfrm>
          <a:prstGeom prst="roundRect">
            <a:avLst>
              <a:gd name="adj" fmla="val 1354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Оплата мед. помощи, оказанной в  мед. организациях 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других субъектов РФ лицам, застрахованным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на территории Архангельской области</a:t>
            </a:r>
            <a:endParaRPr lang="ru-RU" sz="1400" b="1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9923229" y="0"/>
            <a:ext cx="2268772" cy="641900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МТР</a:t>
            </a:r>
            <a:endParaRPr lang="ru-RU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769990131"/>
              </p:ext>
            </p:extLst>
          </p:nvPr>
        </p:nvGraphicFramePr>
        <p:xfrm>
          <a:off x="839416" y="1628800"/>
          <a:ext cx="5544616" cy="115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68117717"/>
              </p:ext>
            </p:extLst>
          </p:nvPr>
        </p:nvGraphicFramePr>
        <p:xfrm>
          <a:off x="6480043" y="1490169"/>
          <a:ext cx="5472775" cy="114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239871559"/>
              </p:ext>
            </p:extLst>
          </p:nvPr>
        </p:nvGraphicFramePr>
        <p:xfrm>
          <a:off x="239350" y="2710915"/>
          <a:ext cx="5952661" cy="383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="" xmlns:p14="http://schemas.microsoft.com/office/powerpoint/2010/main" val="3557708824"/>
              </p:ext>
            </p:extLst>
          </p:nvPr>
        </p:nvGraphicFramePr>
        <p:xfrm>
          <a:off x="6023993" y="2710915"/>
          <a:ext cx="6024752" cy="383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8071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6749</TotalTime>
  <Words>3101</Words>
  <Application>Microsoft Office PowerPoint</Application>
  <PresentationFormat>Произвольный</PresentationFormat>
  <Paragraphs>1118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«Отчет об исполнении  бюджета территориального  фонда обязательного медицинского страхования Архангельской области  за девять месяцев 2021 года»</vt:lpstr>
      <vt:lpstr>Поступление доходов в бюджет территориального фонда  за девять месяцев 2021 года  </vt:lpstr>
      <vt:lpstr>Поступление межбюджетных трансфертов на дополнительное финансовое обеспечение территориальной программы ОМС за девять месяцев 2021 года  </vt:lpstr>
      <vt:lpstr>Слайд 4</vt:lpstr>
      <vt:lpstr>Дополнительные источники финансирования медицинских организаций, осуществляющих деятельность в сфере ОМС Архангельской области, в т.ч. снижения кредиторской задолженности</vt:lpstr>
      <vt:lpstr>Расходы бюджета территориального фонда  за девять месяцев 2021 года</vt:lpstr>
      <vt:lpstr>Расходы бюджета территориального фонда   на оплату медицинской помощи за девять месяцев 2021 года</vt:lpstr>
      <vt:lpstr>Динамика выполнения объемов медицинской помощи в рамках межтерриториальных расчетов</vt:lpstr>
      <vt:lpstr>Финансовое обеспечение межтерриториальных расчетов  за 9 месяцев 2021 года, млн. рублей</vt:lpstr>
      <vt:lpstr>Слайд 10</vt:lpstr>
      <vt:lpstr>Использование средств НСЗ ТФОМС АО  для софинансирования расходов медицинских организаций  на оплату труда врачей и среднего медицинского персонала</vt:lpstr>
      <vt:lpstr>Исполнение территориальной программы ОМС за девять месяцев 2021 года</vt:lpstr>
      <vt:lpstr>Слайд 13</vt:lpstr>
      <vt:lpstr>Слайд 14</vt:lpstr>
      <vt:lpstr>Исполнение профилактических мероприятий   за девять месяцев 2021 года</vt:lpstr>
      <vt:lpstr>Анализ проведения диагностических исследований  за девять месяцев 2021 года</vt:lpstr>
      <vt:lpstr>Динамика финансового обеспечения территориальной программы ОМС  в Архангельской области за период 2019 год – 9 месяцев 2021 года</vt:lpstr>
      <vt:lpstr>Прогноз выполнения объемов оказания медицинской помощи в рамках ТПОМС  в Архангельской области в 2021 году</vt:lpstr>
      <vt:lpstr>Итоговая оценка исполнения бюджета территориального фонда  за девять месяцев 2021 года</vt:lpstr>
      <vt:lpstr>Слайд 20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Ясько</cp:lastModifiedBy>
  <cp:revision>539</cp:revision>
  <cp:lastPrinted>2021-04-21T09:28:43Z</cp:lastPrinted>
  <dcterms:created xsi:type="dcterms:W3CDTF">2017-03-04T20:02:39Z</dcterms:created>
  <dcterms:modified xsi:type="dcterms:W3CDTF">2021-12-12T10:07:20Z</dcterms:modified>
</cp:coreProperties>
</file>