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4"/>
  </p:notesMasterIdLst>
  <p:handoutMasterIdLst>
    <p:handoutMasterId r:id="rId15"/>
  </p:handoutMasterIdLst>
  <p:sldIdLst>
    <p:sldId id="331" r:id="rId2"/>
    <p:sldId id="342" r:id="rId3"/>
    <p:sldId id="343" r:id="rId4"/>
    <p:sldId id="344" r:id="rId5"/>
    <p:sldId id="352" r:id="rId6"/>
    <p:sldId id="353" r:id="rId7"/>
    <p:sldId id="354" r:id="rId8"/>
    <p:sldId id="355" r:id="rId9"/>
    <p:sldId id="356" r:id="rId10"/>
    <p:sldId id="359" r:id="rId11"/>
    <p:sldId id="317" r:id="rId12"/>
    <p:sldId id="340" r:id="rId13"/>
  </p:sldIdLst>
  <p:sldSz cx="9144000" cy="6877050"/>
  <p:notesSz cx="6797675" cy="992822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FF"/>
    <a:srgbClr val="DEDEFF"/>
    <a:srgbClr val="00007D"/>
    <a:srgbClr val="D0D0E3"/>
    <a:srgbClr val="002774"/>
    <a:srgbClr val="0033CC"/>
    <a:srgbClr val="669900"/>
    <a:srgbClr val="B6DF89"/>
    <a:srgbClr val="A0D565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68459" autoAdjust="0"/>
  </p:normalViewPr>
  <p:slideViewPr>
    <p:cSldViewPr>
      <p:cViewPr varScale="1">
        <p:scale>
          <a:sx n="78" d="100"/>
          <a:sy n="78" d="100"/>
        </p:scale>
        <p:origin x="-2574" y="-96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-3036" y="222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20.09.2021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4230579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85147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000" kern="1200" baseline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11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273050"/>
            <a:ext cx="4951412" cy="3722688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79" y="4104092"/>
            <a:ext cx="6209590" cy="5629225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396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12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0913" y="139700"/>
            <a:ext cx="4949825" cy="3722688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493" y="3956000"/>
            <a:ext cx="6336704" cy="5832648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indent="450000" algn="just">
              <a:spcBef>
                <a:spcPts val="0"/>
              </a:spcBef>
              <a:buFontTx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3854" y="4573194"/>
            <a:ext cx="5995466" cy="4610414"/>
          </a:xfrm>
        </p:spPr>
        <p:txBody>
          <a:bodyPr>
            <a:noAutofit/>
          </a:bodyPr>
          <a:lstStyle/>
          <a:p>
            <a:pPr algn="just"/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604072"/>
            <a:ext cx="6352339" cy="5129245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1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0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0" kern="1200" baseline="0" dirty="0" smtClean="0">
              <a:solidFill>
                <a:schemeClr val="bg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0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0" kern="1200" baseline="0" dirty="0" smtClean="0">
              <a:solidFill>
                <a:schemeClr val="bg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000" kern="1200" baseline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7705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33880"/>
            <a:ext cx="6019800" cy="2215938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79054"/>
            <a:ext cx="6019800" cy="175746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65757"/>
            <a:ext cx="2133600" cy="458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8470"/>
            <a:ext cx="2057400" cy="5425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8470"/>
            <a:ext cx="6019800" cy="5425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8470"/>
            <a:ext cx="8229600" cy="54252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19144"/>
            <a:ext cx="7772400" cy="13658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14790"/>
            <a:ext cx="7772400" cy="150435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6703"/>
            <a:ext cx="4038600" cy="38969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6703"/>
            <a:ext cx="4038600" cy="38969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5403"/>
            <a:ext cx="822960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9377"/>
            <a:ext cx="4040188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80916"/>
            <a:ext cx="4040188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539377"/>
            <a:ext cx="4041775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2180916"/>
            <a:ext cx="4041775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808"/>
            <a:ext cx="3008313" cy="11652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811"/>
            <a:ext cx="5111750" cy="5869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9089"/>
            <a:ext cx="3008313" cy="47040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13935"/>
            <a:ext cx="5486400" cy="568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4477"/>
            <a:ext cx="5486400" cy="41262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82247"/>
            <a:ext cx="5486400" cy="8070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5757"/>
            <a:ext cx="2895600" cy="45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5757"/>
            <a:ext cx="2133600" cy="45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2"/>
            <a:ext cx="9144000" cy="547617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8470"/>
            <a:ext cx="8229600" cy="137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6703"/>
            <a:ext cx="8229600" cy="3896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2575"/>
            <a:ext cx="2133600" cy="477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71800" y="1926359"/>
            <a:ext cx="6019800" cy="2123461"/>
          </a:xfrm>
        </p:spPr>
        <p:txBody>
          <a:bodyPr/>
          <a:lstStyle/>
          <a:p>
            <a:r>
              <a:rPr kumimoji="1"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Отчет об исполнении </a:t>
            </a:r>
            <a:b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бюджета территориального </a:t>
            </a:r>
            <a:b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фонда обязательного медицинского страхования Архангельской области </a:t>
            </a:r>
            <a:b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за первое полугодие 2021 года</a:t>
            </a:r>
            <a:r>
              <a:rPr kumimoji="1"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»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676974"/>
            <a:ext cx="8991600" cy="505456"/>
          </a:xfrm>
        </p:spPr>
        <p:txBody>
          <a:bodyPr/>
          <a:lstStyle/>
          <a:p>
            <a:pPr lvl="0" algn="ctr">
              <a:buClr>
                <a:srgbClr val="00007D"/>
              </a:buClr>
            </a:pPr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Архангельск, 2021 г.</a:t>
            </a:r>
          </a:p>
          <a:p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"/>
            <a:ext cx="1835696" cy="156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414189"/>
            <a:ext cx="8892480" cy="64807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Оказание медицинской помощи лицам, застрахованным в других субъектах РФ, </a:t>
            </a:r>
            <a:br>
              <a:rPr lang="ru-RU" sz="15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5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медицинских организациях на территории Архангельской области  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(м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ежтерриториальные расчеты, входящий поток)</a:t>
            </a:r>
            <a:endParaRPr lang="ru-RU" sz="15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5199349"/>
              </p:ext>
            </p:extLst>
          </p:nvPr>
        </p:nvGraphicFramePr>
        <p:xfrm>
          <a:off x="539552" y="1566317"/>
          <a:ext cx="7992888" cy="512129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172438"/>
                <a:gridCol w="1080032"/>
                <a:gridCol w="1217964"/>
                <a:gridCol w="1522454"/>
              </a:tblGrid>
              <a:tr h="359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Виды и условия оказания медицинской помощи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  <a:b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мес. 2020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  <a:b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мес. 2021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79645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 в  амбулаторных условиях:</a:t>
                      </a:r>
                      <a:endParaRPr lang="ru-RU" sz="12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посещения с проф.  и иными целями, число посещений</a:t>
                      </a:r>
                      <a:endParaRPr lang="ru-RU" sz="12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8 806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11 342</a:t>
                      </a: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405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</a:tr>
              <a:tr h="1796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неотложная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медицинская помощь,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посещений</a:t>
                      </a:r>
                      <a:endParaRPr lang="ru-RU" sz="12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4 220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4 268</a:t>
                      </a: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4052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1" kern="1200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4,2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</a:tr>
              <a:tr h="1796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обращения, число обращений</a:t>
                      </a:r>
                      <a:endParaRPr lang="ru-RU" sz="12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8 678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9 154</a:t>
                      </a: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4052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1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17,2</a:t>
                      </a:r>
                    </a:p>
                  </a:txBody>
                  <a:tcPr marL="56619" marR="56619" marT="0" marB="0" anchor="ctr"/>
                </a:tc>
              </a:tr>
              <a:tr h="3592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Круглосуточный стационар,</a:t>
                      </a:r>
                      <a:r>
                        <a:rPr lang="ru-RU" sz="12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случаи   госпитализации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1 769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1 888</a:t>
                      </a: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4052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1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131,1</a:t>
                      </a: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67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ВМП</a:t>
                      </a:r>
                      <a:endParaRPr lang="ru-RU" sz="1200" b="1" i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  <a:endParaRPr lang="ru-RU" sz="1200" b="1" i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</a:tr>
              <a:tr h="24052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1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96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онкология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101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123</a:t>
                      </a: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4052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400" b="1" i="1" kern="1200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18,5</a:t>
                      </a:r>
                    </a:p>
                  </a:txBody>
                  <a:tcPr marL="56619" marR="56619" marT="0" marB="0" anchor="ctr">
                    <a:solidFill>
                      <a:srgbClr val="EFEFFF"/>
                    </a:solidFill>
                  </a:tcPr>
                </a:tc>
              </a:tr>
              <a:tr h="1796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Дневной стационар , случаи</a:t>
                      </a:r>
                      <a:r>
                        <a:rPr lang="ru-RU" sz="12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лечения</a:t>
                      </a:r>
                      <a:endParaRPr lang="ru-RU" sz="12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226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258</a:t>
                      </a: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4052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400" b="1" i="1" kern="1200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13,8</a:t>
                      </a:r>
                    </a:p>
                  </a:txBody>
                  <a:tcPr marL="56619" marR="56619" marT="0" marB="0" anchor="ctr"/>
                </a:tc>
              </a:tr>
              <a:tr h="1796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: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онкология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56619" marR="56619" marT="0" marB="0" anchor="ctr"/>
                </a:tc>
              </a:tr>
              <a:tr h="23961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i="1" kern="1200" baseline="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</a:t>
                      </a:r>
                    </a:p>
                  </a:txBody>
                  <a:tcPr marL="56619" marR="56619" marT="0" marB="0" anchor="ctr"/>
                </a:tc>
              </a:tr>
              <a:tr h="1796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ЭКО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6619" marR="56619" marT="0" marB="0" anchor="ctr"/>
                </a:tc>
              </a:tr>
              <a:tr h="20958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i="1" kern="1200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56619" marR="56619" marT="0" marB="0" anchor="ctr"/>
                </a:tc>
              </a:tr>
              <a:tr h="1796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Скорая помощь, число вызовов</a:t>
                      </a:r>
                      <a:endParaRPr lang="ru-RU" sz="12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3 154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3 209</a:t>
                      </a: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</a:tr>
              <a:tr h="24052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i="1" kern="1200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13,7</a:t>
                      </a: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4909077"/>
              </p:ext>
            </p:extLst>
          </p:nvPr>
        </p:nvGraphicFramePr>
        <p:xfrm>
          <a:off x="2339752" y="990253"/>
          <a:ext cx="5904657" cy="401108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2263451"/>
                <a:gridCol w="1672986"/>
                <a:gridCol w="1968220"/>
              </a:tblGrid>
              <a:tr h="2029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Bahnschrift" pitchFamily="34" charset="0"/>
                        </a:rPr>
                        <a:t>План</a:t>
                      </a:r>
                      <a:endParaRPr lang="ru-RU" sz="1300" b="1" baseline="0" dirty="0">
                        <a:solidFill>
                          <a:srgbClr val="00206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aseline="0" dirty="0" smtClean="0">
                          <a:latin typeface="Bahnschrift" pitchFamily="34" charset="0"/>
                        </a:rPr>
                        <a:t>Факт</a:t>
                      </a:r>
                      <a:endParaRPr lang="ru-RU" sz="1300" b="1" baseline="0" dirty="0">
                        <a:solidFill>
                          <a:srgbClr val="00206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aseline="0" dirty="0" smtClean="0">
                          <a:latin typeface="Bahnschrift" pitchFamily="34" charset="0"/>
                        </a:rPr>
                        <a:t>% выполнения</a:t>
                      </a:r>
                      <a:endParaRPr lang="ru-RU" sz="1300" b="1" baseline="0" dirty="0">
                        <a:solidFill>
                          <a:srgbClr val="00206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</a:tr>
              <a:tr h="1981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baseline="0" dirty="0" smtClean="0">
                          <a:latin typeface="Bahnschrift" pitchFamily="34" charset="0"/>
                        </a:rPr>
                        <a:t>385,6 млн.руб.</a:t>
                      </a:r>
                      <a:endParaRPr lang="ru-RU" sz="1300" b="1" kern="1200" baseline="0" dirty="0">
                        <a:solidFill>
                          <a:srgbClr val="C0000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baseline="0" dirty="0" smtClean="0">
                          <a:latin typeface="Bahnschrift" pitchFamily="34" charset="0"/>
                        </a:rPr>
                        <a:t>185,7 млн.руб.</a:t>
                      </a:r>
                      <a:endParaRPr lang="ru-RU" sz="1300" b="1" kern="1200" baseline="0" dirty="0">
                        <a:solidFill>
                          <a:srgbClr val="C0000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baseline="0" dirty="0" smtClean="0">
                          <a:latin typeface="Bahnschrift" pitchFamily="34" charset="0"/>
                        </a:rPr>
                        <a:t>48,2</a:t>
                      </a:r>
                      <a:r>
                        <a:rPr lang="en-US" sz="1300" kern="1200" baseline="0" dirty="0" smtClean="0">
                          <a:latin typeface="Bahnschrift" pitchFamily="34" charset="0"/>
                        </a:rPr>
                        <a:t> </a:t>
                      </a:r>
                      <a:endParaRPr lang="ru-RU" sz="1300" b="1" kern="1200" baseline="0" dirty="0">
                        <a:solidFill>
                          <a:srgbClr val="C0000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079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58472"/>
            <a:ext cx="8229600" cy="819815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Итоговая оценка исполнения бюджета территориального фонда за первое полугодие 2021 года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51522" y="1278285"/>
          <a:ext cx="8640959" cy="39122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1"/>
                <a:gridCol w="1584176"/>
                <a:gridCol w="1440160"/>
                <a:gridCol w="1512168"/>
                <a:gridCol w="1656184"/>
              </a:tblGrid>
              <a:tr h="131428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2021 год</a:t>
                      </a:r>
                      <a:endParaRPr lang="ru-RU" sz="2000" b="1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рублей)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рублей)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Изменение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факту</a:t>
                      </a:r>
                      <a:r>
                        <a:rPr lang="ru-RU" sz="20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полугодия 2020 года, %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9734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всего,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24 374,2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12 164,9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+ 0,2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97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97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субвенция ФОМС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24 070,9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12 035,5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+ 0,9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9734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24 586,7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11 569,7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47,1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100863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Изменение </a:t>
                      </a:r>
                    </a:p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остатков средств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212,5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595,2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9079"/>
            <a:ext cx="43742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endParaRPr lang="ru-RU" sz="5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414190"/>
            <a:ext cx="8280920" cy="792088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Поступление доходов в бюджет территориального фонда 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первое полугодие 2021 года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41500279"/>
              </p:ext>
            </p:extLst>
          </p:nvPr>
        </p:nvGraphicFramePr>
        <p:xfrm>
          <a:off x="251520" y="1206276"/>
          <a:ext cx="8640960" cy="5433082"/>
        </p:xfrm>
        <a:graphic>
          <a:graphicData uri="http://schemas.openxmlformats.org/drawingml/2006/table">
            <a:tbl>
              <a:tblPr/>
              <a:tblGrid>
                <a:gridCol w="3600400"/>
                <a:gridCol w="1182057"/>
                <a:gridCol w="1050191"/>
                <a:gridCol w="936104"/>
                <a:gridCol w="1080120"/>
                <a:gridCol w="792088"/>
              </a:tblGrid>
              <a:tr h="7007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Исполнено,</a:t>
                      </a: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млн. рублей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 первому полугодию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 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24 374,2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12 164,9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+ 26,5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+ 0,2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них: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поступления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- 0,004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51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субвенция</a:t>
                      </a: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ФОМС 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24 070,9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12 035,5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+ 106,6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+ 0,9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 других ТФОМС в рамках  межтерриториальных расчетов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384,5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184,6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- 10,5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- 5,4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бюджета ФОМС на оплату труда врачей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среднего мед. персонала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- 47,1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- 53,6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бюджета ФОМС на выплаты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выявление онкозаболеваний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+ 0,1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от возврата субсидий, субвенций и иных МБТ прошлых лет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608,8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- 0</a:t>
                      </a: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,6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- 27,3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возврат остатков субсидий, субвенций и иных МБТ прошлых 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лет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- 130,7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- 137,1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104,9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- 20,7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- 17,8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1"/>
            <a:ext cx="8136904" cy="576063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за первое полугодие 2021 года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1062261"/>
          <a:ext cx="8712968" cy="5715592"/>
        </p:xfrm>
        <a:graphic>
          <a:graphicData uri="http://schemas.openxmlformats.org/drawingml/2006/table">
            <a:tbl>
              <a:tblPr/>
              <a:tblGrid>
                <a:gridCol w="3657083"/>
                <a:gridCol w="1147320"/>
                <a:gridCol w="1075613"/>
                <a:gridCol w="860491"/>
                <a:gridCol w="1219027"/>
                <a:gridCol w="753434"/>
              </a:tblGrid>
              <a:tr h="64185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2021 год бюджетной росписью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 первому полугодию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5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</a:t>
                      </a:r>
                      <a:r>
                        <a:rPr lang="ru-RU" sz="18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24 683,1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11 569,7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- 504,6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 расходы: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оплату медицинской помощи </a:t>
                      </a:r>
                      <a:b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ведение дела страховых</a:t>
                      </a: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медицинских организаций 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24 392,8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11 504,2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- 488,4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0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</a:t>
                      </a: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расходов медицинских организаций на оплату труда врачей и среднего медицинского персонала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81,5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- 4,5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- 33,6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0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выплат стимулирующего характера мед. работникам за выявление онкологических заболеваний 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мероприятий медицинских организаций за счет средств НСЗ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- 12,6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- 82,9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обеспечение выполнения  функций территориального фонда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134,0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+ 0,9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+ 1,7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8136904" cy="108012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 </a:t>
            </a:r>
            <a:b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</a:t>
            </a:r>
            <a:b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первое полугодие 2021 года</a:t>
            </a:r>
            <a:endParaRPr lang="ru-RU" sz="2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1" y="1494312"/>
          <a:ext cx="8680081" cy="4897435"/>
        </p:xfrm>
        <a:graphic>
          <a:graphicData uri="http://schemas.openxmlformats.org/drawingml/2006/table">
            <a:tbl>
              <a:tblPr/>
              <a:tblGrid>
                <a:gridCol w="3816424"/>
                <a:gridCol w="1152128"/>
                <a:gridCol w="1080120"/>
                <a:gridCol w="862033"/>
                <a:gridCol w="1035312"/>
                <a:gridCol w="734064"/>
              </a:tblGrid>
              <a:tr h="85581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2021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 за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полугодие 2021 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первому полугодию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5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24 141,4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11 387,2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47,2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- 473,3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страховые медицинские организации на оплату медицинской помощи 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22 925,8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10 855,0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47,3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441,2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- 3,9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6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медицинские организации на оплату медицинской помощи, оказанной гражданам, застрахованным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территориях других субъектов РФ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385,6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185,7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- 9,4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- 4,8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ТФОМС других субъектов РФ </a:t>
                      </a:r>
                      <a:b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оплату медицинской помощи, оказанной гражданам, застрахованным на территории Архангельской области, </a:t>
                      </a:r>
                      <a:b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пределами территории страхования </a:t>
                      </a:r>
                      <a:endParaRPr lang="ru-RU" sz="1600" b="1" kern="1200" spc="-10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346,5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41,7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- 22,7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- 6,1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062262"/>
            <a:ext cx="8784976" cy="57606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>
              <a:defRPr/>
            </a:pP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МЕРОПРИЯТИЙ ПО СРЕДСТВАМ НСЗ НА 1 КВАРТАЛ 2021 </a:t>
            </a:r>
            <a:r>
              <a:rPr lang="ru-RU" sz="15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155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1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14,4 млн.руб.</a:t>
            </a: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5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sz="15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ИСПОЛЬЗОВАНО СРЕДСТВ НСЗ ТФОМС АО</a:t>
            </a:r>
            <a:r>
              <a:rPr lang="ru-RU" sz="155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5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2,6 млн. </a:t>
            </a:r>
            <a:r>
              <a:rPr lang="ru-RU" sz="155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руб.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(18,2%) </a:t>
            </a:r>
            <a:endParaRPr lang="ru-RU" sz="155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79512" y="1710333"/>
            <a:ext cx="2304256" cy="108012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Обучено 322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медицинских работника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1,1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(86,6%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плана 1,2 млн. руб.)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5652120" y="1710333"/>
            <a:ext cx="3312368" cy="108012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Отремонтировано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оборудования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0,6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(5,6% от плана 10,5 млн. руб.)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55776" y="2862462"/>
          <a:ext cx="3024336" cy="3889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584176"/>
              </a:tblGrid>
              <a:tr h="336211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ПРИОБРЕТЕНИЕ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600" b="1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725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Наименование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2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Гастрофиброскоп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«Плесецкая 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0,9 млн. руб.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0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Фиброколоноскоп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«Новодвинская  ЦГБ»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соглашения </a:t>
                      </a:r>
                      <a:b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 финансовом обеспечении мероприятий  </a:t>
                      </a:r>
                      <a:b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представлен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179512" y="414189"/>
            <a:ext cx="8712968" cy="576064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ct val="80000"/>
              </a:lnSpc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Использование средств НСЗ ТФОМС АО на мероприятия 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b="1" i="1" u="sng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 дополнительному образованию, </a:t>
            </a:r>
            <a:r>
              <a:rPr lang="ru-RU" b="1" i="1" u="sng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приобретению и ремонту оборудования</a:t>
            </a:r>
            <a:r>
              <a:rPr lang="ru-RU" b="1" i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652120" y="2862461"/>
          <a:ext cx="3312368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926"/>
                <a:gridCol w="1367442"/>
              </a:tblGrid>
              <a:tr h="324964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РЕМОНТ</a:t>
                      </a:r>
                    </a:p>
                  </a:txBody>
                  <a:tcPr marT="45847" marB="45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3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Наименование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2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Аппарат для проведения ангиографических исследований и </a:t>
                      </a: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рентгенэндоваскулярных</a:t>
                      </a: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операций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«АОКБ»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Контракт на оказание услуг  заключен после 01.07.2021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Ультразвуковой аппарат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«Приморская ЦРБ»</a:t>
                      </a:r>
                      <a:endParaRPr kumimoji="0" lang="ru-RU" sz="1200" b="1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0,2 млн. руб.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Флюорограф </a:t>
                      </a: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малодозовый</a:t>
                      </a: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цифровой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«Приморская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0,1 млн. руб.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4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Маммограф рентгеновский </a:t>
                      </a:r>
                      <a:r>
                        <a:rPr kumimoji="0" lang="ru-RU" sz="1200" b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компьютезированный</a:t>
                      </a:r>
                      <a:r>
                        <a:rPr kumimoji="0" lang="ru-RU" sz="1200" b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для ГБУЗ АО 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«Вельская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0,3 млн. руб.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Блок-схема: альтернативный процесс 9"/>
          <p:cNvSpPr/>
          <p:nvPr/>
        </p:nvSpPr>
        <p:spPr>
          <a:xfrm>
            <a:off x="2555776" y="1710333"/>
            <a:ext cx="3024336" cy="108012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Приобретена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оборудования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0,9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(35,9% от плана 2,7 млн. руб.)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32171595"/>
              </p:ext>
            </p:extLst>
          </p:nvPr>
        </p:nvGraphicFramePr>
        <p:xfrm>
          <a:off x="179512" y="2862463"/>
          <a:ext cx="2304256" cy="388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963"/>
                <a:gridCol w="1189293"/>
              </a:tblGrid>
              <a:tr h="336211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ОБУЧЕНИЕ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600" b="1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520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% выполнения плана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Количество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3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 60% до 100%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0% до 60%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Блок-схема: документ 11"/>
          <p:cNvSpPr/>
          <p:nvPr/>
        </p:nvSpPr>
        <p:spPr>
          <a:xfrm>
            <a:off x="7442423" y="1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НСЗ «ФО мероприятий»</a:t>
            </a:r>
            <a:endParaRPr lang="ru-RU" sz="1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7704856" cy="79209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Использование средств НСЗ ТФОМС </a:t>
            </a: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АО </a:t>
            </a:r>
            <a:b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для софинансирования расходов медицинских организаций </a:t>
            </a:r>
            <a:b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на оплату труда врачей и среднего медицинского персонала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179514" y="3006477"/>
          <a:ext cx="3384375" cy="3693400"/>
        </p:xfrm>
        <a:graphic>
          <a:graphicData uri="http://schemas.openxmlformats.org/drawingml/2006/table">
            <a:tbl>
              <a:tblPr/>
              <a:tblGrid>
                <a:gridCol w="862746"/>
                <a:gridCol w="1260814"/>
                <a:gridCol w="1260815"/>
              </a:tblGrid>
              <a:tr h="91694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Потребность во врачах и среднем медицинском персонале  в МО Архангельской области на 2021 год по данным МЗ</a:t>
                      </a:r>
                      <a:r>
                        <a:rPr lang="ru-RU" sz="1500" b="1" baseline="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АО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врачи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СМП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</a:tr>
              <a:tr h="273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253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393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645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45847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Принято медицинских работников  </a:t>
                      </a:r>
                      <a:b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отчетном периоде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171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267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45847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Уволено медицинских работников в отчетном периоде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156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361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517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45847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численности медицинских работников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- 60</a:t>
                      </a:r>
                      <a:endParaRPr lang="ru-RU" sz="15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- 190</a:t>
                      </a:r>
                      <a:endParaRPr lang="ru-RU" sz="15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- 290</a:t>
                      </a:r>
                      <a:endParaRPr lang="ru-RU" sz="15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35896" y="3006478"/>
          <a:ext cx="5328590" cy="3682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2304256"/>
                <a:gridCol w="1052117"/>
                <a:gridCol w="1036113"/>
              </a:tblGrid>
              <a:tr h="79442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еречислено </a:t>
                      </a:r>
                      <a:b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 1 полугодие </a:t>
                      </a: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b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20674">
                <a:tc gridSpan="2" v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20674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Архангельска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2 789,1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2 147,7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74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Северодвинска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7 551,7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2 825,5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74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Котласа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431,7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74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Коряжмы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67,8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74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Мирный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160,3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51,9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935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Центральные районные больницы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2 377,3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3 865,5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74">
                <a:tc row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13 377,9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8 946,9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74">
                <a:tc v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выполнения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Блок-схема: документ 8"/>
          <p:cNvSpPr/>
          <p:nvPr/>
        </p:nvSpPr>
        <p:spPr>
          <a:xfrm>
            <a:off x="7442423" y="0"/>
            <a:ext cx="1701579" cy="643683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ФП «Кадры»</a:t>
            </a:r>
            <a:endParaRPr lang="ru-RU" sz="1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179512" y="1350294"/>
          <a:ext cx="8784976" cy="1310072"/>
        </p:xfrm>
        <a:graphic>
          <a:graphicData uri="http://schemas.openxmlformats.org/drawingml/2006/table">
            <a:tbl>
              <a:tblPr/>
              <a:tblGrid>
                <a:gridCol w="720080"/>
                <a:gridCol w="1368152"/>
                <a:gridCol w="1512168"/>
                <a:gridCol w="1944216"/>
                <a:gridCol w="1656184"/>
                <a:gridCol w="1584176"/>
              </a:tblGrid>
              <a:tr h="29405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Предусмотрено,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Направлено средств на формирование НСЗ, млн. руб.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Направлено средств в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5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289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175,8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87,9 (50%)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13,4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</a:tr>
              <a:tr h="29892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81,5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40,8 (50%)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8,9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13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1997_р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5058991"/>
            <a:ext cx="1285653" cy="1818059"/>
          </a:xfrm>
          <a:prstGeom prst="rect">
            <a:avLst/>
          </a:prstGeom>
        </p:spPr>
      </p:pic>
      <p:pic>
        <p:nvPicPr>
          <p:cNvPr id="11" name="Рисунок 10" descr="Правила 98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4878685"/>
            <a:ext cx="1222104" cy="1728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414189"/>
            <a:ext cx="8640960" cy="576064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1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Итоги реализации территориальной программы ОМС </a:t>
            </a:r>
            <a:br>
              <a:rPr lang="ru-RU" sz="1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первое полугодие 2021 года</a:t>
            </a:r>
            <a:endParaRPr lang="ru-RU" sz="18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30837292"/>
              </p:ext>
            </p:extLst>
          </p:nvPr>
        </p:nvGraphicFramePr>
        <p:xfrm>
          <a:off x="179512" y="990254"/>
          <a:ext cx="8640961" cy="3474280"/>
        </p:xfrm>
        <a:graphic>
          <a:graphicData uri="http://schemas.openxmlformats.org/drawingml/2006/table">
            <a:tbl>
              <a:tblPr/>
              <a:tblGrid>
                <a:gridCol w="2270083"/>
                <a:gridCol w="1318113"/>
                <a:gridCol w="1020316"/>
                <a:gridCol w="1008112"/>
                <a:gridCol w="827483"/>
                <a:gridCol w="1116733"/>
                <a:gridCol w="1080121"/>
              </a:tblGrid>
              <a:tr h="30324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и условия оказания </a:t>
                      </a:r>
                      <a:br>
                        <a:rPr lang="ru-RU" sz="13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3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медицинской помощи </a:t>
                      </a:r>
                      <a:endParaRPr lang="ru-RU" sz="13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baseline="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предъяв-лено</a:t>
                      </a:r>
                      <a:r>
                        <a:rPr lang="ru-RU" sz="13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kern="1200" baseline="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мед.орага-низациями</a:t>
                      </a:r>
                      <a:endParaRPr lang="ru-RU" sz="1300" b="1" kern="1200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918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отказано на МЭК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принято </a:t>
                      </a:r>
                      <a:br>
                        <a:rPr lang="ru-RU" sz="13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3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оплате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2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Реализация ТП ОМС, всего, из них: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млн. руб. </a:t>
                      </a:r>
                      <a:endParaRPr lang="ru-RU" sz="16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23 688,5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12 996,0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1 341,4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11 654,6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49,2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02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специализированная мед. помощь в условиях стационара,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400" b="1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10 998,1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6 801,4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1 136,0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5 665,4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51,5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36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случаи госпитализации</a:t>
                      </a:r>
                      <a:endParaRPr lang="ru-RU" sz="1500" b="1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185</a:t>
                      </a: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270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85 585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13 526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72 059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38,9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620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886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оказании мед. помощи пациентам с диагнозом </a:t>
                      </a:r>
                      <a:r>
                        <a:rPr lang="en-US" sz="14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COVID-19</a:t>
                      </a:r>
                      <a:endParaRPr lang="ru-RU" sz="1400" b="1" kern="1200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noProof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случаи госпитализации</a:t>
                      </a:r>
                      <a:endParaRPr lang="ru-RU" sz="12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13 528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13 922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1 704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12 218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90,3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52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условиях дневного стационара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2 488,9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1 256,3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126,8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1 129,5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45,4</a:t>
                      </a:r>
                      <a:endParaRPr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noProof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случаи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лечения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68 332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29 958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2 401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27 557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Блок-схема: документ 5"/>
          <p:cNvSpPr/>
          <p:nvPr/>
        </p:nvSpPr>
        <p:spPr>
          <a:xfrm>
            <a:off x="7442423" y="1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Реализация ТПОМС</a:t>
            </a:r>
            <a:endParaRPr lang="ru-RU" sz="1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1722_Р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734669"/>
            <a:ext cx="1331640" cy="172486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491880" y="4630281"/>
            <a:ext cx="54726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ru-RU" sz="13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целях дополнительного финансового обеспечения оказания медицинской помощи лицам, застрахованным по ОМС,  в том числе с заболеванием и (или) подозрением на COVID-19  в рамках реализации территориальной программы ОМС,  в бюджет ТФОМС Архангельской области в июле и августе 2021 года поступили иные межбюджетные трансферты  </a:t>
            </a:r>
            <a:r>
              <a:rPr lang="ru-RU" sz="135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сумме 1,6 млрд. рублей. </a:t>
            </a:r>
          </a:p>
          <a:p>
            <a:pPr algn="l"/>
            <a:r>
              <a:rPr lang="ru-RU" sz="135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Указанные средства направлены на оплату ранее отказанных </a:t>
            </a:r>
            <a:br>
              <a:rPr lang="ru-RU" sz="135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35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оплате страховых случаев в условиях  круглосуточного стационара в соответствии с правилами, утвержденными Правительством РФ.</a:t>
            </a:r>
            <a:endParaRPr lang="ru-RU" sz="135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3648" y="4518645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Справочно</a:t>
            </a:r>
            <a:endParaRPr lang="ru-RU" sz="1600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187624" y="4590653"/>
            <a:ext cx="64807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5015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414192"/>
            <a:ext cx="8640960" cy="432046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1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Итоги реализации территориальной программы ОМС </a:t>
            </a:r>
            <a:br>
              <a:rPr lang="ru-RU" sz="1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первое полугодие 2021 года</a:t>
            </a:r>
            <a:endParaRPr lang="ru-RU" sz="18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87907895"/>
              </p:ext>
            </p:extLst>
          </p:nvPr>
        </p:nvGraphicFramePr>
        <p:xfrm>
          <a:off x="179512" y="918245"/>
          <a:ext cx="8784976" cy="3931331"/>
        </p:xfrm>
        <a:graphic>
          <a:graphicData uri="http://schemas.openxmlformats.org/drawingml/2006/table">
            <a:tbl>
              <a:tblPr/>
              <a:tblGrid>
                <a:gridCol w="3672408"/>
                <a:gridCol w="1080120"/>
                <a:gridCol w="792088"/>
                <a:gridCol w="993038"/>
                <a:gridCol w="749106"/>
                <a:gridCol w="706128"/>
                <a:gridCol w="792088"/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и условия оказания </a:t>
                      </a:r>
                      <a:br>
                        <a:rPr lang="ru-RU" sz="135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35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медицинской помощи </a:t>
                      </a:r>
                      <a:endParaRPr lang="ru-RU" sz="135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единица измерения</a:t>
                      </a:r>
                      <a:endParaRPr lang="ru-RU" sz="135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предъявлено </a:t>
                      </a:r>
                      <a:r>
                        <a:rPr lang="ru-RU" sz="1300" b="1" kern="1200" baseline="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мед.органи-зациями</a:t>
                      </a:r>
                      <a:endParaRPr lang="ru-RU" sz="1300" b="1" kern="1200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отказано на МЭК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принято к оплате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исполне-ния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Диагностические исследования </a:t>
                      </a:r>
                      <a:br>
                        <a:rPr lang="ru-RU" sz="135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35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амбулаторных условиях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350" b="1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72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706,5</a:t>
                      </a:r>
                      <a:endParaRPr lang="ru-RU" sz="1350" b="1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430,5</a:t>
                      </a:r>
                      <a:endParaRPr lang="ru-RU" sz="1350" b="1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16,8</a:t>
                      </a:r>
                      <a:endParaRPr lang="ru-RU" sz="1350" b="1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413,7</a:t>
                      </a:r>
                      <a:endParaRPr lang="ru-RU" sz="1350" b="1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58,6</a:t>
                      </a:r>
                      <a:endParaRPr lang="ru-RU" sz="1350" b="1" kern="1200" baseline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475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компьютерная томография</a:t>
                      </a:r>
                    </a:p>
                  </a:txBody>
                  <a:tcPr marL="39370" marR="39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 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20 517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 </a:t>
                      </a: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r>
                        <a:rPr lang="en-US" sz="12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,7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475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магнитно-резонансная томография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7 869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7 8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</a:t>
                      </a: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,0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28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ультразвуковое исследование </a:t>
                      </a:r>
                      <a:r>
                        <a:rPr lang="ru-RU" sz="1200" b="1" kern="1200" baseline="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сердечно-сосудистой</a:t>
                      </a: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системы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</a:t>
                      </a: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40 477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405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072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30,</a:t>
                      </a: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475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эндоскопическое диагностическое исследование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 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</a:t>
                      </a: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24 594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1 371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2,3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712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молекулярно-генетические исследования </a:t>
                      </a:r>
                      <a:b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целью диагностики онкологических  заболеваний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325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396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396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29,9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357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Патологоанатомические исследования </a:t>
                      </a:r>
                      <a:r>
                        <a:rPr lang="ru-RU" sz="1200" b="1" kern="1200" baseline="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биопсийного</a:t>
                      </a: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(операционного) материала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16 011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10 421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391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64,9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26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тестирование на выявление новой коронавирусной инфекции (</a:t>
                      </a:r>
                      <a:r>
                        <a:rPr lang="en-US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COVID-19</a:t>
                      </a:r>
                      <a:r>
                        <a:rPr lang="ru-RU" sz="12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139 194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133 056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12 798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120 258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86,4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Блок-схема: документ 5"/>
          <p:cNvSpPr/>
          <p:nvPr/>
        </p:nvSpPr>
        <p:spPr>
          <a:xfrm>
            <a:off x="7442423" y="1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Реализация ТПОМС</a:t>
            </a:r>
            <a:endParaRPr lang="ru-RU" sz="1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GetIma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5310733"/>
            <a:ext cx="1152128" cy="1402706"/>
          </a:xfrm>
          <a:prstGeom prst="rect">
            <a:avLst/>
          </a:prstGeom>
          <a:ln>
            <a:solidFill>
              <a:srgbClr val="00007D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1331640" y="4914974"/>
            <a:ext cx="7488832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02.08.2021 внесены изменения в территориальную программу государственных гарантий бесплатного оказания гражданам медицинской помощи в Архангельской области на 2021:</a:t>
            </a:r>
          </a:p>
          <a:p>
            <a:pPr algn="l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 учетом реальной потребности населения Архангельской области в диагностических исследованиях методами компьютерной томографии, магнитно-резонансной томографии и патологоанатомических исследованиях, обусловленной высокой заболеваемостью, в том числе новой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инфекцией, онкологическими заболеваниями, с целью соблюдения сроков проведения диагностических (лабораторных) исследований, установленных программой, </a:t>
            </a:r>
            <a:r>
              <a:rPr lang="ru-RU" sz="1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увеличены нормативы объемов компьютерной томографии, магнитно-резонансной томографии и патологоанатомических исследований</a:t>
            </a:r>
            <a:endParaRPr lang="ru-RU" sz="1300" b="1" i="1" dirty="0">
              <a:solidFill>
                <a:srgbClr val="C0000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95536" y="4950693"/>
            <a:ext cx="597666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059832" y="6750893"/>
            <a:ext cx="590465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9512" y="4950693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600" i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Справочно</a:t>
            </a:r>
            <a:r>
              <a:rPr lang="ru-RU" sz="16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596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414189"/>
            <a:ext cx="8892480" cy="432048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1500" b="1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Оказание медицинской помощи лицам, застрахованным на территории Архангельской области, в медицинских организациях других субъектов РФ </a:t>
            </a:r>
            <a:r>
              <a:rPr lang="ru-RU" sz="1500" i="1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(м</a:t>
            </a:r>
            <a:r>
              <a:rPr lang="ru-RU" sz="1500" i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ежтерриториальные расчеты, исходящий поток)</a:t>
            </a:r>
            <a:endParaRPr lang="ru-RU" sz="1500" i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5199349"/>
              </p:ext>
            </p:extLst>
          </p:nvPr>
        </p:nvGraphicFramePr>
        <p:xfrm>
          <a:off x="611559" y="1474737"/>
          <a:ext cx="8136903" cy="528221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85948"/>
                <a:gridCol w="954105"/>
                <a:gridCol w="1075954"/>
                <a:gridCol w="1344942"/>
                <a:gridCol w="1075954"/>
              </a:tblGrid>
              <a:tr h="363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Виды и условия оказания медицинской помощи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  <a:b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мес. 2020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  <a:b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мес. 2021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 выполнения 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81589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 в  амбулаторных условиях:</a:t>
                      </a:r>
                      <a:endParaRPr lang="ru-RU" sz="12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1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посещения с проф.  и иными целями, число посещений</a:t>
                      </a:r>
                      <a:endParaRPr lang="ru-RU" sz="12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19 500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368</a:t>
                      </a:r>
                      <a:endParaRPr lang="ru-RU" sz="12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38,4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5560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ru-RU" sz="1400" b="1" i="1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20,4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42,6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</a:tr>
              <a:tr h="181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неотложная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медицинская помощь,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посещений</a:t>
                      </a:r>
                      <a:endParaRPr lang="ru-RU" sz="12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4 101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014</a:t>
                      </a:r>
                      <a:endParaRPr lang="ru-RU" sz="12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44,6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5560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ru-RU" sz="1400" b="1" i="1" kern="1200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9,9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3,3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33,3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</a:tr>
              <a:tr h="181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обращения, число обращений</a:t>
                      </a:r>
                      <a:endParaRPr lang="ru-RU" sz="12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6 762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872</a:t>
                      </a:r>
                      <a:endParaRPr lang="ru-RU" sz="12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45,8</a:t>
                      </a:r>
                      <a:endParaRPr lang="ru-RU" sz="12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5560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37,5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24,5</a:t>
                      </a: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65,3</a:t>
                      </a:r>
                    </a:p>
                  </a:txBody>
                  <a:tcPr marL="56619" marR="56619" marT="0" marB="0" anchor="ctr"/>
                </a:tc>
              </a:tr>
              <a:tr h="3631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Круглосуточный стационар,</a:t>
                      </a:r>
                      <a:r>
                        <a:rPr lang="ru-RU" sz="12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случаи   госпитализации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5 521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517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847</a:t>
                      </a:r>
                      <a:endParaRPr lang="ru-RU" sz="12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5560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635,5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267,5</a:t>
                      </a: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9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ВМП</a:t>
                      </a:r>
                      <a:endParaRPr lang="ru-RU" sz="1200" b="1" i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506</a:t>
                      </a:r>
                      <a:endParaRPr lang="ru-RU" sz="1200" b="1" i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457</a:t>
                      </a:r>
                      <a:endParaRPr lang="ru-RU" sz="1200" b="1" i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334</a:t>
                      </a:r>
                      <a:endParaRPr lang="ru-RU" sz="1200" b="1" i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73,1</a:t>
                      </a:r>
                      <a:endParaRPr lang="ru-RU" sz="1200" b="1" i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</a:tr>
              <a:tr h="25560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62,3</a:t>
                      </a: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56619" marR="5661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онкология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690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  <a:endParaRPr lang="ru-RU" sz="12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5560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i="1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56619" marR="56619" marT="0" marB="0" anchor="ctr"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124,6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43,0</a:t>
                      </a:r>
                    </a:p>
                  </a:txBody>
                  <a:tcPr marL="56619" marR="56619" marT="0" marB="0" anchor="ctr"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34,5</a:t>
                      </a:r>
                    </a:p>
                  </a:txBody>
                  <a:tcPr marL="56619" marR="56619" marT="0" marB="0" anchor="ctr">
                    <a:solidFill>
                      <a:srgbClr val="EFEFFF"/>
                    </a:solidFill>
                  </a:tcPr>
                </a:tc>
              </a:tr>
              <a:tr h="1815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Дневной стационар , случаи</a:t>
                      </a:r>
                      <a:r>
                        <a:rPr lang="ru-RU" sz="12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лечения</a:t>
                      </a:r>
                      <a:endParaRPr lang="ru-RU" sz="12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443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348</a:t>
                      </a:r>
                      <a:endParaRPr lang="ru-RU" sz="12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58,0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5560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i="1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88,7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30,6</a:t>
                      </a: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34,5</a:t>
                      </a:r>
                    </a:p>
                  </a:txBody>
                  <a:tcPr marL="56619" marR="56619" marT="0" marB="0" anchor="ctr"/>
                </a:tc>
              </a:tr>
              <a:tr h="1815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: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онкология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ru-RU" sz="12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90,7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</a:tr>
              <a:tr h="25463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i="1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</a:t>
                      </a:r>
                      <a:endParaRPr lang="ru-RU" sz="1400" b="1" i="1" kern="1200" baseline="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19,5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19,8</a:t>
                      </a: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101,5</a:t>
                      </a:r>
                    </a:p>
                  </a:txBody>
                  <a:tcPr marL="56619" marR="56619" marT="0" marB="0" anchor="ctr"/>
                </a:tc>
              </a:tr>
              <a:tr h="181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ЭКО</a:t>
                      </a:r>
                      <a:endParaRPr lang="ru-RU" sz="12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2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52,5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</a:tr>
              <a:tr h="21185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i="1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16,4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27,4</a:t>
                      </a:r>
                    </a:p>
                  </a:txBody>
                  <a:tcPr marL="56619" marR="56619" marT="0" marB="0" anchor="ctr"/>
                </a:tc>
              </a:tr>
              <a:tr h="181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Скорая помощь, число вызовов</a:t>
                      </a:r>
                      <a:endParaRPr lang="ru-RU" sz="12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4 064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287</a:t>
                      </a:r>
                      <a:endParaRPr lang="ru-RU" sz="12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38,7</a:t>
                      </a:r>
                      <a:endParaRPr lang="ru-RU" sz="1200" b="1" i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</a:tr>
              <a:tr h="25560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</a:t>
                      </a:r>
                      <a:r>
                        <a:rPr lang="ru-RU" sz="12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</a:t>
                      </a:r>
                      <a:endParaRPr lang="ru-RU" sz="12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i="1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37,9</a:t>
                      </a:r>
                      <a:endParaRPr lang="ru-RU" sz="12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11,9</a:t>
                      </a: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31,4</a:t>
                      </a:r>
                    </a:p>
                  </a:txBody>
                  <a:tcPr marL="56619" marR="56619" marT="0" marB="0" anchor="ctr"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4909077"/>
              </p:ext>
            </p:extLst>
          </p:nvPr>
        </p:nvGraphicFramePr>
        <p:xfrm>
          <a:off x="1835696" y="918245"/>
          <a:ext cx="5904657" cy="401108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2263451"/>
                <a:gridCol w="1672986"/>
                <a:gridCol w="1968220"/>
              </a:tblGrid>
              <a:tr h="2029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Bahnschrift" pitchFamily="34" charset="0"/>
                        </a:rPr>
                        <a:t>План</a:t>
                      </a:r>
                      <a:endParaRPr lang="ru-RU" sz="1300" b="1" baseline="0" dirty="0">
                        <a:solidFill>
                          <a:srgbClr val="00206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aseline="0" dirty="0" smtClean="0">
                          <a:latin typeface="Bahnschrift" pitchFamily="34" charset="0"/>
                        </a:rPr>
                        <a:t>Факт</a:t>
                      </a:r>
                      <a:endParaRPr lang="ru-RU" sz="1300" b="1" baseline="0" dirty="0">
                        <a:solidFill>
                          <a:srgbClr val="00206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aseline="0" dirty="0" smtClean="0">
                          <a:latin typeface="Bahnschrift" pitchFamily="34" charset="0"/>
                        </a:rPr>
                        <a:t>% выполнения</a:t>
                      </a:r>
                      <a:endParaRPr lang="ru-RU" sz="1300" b="1" baseline="0" dirty="0">
                        <a:solidFill>
                          <a:srgbClr val="00206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</a:tr>
              <a:tr h="1981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kern="1200" baseline="0" dirty="0" smtClean="0">
                          <a:latin typeface="Bahnschrift" pitchFamily="34" charset="0"/>
                        </a:rPr>
                        <a:t>830,0</a:t>
                      </a:r>
                      <a:r>
                        <a:rPr lang="ru-RU" sz="1300" kern="1200" baseline="0" dirty="0" smtClean="0">
                          <a:latin typeface="Bahnschrift" pitchFamily="34" charset="0"/>
                        </a:rPr>
                        <a:t> млн.руб.</a:t>
                      </a:r>
                      <a:endParaRPr lang="ru-RU" sz="1300" b="1" kern="1200" baseline="0" dirty="0">
                        <a:solidFill>
                          <a:srgbClr val="C0000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kern="1200" baseline="0" dirty="0" smtClean="0">
                          <a:latin typeface="Bahnschrift" pitchFamily="34" charset="0"/>
                        </a:rPr>
                        <a:t>34</a:t>
                      </a:r>
                      <a:r>
                        <a:rPr lang="ru-RU" sz="1300" kern="1200" baseline="0" dirty="0" smtClean="0">
                          <a:latin typeface="Bahnschrift" pitchFamily="34" charset="0"/>
                        </a:rPr>
                        <a:t>6</a:t>
                      </a:r>
                      <a:r>
                        <a:rPr lang="en-US" sz="1300" kern="1200" baseline="0" dirty="0" smtClean="0">
                          <a:latin typeface="Bahnschrift" pitchFamily="34" charset="0"/>
                        </a:rPr>
                        <a:t>,</a:t>
                      </a:r>
                      <a:r>
                        <a:rPr lang="ru-RU" sz="1300" kern="1200" baseline="0" dirty="0" smtClean="0">
                          <a:latin typeface="Bahnschrift" pitchFamily="34" charset="0"/>
                        </a:rPr>
                        <a:t>5 млн.руб.</a:t>
                      </a:r>
                      <a:endParaRPr lang="ru-RU" sz="1300" b="1" kern="1200" baseline="0" dirty="0">
                        <a:solidFill>
                          <a:srgbClr val="C0000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kern="1200" baseline="0" dirty="0" smtClean="0">
                          <a:latin typeface="Bahnschrift" pitchFamily="34" charset="0"/>
                        </a:rPr>
                        <a:t>41,7 </a:t>
                      </a:r>
                      <a:endParaRPr lang="ru-RU" sz="1300" b="1" kern="1200" baseline="0" dirty="0">
                        <a:solidFill>
                          <a:srgbClr val="C00000"/>
                        </a:solidFill>
                        <a:latin typeface="Bahnschrift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079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Синяя презентация</Template>
  <TotalTime>24629</TotalTime>
  <Words>1617</Words>
  <Application>Microsoft Office PowerPoint</Application>
  <PresentationFormat>Произвольный</PresentationFormat>
  <Paragraphs>640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Пиксел</vt:lpstr>
      <vt:lpstr>«Отчет об исполнении  бюджета территориального  фонда обязательного медицинского страхования Архангельской области  за первое полугодие 2021 года»</vt:lpstr>
      <vt:lpstr>  Поступление доходов в бюджет территориального фонда  за первое полугодие 2021 года  </vt:lpstr>
      <vt:lpstr>Расходы бюджета территориального фонда  за первое полугодие 2021 года</vt:lpstr>
      <vt:lpstr>Расходы бюджета территориального фонда   на оплату медицинской помощи за первое полугодие 2021 года</vt:lpstr>
      <vt:lpstr>Слайд 5</vt:lpstr>
      <vt:lpstr>Использование средств НСЗ ТФОМС АО  для софинансирования расходов медицинских организаций  на оплату труда врачей и среднего медицинского персонала</vt:lpstr>
      <vt:lpstr>Итоги реализации территориальной программы ОМС  за первое полугодие 2021 года</vt:lpstr>
      <vt:lpstr>Итоги реализации территориальной программы ОМС  за первое полугодие 2021 года</vt:lpstr>
      <vt:lpstr>Оказание медицинской помощи лицам, застрахованным на территории Архангельской области, в медицинских организациях других субъектов РФ (межтерриториальные расчеты, исходящий поток)</vt:lpstr>
      <vt:lpstr>Оказание медицинской помощи лицам, застрахованным в других субъектах РФ,  в медицинских организациях на территории Архангельской области  (межтерриториальные расчеты, входящий поток)</vt:lpstr>
      <vt:lpstr>Итоговая оценка исполнения бюджета территориального фонда за первое полугодие 2021 года</vt:lpstr>
      <vt:lpstr>Слайд 12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Ясько</cp:lastModifiedBy>
  <cp:revision>2220</cp:revision>
  <dcterms:created xsi:type="dcterms:W3CDTF">2009-10-07T09:46:29Z</dcterms:created>
  <dcterms:modified xsi:type="dcterms:W3CDTF">2021-09-20T05:46:44Z</dcterms:modified>
</cp:coreProperties>
</file>