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331" r:id="rId2"/>
    <p:sldId id="342" r:id="rId3"/>
    <p:sldId id="343" r:id="rId4"/>
    <p:sldId id="344" r:id="rId5"/>
    <p:sldId id="352" r:id="rId6"/>
    <p:sldId id="353" r:id="rId7"/>
    <p:sldId id="354" r:id="rId8"/>
    <p:sldId id="355" r:id="rId9"/>
    <p:sldId id="356" r:id="rId10"/>
    <p:sldId id="359" r:id="rId11"/>
    <p:sldId id="317" r:id="rId12"/>
    <p:sldId id="340" r:id="rId13"/>
  </p:sldIdLst>
  <p:sldSz cx="9144000" cy="6877050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FF"/>
    <a:srgbClr val="DEDEFF"/>
    <a:srgbClr val="00007D"/>
    <a:srgbClr val="D0D0E3"/>
    <a:srgbClr val="002774"/>
    <a:srgbClr val="0033CC"/>
    <a:srgbClr val="669900"/>
    <a:srgbClr val="B6DF89"/>
    <a:srgbClr val="A0D565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68459" autoAdjust="0"/>
  </p:normalViewPr>
  <p:slideViewPr>
    <p:cSldViewPr>
      <p:cViewPr varScale="1">
        <p:scale>
          <a:sx n="78" d="100"/>
          <a:sy n="78" d="100"/>
        </p:scale>
        <p:origin x="-2574" y="-96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3036" y="222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20.09.2021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23057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8514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00" kern="12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11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273050"/>
            <a:ext cx="4951412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79" y="4104092"/>
            <a:ext cx="6209590" cy="562922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96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12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139700"/>
            <a:ext cx="4949825" cy="3722688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493" y="3956000"/>
            <a:ext cx="6336704" cy="5832648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3854" y="4573194"/>
            <a:ext cx="5995466" cy="4610414"/>
          </a:xfrm>
        </p:spPr>
        <p:txBody>
          <a:bodyPr>
            <a:no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604072"/>
            <a:ext cx="6352339" cy="5129245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baseline="0" dirty="0" smtClean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baseline="0" dirty="0" smtClean="0">
              <a:solidFill>
                <a:schemeClr val="bg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355" y="4715907"/>
            <a:ext cx="6352339" cy="501741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00" kern="1200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33880"/>
            <a:ext cx="6019800" cy="221593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79054"/>
            <a:ext cx="6019800" cy="175746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757"/>
            <a:ext cx="2133600" cy="458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8470"/>
            <a:ext cx="2057400" cy="5425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8470"/>
            <a:ext cx="6019800" cy="5425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8470"/>
            <a:ext cx="8229600" cy="542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19144"/>
            <a:ext cx="7772400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14790"/>
            <a:ext cx="7772400" cy="15043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3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9377"/>
            <a:ext cx="404018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80916"/>
            <a:ext cx="404018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9377"/>
            <a:ext cx="4041775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80916"/>
            <a:ext cx="4041775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808"/>
            <a:ext cx="3008313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811"/>
            <a:ext cx="5111750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9089"/>
            <a:ext cx="3008313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13935"/>
            <a:ext cx="5486400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4477"/>
            <a:ext cx="548640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82247"/>
            <a:ext cx="5486400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5757"/>
            <a:ext cx="2895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757"/>
            <a:ext cx="2133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"/>
            <a:ext cx="9144000" cy="547617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8470"/>
            <a:ext cx="8229600" cy="137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6703"/>
            <a:ext cx="8229600" cy="38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2575"/>
            <a:ext cx="2133600" cy="47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1926359"/>
            <a:ext cx="6019800" cy="2123461"/>
          </a:xfrm>
        </p:spPr>
        <p:txBody>
          <a:bodyPr/>
          <a:lstStyle/>
          <a:p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Отчет об исполнении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бюджета территориального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фонда обязательного медицинского страхования Архангельской области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за первое полугодие 2021 года</a:t>
            </a:r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76974"/>
            <a:ext cx="8991600" cy="505456"/>
          </a:xfrm>
        </p:spPr>
        <p:txBody>
          <a:bodyPr/>
          <a:lstStyle/>
          <a:p>
            <a:pPr lvl="0" algn="ctr">
              <a:buClr>
                <a:srgbClr val="00007D"/>
              </a:buClr>
            </a:pP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2021 г.</a:t>
            </a:r>
          </a:p>
          <a:p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1835696" cy="15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14189"/>
            <a:ext cx="8892480" cy="64807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Оказание медицинской помощи лицам, застрахованным в других субъектах РФ,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медицинских организациях на территории Архангельской области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ежтерриториальные расчеты, входящий поток)</a:t>
            </a:r>
            <a:endParaRPr lang="ru-RU" sz="1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5199349"/>
              </p:ext>
            </p:extLst>
          </p:nvPr>
        </p:nvGraphicFramePr>
        <p:xfrm>
          <a:off x="539552" y="1566317"/>
          <a:ext cx="7992888" cy="512129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72438"/>
                <a:gridCol w="1080032"/>
                <a:gridCol w="1217964"/>
                <a:gridCol w="1522454"/>
              </a:tblGrid>
              <a:tr h="359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и условия оказания медицинской помощи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мес. 2020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мес. 2021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79645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в  амбулаторных условиях: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посещения с проф.  и иными целями, число посещений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8 806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11 342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79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неотложная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медицинская помощь,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посещений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4 220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4 268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4,2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79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обращения, число обращений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8 678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9 154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56619" marR="56619" marT="0" marB="0" anchor="ctr"/>
                </a:tc>
              </a:tr>
              <a:tr h="359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стационар,</a:t>
                      </a: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случаи   госпитализации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1 769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1 888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131,1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6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ВМП</a:t>
                      </a:r>
                      <a:endParaRPr lang="ru-RU" sz="1200" b="1" i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200" b="1" i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онкология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</a:tr>
              <a:tr h="17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 , случаи</a:t>
                      </a: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лечения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258</a:t>
                      </a: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56619" marR="56619" marT="0" marB="0" anchor="ctr"/>
                </a:tc>
              </a:tr>
              <a:tr h="179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: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онкология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6619" marR="56619" marT="0" marB="0" anchor="ctr"/>
                </a:tc>
              </a:tr>
              <a:tr h="23961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i="1" kern="1200" baseline="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56619" marR="56619" marT="0" marB="0" anchor="ctr"/>
                </a:tc>
              </a:tr>
              <a:tr h="179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ЭКО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6619" marR="56619" marT="0" marB="0" anchor="ctr"/>
                </a:tc>
              </a:tr>
              <a:tr h="20958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56619" marR="56619" marT="0" marB="0" anchor="ctr"/>
                </a:tc>
              </a:tr>
              <a:tr h="1796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Скорая помощь, число вызовов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3 154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3 209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  <a:tr h="24052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13,7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4909077"/>
              </p:ext>
            </p:extLst>
          </p:nvPr>
        </p:nvGraphicFramePr>
        <p:xfrm>
          <a:off x="2339752" y="990253"/>
          <a:ext cx="5904657" cy="40110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263451"/>
                <a:gridCol w="1672986"/>
                <a:gridCol w="1968220"/>
              </a:tblGrid>
              <a:tr h="202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План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Факт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% выполнения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385,6 млн.руб.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185,7 млн.руб.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48,2</a:t>
                      </a:r>
                      <a:r>
                        <a:rPr lang="en-US" sz="1300" kern="1200" baseline="0" dirty="0" smtClean="0">
                          <a:latin typeface="Bahnschrift" pitchFamily="34" charset="0"/>
                        </a:rPr>
                        <a:t> 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79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8472"/>
            <a:ext cx="8229600" cy="81981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бюджета территориального фонда за первое полугодие 2021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2" y="1278285"/>
          <a:ext cx="8640959" cy="3912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/>
                <a:gridCol w="1584176"/>
                <a:gridCol w="1440160"/>
                <a:gridCol w="1512168"/>
                <a:gridCol w="1656184"/>
              </a:tblGrid>
              <a:tr h="13142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2021 год</a:t>
                      </a:r>
                      <a:endParaRPr lang="ru-RU" sz="20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факту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полугодия 2020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12 164,9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24 070,9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12 035,5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+ 0,9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9734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24 586,7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11 569,7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10086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остатков средств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595,2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9079"/>
            <a:ext cx="4374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414190"/>
            <a:ext cx="8280920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1500279"/>
              </p:ext>
            </p:extLst>
          </p:nvPr>
        </p:nvGraphicFramePr>
        <p:xfrm>
          <a:off x="251520" y="1206276"/>
          <a:ext cx="8640960" cy="5433082"/>
        </p:xfrm>
        <a:graphic>
          <a:graphicData uri="http://schemas.openxmlformats.org/drawingml/2006/table">
            <a:tbl>
              <a:tblPr/>
              <a:tblGrid>
                <a:gridCol w="3600400"/>
                <a:gridCol w="1182057"/>
                <a:gridCol w="1050191"/>
                <a:gridCol w="936104"/>
                <a:gridCol w="1080120"/>
                <a:gridCol w="792088"/>
              </a:tblGrid>
              <a:tr h="700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рублей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первому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24 374,2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12 164,9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+ 26,5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- 0,004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24 070,9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12 035,5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+ 106,6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оплату труда врачей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среднего мед. персонала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- 47,1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- 53,6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бюджета ФОМС на выплаты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выявление онкозаболеваний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608,8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</a:t>
                      </a: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,6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- 130,7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- 137,1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- 17,8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1"/>
            <a:ext cx="8136904" cy="57606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первое полугодие 2021 года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1"/>
          <a:ext cx="8712968" cy="5715592"/>
        </p:xfrm>
        <a:graphic>
          <a:graphicData uri="http://schemas.openxmlformats.org/drawingml/2006/table">
            <a:tbl>
              <a:tblPr/>
              <a:tblGrid>
                <a:gridCol w="3657083"/>
                <a:gridCol w="1147320"/>
                <a:gridCol w="1075613"/>
                <a:gridCol w="860491"/>
                <a:gridCol w="1219027"/>
                <a:gridCol w="753434"/>
              </a:tblGrid>
              <a:tr h="6418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 бюджетной росписью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первому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24 683,1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11 569,7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- 504,6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расходы: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оплату медицинской помощи </a:t>
                      </a:r>
                      <a:b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ведение дела страховых</a:t>
                      </a: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медицинских организаций 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24 392,8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11 504,2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- 488,4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расходов медицинских организаций на оплату труда врачей и среднего медицинского персонала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- 33,6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выплат стимулирующего характера мед. работникам за выявление онкологических заболеваний 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 организаций за счет средств НСЗ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- 12,6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- 82,9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обеспечение выполнения  функций территориального фонда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108012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1" y="1494312"/>
          <a:ext cx="8680081" cy="4897435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080120"/>
                <a:gridCol w="862033"/>
                <a:gridCol w="1035312"/>
                <a:gridCol w="734064"/>
              </a:tblGrid>
              <a:tr h="8558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полугодие 2021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первому полугодию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24 141,4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11 387,2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- 473,3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на оплату медицинской помощи 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22 925,8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10 855,0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441,2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других субъектов РФ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385,6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185,7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- 9,4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территории страхования </a:t>
                      </a:r>
                      <a:endParaRPr lang="ru-RU" sz="16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- 22,7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- 6,1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62262"/>
            <a:ext cx="8784976" cy="5760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МЕРОПРИЯТИЙ ПО СРЕДСТВАМ НСЗ НА 1 КВАРТАЛ 2021 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14,4 млн.руб.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СРЕДСТВ НСЗ ТФОМС АО</a:t>
            </a:r>
            <a:r>
              <a:rPr lang="ru-RU" sz="15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2,6 млн. </a:t>
            </a:r>
            <a:r>
              <a:rPr lang="ru-RU" sz="15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(18,2%) </a:t>
            </a:r>
            <a:endParaRPr lang="ru-RU" sz="15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10333"/>
            <a:ext cx="230425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Обучено 322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работника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(86,6%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плана 1,2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652120" y="1710333"/>
            <a:ext cx="3312368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0,6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(5,6% от плана 10,5 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55776" y="2862462"/>
          <a:ext cx="3024336" cy="388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584176"/>
              </a:tblGrid>
              <a:tr h="33621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2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2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«Плесецкая 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 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Фиброколоноскоп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«Новодвинская  ЦГБ»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соглашения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финансовом обеспечении мероприятий  </a:t>
                      </a:r>
                      <a:b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представлен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79512" y="414189"/>
            <a:ext cx="8712968" cy="576064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на мероприятия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дополнительному образованию, </a:t>
            </a:r>
            <a:r>
              <a:rPr lang="ru-RU" b="1" i="1" u="sng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приобретению и ремонту оборудования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652120" y="2862461"/>
          <a:ext cx="3312368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26"/>
                <a:gridCol w="1367442"/>
              </a:tblGrid>
              <a:tr h="324964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2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для проведения ангиографических исследований и </a:t>
                      </a: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рентгенэндоваскулярных</a:t>
                      </a: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операций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«АОКБ»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Контракт на оказание услуг  заключен после 01.07.2021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Ультразвуковой аппарат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«Приморская ЦРБ»</a:t>
                      </a:r>
                      <a:endParaRPr kumimoji="0" lang="ru-RU" sz="12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 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Флюорограф </a:t>
                      </a:r>
                      <a:r>
                        <a:rPr kumimoji="0" lang="ru-RU" sz="12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малодозовый</a:t>
                      </a:r>
                      <a:r>
                        <a:rPr kumimoji="0" lang="ru-RU" sz="1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цифровой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«Приморская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 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4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Маммограф рентгеновский </a:t>
                      </a:r>
                      <a:r>
                        <a:rPr kumimoji="0" lang="ru-RU" sz="1200" b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компьютезированный</a:t>
                      </a: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ГБУЗ АО 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«Вельская ЦРБ»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0,3 млн. руб.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Блок-схема: альтернативный процесс 9"/>
          <p:cNvSpPr/>
          <p:nvPr/>
        </p:nvSpPr>
        <p:spPr>
          <a:xfrm>
            <a:off x="2555776" y="1710333"/>
            <a:ext cx="3024336" cy="10801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Приобретена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оборудования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0,9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(35,9% от плана 2,7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2171595"/>
              </p:ext>
            </p:extLst>
          </p:nvPr>
        </p:nvGraphicFramePr>
        <p:xfrm>
          <a:off x="179512" y="2862463"/>
          <a:ext cx="2304256" cy="388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963"/>
                <a:gridCol w="1189293"/>
              </a:tblGrid>
              <a:tr h="33621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ОБУЧЕНИЕ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520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 выполнения плана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Количество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 60% до 100%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0% до 60%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7620" marR="7620" marT="10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Блок-схема: документ 11"/>
          <p:cNvSpPr/>
          <p:nvPr/>
        </p:nvSpPr>
        <p:spPr>
          <a:xfrm>
            <a:off x="7442423" y="1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НСЗ «ФО мероприятий»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7704856" cy="79209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для софинансирования расходов медицинских организаций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4" y="3006477"/>
          <a:ext cx="3384375" cy="3693400"/>
        </p:xfrm>
        <a:graphic>
          <a:graphicData uri="http://schemas.openxmlformats.org/drawingml/2006/table">
            <a:tbl>
              <a:tblPr/>
              <a:tblGrid>
                <a:gridCol w="862746"/>
                <a:gridCol w="1260814"/>
                <a:gridCol w="1260815"/>
              </a:tblGrid>
              <a:tr h="9169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во врачах и среднем медицинском персонале  в МО Архангельской области на 2021 год по данным МЗ</a:t>
                      </a:r>
                      <a:r>
                        <a:rPr lang="ru-RU" sz="1500" b="1" baseline="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73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медицинских работников  </a:t>
                      </a:r>
                      <a:b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267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Уволено медицинских работников 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361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517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584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численности медицинских работников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- 60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- 190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- 290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35896" y="3006478"/>
          <a:ext cx="5328590" cy="368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04256"/>
                <a:gridCol w="1052117"/>
                <a:gridCol w="1036113"/>
              </a:tblGrid>
              <a:tr h="7944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1 полугодие 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20674">
                <a:tc gridSpan="2"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20674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2 789,1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2 147,7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7 551,7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2 825,5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35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2 377,3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3 865,5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row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13 377,9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8 946,9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4">
                <a:tc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Блок-схема: документ 8"/>
          <p:cNvSpPr/>
          <p:nvPr/>
        </p:nvSpPr>
        <p:spPr>
          <a:xfrm>
            <a:off x="7442423" y="0"/>
            <a:ext cx="1701579" cy="643683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«Кадры»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2" y="1350294"/>
          <a:ext cx="8784976" cy="1310072"/>
        </p:xfrm>
        <a:graphic>
          <a:graphicData uri="http://schemas.openxmlformats.org/drawingml/2006/table">
            <a:tbl>
              <a:tblPr/>
              <a:tblGrid>
                <a:gridCol w="720080"/>
                <a:gridCol w="1368152"/>
                <a:gridCol w="1512168"/>
                <a:gridCol w="1944216"/>
                <a:gridCol w="1656184"/>
                <a:gridCol w="1584176"/>
              </a:tblGrid>
              <a:tr h="2940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Предусмотрено,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на формирование НСЗ, 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в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8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87,9 (50%)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989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81,5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40,8 (50%)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8,9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997_р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5058991"/>
            <a:ext cx="1285653" cy="1818059"/>
          </a:xfrm>
          <a:prstGeom prst="rect">
            <a:avLst/>
          </a:prstGeom>
        </p:spPr>
      </p:pic>
      <p:pic>
        <p:nvPicPr>
          <p:cNvPr id="11" name="Рисунок 10" descr="Правила 98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878685"/>
            <a:ext cx="1222104" cy="1728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414189"/>
            <a:ext cx="8640960" cy="57606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Итоги реализации территориальной программы ОМС </a:t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endParaRPr lang="ru-RU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837292"/>
              </p:ext>
            </p:extLst>
          </p:nvPr>
        </p:nvGraphicFramePr>
        <p:xfrm>
          <a:off x="179512" y="990254"/>
          <a:ext cx="8640961" cy="3474280"/>
        </p:xfrm>
        <a:graphic>
          <a:graphicData uri="http://schemas.openxmlformats.org/drawingml/2006/table">
            <a:tbl>
              <a:tblPr/>
              <a:tblGrid>
                <a:gridCol w="2270083"/>
                <a:gridCol w="1318113"/>
                <a:gridCol w="1020316"/>
                <a:gridCol w="1008112"/>
                <a:gridCol w="827483"/>
                <a:gridCol w="1116733"/>
                <a:gridCol w="1080121"/>
              </a:tblGrid>
              <a:tr h="30324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3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3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3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предъяв-лено</a:t>
                      </a: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baseline="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мед.орага-низациями</a:t>
                      </a:r>
                      <a:endParaRPr lang="ru-RU" sz="1300" b="1" kern="1200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18"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отказано на МЭК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</a:t>
                      </a:r>
                      <a:b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оплате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ТП ОМС, всего, из них: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руб. </a:t>
                      </a:r>
                      <a:endParaRPr lang="ru-RU" sz="1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23 688,5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12 996,0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1 341,4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11 654,6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49,2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0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специализированная мед. помощь в условиях стационара,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10 998,1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6 801,4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1 136,0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5 665,4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6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5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185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270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85 585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13 526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72 059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38,9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2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886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оказании мед. помощи пациентам с диагнозом </a:t>
                      </a:r>
                      <a:r>
                        <a:rPr lang="en-US" sz="14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endParaRPr lang="ru-RU" sz="1400" b="1" kern="1200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noProof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 госпитализации</a:t>
                      </a:r>
                      <a:endParaRPr lang="ru-RU" sz="12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13 528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13 922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1 704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12 218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90,3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5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дневного стационара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2 488,9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1 256,3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126,8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1 129,5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45,4</a:t>
                      </a:r>
                      <a:endParaRPr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noProof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случаи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68 332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29 958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2 401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27 557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3" y="1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1722_Р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734669"/>
            <a:ext cx="1331640" cy="17248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91880" y="4630281"/>
            <a:ext cx="54726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ru-RU" sz="13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дополнительного финансового обеспечения оказания медицинской помощи лицам, застрахованным по ОМС,  в том числе с заболеванием и (или) подозрением на COVID-19  в рамках реализации территориальной программы ОМС,  в бюджет ТФОМС Архангельской области в июле и августе 2021 года поступили иные межбюджетные трансферты  </a:t>
            </a:r>
            <a:r>
              <a:rPr lang="ru-RU" sz="135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сумме 1,6 млрд. рублей. </a:t>
            </a:r>
          </a:p>
          <a:p>
            <a:pPr algn="l"/>
            <a:r>
              <a:rPr lang="ru-RU" sz="135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Указанные средства направлены на оплату ранее отказанных </a:t>
            </a:r>
            <a:br>
              <a:rPr lang="ru-RU" sz="135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5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оплате страховых случаев в условиях  круглосуточного стационара в соответствии с правилами, утвержденными Правительством РФ.</a:t>
            </a:r>
            <a:endParaRPr lang="ru-RU" sz="135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4518645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Справочно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87624" y="4590653"/>
            <a:ext cx="64807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501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2"/>
            <a:ext cx="8640960" cy="43204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Итоги реализации территориальной программы ОМС </a:t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endParaRPr lang="ru-RU" sz="1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7907895"/>
              </p:ext>
            </p:extLst>
          </p:nvPr>
        </p:nvGraphicFramePr>
        <p:xfrm>
          <a:off x="179512" y="918245"/>
          <a:ext cx="8784976" cy="3931331"/>
        </p:xfrm>
        <a:graphic>
          <a:graphicData uri="http://schemas.openxmlformats.org/drawingml/2006/table">
            <a:tbl>
              <a:tblPr/>
              <a:tblGrid>
                <a:gridCol w="3672408"/>
                <a:gridCol w="1080120"/>
                <a:gridCol w="792088"/>
                <a:gridCol w="993038"/>
                <a:gridCol w="749106"/>
                <a:gridCol w="706128"/>
                <a:gridCol w="79208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35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35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35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35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предъявлено </a:t>
                      </a:r>
                      <a:r>
                        <a:rPr lang="ru-RU" sz="1300" b="1" kern="1200" baseline="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мед.органи-зациями</a:t>
                      </a:r>
                      <a:endParaRPr lang="ru-RU" sz="1300" b="1" kern="1200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отказано на МЭК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к оплате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исполне-ния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Диагностические исследования </a:t>
                      </a:r>
                      <a:br>
                        <a:rPr lang="ru-RU" sz="13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3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амбулаторных условиях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35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706,5</a:t>
                      </a:r>
                      <a:endParaRPr lang="ru-RU" sz="135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430,5</a:t>
                      </a:r>
                      <a:endParaRPr lang="ru-RU" sz="135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16,8</a:t>
                      </a:r>
                      <a:endParaRPr lang="ru-RU" sz="135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413,7</a:t>
                      </a:r>
                      <a:endParaRPr lang="ru-RU" sz="135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58,6</a:t>
                      </a:r>
                      <a:endParaRPr lang="ru-RU" sz="1350" b="1" kern="1200" baseline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компьютерная томография</a:t>
                      </a:r>
                    </a:p>
                  </a:txBody>
                  <a:tcPr marL="39370" marR="39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20 517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магнитно-резонансная томография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7 869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28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ультразвуковое исследование </a:t>
                      </a:r>
                      <a:r>
                        <a:rPr lang="ru-RU" sz="1200" b="1" kern="1200" baseline="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сердечно-сосудистой</a:t>
                      </a: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системы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40 477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405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072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7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эндоскопическое диагностическое исследование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24 594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1 371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712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молекулярно-генетические исследования </a:t>
                      </a:r>
                      <a:b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целью диагностики онкологических  заболеваний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325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29,9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5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Патологоанатомические исследования </a:t>
                      </a:r>
                      <a:r>
                        <a:rPr lang="ru-RU" sz="1200" b="1" kern="1200" baseline="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биопсийного</a:t>
                      </a: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(операционного) материала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16 011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10 421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391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64,9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26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тестирование на выявление новой коронавирусной инфекции (</a:t>
                      </a:r>
                      <a:r>
                        <a:rPr lang="en-US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COVID-19</a:t>
                      </a:r>
                      <a:r>
                        <a:rPr lang="ru-RU" sz="12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исследований</a:t>
                      </a:r>
                      <a:endParaRPr lang="ru-RU" sz="1200" b="1" kern="120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139 194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133 056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12 798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120 258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86,4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документ 5"/>
          <p:cNvSpPr/>
          <p:nvPr/>
        </p:nvSpPr>
        <p:spPr>
          <a:xfrm>
            <a:off x="7442423" y="1"/>
            <a:ext cx="1701579" cy="774229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Реализация ТПОМС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GetI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10733"/>
            <a:ext cx="1152128" cy="1402706"/>
          </a:xfrm>
          <a:prstGeom prst="rect">
            <a:avLst/>
          </a:prstGeom>
          <a:ln>
            <a:solidFill>
              <a:srgbClr val="00007D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331640" y="4914974"/>
            <a:ext cx="7488832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02.08.2021 внесены изменения в территориальную программу государственных гарантий бесплатного оказания гражданам медицинской помощи в Архангельской области на 2021:</a:t>
            </a:r>
          </a:p>
          <a:p>
            <a:pPr algn="l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 учетом реальной потребности населения Архангельской области в диагностических исследованиях методами компьютерной томографии, магнитно-резонансной томографии и патологоанатомических исследованиях, обусловленной высокой заболеваемостью, в том числе новой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инфекцией, онкологическими заболеваниями, с целью соблюдения сроков проведения диагностических (лабораторных) исследований, установленных программой, </a:t>
            </a:r>
            <a:r>
              <a:rPr lang="ru-RU" sz="1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увеличены нормативы объемов компьютерной томографии, магнитно-резонансной томографии и патологоанатомических исследований</a:t>
            </a:r>
            <a:endParaRPr lang="ru-RU" sz="1300" b="1" i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5536" y="4950693"/>
            <a:ext cx="597666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59832" y="6750893"/>
            <a:ext cx="590465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2" y="495069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sz="1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9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414189"/>
            <a:ext cx="8892480" cy="43204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500" b="1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Оказание медицинской помощи лицам, застрахованным на территории Архангельской области, в медицинских организациях других субъектов РФ </a:t>
            </a:r>
            <a:r>
              <a:rPr lang="ru-RU" sz="1500" i="1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</a:t>
            </a:r>
            <a:r>
              <a:rPr lang="ru-RU" sz="1500" i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ежтерриториальные расчеты, исходящий поток)</a:t>
            </a:r>
            <a:endParaRPr lang="ru-RU" sz="1500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5199349"/>
              </p:ext>
            </p:extLst>
          </p:nvPr>
        </p:nvGraphicFramePr>
        <p:xfrm>
          <a:off x="611559" y="1474737"/>
          <a:ext cx="8136903" cy="52822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85948"/>
                <a:gridCol w="954105"/>
                <a:gridCol w="1075954"/>
                <a:gridCol w="1344942"/>
                <a:gridCol w="1075954"/>
              </a:tblGrid>
              <a:tr h="363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и условия оказания медицинской помощи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мес. 2020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b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мес. 2021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выполнения 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8158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в  амбулаторных условиях: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1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посещения с проф.  и иными целями, число посещений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19 500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368</a:t>
                      </a:r>
                      <a:endParaRPr lang="ru-RU" sz="12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38,4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400" b="1" i="1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20,4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8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неотложная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медицинская помощь,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посещений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4 101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014</a:t>
                      </a:r>
                      <a:endParaRPr lang="ru-RU" sz="12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400" b="1" i="1" kern="120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9,9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33,3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8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обращения, число обращений</a:t>
                      </a:r>
                      <a:endParaRPr lang="ru-RU" sz="1200" b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6 762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endParaRPr lang="ru-RU" sz="12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1200" b="0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37,5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24,5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56619" marR="56619" marT="0" marB="0" anchor="ctr"/>
                </a:tc>
              </a:tr>
              <a:tr h="363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стационар,</a:t>
                      </a: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случаи   госпитализации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5 521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517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847</a:t>
                      </a:r>
                      <a:endParaRPr lang="ru-RU" sz="12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635,5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267,5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9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ВМП</a:t>
                      </a:r>
                      <a:endParaRPr lang="ru-RU" sz="1200" b="1" i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200" b="1" i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lang="ru-RU" sz="1200" b="1" i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  <a:endParaRPr lang="ru-RU" sz="1200" b="1" i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  <a:endParaRPr lang="ru-RU" sz="1200" b="1" i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62,3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56619" marR="5661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онкология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2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124,6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43,0</a:t>
                      </a: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34,5</a:t>
                      </a:r>
                    </a:p>
                  </a:txBody>
                  <a:tcPr marL="56619" marR="56619" marT="0" marB="0" anchor="ctr">
                    <a:solidFill>
                      <a:srgbClr val="EFEFFF"/>
                    </a:solidFill>
                  </a:tcPr>
                </a:tc>
              </a:tr>
              <a:tr h="181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 , случаи</a:t>
                      </a: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лечения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2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88,7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30,6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34,5</a:t>
                      </a:r>
                    </a:p>
                  </a:txBody>
                  <a:tcPr marL="56619" marR="56619" marT="0" marB="0" anchor="ctr"/>
                </a:tc>
              </a:tr>
              <a:tr h="181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: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онкология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2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2546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lang="ru-RU" sz="1400" b="1" i="1" kern="1200" baseline="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19,5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101,5</a:t>
                      </a:r>
                    </a:p>
                  </a:txBody>
                  <a:tcPr marL="56619" marR="56619" marT="0" marB="0" anchor="ctr"/>
                </a:tc>
              </a:tr>
              <a:tr h="18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ЭКО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2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21185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16,4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56619" marR="56619" marT="0" marB="0" anchor="ctr"/>
                </a:tc>
              </a:tr>
              <a:tr h="181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Скорая помощь, число вызовов</a:t>
                      </a:r>
                      <a:endParaRPr lang="ru-RU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4 064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2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2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  <a:tr h="2556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</a:t>
                      </a:r>
                      <a:r>
                        <a:rPr lang="ru-RU" sz="12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i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37,9</a:t>
                      </a:r>
                      <a:endParaRPr lang="ru-RU" sz="12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31,4</a:t>
                      </a:r>
                    </a:p>
                  </a:txBody>
                  <a:tcPr marL="56619" marR="56619" marT="0" marB="0" anchor="ctr"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4909077"/>
              </p:ext>
            </p:extLst>
          </p:nvPr>
        </p:nvGraphicFramePr>
        <p:xfrm>
          <a:off x="1835696" y="918245"/>
          <a:ext cx="5904657" cy="40110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263451"/>
                <a:gridCol w="1672986"/>
                <a:gridCol w="1968220"/>
              </a:tblGrid>
              <a:tr h="202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План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Факт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>
                          <a:latin typeface="Bahnschrift" pitchFamily="34" charset="0"/>
                        </a:rPr>
                        <a:t>% выполнения</a:t>
                      </a:r>
                      <a:endParaRPr lang="ru-RU" sz="1300" b="1" baseline="0" dirty="0">
                        <a:solidFill>
                          <a:srgbClr val="00206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kern="1200" baseline="0" dirty="0" smtClean="0">
                          <a:latin typeface="Bahnschrift" pitchFamily="34" charset="0"/>
                        </a:rPr>
                        <a:t>830,0</a:t>
                      </a: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 млн.руб.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kern="1200" baseline="0" dirty="0" smtClean="0">
                          <a:latin typeface="Bahnschrift" pitchFamily="34" charset="0"/>
                        </a:rPr>
                        <a:t>34</a:t>
                      </a: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6</a:t>
                      </a:r>
                      <a:r>
                        <a:rPr lang="en-US" sz="1300" kern="1200" baseline="0" dirty="0" smtClean="0">
                          <a:latin typeface="Bahnschrift" pitchFamily="34" charset="0"/>
                        </a:rPr>
                        <a:t>,</a:t>
                      </a:r>
                      <a:r>
                        <a:rPr lang="ru-RU" sz="1300" kern="1200" baseline="0" dirty="0" smtClean="0">
                          <a:latin typeface="Bahnschrift" pitchFamily="34" charset="0"/>
                        </a:rPr>
                        <a:t>5 млн.руб.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kern="1200" baseline="0" dirty="0" smtClean="0">
                          <a:latin typeface="Bahnschrift" pitchFamily="34" charset="0"/>
                        </a:rPr>
                        <a:t>41,7 </a:t>
                      </a:r>
                      <a:endParaRPr lang="ru-RU" sz="1300" b="1" kern="1200" baseline="0" dirty="0">
                        <a:solidFill>
                          <a:srgbClr val="C00000"/>
                        </a:solidFill>
                        <a:latin typeface="Bahnschrift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79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презентация</Template>
  <TotalTime>24629</TotalTime>
  <Words>1617</Words>
  <Application>Microsoft Office PowerPoint</Application>
  <PresentationFormat>Произвольный</PresentationFormat>
  <Paragraphs>640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Пиксел</vt:lpstr>
      <vt:lpstr>«Отчет об исполнении  бюджета территориального  фонда обязательного медицинского страхования Архангельской области  за первое полугодие 2021 года»</vt:lpstr>
      <vt:lpstr>  Поступление доходов в бюджет территориального фонда  за первое полугодие 2021 года  </vt:lpstr>
      <vt:lpstr>Расходы бюджета территориального фонда  за первое полугодие 2021 года</vt:lpstr>
      <vt:lpstr>Расходы бюджета территориального фонда   на оплату медицинской помощи за первое полугодие 2021 года</vt:lpstr>
      <vt:lpstr>Слайд 5</vt:lpstr>
      <vt:lpstr>Использование средств НСЗ ТФОМС АО  для софинансирования расходов медицинских организаций  на оплату труда врачей и среднего медицинского персонала</vt:lpstr>
      <vt:lpstr>Итоги реализации территориальной программы ОМС  за первое полугодие 2021 года</vt:lpstr>
      <vt:lpstr>Итоги реализации территориальной программы ОМС  за первое полугодие 2021 года</vt:lpstr>
      <vt:lpstr>Оказание медицинской помощи лицам, застрахованным на территории Архангельской области, в медицинских организациях других субъектов РФ (межтерриториальные расчеты, исходящий поток)</vt:lpstr>
      <vt:lpstr>Оказание медицинской помощи лицам, застрахованным в других субъектах РФ,  в медицинских организациях на территории Архангельской области  (межтерриториальные расчеты, входящий поток)</vt:lpstr>
      <vt:lpstr>Итоговая оценка исполнения бюджета территориального фонда за первое полугодие 2021 года</vt:lpstr>
      <vt:lpstr>Слайд 12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</cp:lastModifiedBy>
  <cp:revision>2220</cp:revision>
  <dcterms:created xsi:type="dcterms:W3CDTF">2009-10-07T09:46:29Z</dcterms:created>
  <dcterms:modified xsi:type="dcterms:W3CDTF">2021-09-20T05:46:44Z</dcterms:modified>
</cp:coreProperties>
</file>