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336" r:id="rId2"/>
    <p:sldId id="333" r:id="rId3"/>
    <p:sldId id="317" r:id="rId4"/>
    <p:sldId id="329" r:id="rId5"/>
    <p:sldId id="337" r:id="rId6"/>
    <p:sldId id="338" r:id="rId7"/>
    <p:sldId id="311" r:id="rId8"/>
  </p:sldIdLst>
  <p:sldSz cx="9144000" cy="6858000" type="screen4x3"/>
  <p:notesSz cx="6797675" cy="9928225"/>
  <p:defaultTextStyle>
    <a:defPPr>
      <a:defRPr lang="ru-RU"/>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scaleToFitPaper="1"/>
  <p:clrMru>
    <a:srgbClr val="002060"/>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0" autoAdjust="0"/>
    <p:restoredTop sz="70251" autoAdjust="0"/>
  </p:normalViewPr>
  <p:slideViewPr>
    <p:cSldViewPr>
      <p:cViewPr varScale="1">
        <p:scale>
          <a:sx n="80" d="100"/>
          <a:sy n="80" d="100"/>
        </p:scale>
        <p:origin x="-25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900" y="49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469BF94-3AA3-475A-94D0-440BDD6266B4}" type="datetimeFigureOut">
              <a:rPr lang="ru-RU" smtClean="0"/>
              <a:pPr/>
              <a:t>17.09.2021</a:t>
            </a:fld>
            <a:endParaRPr lang="ru-RU" dirty="0"/>
          </a:p>
        </p:txBody>
      </p:sp>
      <p:sp>
        <p:nvSpPr>
          <p:cNvPr id="4" name="Нижний колонтитул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0ED7732-FE12-4713-819A-BCEC7ABE9268}" type="slidenum">
              <a:rPr lang="ru-RU" smtClean="0"/>
              <a:pPr/>
              <a:t>‹#›</a:t>
            </a:fld>
            <a:endParaRPr lang="ru-RU"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5" name="Rectangle 7"/>
          <p:cNvSpPr>
            <a:spLocks noGrp="1" noChangeArrowheads="1"/>
          </p:cNvSpPr>
          <p:nvPr>
            <p:ph type="sldNum" sz="quarter" idx="5"/>
          </p:nvPr>
        </p:nvSpPr>
        <p:spPr bwMode="auto">
          <a:xfrm>
            <a:off x="3850443" y="9430091"/>
            <a:ext cx="2945659"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AAFE889-8A20-4433-B3BE-38C50EF802D3}" type="slidenum">
              <a:rPr lang="ru-RU"/>
              <a:pPr>
                <a:defRPr/>
              </a:pPr>
              <a:t>‹#›</a:t>
            </a:fld>
            <a:endParaRPr lang="ru-RU" dirty="0"/>
          </a:p>
        </p:txBody>
      </p:sp>
      <p:sp>
        <p:nvSpPr>
          <p:cNvPr id="8" name="Образ слайда 7"/>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dirty="0"/>
          </a:p>
        </p:txBody>
      </p:sp>
      <p:sp>
        <p:nvSpPr>
          <p:cNvPr id="9" name="Заметки 8"/>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latin typeface="Times New Roman" pitchFamily="18" charset="0"/>
                <a:cs typeface="Times New Roman" pitchFamily="18" charset="0"/>
              </a:rPr>
              <a:t>	</a:t>
            </a:r>
            <a:r>
              <a:rPr lang="ru-RU" sz="1200" kern="1200" dirty="0" smtClean="0">
                <a:solidFill>
                  <a:schemeClr val="tx1"/>
                </a:solidFill>
                <a:latin typeface="Times New Roman" pitchFamily="18" charset="0"/>
                <a:ea typeface="+mn-ea"/>
                <a:cs typeface="Times New Roman" pitchFamily="18" charset="0"/>
              </a:rPr>
              <a:t>Уважаемые участники заседания!</a:t>
            </a:r>
            <a:r>
              <a:rPr lang="ru-RU" dirty="0" smtClean="0">
                <a:latin typeface="Times New Roman" pitchFamily="18" charset="0"/>
                <a:cs typeface="Times New Roman" pitchFamily="18" charset="0"/>
              </a:rPr>
              <a:t>	</a:t>
            </a:r>
          </a:p>
          <a:p>
            <a:r>
              <a:rPr lang="ru-RU" dirty="0" smtClean="0">
                <a:latin typeface="Times New Roman" pitchFamily="18" charset="0"/>
                <a:cs typeface="Times New Roman" pitchFamily="18" charset="0"/>
              </a:rPr>
              <a:t>	Представляю Вашему вниманию проект закона «О внесении изменений в областной закон «</a:t>
            </a:r>
            <a:r>
              <a:rPr lang="ru-RU" sz="1200" kern="1200" dirty="0" smtClean="0">
                <a:solidFill>
                  <a:schemeClr val="tx1"/>
                </a:solidFill>
                <a:latin typeface="Times New Roman" pitchFamily="18" charset="0"/>
                <a:cs typeface="Times New Roman" pitchFamily="18" charset="0"/>
              </a:rPr>
              <a:t>О бюджете территориального фонда обязательного медицинского страхования Архангельской области на 2021 год и на плановый период 20</a:t>
            </a:r>
            <a:r>
              <a:rPr lang="en-US" sz="1200" kern="1200" dirty="0" smtClean="0">
                <a:solidFill>
                  <a:schemeClr val="tx1"/>
                </a:solidFill>
                <a:latin typeface="Times New Roman" pitchFamily="18" charset="0"/>
                <a:cs typeface="Times New Roman" pitchFamily="18" charset="0"/>
              </a:rPr>
              <a:t>2</a:t>
            </a:r>
            <a:r>
              <a:rPr lang="ru-RU" sz="1200" kern="1200" dirty="0" smtClean="0">
                <a:solidFill>
                  <a:schemeClr val="tx1"/>
                </a:solidFill>
                <a:latin typeface="Times New Roman" pitchFamily="18" charset="0"/>
                <a:cs typeface="Times New Roman" pitchFamily="18" charset="0"/>
              </a:rPr>
              <a:t>2 и 2023 годов</a:t>
            </a:r>
            <a:r>
              <a:rPr lang="ru-RU" dirty="0" smtClean="0">
                <a:latin typeface="Times New Roman" pitchFamily="18" charset="0"/>
                <a:cs typeface="Times New Roman" pitchFamily="18" charset="0"/>
              </a:rPr>
              <a:t>».</a:t>
            </a:r>
          </a:p>
          <a:p>
            <a:pPr algn="just"/>
            <a:endParaRPr lang="ru-RU" dirty="0" smtClean="0">
              <a:latin typeface="Times New Roman" pitchFamily="18" charset="0"/>
              <a:cs typeface="Times New Roman" pitchFamily="18" charset="0"/>
            </a:endParaRPr>
          </a:p>
          <a:p>
            <a:endParaRPr lang="ru-RU" dirty="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a:xfrm>
            <a:off x="900113" y="742950"/>
            <a:ext cx="4962525" cy="3722688"/>
          </a:xfrm>
          <a:prstGeom prst="rect">
            <a:avLst/>
          </a:prstGeom>
          <a:ln/>
        </p:spPr>
      </p:sp>
      <p:sp>
        <p:nvSpPr>
          <p:cNvPr id="14339" name="Заметки 2"/>
          <p:cNvSpPr>
            <a:spLocks noGrp="1"/>
          </p:cNvSpPr>
          <p:nvPr>
            <p:ph type="body" idx="1"/>
          </p:nvPr>
        </p:nvSpPr>
        <p:spPr>
          <a:xfrm>
            <a:off x="679767" y="4715907"/>
            <a:ext cx="5527381" cy="4856717"/>
          </a:xfrm>
          <a:prstGeom prst="rect">
            <a:avLst/>
          </a:prstGeom>
          <a:noFill/>
          <a:ln/>
        </p:spPr>
        <p:txBody>
          <a:bodyPr>
            <a:noAutofit/>
          </a:bodyPr>
          <a:lstStyle/>
          <a:p>
            <a:pPr algn="just"/>
            <a:r>
              <a:rPr lang="ru-RU" sz="1050" dirty="0" smtClean="0">
                <a:latin typeface="Times New Roman" pitchFamily="18" charset="0"/>
                <a:cs typeface="Times New Roman" pitchFamily="18" charset="0"/>
              </a:rPr>
              <a:t>Внесение изменений в областной закон от </a:t>
            </a:r>
            <a:r>
              <a:rPr lang="ru-RU" sz="1050" kern="1200" dirty="0" smtClean="0">
                <a:solidFill>
                  <a:schemeClr val="tx1"/>
                </a:solidFill>
                <a:latin typeface="Times New Roman" pitchFamily="18" charset="0"/>
                <a:cs typeface="Times New Roman" pitchFamily="18" charset="0"/>
              </a:rPr>
              <a:t>21 декабря 2020 г. № 362-22-ОЗ</a:t>
            </a:r>
            <a:r>
              <a:rPr lang="ru-RU" sz="1050" dirty="0" smtClean="0">
                <a:latin typeface="Times New Roman" pitchFamily="18" charset="0"/>
                <a:cs typeface="Times New Roman" pitchFamily="18" charset="0"/>
              </a:rPr>
              <a:t> «О бюджете ТФОМС АО на 2021 год и на плановый период 2022</a:t>
            </a:r>
            <a:r>
              <a:rPr lang="ru-RU" sz="1050" baseline="0" dirty="0" smtClean="0">
                <a:latin typeface="Times New Roman" pitchFamily="18" charset="0"/>
                <a:cs typeface="Times New Roman" pitchFamily="18" charset="0"/>
              </a:rPr>
              <a:t> и 2023 годов</a:t>
            </a:r>
            <a:r>
              <a:rPr lang="ru-RU" sz="1050" dirty="0" smtClean="0">
                <a:latin typeface="Times New Roman" pitchFamily="18" charset="0"/>
                <a:cs typeface="Times New Roman" pitchFamily="18" charset="0"/>
              </a:rPr>
              <a:t>» обусловлено следующими обстоятельствами:</a:t>
            </a:r>
            <a:endParaRPr lang="en-US" sz="1050" dirty="0" smtClean="0">
              <a:latin typeface="Times New Roman" pitchFamily="18" charset="0"/>
              <a:cs typeface="Times New Roman" pitchFamily="18" charset="0"/>
            </a:endParaRPr>
          </a:p>
          <a:p>
            <a:pPr algn="just">
              <a:spcAft>
                <a:spcPts val="1200"/>
              </a:spcAft>
            </a:pPr>
            <a:r>
              <a:rPr lang="ru-RU" sz="1050" dirty="0" smtClean="0">
                <a:solidFill>
                  <a:schemeClr val="accent1">
                    <a:lumMod val="25000"/>
                  </a:schemeClr>
                </a:solidFill>
                <a:latin typeface="Times New Roman" pitchFamily="18" charset="0"/>
                <a:cs typeface="Times New Roman" pitchFamily="18" charset="0"/>
              </a:rPr>
              <a:t>1</a:t>
            </a:r>
            <a:r>
              <a:rPr lang="ru-RU" sz="1050" dirty="0" smtClean="0">
                <a:latin typeface="Times New Roman" pitchFamily="18" charset="0"/>
                <a:cs typeface="Times New Roman" pitchFamily="18" charset="0"/>
              </a:rPr>
              <a:t>)</a:t>
            </a:r>
            <a:r>
              <a:rPr lang="en-US" sz="1050" dirty="0" smtClean="0">
                <a:latin typeface="Times New Roman" pitchFamily="18" charset="0"/>
                <a:cs typeface="Times New Roman" pitchFamily="18" charset="0"/>
              </a:rPr>
              <a:t> </a:t>
            </a:r>
            <a:r>
              <a:rPr lang="ru-RU" sz="1050" dirty="0" smtClean="0">
                <a:latin typeface="Times New Roman" pitchFamily="18" charset="0"/>
                <a:cs typeface="Times New Roman" pitchFamily="18" charset="0"/>
              </a:rPr>
              <a:t>распределением иных межбюджетных трансфертов из бюджета ФОМС:</a:t>
            </a:r>
          </a:p>
          <a:p>
            <a:pPr algn="just">
              <a:spcAft>
                <a:spcPts val="1200"/>
              </a:spcAft>
              <a:buFontTx/>
              <a:buChar char="-"/>
            </a:pPr>
            <a:r>
              <a:rPr lang="ru-RU" sz="1050" dirty="0" smtClean="0">
                <a:latin typeface="Times New Roman" pitchFamily="18" charset="0"/>
                <a:cs typeface="Times New Roman" pitchFamily="18" charset="0"/>
              </a:rPr>
              <a:t> на дополнительное финансовое обеспечение оказания медицинской помощи лицам, застрахованным по обязательному медицинскому страхованию, с заболеванием </a:t>
            </a:r>
            <a:br>
              <a:rPr lang="ru-RU" sz="1050" dirty="0" smtClean="0">
                <a:latin typeface="Times New Roman" pitchFamily="18" charset="0"/>
                <a:cs typeface="Times New Roman" pitchFamily="18" charset="0"/>
              </a:rPr>
            </a:br>
            <a:r>
              <a:rPr lang="ru-RU" sz="1050" dirty="0" smtClean="0">
                <a:latin typeface="Times New Roman" pitchFamily="18" charset="0"/>
                <a:cs typeface="Times New Roman" pitchFamily="18" charset="0"/>
              </a:rPr>
              <a:t>и (или) подозрением на заболевание новой коронавирусной инфекцией в рамках реализации территориальной программы обязательного медицинского страхования</a:t>
            </a:r>
          </a:p>
          <a:p>
            <a:pPr algn="just">
              <a:spcAft>
                <a:spcPts val="1200"/>
              </a:spcAft>
              <a:buFontTx/>
              <a:buChar char="-"/>
            </a:pPr>
            <a:r>
              <a:rPr lang="ru-RU" sz="1050" dirty="0" smtClean="0">
                <a:latin typeface="Times New Roman" pitchFamily="18" charset="0"/>
                <a:cs typeface="Times New Roman" pitchFamily="18" charset="0"/>
              </a:rPr>
              <a:t> на 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и профилактических медицинских осмотров населения;</a:t>
            </a:r>
          </a:p>
          <a:p>
            <a:pPr algn="just">
              <a:spcAft>
                <a:spcPts val="1200"/>
              </a:spcAft>
              <a:buFontTx/>
              <a:buChar char="-"/>
            </a:pPr>
            <a:r>
              <a:rPr lang="ru-RU" sz="1050" dirty="0" smtClean="0">
                <a:latin typeface="Times New Roman" pitchFamily="18" charset="0"/>
                <a:cs typeface="Times New Roman" pitchFamily="18" charset="0"/>
              </a:rPr>
              <a:t> для софинансирования расходов медицинских организаций на оплату труда врачей и среднего медицинского персонала;</a:t>
            </a:r>
          </a:p>
          <a:p>
            <a:pPr algn="just">
              <a:spcAft>
                <a:spcPts val="1200"/>
              </a:spcAft>
            </a:pPr>
            <a:r>
              <a:rPr lang="ru-RU" sz="1050" dirty="0" smtClean="0">
                <a:latin typeface="Times New Roman" pitchFamily="18" charset="0"/>
                <a:cs typeface="Times New Roman" pitchFamily="18" charset="0"/>
              </a:rPr>
              <a:t>2) предоставлением межбюджетного трансферта из областного бюджета в бюджет территориального фонда на финансовое обеспечение проведения углубленной диспансеризации застрахованных по обязательному медицинскому страхованию лиц, перенесших новую коронавирусную инфекцию (COVID-19);</a:t>
            </a:r>
          </a:p>
          <a:p>
            <a:pPr algn="just">
              <a:spcAft>
                <a:spcPts val="1200"/>
              </a:spcAft>
            </a:pPr>
            <a:r>
              <a:rPr lang="ru-RU" sz="1050" dirty="0" smtClean="0">
                <a:latin typeface="Times New Roman" pitchFamily="18" charset="0"/>
                <a:cs typeface="Times New Roman" pitchFamily="18" charset="0"/>
              </a:rPr>
              <a:t>3) изменениями, внесенными в бюджетную классификацию РФ;</a:t>
            </a:r>
          </a:p>
          <a:p>
            <a:pPr algn="just">
              <a:spcAft>
                <a:spcPts val="1200"/>
              </a:spcAft>
            </a:pPr>
            <a:r>
              <a:rPr lang="ru-RU" sz="1050" dirty="0" smtClean="0">
                <a:latin typeface="Times New Roman" pitchFamily="18" charset="0"/>
                <a:cs typeface="Times New Roman" pitchFamily="18" charset="0"/>
              </a:rPr>
              <a:t>4)</a:t>
            </a:r>
            <a:r>
              <a:rPr lang="ru-RU" sz="1050" dirty="0" smtClean="0">
                <a:latin typeface="Times New Roman"/>
                <a:ea typeface="Times New Roman"/>
              </a:rPr>
              <a:t> д</a:t>
            </a:r>
            <a:r>
              <a:rPr lang="ru-RU" sz="1050" dirty="0" smtClean="0">
                <a:latin typeface="Times New Roman" pitchFamily="18" charset="0"/>
                <a:cs typeface="Times New Roman" pitchFamily="18" charset="0"/>
              </a:rPr>
              <a:t>ополнением и уточнением видов доходов, поступающих в бюджет территориального фонда.</a:t>
            </a:r>
          </a:p>
        </p:txBody>
      </p:sp>
      <p:sp>
        <p:nvSpPr>
          <p:cNvPr id="14340" name="Номер слайда 3"/>
          <p:cNvSpPr>
            <a:spLocks noGrp="1"/>
          </p:cNvSpPr>
          <p:nvPr>
            <p:ph type="sldNum" sz="quarter" idx="5"/>
          </p:nvPr>
        </p:nvSpPr>
        <p:spPr>
          <a:noFill/>
        </p:spPr>
        <p:txBody>
          <a:bodyPr/>
          <a:lstStyle/>
          <a:p>
            <a:fld id="{E48A5AB0-DCCC-45E4-97BE-C6AF49350D88}" type="slidenum">
              <a:rPr lang="ru-RU" smtClean="0"/>
              <a:pPr/>
              <a:t>2</a:t>
            </a:fld>
            <a:endParaRPr lang="ru-R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3</a:t>
            </a:fld>
            <a:endParaRPr lang="ru-RU" dirty="0" smtClean="0"/>
          </a:p>
        </p:txBody>
      </p:sp>
      <p:sp>
        <p:nvSpPr>
          <p:cNvPr id="16387" name="Rectangle 2"/>
          <p:cNvSpPr>
            <a:spLocks noGrp="1" noRot="1" noChangeAspect="1" noChangeArrowheads="1" noTextEdit="1"/>
          </p:cNvSpPr>
          <p:nvPr>
            <p:ph type="sldImg"/>
          </p:nvPr>
        </p:nvSpPr>
        <p:spPr>
          <a:xfrm>
            <a:off x="917575" y="744538"/>
            <a:ext cx="4962525" cy="3722687"/>
          </a:xfrm>
          <a:prstGeom prst="rect">
            <a:avLst/>
          </a:prstGeom>
          <a:ln/>
        </p:spPr>
      </p:sp>
      <p:sp>
        <p:nvSpPr>
          <p:cNvPr id="16388" name="Rectangle 3"/>
          <p:cNvSpPr>
            <a:spLocks noGrp="1" noChangeArrowheads="1"/>
          </p:cNvSpPr>
          <p:nvPr>
            <p:ph type="body" idx="1"/>
          </p:nvPr>
        </p:nvSpPr>
        <p:spPr>
          <a:xfrm>
            <a:off x="679768" y="4715906"/>
            <a:ext cx="5438140" cy="4640693"/>
          </a:xfrm>
          <a:prstGeom prst="rect">
            <a:avLst/>
          </a:prstGeom>
          <a:noFill/>
          <a:ln/>
        </p:spPr>
        <p:txBody>
          <a:bodyPr>
            <a:noAutofit/>
          </a:bodyPr>
          <a:lstStyle/>
          <a:p>
            <a:pPr indent="457200" algn="just" eaLnBrk="1" hangingPunct="1">
              <a:spcBef>
                <a:spcPts val="0"/>
              </a:spcBef>
            </a:pPr>
            <a:r>
              <a:rPr lang="ru-RU" dirty="0" smtClean="0">
                <a:latin typeface="Times New Roman" pitchFamily="18" charset="0"/>
                <a:cs typeface="Times New Roman" pitchFamily="18" charset="0"/>
              </a:rPr>
              <a:t>Согласно проекту закона бюджет территориального фонда на 2021 год (с учетом вносимых изменений) определен по доходам в сумме </a:t>
            </a:r>
            <a:r>
              <a:rPr lang="ru-RU" b="1" dirty="0" smtClean="0">
                <a:latin typeface="Times New Roman" pitchFamily="18" charset="0"/>
                <a:cs typeface="Times New Roman" pitchFamily="18" charset="0"/>
              </a:rPr>
              <a:t>24 931,7 млн. рублей </a:t>
            </a:r>
            <a:r>
              <a:rPr lang="ru-RU" dirty="0" smtClean="0">
                <a:latin typeface="Times New Roman" pitchFamily="18" charset="0"/>
                <a:cs typeface="Times New Roman" pitchFamily="18" charset="0"/>
              </a:rPr>
              <a:t>и по расходам в сумме </a:t>
            </a:r>
            <a:r>
              <a:rPr lang="ru-RU" b="1" dirty="0" smtClean="0">
                <a:latin typeface="Times New Roman" pitchFamily="18" charset="0"/>
                <a:cs typeface="Times New Roman" pitchFamily="18" charset="0"/>
              </a:rPr>
              <a:t>25 144,2 млн. рублей </a:t>
            </a:r>
            <a:r>
              <a:rPr lang="ru-RU" b="0"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с увеличением по доходам и расходам на </a:t>
            </a:r>
            <a:r>
              <a:rPr lang="ru-RU" b="0" dirty="0" smtClean="0">
                <a:latin typeface="Times New Roman" pitchFamily="18" charset="0"/>
                <a:cs typeface="Times New Roman" pitchFamily="18" charset="0"/>
              </a:rPr>
              <a:t>557,5</a:t>
            </a:r>
            <a:r>
              <a:rPr lang="ru-RU" b="0" baseline="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млн. рублей).</a:t>
            </a:r>
          </a:p>
          <a:p>
            <a:pPr indent="457200" algn="just" eaLnBrk="1" hangingPunct="1">
              <a:spcBef>
                <a:spcPts val="0"/>
              </a:spcBef>
            </a:pPr>
            <a:r>
              <a:rPr lang="ru-RU" dirty="0" smtClean="0">
                <a:latin typeface="Times New Roman" pitchFamily="18" charset="0"/>
                <a:cs typeface="Times New Roman" pitchFamily="18" charset="0"/>
              </a:rPr>
              <a:t>Бюджет сбалансирован. Источником внутреннего финансирования дефицита бюджета территориального фонда являются остатки средств бюджета территориального фонда на 1 января 2021 года в размере </a:t>
            </a:r>
            <a:r>
              <a:rPr lang="ru-RU" b="1" dirty="0" smtClean="0">
                <a:latin typeface="Times New Roman" pitchFamily="18" charset="0"/>
                <a:cs typeface="Times New Roman" pitchFamily="18" charset="0"/>
              </a:rPr>
              <a:t>212,5 млн. рублей</a:t>
            </a:r>
            <a:r>
              <a:rPr lang="ru-RU" b="0" dirty="0" smtClean="0">
                <a:latin typeface="Times New Roman" pitchFamily="18" charset="0"/>
                <a:cs typeface="Times New Roman" pitchFamily="18" charset="0"/>
              </a:rPr>
              <a:t>, образовавшиеся </a:t>
            </a:r>
            <a:r>
              <a:rPr lang="ru-RU" kern="1200" dirty="0" smtClean="0">
                <a:solidFill>
                  <a:schemeClr val="tx1"/>
                </a:solidFill>
                <a:latin typeface="Times New Roman" pitchFamily="18" charset="0"/>
                <a:cs typeface="Times New Roman" pitchFamily="18" charset="0"/>
              </a:rPr>
              <a:t>в результате неполного использования в 2020 году бюджетных ассигнований на финансовое обеспечение организации ОМС.</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4</a:t>
            </a:fld>
            <a:endParaRPr lang="ru-RU" dirty="0" smtClean="0"/>
          </a:p>
        </p:txBody>
      </p:sp>
      <p:sp>
        <p:nvSpPr>
          <p:cNvPr id="16387" name="Rectangle 2"/>
          <p:cNvSpPr>
            <a:spLocks noGrp="1" noRot="1" noChangeAspect="1" noChangeArrowheads="1" noTextEdit="1"/>
          </p:cNvSpPr>
          <p:nvPr>
            <p:ph type="sldImg"/>
          </p:nvPr>
        </p:nvSpPr>
        <p:spPr>
          <a:xfrm>
            <a:off x="950913" y="355600"/>
            <a:ext cx="4962525" cy="3722688"/>
          </a:xfrm>
          <a:prstGeom prst="rect">
            <a:avLst/>
          </a:prstGeom>
          <a:ln/>
        </p:spPr>
      </p:sp>
      <p:sp>
        <p:nvSpPr>
          <p:cNvPr id="16388" name="Rectangle 3"/>
          <p:cNvSpPr>
            <a:spLocks noGrp="1" noChangeArrowheads="1"/>
          </p:cNvSpPr>
          <p:nvPr>
            <p:ph type="body" idx="1"/>
          </p:nvPr>
        </p:nvSpPr>
        <p:spPr>
          <a:xfrm>
            <a:off x="662533" y="4100016"/>
            <a:ext cx="5859552" cy="5561293"/>
          </a:xfrm>
          <a:prstGeom prst="rect">
            <a:avLst/>
          </a:prstGeom>
          <a:noFill/>
          <a:ln/>
        </p:spPr>
        <p:txBody>
          <a:bodyPr>
            <a:noAutofit/>
          </a:bodyPr>
          <a:lstStyle/>
          <a:p>
            <a:pPr indent="450000" algn="just">
              <a:spcBef>
                <a:spcPts val="0"/>
              </a:spcBef>
            </a:pPr>
            <a:r>
              <a:rPr lang="ru-RU" sz="1000" kern="1200" dirty="0" smtClean="0">
                <a:solidFill>
                  <a:schemeClr val="tx1"/>
                </a:solidFill>
                <a:latin typeface="Times New Roman" pitchFamily="18" charset="0"/>
                <a:cs typeface="Times New Roman" pitchFamily="18" charset="0"/>
              </a:rPr>
              <a:t>Доходная часть бюджета ТФОМС на 2021 год сформирована в сумме </a:t>
            </a:r>
            <a:r>
              <a:rPr lang="ru-RU" sz="1000" b="1" kern="1200" dirty="0" smtClean="0">
                <a:solidFill>
                  <a:schemeClr val="tx1"/>
                </a:solidFill>
                <a:latin typeface="Times New Roman" pitchFamily="18" charset="0"/>
                <a:cs typeface="Times New Roman" pitchFamily="18" charset="0"/>
              </a:rPr>
              <a:t>24 931,7 млн. рублей.</a:t>
            </a:r>
            <a:endParaRPr lang="ru-RU" sz="1000" b="0" i="0" u="none" kern="1200" dirty="0" smtClean="0">
              <a:solidFill>
                <a:schemeClr val="tx1"/>
              </a:solidFill>
              <a:latin typeface="Times New Roman" pitchFamily="18" charset="0"/>
              <a:cs typeface="Times New Roman" pitchFamily="18" charset="0"/>
            </a:endParaRPr>
          </a:p>
          <a:p>
            <a:pPr indent="450000" algn="just">
              <a:spcBef>
                <a:spcPts val="0"/>
              </a:spcBef>
            </a:pPr>
            <a:r>
              <a:rPr lang="ru-RU" sz="1000" b="0" i="0" u="none" kern="1200" dirty="0" smtClean="0">
                <a:solidFill>
                  <a:schemeClr val="tx1"/>
                </a:solidFill>
                <a:latin typeface="Times New Roman" pitchFamily="18" charset="0"/>
                <a:cs typeface="Times New Roman" pitchFamily="18" charset="0"/>
              </a:rPr>
              <a:t>Проектом областного закона предлагается изменить доходы на 2021 год за счет:</a:t>
            </a:r>
          </a:p>
          <a:p>
            <a:pPr marL="0" marR="0" indent="450000" algn="just" defTabSz="914400" rtl="0" eaLnBrk="0" fontAlgn="base" latinLnBrk="0" hangingPunct="0">
              <a:lnSpc>
                <a:spcPct val="100000"/>
              </a:lnSpc>
              <a:spcBef>
                <a:spcPts val="0"/>
              </a:spcBef>
              <a:spcAft>
                <a:spcPct val="0"/>
              </a:spcAft>
              <a:buClrTx/>
              <a:buSzTx/>
              <a:buFontTx/>
              <a:buChar char="-"/>
              <a:tabLst/>
              <a:defRPr/>
            </a:pPr>
            <a:r>
              <a:rPr lang="ru-RU" sz="1000" b="0" i="0" u="none" dirty="0" smtClean="0">
                <a:solidFill>
                  <a:schemeClr val="tx1"/>
                </a:solidFill>
                <a:latin typeface="Times New Roman" pitchFamily="18" charset="0"/>
                <a:cs typeface="Times New Roman" pitchFamily="18" charset="0"/>
              </a:rPr>
              <a:t>увеличения неналоговых</a:t>
            </a:r>
            <a:r>
              <a:rPr lang="ru-RU" sz="1000" b="0" i="0" u="none" baseline="0" dirty="0" smtClean="0">
                <a:solidFill>
                  <a:schemeClr val="tx1"/>
                </a:solidFill>
                <a:latin typeface="Times New Roman" pitchFamily="18" charset="0"/>
                <a:cs typeface="Times New Roman" pitchFamily="18" charset="0"/>
              </a:rPr>
              <a:t> поступлений (денежных взысканий, штрафов и прочих неналоговых поступлений) на </a:t>
            </a:r>
            <a:r>
              <a:rPr lang="ru-RU" sz="1000" b="1" i="0" u="none" baseline="0" dirty="0" smtClean="0">
                <a:solidFill>
                  <a:schemeClr val="tx1"/>
                </a:solidFill>
                <a:latin typeface="Times New Roman" pitchFamily="18" charset="0"/>
                <a:cs typeface="Times New Roman" pitchFamily="18" charset="0"/>
              </a:rPr>
              <a:t>11,5 млн. рублей;</a:t>
            </a:r>
          </a:p>
          <a:p>
            <a:pPr marL="0" marR="0" indent="450000" algn="just" defTabSz="914400" rtl="0" eaLnBrk="0" fontAlgn="base" latinLnBrk="0" hangingPunct="0">
              <a:lnSpc>
                <a:spcPct val="100000"/>
              </a:lnSpc>
              <a:spcBef>
                <a:spcPts val="0"/>
              </a:spcBef>
              <a:spcAft>
                <a:spcPct val="0"/>
              </a:spcAft>
              <a:buClrTx/>
              <a:buSzTx/>
              <a:buFontTx/>
              <a:buChar char="-"/>
              <a:tabLst/>
              <a:defRPr/>
            </a:pPr>
            <a:r>
              <a:rPr lang="ru-RU" sz="1000" b="0" i="0" u="none" baseline="0" dirty="0" smtClean="0">
                <a:solidFill>
                  <a:schemeClr val="tx1"/>
                </a:solidFill>
                <a:latin typeface="Times New Roman" pitchFamily="18" charset="0"/>
                <a:cs typeface="Times New Roman" pitchFamily="18" charset="0"/>
              </a:rPr>
              <a:t>предоставления МБТ из бюджета ФОМС на </a:t>
            </a:r>
            <a:r>
              <a:rPr lang="ru-RU" sz="1000" b="1" i="0" u="none" baseline="0" dirty="0" smtClean="0">
                <a:solidFill>
                  <a:schemeClr val="tx1"/>
                </a:solidFill>
                <a:latin typeface="Times New Roman" pitchFamily="18" charset="0"/>
                <a:cs typeface="Times New Roman" pitchFamily="18" charset="0"/>
              </a:rPr>
              <a:t>484,5 млн. рублей;</a:t>
            </a:r>
          </a:p>
          <a:p>
            <a:pPr marL="0" marR="0" indent="457200" algn="just" defTabSz="914400" rtl="0" eaLnBrk="0" fontAlgn="base" latinLnBrk="0" hangingPunct="0">
              <a:spcBef>
                <a:spcPts val="0"/>
              </a:spcBef>
              <a:spcAft>
                <a:spcPts val="0"/>
              </a:spcAft>
              <a:buClrTx/>
              <a:buSzTx/>
              <a:buFontTx/>
              <a:buChar char="-"/>
              <a:tabLst/>
              <a:defRPr/>
            </a:pPr>
            <a:r>
              <a:rPr lang="ru-RU" sz="1000" b="0" i="0" u="none" baseline="0" dirty="0" smtClean="0">
                <a:solidFill>
                  <a:schemeClr val="tx1"/>
                </a:solidFill>
                <a:latin typeface="Times New Roman" pitchFamily="18" charset="0"/>
                <a:cs typeface="Times New Roman" pitchFamily="18" charset="0"/>
              </a:rPr>
              <a:t>предоставления МБТ из областного бюджета </a:t>
            </a:r>
            <a:r>
              <a:rPr lang="ru-RU" sz="1000" dirty="0" smtClean="0">
                <a:latin typeface="Times New Roman" pitchFamily="18" charset="0"/>
                <a:cs typeface="Times New Roman" pitchFamily="18" charset="0"/>
              </a:rPr>
              <a:t>на </a:t>
            </a:r>
            <a:r>
              <a:rPr lang="ru-RU" sz="1000" b="1" dirty="0" smtClean="0">
                <a:latin typeface="Times New Roman" pitchFamily="18" charset="0"/>
                <a:cs typeface="Times New Roman" pitchFamily="18" charset="0"/>
              </a:rPr>
              <a:t>67,1 млн. рублей</a:t>
            </a:r>
            <a:r>
              <a:rPr lang="ru-RU" sz="1000" dirty="0" smtClean="0">
                <a:latin typeface="Times New Roman" pitchFamily="18" charset="0"/>
                <a:cs typeface="Times New Roman" pitchFamily="18" charset="0"/>
              </a:rPr>
              <a:t>. Распределение иных МБТ, предоставляемых в 2021 году из федерального бюджета бюджетам субъектов РФ и бюджету г. Байконура, источником финансового обеспечения которых являются бюджетные ассигнования резервного фонда Правительства РФ, в целях финансового обеспечения расходных обязательств субъектов РФ и г. Байконура по предоставлению МБТ бюджету соответствующего территориального фонда ОМС на финансовое обеспечение проведения углубленной диспансеризации застрахованных по ОМС лиц, перенесших новую коронавирусную инфекцию (COVID-19), в рамках реализации ТПОМС утверждено распоряжением Правительства РФ от 30.06.2021 № 1768-р. Правилами предоставления в 2021 году указанных МБТ, утвержденными постановлением Правительства Российской Федерации от 7 июля 2021 года № 1125 установлено, что перечисление межбюджетного трансферта бюджету территориального фонда осуществляется на основании заявки, подтверждающей объем средств, необходимых для оплаты проведения застрахованным лицам углубленной диспансеризации;</a:t>
            </a:r>
          </a:p>
          <a:p>
            <a:pPr marL="0" marR="0" indent="457200" algn="just" defTabSz="914400" rtl="0" eaLnBrk="0" fontAlgn="base" latinLnBrk="0" hangingPunct="0">
              <a:spcBef>
                <a:spcPts val="0"/>
              </a:spcBef>
              <a:spcAft>
                <a:spcPts val="0"/>
              </a:spcAft>
              <a:buClrTx/>
              <a:buSzTx/>
              <a:buFontTx/>
              <a:buChar char="-"/>
              <a:tabLst/>
              <a:defRPr/>
            </a:pPr>
            <a:r>
              <a:rPr lang="ru-RU" sz="1000" dirty="0" smtClean="0">
                <a:latin typeface="Times New Roman"/>
                <a:ea typeface="Times New Roman"/>
              </a:rPr>
              <a:t>поступления доходов от возврата остатков субсидий, субвенций и иных межбюджетных трансфертов, имеющих целевое назначение, прошлых лет, в сумме </a:t>
            </a:r>
            <a:r>
              <a:rPr lang="ru-RU" sz="1000" b="1" dirty="0" smtClean="0">
                <a:latin typeface="Times New Roman"/>
                <a:ea typeface="Times New Roman"/>
              </a:rPr>
              <a:t>1,7 </a:t>
            </a:r>
            <a:r>
              <a:rPr lang="ru-RU" sz="1000" b="1" i="0" u="none" baseline="0" dirty="0" smtClean="0">
                <a:solidFill>
                  <a:schemeClr val="tx1"/>
                </a:solidFill>
                <a:latin typeface="Times New Roman" pitchFamily="18" charset="0"/>
                <a:cs typeface="Times New Roman" pitchFamily="18" charset="0"/>
              </a:rPr>
              <a:t>млн.</a:t>
            </a:r>
            <a:r>
              <a:rPr lang="ru-RU" sz="1000" b="1" dirty="0" smtClean="0">
                <a:latin typeface="Times New Roman"/>
                <a:ea typeface="Times New Roman"/>
              </a:rPr>
              <a:t> рублей</a:t>
            </a:r>
            <a:r>
              <a:rPr lang="ru-RU" sz="1000" dirty="0" smtClean="0">
                <a:latin typeface="Times New Roman"/>
                <a:ea typeface="Times New Roman"/>
              </a:rPr>
              <a:t>, в том числе:</a:t>
            </a:r>
          </a:p>
          <a:p>
            <a:pPr indent="457200" algn="just">
              <a:spcBef>
                <a:spcPts val="0"/>
              </a:spcBef>
              <a:spcAft>
                <a:spcPts val="0"/>
              </a:spcAft>
            </a:pPr>
            <a:r>
              <a:rPr lang="ru-RU" sz="1000" dirty="0" smtClean="0">
                <a:latin typeface="Times New Roman"/>
                <a:ea typeface="Times New Roman"/>
              </a:rPr>
              <a:t>- </a:t>
            </a:r>
            <a:r>
              <a:rPr lang="ru-RU" sz="1000" b="1" dirty="0" smtClean="0">
                <a:latin typeface="Times New Roman"/>
                <a:ea typeface="Times New Roman"/>
              </a:rPr>
              <a:t>1,2 </a:t>
            </a:r>
            <a:r>
              <a:rPr lang="ru-RU" sz="1000" b="1" i="0" u="none" baseline="0" dirty="0" smtClean="0">
                <a:solidFill>
                  <a:schemeClr val="tx1"/>
                </a:solidFill>
                <a:latin typeface="Times New Roman" pitchFamily="18" charset="0"/>
                <a:cs typeface="Times New Roman" pitchFamily="18" charset="0"/>
              </a:rPr>
              <a:t>млн.</a:t>
            </a:r>
            <a:r>
              <a:rPr lang="ru-RU" sz="1000" b="1" dirty="0" smtClean="0">
                <a:latin typeface="Times New Roman"/>
                <a:ea typeface="Times New Roman"/>
              </a:rPr>
              <a:t> рублей</a:t>
            </a:r>
            <a:r>
              <a:rPr lang="ru-RU" sz="1000" dirty="0" smtClean="0">
                <a:latin typeface="Times New Roman"/>
                <a:ea typeface="Times New Roman"/>
              </a:rPr>
              <a:t> – возврат средств из областного бюджета на осуществление единовременных выплат, возвращенных медицинскими работниками в областной бюджет в связи с расторжением трудового договора с медицинской организацией до истечения пятилетнего срока;</a:t>
            </a:r>
          </a:p>
          <a:p>
            <a:pPr indent="457200" algn="just">
              <a:spcBef>
                <a:spcPts val="0"/>
              </a:spcBef>
              <a:spcAft>
                <a:spcPts val="0"/>
              </a:spcAft>
            </a:pPr>
            <a:r>
              <a:rPr lang="ru-RU" sz="1000" dirty="0" smtClean="0">
                <a:latin typeface="Times New Roman"/>
                <a:ea typeface="Times New Roman"/>
              </a:rPr>
              <a:t>- </a:t>
            </a:r>
            <a:r>
              <a:rPr lang="ru-RU" sz="1000" b="1" dirty="0" smtClean="0">
                <a:latin typeface="Times New Roman"/>
                <a:ea typeface="Times New Roman"/>
              </a:rPr>
              <a:t>0,5 </a:t>
            </a:r>
            <a:r>
              <a:rPr lang="ru-RU" sz="1000" b="1" i="0" u="none" baseline="0" dirty="0" smtClean="0">
                <a:solidFill>
                  <a:schemeClr val="tx1"/>
                </a:solidFill>
                <a:latin typeface="Times New Roman" pitchFamily="18" charset="0"/>
                <a:cs typeface="Times New Roman" pitchFamily="18" charset="0"/>
              </a:rPr>
              <a:t>млн.</a:t>
            </a:r>
            <a:r>
              <a:rPr lang="ru-RU" sz="1000" b="1" dirty="0" smtClean="0">
                <a:latin typeface="Times New Roman"/>
                <a:ea typeface="Times New Roman"/>
              </a:rPr>
              <a:t> рублей</a:t>
            </a:r>
            <a:r>
              <a:rPr lang="ru-RU" sz="1000" dirty="0" smtClean="0">
                <a:latin typeface="Times New Roman"/>
                <a:ea typeface="Times New Roman"/>
              </a:rPr>
              <a:t> – возврат из бюджетов территориальных фондов ОМС других субъектов Российской Федерации остатков межбюджетных трансфертов прошлых лет в рамках проведения межтерриториальных расчетов.</a:t>
            </a:r>
          </a:p>
          <a:p>
            <a:pPr marL="0" marR="0" indent="457200" algn="just" defTabSz="914400" rtl="0" eaLnBrk="0" fontAlgn="base" latinLnBrk="0" hangingPunct="0">
              <a:spcBef>
                <a:spcPts val="0"/>
              </a:spcBef>
              <a:spcAft>
                <a:spcPts val="0"/>
              </a:spcAft>
              <a:buClrTx/>
              <a:buSzTx/>
              <a:buFontTx/>
              <a:buNone/>
              <a:tabLst/>
              <a:defRPr/>
            </a:pPr>
            <a:r>
              <a:rPr lang="ru-RU" sz="1000" b="0" kern="1200" dirty="0" smtClean="0">
                <a:solidFill>
                  <a:schemeClr val="tx1"/>
                </a:solidFill>
                <a:latin typeface="Times New Roman" pitchFamily="18" charset="0"/>
                <a:cs typeface="Times New Roman" pitchFamily="18" charset="0"/>
              </a:rPr>
              <a:t>Кроме того, в </a:t>
            </a:r>
            <a:r>
              <a:rPr lang="ru-RU" sz="1000" kern="1200" dirty="0" smtClean="0">
                <a:solidFill>
                  <a:schemeClr val="tx1"/>
                </a:solidFill>
                <a:latin typeface="Times New Roman" pitchFamily="18" charset="0"/>
                <a:cs typeface="Times New Roman" pitchFamily="18" charset="0"/>
              </a:rPr>
              <a:t>составе доходов бюджета территориального фонда отражается возврат в бюджет ФОМС</a:t>
            </a:r>
            <a:r>
              <a:rPr lang="ru-RU" sz="1000" kern="1200" baseline="0" dirty="0" smtClean="0">
                <a:solidFill>
                  <a:schemeClr val="tx1"/>
                </a:solidFill>
                <a:latin typeface="Times New Roman" pitchFamily="18" charset="0"/>
                <a:cs typeface="Times New Roman" pitchFamily="18" charset="0"/>
              </a:rPr>
              <a:t> </a:t>
            </a:r>
            <a:r>
              <a:rPr lang="ru-RU" sz="1000" kern="1200" dirty="0" smtClean="0">
                <a:solidFill>
                  <a:schemeClr val="tx1"/>
                </a:solidFill>
                <a:latin typeface="Times New Roman" pitchFamily="18" charset="0"/>
                <a:cs typeface="Times New Roman" pitchFamily="18" charset="0"/>
              </a:rPr>
              <a:t>остатков субсидий, субвенций и иных межбюджетных трансфертов, имеющих целевое назначение, прошлых лет, в размере </a:t>
            </a:r>
            <a:r>
              <a:rPr lang="ru-RU" sz="1000" b="1" kern="1200" dirty="0" smtClean="0">
                <a:solidFill>
                  <a:schemeClr val="tx1"/>
                </a:solidFill>
                <a:latin typeface="Times New Roman" pitchFamily="18" charset="0"/>
                <a:cs typeface="Times New Roman" pitchFamily="18" charset="0"/>
              </a:rPr>
              <a:t>7,3 млн. рублей со знаком «минус»,</a:t>
            </a:r>
            <a:r>
              <a:rPr lang="ru-RU" sz="1000" b="0" kern="1200" baseline="0" dirty="0" smtClean="0">
                <a:solidFill>
                  <a:schemeClr val="tx1"/>
                </a:solidFill>
                <a:latin typeface="Times New Roman" pitchFamily="18" charset="0"/>
                <a:cs typeface="Times New Roman" pitchFamily="18" charset="0"/>
              </a:rPr>
              <a:t> в том числе:</a:t>
            </a:r>
          </a:p>
          <a:p>
            <a:pPr marL="0" marR="0" indent="457200" algn="just" defTabSz="914400" rtl="0" eaLnBrk="0" fontAlgn="base" latinLnBrk="0" hangingPunct="0">
              <a:spcBef>
                <a:spcPts val="0"/>
              </a:spcBef>
              <a:spcAft>
                <a:spcPts val="0"/>
              </a:spcAft>
              <a:buClrTx/>
              <a:buSzTx/>
              <a:buFontTx/>
              <a:buNone/>
              <a:tabLst/>
              <a:defRPr/>
            </a:pPr>
            <a:r>
              <a:rPr lang="ru-RU" sz="1200" kern="1200" dirty="0" smtClean="0">
                <a:solidFill>
                  <a:schemeClr val="tx1"/>
                </a:solidFill>
                <a:latin typeface="Times New Roman" pitchFamily="18" charset="0"/>
                <a:cs typeface="Times New Roman" pitchFamily="18" charset="0"/>
              </a:rPr>
              <a:t> - </a:t>
            </a:r>
            <a:r>
              <a:rPr lang="ru-RU" sz="1000" b="1" kern="1200" dirty="0" smtClean="0">
                <a:solidFill>
                  <a:schemeClr val="tx1"/>
                </a:solidFill>
                <a:latin typeface="Times New Roman" pitchFamily="18" charset="0"/>
                <a:cs typeface="Times New Roman" pitchFamily="18" charset="0"/>
              </a:rPr>
              <a:t>5,9 </a:t>
            </a:r>
            <a:r>
              <a:rPr lang="ru-RU" sz="1000" b="1" i="0" u="none" baseline="0" dirty="0" smtClean="0">
                <a:solidFill>
                  <a:schemeClr val="tx1"/>
                </a:solidFill>
                <a:latin typeface="Times New Roman" pitchFamily="18" charset="0"/>
                <a:cs typeface="Times New Roman" pitchFamily="18" charset="0"/>
              </a:rPr>
              <a:t>млн.</a:t>
            </a:r>
            <a:r>
              <a:rPr lang="ru-RU" sz="1000" b="1" kern="1200" dirty="0" smtClean="0">
                <a:solidFill>
                  <a:schemeClr val="tx1"/>
                </a:solidFill>
                <a:latin typeface="Times New Roman" pitchFamily="18" charset="0"/>
                <a:cs typeface="Times New Roman" pitchFamily="18" charset="0"/>
              </a:rPr>
              <a:t> рублей</a:t>
            </a:r>
            <a:r>
              <a:rPr lang="ru-RU" sz="1000" kern="1200" dirty="0" smtClean="0">
                <a:solidFill>
                  <a:schemeClr val="tx1"/>
                </a:solidFill>
                <a:latin typeface="Times New Roman" pitchFamily="18" charset="0"/>
                <a:cs typeface="Times New Roman" pitchFamily="18" charset="0"/>
              </a:rPr>
              <a:t> – </a:t>
            </a:r>
            <a:r>
              <a:rPr lang="ru-RU" sz="1000" dirty="0" smtClean="0">
                <a:latin typeface="Times New Roman" pitchFamily="18" charset="0"/>
                <a:cs typeface="Times New Roman" pitchFamily="18" charset="0"/>
              </a:rPr>
              <a:t>возврат остатков субвенций прошлых лет, поступивших в бюджет территориального фонда от СМО и МО в 2021 году;</a:t>
            </a:r>
          </a:p>
          <a:p>
            <a:pPr marL="0" marR="0" indent="457200" algn="just" defTabSz="914400" rtl="0" eaLnBrk="0" fontAlgn="base" latinLnBrk="0" hangingPunct="0">
              <a:spcBef>
                <a:spcPts val="0"/>
              </a:spcBef>
              <a:spcAft>
                <a:spcPts val="0"/>
              </a:spcAft>
              <a:buClrTx/>
              <a:buSzTx/>
              <a:buFontTx/>
              <a:buNone/>
              <a:tabLst/>
              <a:defRPr/>
            </a:pPr>
            <a:r>
              <a:rPr lang="ru-RU" sz="1000" b="1" kern="1200" dirty="0" smtClean="0">
                <a:solidFill>
                  <a:schemeClr val="tx1"/>
                </a:solidFill>
                <a:latin typeface="Times New Roman" pitchFamily="18" charset="0"/>
                <a:cs typeface="Times New Roman" pitchFamily="18" charset="0"/>
              </a:rPr>
              <a:t>- 1,2 млн. рублей – </a:t>
            </a:r>
            <a:r>
              <a:rPr lang="ru-RU" sz="1000" kern="1200" dirty="0" smtClean="0">
                <a:solidFill>
                  <a:schemeClr val="tx1"/>
                </a:solidFill>
                <a:latin typeface="Times New Roman" pitchFamily="18" charset="0"/>
                <a:cs typeface="Times New Roman" pitchFamily="18" charset="0"/>
              </a:rPr>
              <a:t>возврат средств на осуществление единовременных выплат медицинским работникам прошлых лет, поступивших из областного бюджета в связи с расторжением трудовых договоров между медицинскими организациями и медицинскими работниками до истечения пятилетнего срока;</a:t>
            </a:r>
          </a:p>
          <a:p>
            <a:pPr indent="457200" algn="just">
              <a:spcBef>
                <a:spcPts val="0"/>
              </a:spcBef>
              <a:spcAft>
                <a:spcPts val="0"/>
              </a:spcAft>
              <a:buFontTx/>
              <a:buNone/>
            </a:pPr>
            <a:r>
              <a:rPr lang="ru-RU" sz="1000" kern="1200" dirty="0" smtClean="0">
                <a:solidFill>
                  <a:schemeClr val="tx1"/>
                </a:solidFill>
                <a:latin typeface="Arial" charset="0"/>
                <a:ea typeface="+mn-ea"/>
                <a:cs typeface="+mn-cs"/>
              </a:rPr>
              <a:t>- </a:t>
            </a:r>
            <a:r>
              <a:rPr lang="ru-RU" sz="1000" b="1" kern="1200" dirty="0" smtClean="0">
                <a:solidFill>
                  <a:schemeClr val="tx1"/>
                </a:solidFill>
                <a:latin typeface="Times New Roman" pitchFamily="18" charset="0"/>
                <a:ea typeface="+mn-ea"/>
                <a:cs typeface="Times New Roman" pitchFamily="18" charset="0"/>
              </a:rPr>
              <a:t>0</a:t>
            </a:r>
            <a:r>
              <a:rPr lang="ru-RU" sz="1000" b="1" kern="1200" dirty="0" smtClean="0">
                <a:solidFill>
                  <a:schemeClr val="tx1"/>
                </a:solidFill>
                <a:latin typeface="Times New Roman" pitchFamily="18" charset="0"/>
                <a:cs typeface="Times New Roman" pitchFamily="18" charset="0"/>
              </a:rPr>
              <a:t>,2 </a:t>
            </a:r>
            <a:r>
              <a:rPr lang="ru-RU" sz="1000" b="1" i="0" u="none" baseline="0" dirty="0" smtClean="0">
                <a:solidFill>
                  <a:schemeClr val="tx1"/>
                </a:solidFill>
                <a:latin typeface="Times New Roman" pitchFamily="18" charset="0"/>
                <a:cs typeface="Times New Roman" pitchFamily="18" charset="0"/>
              </a:rPr>
              <a:t>млн.</a:t>
            </a:r>
            <a:r>
              <a:rPr lang="ru-RU" sz="1000" b="1" kern="1200" dirty="0" smtClean="0">
                <a:solidFill>
                  <a:schemeClr val="tx1"/>
                </a:solidFill>
                <a:latin typeface="Times New Roman" pitchFamily="18" charset="0"/>
                <a:cs typeface="Times New Roman" pitchFamily="18" charset="0"/>
              </a:rPr>
              <a:t> рублей</a:t>
            </a:r>
            <a:r>
              <a:rPr lang="ru-RU" sz="1000" kern="1200" dirty="0" smtClean="0">
                <a:solidFill>
                  <a:schemeClr val="tx1"/>
                </a:solidFill>
                <a:latin typeface="Times New Roman" pitchFamily="18" charset="0"/>
                <a:cs typeface="Times New Roman" pitchFamily="18" charset="0"/>
              </a:rPr>
              <a:t> – возврат средств на софинансирование расходов медицинских организаций на оплату труда врачей и среднего медицинского персонала.</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877888" y="211138"/>
            <a:ext cx="4962525" cy="3722687"/>
          </a:xfrm>
          <a:prstGeom prst="rect">
            <a:avLst/>
          </a:prstGeom>
          <a:ln/>
        </p:spPr>
      </p:sp>
      <p:sp>
        <p:nvSpPr>
          <p:cNvPr id="19459" name="Rectangle 3"/>
          <p:cNvSpPr>
            <a:spLocks noGrp="1" noChangeArrowheads="1"/>
          </p:cNvSpPr>
          <p:nvPr>
            <p:ph type="body" idx="1"/>
          </p:nvPr>
        </p:nvSpPr>
        <p:spPr>
          <a:xfrm>
            <a:off x="230485" y="4028008"/>
            <a:ext cx="6352339" cy="5633301"/>
          </a:xfrm>
          <a:prstGeom prst="rect">
            <a:avLst/>
          </a:prstGeom>
          <a:noFill/>
          <a:ln/>
        </p:spPr>
        <p:txBody>
          <a:bodyPr>
            <a:noAutofit/>
          </a:bodyPr>
          <a:lstStyle/>
          <a:p>
            <a:pPr indent="457200" algn="just">
              <a:spcBef>
                <a:spcPts val="0"/>
              </a:spcBef>
            </a:pPr>
            <a:r>
              <a:rPr lang="ru-RU" sz="950" kern="1200" dirty="0" smtClean="0">
                <a:solidFill>
                  <a:schemeClr val="tx1"/>
                </a:solidFill>
                <a:latin typeface="Times New Roman" pitchFamily="18" charset="0"/>
                <a:cs typeface="Times New Roman" pitchFamily="18" charset="0"/>
              </a:rPr>
              <a:t>В </a:t>
            </a:r>
            <a:r>
              <a:rPr lang="ru-RU" sz="950" kern="1200" dirty="0" smtClean="0">
                <a:solidFill>
                  <a:schemeClr val="tx1"/>
                </a:solidFill>
                <a:latin typeface="Times New Roman" pitchFamily="18" charset="0"/>
                <a:cs typeface="Times New Roman" pitchFamily="18" charset="0"/>
              </a:rPr>
              <a:t>соответствии с р</a:t>
            </a:r>
            <a:r>
              <a:rPr lang="ru-RU" sz="950" dirty="0" smtClean="0">
                <a:latin typeface="Times New Roman" pitchFamily="18" charset="0"/>
                <a:cs typeface="Times New Roman" pitchFamily="18" charset="0"/>
              </a:rPr>
              <a:t>аспределением иных МБТ, предоставляемых в 2021 году из бюджета ФОМС на дополнительное финансовое обеспечение оказания медицинской помощи лицам, застрахованным по ОМС, с заболеванием и (или) подозрением на заболевание новой коронавирусной инфекцией в рамках реализации ТПОМС, утвержденным распоряжением Правительства РФ от 25.06.2021 № 1722-р, размер межбюджетного трансферта для Архангельской области составляет 395,6 млн. рублей.</a:t>
            </a:r>
          </a:p>
          <a:p>
            <a:pPr indent="457200" algn="just">
              <a:spcBef>
                <a:spcPts val="0"/>
              </a:spcBef>
            </a:pPr>
            <a:r>
              <a:rPr lang="ru-RU" sz="950" dirty="0" smtClean="0">
                <a:latin typeface="Times New Roman" pitchFamily="18" charset="0"/>
                <a:cs typeface="Times New Roman" pitchFamily="18" charset="0"/>
              </a:rPr>
              <a:t>В соответствии с Правилами предоставления в 2021 году иных МБТ из бюджета ФОМС бюджетам территориальных фондов ОМС субъектов РФ и г. Байконура на дополнительное финансовое обеспечение оказания медицинской помощи лицам, застрахованным по ОМС, с заболеванием и (или) подозрением на заболевание новой коронавирусной инфекцией в рамках реализации ТПОМС, утвержденными постановлением Правительства РФ от 25.06.2021 № 989, между ФОМС и территориальным фондом 08.07.2021 заключено соглашение о предоставлении межбюджетного трансферта № 14-2021-00061 в форме электронного документа с использованием ГИС ОМС.</a:t>
            </a:r>
          </a:p>
          <a:p>
            <a:pPr indent="457200" algn="just">
              <a:spcBef>
                <a:spcPts val="0"/>
              </a:spcBef>
            </a:pPr>
            <a:r>
              <a:rPr lang="ru-RU" sz="950" kern="1200" dirty="0" smtClean="0">
                <a:solidFill>
                  <a:schemeClr val="tx1"/>
                </a:solidFill>
                <a:latin typeface="Times New Roman" pitchFamily="18" charset="0"/>
                <a:cs typeface="Times New Roman" pitchFamily="18" charset="0"/>
              </a:rPr>
              <a:t>Согласно </a:t>
            </a:r>
            <a:r>
              <a:rPr lang="ru-RU" sz="950" kern="1200" dirty="0" smtClean="0">
                <a:solidFill>
                  <a:schemeClr val="tx1"/>
                </a:solidFill>
                <a:latin typeface="Times New Roman" pitchFamily="18" charset="0"/>
                <a:cs typeface="Times New Roman" pitchFamily="18" charset="0"/>
              </a:rPr>
              <a:t>ч. 27 ст. 51 ФЗ от 29.11.2010 № 326-ФЗ «Об ОМС в РФ» из бюджета ФОМС в бюджеты ТФОМС предоставляются МБТ для формирования НСЗ ТФОМС для софинансирования расходов МО на оплату труда врачей и среднего медицинского персонала.</a:t>
            </a:r>
          </a:p>
          <a:p>
            <a:pPr indent="457200" algn="just">
              <a:spcBef>
                <a:spcPts val="0"/>
              </a:spcBef>
            </a:pPr>
            <a:r>
              <a:rPr lang="ru-RU" sz="950" kern="1200" dirty="0" smtClean="0">
                <a:solidFill>
                  <a:schemeClr val="tx1"/>
                </a:solidFill>
                <a:latin typeface="Times New Roman" pitchFamily="18" charset="0"/>
                <a:cs typeface="Times New Roman" pitchFamily="18" charset="0"/>
              </a:rPr>
              <a:t>Правилами предоставления МБТ из бюджета ФОМС бюджетам ТФОМС для софинансирования расходов МО на оплату труда врачей и среднего медицинского персонала, утвержденными постановлением Правительства РФ от 27.12.2019 № 1910, установлено, что указанные МБТ перечисляются в установленном порядке ежемесячно, в течение 10 рабочих дней с начала текущего месяца, исходя из 1/12 годового объема бюджетных ассигнований, предусмотренных на предоставление иных МБТ бюджету ТФОМС.</a:t>
            </a:r>
          </a:p>
          <a:p>
            <a:pPr indent="457200" algn="just">
              <a:spcBef>
                <a:spcPts val="0"/>
              </a:spcBef>
            </a:pPr>
            <a:r>
              <a:rPr lang="ru-RU" sz="950" kern="1200" dirty="0" smtClean="0">
                <a:solidFill>
                  <a:schemeClr val="tx1"/>
                </a:solidFill>
                <a:latin typeface="Times New Roman" pitchFamily="18" charset="0"/>
                <a:cs typeface="Times New Roman" pitchFamily="18" charset="0"/>
              </a:rPr>
              <a:t>В соответствии с распределением иных МБТ из бюджета ФОМС бюджетам ТФОМС, утвержденным распоряжением Правительства РФ от 29.01.2021 № 200-р, размер МБТ</a:t>
            </a:r>
            <a:r>
              <a:rPr lang="ru-RU" sz="950" kern="1200" baseline="0" dirty="0" smtClean="0">
                <a:solidFill>
                  <a:schemeClr val="tx1"/>
                </a:solidFill>
                <a:latin typeface="Times New Roman" pitchFamily="18" charset="0"/>
                <a:cs typeface="Times New Roman" pitchFamily="18" charset="0"/>
              </a:rPr>
              <a:t> для Архангельской области составляет </a:t>
            </a:r>
            <a:r>
              <a:rPr lang="ru-RU" sz="950" b="1" kern="1200" baseline="0" dirty="0" smtClean="0">
                <a:solidFill>
                  <a:schemeClr val="tx1"/>
                </a:solidFill>
                <a:latin typeface="Times New Roman" pitchFamily="18" charset="0"/>
                <a:cs typeface="Times New Roman" pitchFamily="18" charset="0"/>
              </a:rPr>
              <a:t>81,5 млн. рублей</a:t>
            </a:r>
            <a:r>
              <a:rPr lang="ru-RU" sz="950" kern="1200" dirty="0" smtClean="0">
                <a:solidFill>
                  <a:schemeClr val="tx1"/>
                </a:solidFill>
                <a:latin typeface="Times New Roman" pitchFamily="18" charset="0"/>
                <a:cs typeface="Times New Roman" pitchFamily="18" charset="0"/>
              </a:rPr>
              <a:t>;</a:t>
            </a:r>
          </a:p>
          <a:p>
            <a:pPr indent="457200" algn="just">
              <a:spcBef>
                <a:spcPts val="0"/>
              </a:spcBef>
            </a:pPr>
            <a:r>
              <a:rPr lang="ru-RU" sz="950" kern="1200" dirty="0" smtClean="0">
                <a:solidFill>
                  <a:schemeClr val="tx1"/>
                </a:solidFill>
                <a:latin typeface="Times New Roman" pitchFamily="18" charset="0"/>
                <a:cs typeface="Times New Roman" pitchFamily="18" charset="0"/>
              </a:rPr>
              <a:t>Согласно </a:t>
            </a:r>
            <a:r>
              <a:rPr lang="ru-RU" sz="950" kern="1200" dirty="0" smtClean="0">
                <a:solidFill>
                  <a:schemeClr val="tx1"/>
                </a:solidFill>
                <a:latin typeface="Times New Roman" pitchFamily="18" charset="0"/>
                <a:cs typeface="Times New Roman" pitchFamily="18" charset="0"/>
              </a:rPr>
              <a:t>ч. 28 ст. 51 ФЗ № 326-ФЗ из бюджета ФОМС в бюджеты ТФОМС предоставляются МБТ для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и проф. мед. осмотров населения.</a:t>
            </a:r>
          </a:p>
          <a:p>
            <a:pPr indent="457200" algn="just">
              <a:spcBef>
                <a:spcPts val="0"/>
              </a:spcBef>
            </a:pPr>
            <a:r>
              <a:rPr lang="ru-RU" sz="950" kern="1200" dirty="0" smtClean="0">
                <a:solidFill>
                  <a:schemeClr val="tx1"/>
                </a:solidFill>
                <a:latin typeface="Times New Roman" pitchFamily="18" charset="0"/>
                <a:cs typeface="Times New Roman" pitchFamily="18" charset="0"/>
              </a:rPr>
              <a:t>В соответствии с распоряжением Правительства РФ от 29.01.2021  № 199-р размер МБТ для Архангельской области составляет 14,8 млн. рублей. Однако Правилами предоставления МБТ из бюджета ФОМС бюджетам ТФОМС на ФО осуществления денежных выплат стимулирующего характера мед. работникам за выявление онкологических заболеваний в ходе проведения диспансеризации и проф. </a:t>
            </a:r>
            <a:r>
              <a:rPr lang="ru-RU" sz="950" dirty="0" smtClean="0">
                <a:latin typeface="Times New Roman" pitchFamily="18" charset="0"/>
                <a:cs typeface="Times New Roman" pitchFamily="18" charset="0"/>
              </a:rPr>
              <a:t>м</a:t>
            </a:r>
            <a:r>
              <a:rPr lang="ru-RU" sz="950" kern="1200" dirty="0" smtClean="0">
                <a:solidFill>
                  <a:schemeClr val="tx1"/>
                </a:solidFill>
                <a:latin typeface="Times New Roman" pitchFamily="18" charset="0"/>
                <a:cs typeface="Times New Roman" pitchFamily="18" charset="0"/>
              </a:rPr>
              <a:t>ед. осмотров населения, утвержденными постановлением Правительства РФ от 30.12.2019 № 1940, установлено, что начиная с 7-го месяца года размер МБТ, подлежащий ежемесячному перечислению, уменьшается на сумму остатков средств, образовавшихся в результате неполного использования ТФОМС МБТ в текущем году.</a:t>
            </a:r>
          </a:p>
          <a:p>
            <a:pPr indent="457200" algn="just">
              <a:spcBef>
                <a:spcPts val="0"/>
              </a:spcBef>
            </a:pPr>
            <a:r>
              <a:rPr lang="ru-RU" sz="950" kern="1200" dirty="0" smtClean="0">
                <a:solidFill>
                  <a:schemeClr val="tx1"/>
                </a:solidFill>
                <a:latin typeface="Times New Roman" pitchFamily="18" charset="0"/>
                <a:cs typeface="Times New Roman" pitchFamily="18" charset="0"/>
              </a:rPr>
              <a:t>По состоянию на 1 июля 2021 года денежные выплаты стимулирующего характера медицинским работникам за выявление онкологических заболеваний в ходе проведения диспансеризации и профилактических медицинских осмотров населения не осуществлялись в связи с отсутствием случаев впервые выявленных онкологических заболеваний согласно предъявленным медицинскими организациями счетов на оплату оказанной мед</a:t>
            </a:r>
            <a:r>
              <a:rPr lang="ru-RU" sz="950" dirty="0" smtClean="0">
                <a:latin typeface="Times New Roman" pitchFamily="18" charset="0"/>
                <a:cs typeface="Times New Roman" pitchFamily="18" charset="0"/>
              </a:rPr>
              <a:t>.</a:t>
            </a:r>
            <a:r>
              <a:rPr lang="ru-RU" sz="950" kern="1200" dirty="0" smtClean="0">
                <a:solidFill>
                  <a:schemeClr val="tx1"/>
                </a:solidFill>
                <a:latin typeface="Times New Roman" pitchFamily="18" charset="0"/>
                <a:cs typeface="Times New Roman" pitchFamily="18" charset="0"/>
              </a:rPr>
              <a:t> помощи.</a:t>
            </a:r>
          </a:p>
          <a:p>
            <a:pPr indent="457200" algn="just">
              <a:spcBef>
                <a:spcPts val="0"/>
              </a:spcBef>
            </a:pPr>
            <a:r>
              <a:rPr lang="ru-RU" sz="950" kern="1200" dirty="0" smtClean="0">
                <a:solidFill>
                  <a:schemeClr val="tx1"/>
                </a:solidFill>
                <a:latin typeface="Times New Roman" pitchFamily="18" charset="0"/>
                <a:cs typeface="Times New Roman" pitchFamily="18" charset="0"/>
              </a:rPr>
              <a:t>В связи с вышеизложенным, в проекте </a:t>
            </a:r>
            <a:r>
              <a:rPr lang="ru-RU" sz="950" kern="1200" dirty="0" smtClean="0">
                <a:solidFill>
                  <a:schemeClr val="tx1"/>
                </a:solidFill>
                <a:latin typeface="Times New Roman" pitchFamily="18" charset="0"/>
                <a:cs typeface="Times New Roman" pitchFamily="18" charset="0"/>
              </a:rPr>
              <a:t>областного закона </a:t>
            </a:r>
            <a:r>
              <a:rPr lang="ru-RU" sz="950" kern="1200" dirty="0" smtClean="0">
                <a:solidFill>
                  <a:schemeClr val="tx1"/>
                </a:solidFill>
                <a:latin typeface="Times New Roman" pitchFamily="18" charset="0"/>
                <a:cs typeface="Times New Roman" pitchFamily="18" charset="0"/>
              </a:rPr>
              <a:t>предлагается установить сумму МБТ, передаваемых бюджету ТФОМС, в размере фактического поступления за 1 полугодие 2021 года, которая составляет </a:t>
            </a:r>
            <a:r>
              <a:rPr lang="ru-RU" sz="950" b="1" kern="1200" dirty="0" smtClean="0">
                <a:solidFill>
                  <a:schemeClr val="tx1"/>
                </a:solidFill>
                <a:latin typeface="Times New Roman" pitchFamily="18" charset="0"/>
                <a:cs typeface="Times New Roman" pitchFamily="18" charset="0"/>
              </a:rPr>
              <a:t>7,4 млн. рублей.</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5</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950913" y="284163"/>
            <a:ext cx="4962525" cy="3722687"/>
          </a:xfrm>
          <a:prstGeom prst="rect">
            <a:avLst/>
          </a:prstGeom>
          <a:ln/>
        </p:spPr>
      </p:sp>
      <p:sp>
        <p:nvSpPr>
          <p:cNvPr id="19459" name="Rectangle 3"/>
          <p:cNvSpPr>
            <a:spLocks noGrp="1" noChangeArrowheads="1"/>
          </p:cNvSpPr>
          <p:nvPr>
            <p:ph type="body" idx="1"/>
          </p:nvPr>
        </p:nvSpPr>
        <p:spPr>
          <a:xfrm>
            <a:off x="258355" y="4028008"/>
            <a:ext cx="6352339" cy="5705309"/>
          </a:xfrm>
          <a:prstGeom prst="rect">
            <a:avLst/>
          </a:prstGeom>
          <a:noFill/>
          <a:ln/>
        </p:spPr>
        <p:txBody>
          <a:bodyPr>
            <a:noAutofit/>
          </a:bodyPr>
          <a:lstStyle/>
          <a:p>
            <a:pPr indent="457200" algn="l">
              <a:spcBef>
                <a:spcPts val="0"/>
              </a:spcBef>
            </a:pPr>
            <a:r>
              <a:rPr lang="ru-RU" dirty="0" smtClean="0">
                <a:latin typeface="Times New Roman" pitchFamily="18" charset="0"/>
                <a:cs typeface="Times New Roman" pitchFamily="18" charset="0"/>
              </a:rPr>
              <a:t>Проектом областного закона предлагается увеличить расходную часть </a:t>
            </a:r>
            <a:r>
              <a:rPr lang="ru-RU" dirty="0" smtClean="0">
                <a:latin typeface="Times New Roman" pitchFamily="18" charset="0"/>
                <a:cs typeface="Times New Roman" pitchFamily="18" charset="0"/>
              </a:rPr>
              <a:t>бюджета ТФОМС </a:t>
            </a:r>
            <a:r>
              <a:rPr lang="ru-RU" b="0" dirty="0" smtClean="0">
                <a:latin typeface="Times New Roman" pitchFamily="18" charset="0"/>
                <a:cs typeface="Times New Roman" pitchFamily="18" charset="0"/>
              </a:rPr>
              <a:t>на</a:t>
            </a:r>
            <a:r>
              <a:rPr lang="ru-RU"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557,5 млн. рублей</a:t>
            </a:r>
            <a:r>
              <a:rPr lang="ru-RU" dirty="0" smtClean="0">
                <a:latin typeface="Times New Roman" pitchFamily="18" charset="0"/>
                <a:cs typeface="Times New Roman" pitchFamily="18" charset="0"/>
              </a:rPr>
              <a:t> к </a:t>
            </a:r>
            <a:r>
              <a:rPr lang="ru-RU" dirty="0" smtClean="0">
                <a:latin typeface="Times New Roman" pitchFamily="18" charset="0"/>
                <a:cs typeface="Times New Roman" pitchFamily="18" charset="0"/>
              </a:rPr>
              <a:t>ранее</a:t>
            </a:r>
            <a:r>
              <a:rPr lang="ru-RU" baseline="0" dirty="0" smtClean="0">
                <a:latin typeface="Times New Roman" pitchFamily="18" charset="0"/>
                <a:cs typeface="Times New Roman" pitchFamily="18" charset="0"/>
              </a:rPr>
              <a:t> утвержденным областным законом показателям</a:t>
            </a:r>
            <a:r>
              <a:rPr lang="ru-RU" dirty="0" smtClean="0">
                <a:latin typeface="Times New Roman" pitchFamily="18" charset="0"/>
                <a:cs typeface="Times New Roman" pitchFamily="18" charset="0"/>
              </a:rPr>
              <a:t>,</a:t>
            </a:r>
            <a:r>
              <a:rPr lang="ru-RU" baseline="0" dirty="0" smtClean="0">
                <a:latin typeface="Times New Roman" pitchFamily="18" charset="0"/>
                <a:cs typeface="Times New Roman" pitchFamily="18" charset="0"/>
              </a:rPr>
              <a:t> </a:t>
            </a:r>
            <a:r>
              <a:rPr lang="ru-RU" kern="1200" dirty="0" smtClean="0">
                <a:solidFill>
                  <a:schemeClr val="tx1"/>
                </a:solidFill>
                <a:latin typeface="Times New Roman" pitchFamily="18" charset="0"/>
                <a:cs typeface="Times New Roman" pitchFamily="18" charset="0"/>
              </a:rPr>
              <a:t>в том числе:</a:t>
            </a:r>
          </a:p>
          <a:p>
            <a:pPr marL="0" marR="0" indent="0" algn="l" defTabSz="914400" rtl="0" eaLnBrk="0" fontAlgn="base" latinLnBrk="0" hangingPunct="0">
              <a:lnSpc>
                <a:spcPct val="100000"/>
              </a:lnSpc>
              <a:spcBef>
                <a:spcPts val="0"/>
              </a:spcBef>
              <a:spcAft>
                <a:spcPct val="0"/>
              </a:spcAft>
              <a:buClrTx/>
              <a:buSzTx/>
              <a:buFontTx/>
              <a:buChar char="-"/>
              <a:tabLst/>
              <a:defRPr/>
            </a:pPr>
            <a:r>
              <a:rPr lang="ru-RU" b="1" kern="1200" dirty="0" smtClean="0">
                <a:solidFill>
                  <a:schemeClr val="tx1"/>
                </a:solidFill>
                <a:latin typeface="Times New Roman" pitchFamily="18" charset="0"/>
                <a:cs typeface="Times New Roman" pitchFamily="18" charset="0"/>
              </a:rPr>
              <a:t> 395,6 млн. рублей – </a:t>
            </a:r>
            <a:r>
              <a:rPr lang="ru-RU" b="0" kern="1200" dirty="0" smtClean="0">
                <a:solidFill>
                  <a:schemeClr val="tx1"/>
                </a:solidFill>
                <a:latin typeface="Times New Roman" pitchFamily="18" charset="0"/>
                <a:cs typeface="Times New Roman" pitchFamily="18" charset="0"/>
              </a:rPr>
              <a:t>на </a:t>
            </a:r>
            <a:r>
              <a:rPr lang="ru-RU" b="0" kern="1200" dirty="0" smtClean="0">
                <a:solidFill>
                  <a:schemeClr val="tx1"/>
                </a:solidFill>
                <a:latin typeface="Times New Roman" pitchFamily="18" charset="0"/>
                <a:cs typeface="Times New Roman" pitchFamily="18" charset="0"/>
              </a:rPr>
              <a:t>финансовое обеспечение оказания </a:t>
            </a:r>
            <a:r>
              <a:rPr lang="ru-RU" b="0" kern="1200" dirty="0" smtClean="0">
                <a:solidFill>
                  <a:schemeClr val="tx1"/>
                </a:solidFill>
                <a:latin typeface="Times New Roman" pitchFamily="18" charset="0"/>
                <a:cs typeface="Times New Roman" pitchFamily="18" charset="0"/>
              </a:rPr>
              <a:t>мед. помощи лицам, застрахованным по </a:t>
            </a:r>
            <a:r>
              <a:rPr lang="ru-RU" b="0" kern="1200" dirty="0" smtClean="0">
                <a:solidFill>
                  <a:schemeClr val="tx1"/>
                </a:solidFill>
                <a:latin typeface="Times New Roman" pitchFamily="18" charset="0"/>
                <a:cs typeface="Times New Roman" pitchFamily="18" charset="0"/>
              </a:rPr>
              <a:t>ОМС лицам, с </a:t>
            </a:r>
            <a:r>
              <a:rPr lang="ru-RU" b="0" kern="1200" dirty="0" smtClean="0">
                <a:solidFill>
                  <a:schemeClr val="tx1"/>
                </a:solidFill>
                <a:latin typeface="Times New Roman" pitchFamily="18" charset="0"/>
                <a:cs typeface="Times New Roman" pitchFamily="18" charset="0"/>
              </a:rPr>
              <a:t>заболеванием и (или) подозрением на заболевание новой коронавирусной инфекцией в рамках реализации </a:t>
            </a:r>
            <a:r>
              <a:rPr lang="ru-RU" b="0" kern="1200" dirty="0" smtClean="0">
                <a:solidFill>
                  <a:schemeClr val="tx1"/>
                </a:solidFill>
                <a:latin typeface="Times New Roman" pitchFamily="18" charset="0"/>
                <a:cs typeface="Times New Roman" pitchFamily="18" charset="0"/>
              </a:rPr>
              <a:t>ТП ОМС. </a:t>
            </a:r>
            <a:r>
              <a:rPr lang="ru-RU" dirty="0" smtClean="0">
                <a:latin typeface="Times New Roman" pitchFamily="18" charset="0"/>
                <a:cs typeface="Times New Roman" pitchFamily="18" charset="0"/>
              </a:rPr>
              <a:t>Указанные средства </a:t>
            </a:r>
            <a:r>
              <a:rPr lang="ru-RU" dirty="0" smtClean="0">
                <a:latin typeface="Times New Roman" pitchFamily="18" charset="0"/>
                <a:cs typeface="Times New Roman" pitchFamily="18" charset="0"/>
              </a:rPr>
              <a:t>в соответствии с постановлением Правительства РФ от 25.06.2021 № 989 </a:t>
            </a:r>
            <a:r>
              <a:rPr lang="ru-RU" dirty="0" smtClean="0">
                <a:latin typeface="Times New Roman" pitchFamily="18" charset="0"/>
                <a:cs typeface="Times New Roman" pitchFamily="18" charset="0"/>
              </a:rPr>
              <a:t>носят</a:t>
            </a:r>
            <a:r>
              <a:rPr lang="ru-RU" baseline="0" dirty="0" smtClean="0">
                <a:latin typeface="Times New Roman" pitchFamily="18" charset="0"/>
                <a:cs typeface="Times New Roman" pitchFamily="18" charset="0"/>
              </a:rPr>
              <a:t> целевой характер и </a:t>
            </a:r>
            <a:r>
              <a:rPr lang="ru-RU" dirty="0" smtClean="0">
                <a:latin typeface="Times New Roman" pitchFamily="18" charset="0"/>
                <a:cs typeface="Times New Roman" pitchFamily="18" charset="0"/>
              </a:rPr>
              <a:t>предназначены </a:t>
            </a:r>
            <a:r>
              <a:rPr lang="ru-RU" dirty="0" smtClean="0">
                <a:latin typeface="Times New Roman" pitchFamily="18" charset="0"/>
                <a:cs typeface="Times New Roman" pitchFamily="18" charset="0"/>
              </a:rPr>
              <a:t>для </a:t>
            </a:r>
            <a:r>
              <a:rPr lang="ru-RU" dirty="0" smtClean="0">
                <a:latin typeface="Times New Roman" pitchFamily="18" charset="0"/>
                <a:cs typeface="Times New Roman" pitchFamily="18" charset="0"/>
              </a:rPr>
              <a:t>дополнительного финансового обеспечения медицинской помощи в условиях стационара в рамках реализации</a:t>
            </a:r>
            <a:r>
              <a:rPr lang="ru-RU" baseline="0"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ТП ОМС</a:t>
            </a:r>
            <a:r>
              <a:rPr lang="ru-RU" baseline="0" dirty="0" smtClean="0">
                <a:latin typeface="Times New Roman" pitchFamily="18" charset="0"/>
                <a:cs typeface="Times New Roman" pitchFamily="18" charset="0"/>
              </a:rPr>
              <a:t> в 2021 году.</a:t>
            </a:r>
            <a:endParaRPr lang="ru-RU" b="0" kern="1200" dirty="0" smtClean="0">
              <a:solidFill>
                <a:schemeClr val="tx1"/>
              </a:solidFill>
              <a:latin typeface="Times New Roman" pitchFamily="18" charset="0"/>
              <a:cs typeface="Times New Roman" pitchFamily="18" charset="0"/>
            </a:endParaRPr>
          </a:p>
          <a:p>
            <a:pPr algn="l">
              <a:spcBef>
                <a:spcPts val="0"/>
              </a:spcBef>
            </a:pPr>
            <a:r>
              <a:rPr lang="ru-RU" b="1" kern="1200" dirty="0" smtClean="0">
                <a:solidFill>
                  <a:schemeClr val="tx1"/>
                </a:solidFill>
                <a:latin typeface="Times New Roman" pitchFamily="18" charset="0"/>
                <a:cs typeface="Times New Roman" pitchFamily="18" charset="0"/>
              </a:rPr>
              <a:t>- 81,5 млн. рублей</a:t>
            </a:r>
            <a:r>
              <a:rPr lang="ru-RU" kern="1200" dirty="0" smtClean="0">
                <a:solidFill>
                  <a:schemeClr val="tx1"/>
                </a:solidFill>
                <a:latin typeface="Times New Roman" pitchFamily="18" charset="0"/>
                <a:cs typeface="Times New Roman" pitchFamily="18" charset="0"/>
              </a:rPr>
              <a:t> – на </a:t>
            </a:r>
            <a:r>
              <a:rPr lang="ru-RU" kern="1200" dirty="0" smtClean="0">
                <a:solidFill>
                  <a:schemeClr val="tx1"/>
                </a:solidFill>
                <a:latin typeface="Times New Roman" pitchFamily="18" charset="0"/>
                <a:cs typeface="Times New Roman" pitchFamily="18" charset="0"/>
              </a:rPr>
              <a:t>формирование </a:t>
            </a:r>
            <a:r>
              <a:rPr lang="ru-RU" kern="1200" dirty="0" smtClean="0">
                <a:solidFill>
                  <a:schemeClr val="tx1"/>
                </a:solidFill>
                <a:latin typeface="Times New Roman" pitchFamily="18" charset="0"/>
                <a:cs typeface="Times New Roman" pitchFamily="18" charset="0"/>
              </a:rPr>
              <a:t>НСЗ ТФОМС. Средства предназначены для перечисления в </a:t>
            </a:r>
            <a:r>
              <a:rPr lang="ru-RU" kern="1200" dirty="0" err="1" smtClean="0">
                <a:solidFill>
                  <a:schemeClr val="tx1"/>
                </a:solidFill>
                <a:latin typeface="Times New Roman" pitchFamily="18" charset="0"/>
                <a:cs typeface="Times New Roman" pitchFamily="18" charset="0"/>
              </a:rPr>
              <a:t>мед.организации</a:t>
            </a:r>
            <a:r>
              <a:rPr lang="ru-RU" kern="1200" dirty="0" smtClean="0">
                <a:solidFill>
                  <a:schemeClr val="tx1"/>
                </a:solidFill>
                <a:latin typeface="Times New Roman" pitchFamily="18" charset="0"/>
                <a:cs typeface="Times New Roman" pitchFamily="18" charset="0"/>
              </a:rPr>
              <a:t> </a:t>
            </a:r>
            <a:r>
              <a:rPr lang="ru-RU" kern="1200" dirty="0" smtClean="0">
                <a:solidFill>
                  <a:schemeClr val="tx1"/>
                </a:solidFill>
                <a:latin typeface="Times New Roman" pitchFamily="18" charset="0"/>
                <a:cs typeface="Times New Roman" pitchFamily="18" charset="0"/>
              </a:rPr>
              <a:t>Архангельской области на основании их заявок на софинансирование расходов на оплату труда врачей и среднего мед. персонала, оказывающих мед. помощь;</a:t>
            </a:r>
          </a:p>
          <a:p>
            <a:pPr algn="l">
              <a:spcBef>
                <a:spcPts val="0"/>
              </a:spcBef>
            </a:pPr>
            <a:r>
              <a:rPr lang="ru-RU" b="1" kern="1200" dirty="0" smtClean="0">
                <a:solidFill>
                  <a:schemeClr val="tx1"/>
                </a:solidFill>
                <a:latin typeface="Times New Roman" pitchFamily="18" charset="0"/>
                <a:cs typeface="Times New Roman" pitchFamily="18" charset="0"/>
              </a:rPr>
              <a:t>- 7,4 млн. рублей</a:t>
            </a:r>
            <a:r>
              <a:rPr lang="ru-RU" kern="1200" dirty="0" smtClean="0">
                <a:solidFill>
                  <a:schemeClr val="tx1"/>
                </a:solidFill>
                <a:latin typeface="Times New Roman" pitchFamily="18" charset="0"/>
                <a:cs typeface="Times New Roman" pitchFamily="18" charset="0"/>
              </a:rPr>
              <a:t> – на </a:t>
            </a:r>
            <a:r>
              <a:rPr lang="ru-RU" kern="1200" dirty="0" smtClean="0">
                <a:solidFill>
                  <a:schemeClr val="tx1"/>
                </a:solidFill>
                <a:latin typeface="Times New Roman" pitchFamily="18" charset="0"/>
                <a:cs typeface="Times New Roman" pitchFamily="18" charset="0"/>
              </a:rPr>
              <a:t>финансовое обеспечение осуществления </a:t>
            </a:r>
            <a:r>
              <a:rPr lang="ru-RU" kern="1200" dirty="0" err="1" smtClean="0">
                <a:solidFill>
                  <a:schemeClr val="tx1"/>
                </a:solidFill>
                <a:latin typeface="Times New Roman" pitchFamily="18" charset="0"/>
                <a:cs typeface="Times New Roman" pitchFamily="18" charset="0"/>
              </a:rPr>
              <a:t>ден</a:t>
            </a:r>
            <a:r>
              <a:rPr lang="ru-RU" kern="1200" dirty="0" smtClean="0">
                <a:solidFill>
                  <a:schemeClr val="tx1"/>
                </a:solidFill>
                <a:latin typeface="Times New Roman" pitchFamily="18" charset="0"/>
                <a:cs typeface="Times New Roman" pitchFamily="18" charset="0"/>
              </a:rPr>
              <a:t>. выплат стимулирующего характера мед. работникам за выявление онкозаболеваний в ходе проведения диспансеризации и проф. мед. осмотров населения. Средства предназначены для предоставления </a:t>
            </a:r>
            <a:r>
              <a:rPr lang="ru-RU" kern="1200" dirty="0" smtClean="0">
                <a:solidFill>
                  <a:schemeClr val="tx1"/>
                </a:solidFill>
                <a:latin typeface="Times New Roman" pitchFamily="18" charset="0"/>
                <a:cs typeface="Times New Roman" pitchFamily="18" charset="0"/>
              </a:rPr>
              <a:t>мед. организациям Архангельской </a:t>
            </a:r>
            <a:r>
              <a:rPr lang="ru-RU" kern="1200" dirty="0" smtClean="0">
                <a:solidFill>
                  <a:schemeClr val="tx1"/>
                </a:solidFill>
                <a:latin typeface="Times New Roman" pitchFamily="18" charset="0"/>
                <a:cs typeface="Times New Roman" pitchFamily="18" charset="0"/>
              </a:rPr>
              <a:t>области на осуществление </a:t>
            </a:r>
            <a:r>
              <a:rPr lang="ru-RU" kern="1200" dirty="0" err="1" smtClean="0">
                <a:solidFill>
                  <a:schemeClr val="tx1"/>
                </a:solidFill>
                <a:latin typeface="Times New Roman" pitchFamily="18" charset="0"/>
                <a:cs typeface="Times New Roman" pitchFamily="18" charset="0"/>
              </a:rPr>
              <a:t>ден</a:t>
            </a:r>
            <a:r>
              <a:rPr lang="ru-RU" kern="1200" dirty="0" smtClean="0">
                <a:solidFill>
                  <a:schemeClr val="tx1"/>
                </a:solidFill>
                <a:latin typeface="Times New Roman" pitchFamily="18" charset="0"/>
                <a:cs typeface="Times New Roman" pitchFamily="18" charset="0"/>
              </a:rPr>
              <a:t>. выплат стимулирующего характера мед. работникам в размере 1 тыс. рублей за каждый случай впервые выявленного </a:t>
            </a:r>
            <a:r>
              <a:rPr lang="ru-RU" kern="1200" dirty="0" err="1" smtClean="0">
                <a:solidFill>
                  <a:schemeClr val="tx1"/>
                </a:solidFill>
                <a:latin typeface="Times New Roman" pitchFamily="18" charset="0"/>
                <a:cs typeface="Times New Roman" pitchFamily="18" charset="0"/>
              </a:rPr>
              <a:t>онкозаболевания</a:t>
            </a:r>
            <a:r>
              <a:rPr lang="ru-RU" kern="1200" dirty="0" smtClean="0">
                <a:solidFill>
                  <a:schemeClr val="tx1"/>
                </a:solidFill>
                <a:latin typeface="Times New Roman" pitchFamily="18" charset="0"/>
                <a:cs typeface="Times New Roman" pitchFamily="18" charset="0"/>
              </a:rPr>
              <a:t> при проведении проф. мед. осмотра и диспансеризации определенных групп взрослого населения и (или) диспансеризации находящихся в стационарных организациях детей-сирот и детей, находящихся в трудной жизненной ситуации, а также при проведении проф. мед. осмотров несовершеннолетних, диагноз которого подтвержден результатами соответствующих диагностических инструментальных и (или) лабораторных исследований;</a:t>
            </a:r>
          </a:p>
          <a:p>
            <a:pPr marL="0" marR="0" indent="0" algn="l" defTabSz="914400" rtl="0" eaLnBrk="0" fontAlgn="base" latinLnBrk="0" hangingPunct="0">
              <a:lnSpc>
                <a:spcPct val="100000"/>
              </a:lnSpc>
              <a:spcBef>
                <a:spcPts val="0"/>
              </a:spcBef>
              <a:spcAft>
                <a:spcPct val="0"/>
              </a:spcAft>
              <a:buClrTx/>
              <a:buSzTx/>
              <a:buFontTx/>
              <a:buNone/>
              <a:tabLst/>
              <a:defRPr/>
            </a:pPr>
            <a:r>
              <a:rPr lang="ru-RU" kern="1200" dirty="0" smtClean="0">
                <a:solidFill>
                  <a:schemeClr val="tx1"/>
                </a:solidFill>
                <a:latin typeface="Times New Roman" pitchFamily="18" charset="0"/>
                <a:cs typeface="Times New Roman" pitchFamily="18" charset="0"/>
              </a:rPr>
              <a:t>- </a:t>
            </a:r>
            <a:r>
              <a:rPr lang="ru-RU" b="1" kern="1200" dirty="0" smtClean="0">
                <a:solidFill>
                  <a:schemeClr val="tx1"/>
                </a:solidFill>
                <a:latin typeface="Times New Roman" pitchFamily="18" charset="0"/>
                <a:cs typeface="Times New Roman" pitchFamily="18" charset="0"/>
              </a:rPr>
              <a:t>67,1 млн. рублей</a:t>
            </a:r>
            <a:r>
              <a:rPr lang="ru-RU" kern="1200" dirty="0" smtClean="0">
                <a:solidFill>
                  <a:schemeClr val="tx1"/>
                </a:solidFill>
                <a:latin typeface="Times New Roman" pitchFamily="18" charset="0"/>
                <a:cs typeface="Times New Roman" pitchFamily="18" charset="0"/>
              </a:rPr>
              <a:t> – </a:t>
            </a:r>
            <a:r>
              <a:rPr lang="ru-RU" dirty="0" smtClean="0">
                <a:latin typeface="Times New Roman" pitchFamily="18" charset="0"/>
                <a:cs typeface="Times New Roman" pitchFamily="18" charset="0"/>
              </a:rPr>
              <a:t>на фин. обеспечение проведения углубленной диспансеризации застрахованных по ОМС лиц, перенесших новую коронавирусную инфекцию (</a:t>
            </a:r>
            <a:r>
              <a:rPr lang="en-US" dirty="0" smtClean="0">
                <a:latin typeface="Times New Roman" pitchFamily="18" charset="0"/>
                <a:cs typeface="Times New Roman" pitchFamily="18" charset="0"/>
              </a:rPr>
              <a:t>COVID</a:t>
            </a:r>
            <a:r>
              <a:rPr lang="ru-RU" dirty="0" smtClean="0">
                <a:latin typeface="Times New Roman" pitchFamily="18" charset="0"/>
                <a:cs typeface="Times New Roman" pitchFamily="18" charset="0"/>
              </a:rPr>
              <a:t>-19) в рамках реализации ТПОМС за счет средств резервного фонда Правительства РФ</a:t>
            </a:r>
            <a:r>
              <a:rPr lang="ru-RU" dirty="0" smtClean="0">
                <a:latin typeface="Times New Roman" pitchFamily="18" charset="0"/>
                <a:cs typeface="Times New Roman" pitchFamily="18" charset="0"/>
              </a:rPr>
              <a:t>. </a:t>
            </a:r>
            <a:r>
              <a:rPr lang="ru-RU" kern="1200" dirty="0" smtClean="0">
                <a:solidFill>
                  <a:schemeClr val="tx1"/>
                </a:solidFill>
                <a:latin typeface="Times New Roman" pitchFamily="18" charset="0"/>
                <a:cs typeface="Times New Roman" pitchFamily="18" charset="0"/>
              </a:rPr>
              <a:t>Средства </a:t>
            </a:r>
            <a:r>
              <a:rPr lang="ru-RU" kern="1200" dirty="0" smtClean="0">
                <a:solidFill>
                  <a:schemeClr val="tx1"/>
                </a:solidFill>
                <a:latin typeface="Times New Roman" pitchFamily="18" charset="0"/>
                <a:cs typeface="Times New Roman" pitchFamily="18" charset="0"/>
              </a:rPr>
              <a:t>в соответствии с постановлением Правительства РФ от 07.07.2021 № 1125 предназначены </a:t>
            </a:r>
            <a:r>
              <a:rPr lang="ru-RU" dirty="0" smtClean="0">
                <a:latin typeface="Times New Roman" pitchFamily="18" charset="0"/>
                <a:cs typeface="Times New Roman" pitchFamily="18" charset="0"/>
              </a:rPr>
              <a:t>для оплаты счетов и реестров счетов на оплату мед. помощи, предъявленных МО за проведение углубленной диспансеризации, в порядке, предусмотренном Правилами ОМС, по результатам контроля объемов, сроков, качества и условий оказания медицинской помощи и ее финансового обеспечения:</a:t>
            </a:r>
          </a:p>
          <a:p>
            <a:pPr algn="l">
              <a:spcBef>
                <a:spcPts val="0"/>
              </a:spcBef>
            </a:pPr>
            <a:r>
              <a:rPr lang="ru-RU" kern="1200" dirty="0" smtClean="0">
                <a:solidFill>
                  <a:schemeClr val="tx1"/>
                </a:solidFill>
                <a:latin typeface="Times New Roman" pitchFamily="18" charset="0"/>
                <a:cs typeface="Times New Roman" pitchFamily="18" charset="0"/>
              </a:rPr>
              <a:t>- </a:t>
            </a:r>
            <a:r>
              <a:rPr lang="ru-RU" b="1" kern="1200" dirty="0" smtClean="0">
                <a:solidFill>
                  <a:schemeClr val="tx1"/>
                </a:solidFill>
                <a:latin typeface="Times New Roman" pitchFamily="18" charset="0"/>
                <a:cs typeface="Times New Roman" pitchFamily="18" charset="0"/>
              </a:rPr>
              <a:t>5,9 млн. рублей </a:t>
            </a:r>
            <a:r>
              <a:rPr lang="ru-RU" kern="1200" dirty="0" smtClean="0">
                <a:solidFill>
                  <a:schemeClr val="tx1"/>
                </a:solidFill>
                <a:latin typeface="Times New Roman" pitchFamily="18" charset="0"/>
                <a:cs typeface="Times New Roman" pitchFamily="18" charset="0"/>
              </a:rPr>
              <a:t>– на </a:t>
            </a:r>
            <a:r>
              <a:rPr lang="ru-RU" kern="1200" dirty="0" smtClean="0">
                <a:solidFill>
                  <a:schemeClr val="tx1"/>
                </a:solidFill>
                <a:latin typeface="Times New Roman" pitchFamily="18" charset="0"/>
                <a:cs typeface="Times New Roman" pitchFamily="18" charset="0"/>
              </a:rPr>
              <a:t>финансовое обеспечение мероприятий </a:t>
            </a:r>
            <a:r>
              <a:rPr lang="ru-RU" kern="1200" dirty="0" smtClean="0">
                <a:solidFill>
                  <a:schemeClr val="tx1"/>
                </a:solidFill>
                <a:latin typeface="Times New Roman" pitchFamily="18" charset="0"/>
                <a:cs typeface="Times New Roman" pitchFamily="18" charset="0"/>
              </a:rPr>
              <a:t>по организации </a:t>
            </a:r>
            <a:r>
              <a:rPr lang="ru-RU" kern="1200" dirty="0" smtClean="0">
                <a:solidFill>
                  <a:schemeClr val="tx1"/>
                </a:solidFill>
                <a:latin typeface="Times New Roman" pitchFamily="18" charset="0"/>
                <a:cs typeface="Times New Roman" pitchFamily="18" charset="0"/>
              </a:rPr>
              <a:t>дополнительного профессионального образования </a:t>
            </a:r>
            <a:r>
              <a:rPr lang="ru-RU" kern="1200" dirty="0" smtClean="0">
                <a:solidFill>
                  <a:schemeClr val="tx1"/>
                </a:solidFill>
                <a:latin typeface="Times New Roman" pitchFamily="18" charset="0"/>
                <a:cs typeface="Times New Roman" pitchFamily="18" charset="0"/>
              </a:rPr>
              <a:t>медицинских работников по программам повышения квалификации, а также по приобретению и проведению ремонта медицинского оборудования.</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6</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a:xfrm>
            <a:off x="917575" y="744538"/>
            <a:ext cx="4962525" cy="3722687"/>
          </a:xfrm>
          <a:prstGeom prst="rect">
            <a:avLst/>
          </a:prstGeom>
          <a:ln/>
        </p:spPr>
      </p:sp>
      <p:sp>
        <p:nvSpPr>
          <p:cNvPr id="24579" name="Заметки 2"/>
          <p:cNvSpPr>
            <a:spLocks noGrp="1"/>
          </p:cNvSpPr>
          <p:nvPr>
            <p:ph type="body" idx="1"/>
          </p:nvPr>
        </p:nvSpPr>
        <p:spPr>
          <a:xfrm>
            <a:off x="679768" y="4715907"/>
            <a:ext cx="5438140" cy="4467701"/>
          </a:xfrm>
          <a:prstGeom prst="rect">
            <a:avLst/>
          </a:prstGeom>
          <a:noFill/>
          <a:ln/>
        </p:spPr>
        <p:txBody>
          <a:bodyPr/>
          <a:lstStyle/>
          <a:p>
            <a:endParaRPr lang="ru-RU" dirty="0" smtClean="0"/>
          </a:p>
        </p:txBody>
      </p:sp>
      <p:sp>
        <p:nvSpPr>
          <p:cNvPr id="24580" name="Номер слайда 3"/>
          <p:cNvSpPr txBox="1">
            <a:spLocks noGrp="1"/>
          </p:cNvSpPr>
          <p:nvPr/>
        </p:nvSpPr>
        <p:spPr bwMode="auto">
          <a:xfrm>
            <a:off x="3850443" y="9430091"/>
            <a:ext cx="2945659" cy="496411"/>
          </a:xfrm>
          <a:prstGeom prst="rect">
            <a:avLst/>
          </a:prstGeom>
          <a:noFill/>
          <a:ln w="9525">
            <a:noFill/>
            <a:miter lim="800000"/>
            <a:headEnd/>
            <a:tailEnd/>
          </a:ln>
        </p:spPr>
        <p:txBody>
          <a:bodyPr anchor="b"/>
          <a:lstStyle/>
          <a:p>
            <a:pPr algn="r"/>
            <a:fld id="{483DFB53-045D-4FA1-8F65-1C66E393D192}" type="slidenum">
              <a:rPr lang="ru-RU" sz="1200"/>
              <a:pPr algn="r"/>
              <a:t>7</a:t>
            </a:fld>
            <a:endParaRPr lang="ru-RU" sz="1200" dirty="0"/>
          </a:p>
        </p:txBody>
      </p:sp>
      <p:sp>
        <p:nvSpPr>
          <p:cNvPr id="5" name="Номер слайда 4"/>
          <p:cNvSpPr>
            <a:spLocks noGrp="1"/>
          </p:cNvSpPr>
          <p:nvPr>
            <p:ph type="sldNum" sz="quarter" idx="10"/>
          </p:nvPr>
        </p:nvSpPr>
        <p:spPr/>
        <p:txBody>
          <a:bodyPr/>
          <a:lstStyle/>
          <a:p>
            <a:pPr>
              <a:defRPr/>
            </a:pPr>
            <a:fld id="{2AAFE889-8A20-4433-B3BE-38C50EF802D3}" type="slidenum">
              <a:rPr lang="ru-RU" smtClean="0"/>
              <a:pPr>
                <a:defRPr/>
              </a:pPr>
              <a:t>7</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grpSp>
          <p:nvGrpSpPr>
            <p:cNvPr id="3"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grpSp>
      </p:grpSp>
      <p:sp>
        <p:nvSpPr>
          <p:cNvPr id="1128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smtClean="0"/>
              <a:t>Образец заголовка</a:t>
            </a:r>
            <a:endParaRPr lang="ru-RU"/>
          </a:p>
        </p:txBody>
      </p:sp>
      <p:sp>
        <p:nvSpPr>
          <p:cNvPr id="1128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smtClean="0"/>
              <a:t>Образец подзаголовка</a:t>
            </a:r>
            <a:endParaRPr lang="ru-RU"/>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dirty="0"/>
          </a:p>
        </p:txBody>
      </p:sp>
      <p:sp>
        <p:nvSpPr>
          <p:cNvPr id="19" name="Rectangle 17"/>
          <p:cNvSpPr>
            <a:spLocks noGrp="1" noChangeArrowheads="1"/>
          </p:cNvSpPr>
          <p:nvPr>
            <p:ph type="ftr" sz="quarter" idx="11"/>
          </p:nvPr>
        </p:nvSpPr>
        <p:spPr/>
        <p:txBody>
          <a:bodyPr/>
          <a:lstStyle>
            <a:lvl1pPr>
              <a:defRPr/>
            </a:lvl1pPr>
          </a:lstStyle>
          <a:p>
            <a:pPr>
              <a:defRPr/>
            </a:pPr>
            <a:endParaRPr lang="ru-RU" dirty="0"/>
          </a:p>
        </p:txBody>
      </p:sp>
      <p:sp>
        <p:nvSpPr>
          <p:cNvPr id="20" name="Rectangle 18"/>
          <p:cNvSpPr>
            <a:spLocks noGrp="1" noChangeArrowheads="1"/>
          </p:cNvSpPr>
          <p:nvPr>
            <p:ph type="sldNum" sz="quarter" idx="12"/>
          </p:nvPr>
        </p:nvSpPr>
        <p:spPr/>
        <p:txBody>
          <a:bodyPr/>
          <a:lstStyle>
            <a:lvl1pPr>
              <a:defRPr/>
            </a:lvl1pPr>
          </a:lstStyle>
          <a:p>
            <a:pPr>
              <a:defRPr/>
            </a:pPr>
            <a:fld id="{BE828B69-0939-45EC-AB9C-A084AA640658}" type="slidenum">
              <a:rPr lang="ru-RU" smtClean="0"/>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569AEB66-70D6-4D41-B57D-C2FA2D6449CE}"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1EA87242-C513-4D97-AD86-CFE503B96151}"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457200"/>
            <a:ext cx="82296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ABA79DCC-97F2-45B9-977A-759DA1C4119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8A76ACAC-1F84-4B24-87D0-5AEBBBA47922}"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A7BA3B71-E76E-4C45-B1A6-EAF5BCD981F4}"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01E6B3B2-91FC-4704-850A-E9CE69BEEEE9}"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8" name="Rectangle 3"/>
          <p:cNvSpPr>
            <a:spLocks noGrp="1" noChangeArrowheads="1"/>
          </p:cNvSpPr>
          <p:nvPr>
            <p:ph type="sldNum" sz="quarter" idx="11"/>
          </p:nvPr>
        </p:nvSpPr>
        <p:spPr>
          <a:ln/>
        </p:spPr>
        <p:txBody>
          <a:bodyPr/>
          <a:lstStyle>
            <a:lvl1pPr>
              <a:defRPr/>
            </a:lvl1pPr>
          </a:lstStyle>
          <a:p>
            <a:pPr>
              <a:defRPr/>
            </a:pPr>
            <a:fld id="{F3E73BC3-1A7E-4275-BF92-25531BE145D4}" type="slidenum">
              <a:rPr lang="ru-RU" smtClean="0"/>
              <a:pPr>
                <a:defRPr/>
              </a:pPr>
              <a:t>‹#›</a:t>
            </a:fld>
            <a:endParaRPr lang="ru-RU" dirty="0"/>
          </a:p>
        </p:txBody>
      </p:sp>
      <p:sp>
        <p:nvSpPr>
          <p:cNvPr id="9"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8A1C89B8-49A9-4070-9888-0206717082E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3" name="Rectangle 3"/>
          <p:cNvSpPr>
            <a:spLocks noGrp="1" noChangeArrowheads="1"/>
          </p:cNvSpPr>
          <p:nvPr>
            <p:ph type="sldNum" sz="quarter" idx="11"/>
          </p:nvPr>
        </p:nvSpPr>
        <p:spPr>
          <a:ln/>
        </p:spPr>
        <p:txBody>
          <a:bodyPr/>
          <a:lstStyle>
            <a:lvl1pPr>
              <a:defRPr/>
            </a:lvl1pPr>
          </a:lstStyle>
          <a:p>
            <a:pPr>
              <a:defRPr/>
            </a:pPr>
            <a:fld id="{1325D63D-05FF-4A2A-86E9-EE0BCE157FEB}" type="slidenum">
              <a:rPr lang="ru-RU" smtClean="0"/>
              <a:pPr>
                <a:defRPr/>
              </a:pPr>
              <a:t>‹#›</a:t>
            </a:fld>
            <a:endParaRPr lang="ru-RU" dirty="0"/>
          </a:p>
        </p:txBody>
      </p:sp>
      <p:sp>
        <p:nvSpPr>
          <p:cNvPr id="4"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6535B9D2-4DC1-4E03-A0B7-6565F2C8569F}"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B100E2FB-246C-4AF8-816B-44EBA92859F5}"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dirty="0"/>
          </a:p>
        </p:txBody>
      </p:sp>
      <p:sp>
        <p:nvSpPr>
          <p:cNvPr id="1024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BA79DCC-97F2-45B9-977A-759DA1C41199}" type="slidenum">
              <a:rPr lang="ru-RU" smtClean="0"/>
              <a:pPr>
                <a:defRPr/>
              </a:pPr>
              <a:t>‹#›</a:t>
            </a:fld>
            <a:endParaRPr lang="ru-RU" dirty="0"/>
          </a:p>
        </p:txBody>
      </p:sp>
      <p:grpSp>
        <p:nvGrpSpPr>
          <p:cNvPr id="2" name="Group 4"/>
          <p:cNvGrpSpPr>
            <a:grpSpLocks/>
          </p:cNvGrpSpPr>
          <p:nvPr/>
        </p:nvGrpSpPr>
        <p:grpSpPr bwMode="auto">
          <a:xfrm>
            <a:off x="0" y="0"/>
            <a:ext cx="9144000" cy="546100"/>
            <a:chOff x="0" y="0"/>
            <a:chExt cx="5760" cy="344"/>
          </a:xfrm>
        </p:grpSpPr>
        <p:sp>
          <p:nvSpPr>
            <p:cNvPr id="1024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1024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u-RU" sz="2400" dirty="0">
                <a:latin typeface="Times New Roman" pitchFamily="18" charset="0"/>
              </a:endParaRPr>
            </a:p>
          </p:txBody>
        </p:sp>
        <p:sp>
          <p:nvSpPr>
            <p:cNvPr id="1024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5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025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5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kumimoji="1" lang="ru-RU" sz="2800" dirty="0" smtClean="0">
                <a:solidFill>
                  <a:schemeClr val="bg1"/>
                </a:solidFill>
                <a:latin typeface="Times New Roman" pitchFamily="18" charset="0"/>
                <a:cs typeface="Times New Roman" pitchFamily="18" charset="0"/>
              </a:rPr>
              <a:t>О внесении изменений в областной закон «О бюджете </a:t>
            </a:r>
            <a:r>
              <a:rPr kumimoji="1" lang="ru-RU" sz="2800" dirty="0" smtClean="0">
                <a:solidFill>
                  <a:schemeClr val="bg1"/>
                </a:solidFill>
                <a:latin typeface="Times New Roman" pitchFamily="18" charset="0"/>
                <a:cs typeface="Times New Roman" pitchFamily="18" charset="0"/>
              </a:rPr>
              <a:t>территориального фонда обязательного медицинского страхования Архангельской области </a:t>
            </a:r>
            <a:r>
              <a:rPr kumimoji="1" lang="ru-RU" sz="2800" dirty="0" smtClean="0">
                <a:solidFill>
                  <a:schemeClr val="bg1"/>
                </a:solidFill>
                <a:latin typeface="Times New Roman" pitchFamily="18" charset="0"/>
                <a:cs typeface="Times New Roman" pitchFamily="18" charset="0"/>
              </a:rPr>
              <a:t/>
            </a:r>
            <a:br>
              <a:rPr kumimoji="1" lang="ru-RU" sz="2800" dirty="0" smtClean="0">
                <a:solidFill>
                  <a:schemeClr val="bg1"/>
                </a:solidFill>
                <a:latin typeface="Times New Roman" pitchFamily="18" charset="0"/>
                <a:cs typeface="Times New Roman" pitchFamily="18" charset="0"/>
              </a:rPr>
            </a:br>
            <a:r>
              <a:rPr kumimoji="1" lang="ru-RU" sz="2800" dirty="0" smtClean="0">
                <a:solidFill>
                  <a:schemeClr val="bg1"/>
                </a:solidFill>
                <a:latin typeface="Times New Roman" pitchFamily="18" charset="0"/>
                <a:cs typeface="Times New Roman" pitchFamily="18" charset="0"/>
              </a:rPr>
              <a:t>на 2021 год и на плановый период 20</a:t>
            </a:r>
            <a:r>
              <a:rPr kumimoji="1" lang="en-US" sz="2800" dirty="0" smtClean="0">
                <a:solidFill>
                  <a:schemeClr val="bg1"/>
                </a:solidFill>
                <a:latin typeface="Times New Roman" pitchFamily="18" charset="0"/>
                <a:cs typeface="Times New Roman" pitchFamily="18" charset="0"/>
              </a:rPr>
              <a:t>2</a:t>
            </a:r>
            <a:r>
              <a:rPr kumimoji="1" lang="ru-RU" sz="2800" dirty="0" smtClean="0">
                <a:solidFill>
                  <a:schemeClr val="bg1"/>
                </a:solidFill>
                <a:latin typeface="Times New Roman" pitchFamily="18" charset="0"/>
                <a:cs typeface="Times New Roman" pitchFamily="18" charset="0"/>
              </a:rPr>
              <a:t>2 и 2023 годов»</a:t>
            </a:r>
          </a:p>
        </p:txBody>
      </p:sp>
      <p:sp>
        <p:nvSpPr>
          <p:cNvPr id="3" name="Подзаголовок 2"/>
          <p:cNvSpPr>
            <a:spLocks noGrp="1"/>
          </p:cNvSpPr>
          <p:nvPr>
            <p:ph type="subTitle" idx="1"/>
          </p:nvPr>
        </p:nvSpPr>
        <p:spPr>
          <a:xfrm>
            <a:off x="395536" y="6137920"/>
            <a:ext cx="8524056" cy="720080"/>
          </a:xfrm>
        </p:spPr>
        <p:txBody>
          <a:bodyPr/>
          <a:lstStyle/>
          <a:p>
            <a:pPr algn="ctr">
              <a:spcBef>
                <a:spcPts val="0"/>
              </a:spcBef>
            </a:pPr>
            <a:r>
              <a:rPr kumimoji="1" lang="ru-RU" sz="1800" b="1" dirty="0" smtClean="0">
                <a:solidFill>
                  <a:srgbClr val="002060"/>
                </a:solidFill>
                <a:latin typeface="Times New Roman" pitchFamily="18" charset="0"/>
                <a:cs typeface="Times New Roman" pitchFamily="18" charset="0"/>
              </a:rPr>
              <a:t>Архангельск, </a:t>
            </a:r>
            <a:endParaRPr kumimoji="1" lang="ru-RU" sz="1800" b="1" dirty="0" smtClean="0">
              <a:solidFill>
                <a:srgbClr val="002060"/>
              </a:solidFill>
              <a:latin typeface="Times New Roman" pitchFamily="18" charset="0"/>
              <a:cs typeface="Times New Roman" pitchFamily="18" charset="0"/>
            </a:endParaRPr>
          </a:p>
          <a:p>
            <a:pPr algn="ctr">
              <a:spcBef>
                <a:spcPts val="0"/>
              </a:spcBef>
            </a:pPr>
            <a:r>
              <a:rPr kumimoji="1" lang="ru-RU" sz="1800" b="1" dirty="0" smtClean="0">
                <a:solidFill>
                  <a:srgbClr val="002060"/>
                </a:solidFill>
                <a:latin typeface="Times New Roman" pitchFamily="18" charset="0"/>
                <a:cs typeface="Times New Roman" pitchFamily="18" charset="0"/>
              </a:rPr>
              <a:t>2021 год</a:t>
            </a:r>
            <a:endParaRPr lang="ru-RU" dirty="0">
              <a:latin typeface="Times New Roman" pitchFamily="18" charset="0"/>
              <a:cs typeface="Times New Roman" pitchFamily="18" charset="0"/>
            </a:endParaRPr>
          </a:p>
        </p:txBody>
      </p:sp>
      <p:pic>
        <p:nvPicPr>
          <p:cNvPr id="5" name="Picture 1"/>
          <p:cNvPicPr>
            <a:picLocks noChangeAspect="1" noChangeArrowheads="1"/>
          </p:cNvPicPr>
          <p:nvPr/>
        </p:nvPicPr>
        <p:blipFill>
          <a:blip r:embed="rId3" cstate="print"/>
          <a:srcRect/>
          <a:stretch>
            <a:fillRect/>
          </a:stretch>
        </p:blipFill>
        <p:spPr bwMode="auto">
          <a:xfrm>
            <a:off x="0" y="0"/>
            <a:ext cx="1475655" cy="12686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1384300" y="2873375"/>
            <a:ext cx="184150" cy="369888"/>
          </a:xfrm>
          <a:prstGeom prst="rect">
            <a:avLst/>
          </a:prstGeom>
          <a:noFill/>
          <a:ln w="12700" algn="ctr">
            <a:noFill/>
            <a:miter lim="800000"/>
            <a:headEnd/>
            <a:tailEnd/>
          </a:ln>
        </p:spPr>
        <p:txBody>
          <a:bodyPr wrap="none">
            <a:spAutoFit/>
          </a:bodyPr>
          <a:lstStyle/>
          <a:p>
            <a:pPr algn="l"/>
            <a:endParaRPr kumimoji="1" lang="ru-RU" b="1" dirty="0">
              <a:solidFill>
                <a:srgbClr val="CC0000"/>
              </a:solidFill>
              <a:ea typeface="ＭＳ Ｐゴシック" pitchFamily="34" charset="-128"/>
            </a:endParaRPr>
          </a:p>
        </p:txBody>
      </p:sp>
      <p:sp>
        <p:nvSpPr>
          <p:cNvPr id="9221" name="Text Box 5"/>
          <p:cNvSpPr txBox="1">
            <a:spLocks noChangeArrowheads="1"/>
          </p:cNvSpPr>
          <p:nvPr/>
        </p:nvSpPr>
        <p:spPr bwMode="auto">
          <a:xfrm>
            <a:off x="323528" y="404665"/>
            <a:ext cx="8820472" cy="5940088"/>
          </a:xfrm>
          <a:prstGeom prst="rect">
            <a:avLst/>
          </a:prstGeom>
          <a:noFill/>
          <a:ln w="12700" algn="ctr">
            <a:noFill/>
            <a:miter lim="800000"/>
            <a:headEnd/>
            <a:tailEnd/>
          </a:ln>
        </p:spPr>
        <p:txBody>
          <a:bodyPr wrap="square">
            <a:spAutoFit/>
          </a:bodyPr>
          <a:lstStyle/>
          <a:p>
            <a:r>
              <a:rPr kumimoji="1" lang="ru-RU" sz="2800" b="1" dirty="0" smtClean="0">
                <a:solidFill>
                  <a:srgbClr val="002060"/>
                </a:solidFill>
                <a:latin typeface="Times New Roman" pitchFamily="18" charset="0"/>
                <a:ea typeface="ＭＳ Ｐゴシック" pitchFamily="34" charset="-128"/>
                <a:cs typeface="Times New Roman" pitchFamily="18" charset="0"/>
              </a:rPr>
              <a:t>Основания для внесения </a:t>
            </a:r>
            <a:r>
              <a:rPr kumimoji="1" lang="ru-RU" sz="2800" b="1" dirty="0" smtClean="0">
                <a:solidFill>
                  <a:srgbClr val="002060"/>
                </a:solidFill>
                <a:latin typeface="Times New Roman" pitchFamily="18" charset="0"/>
                <a:ea typeface="ＭＳ Ｐゴシック" pitchFamily="34" charset="-128"/>
                <a:cs typeface="Times New Roman" pitchFamily="18" charset="0"/>
              </a:rPr>
              <a:t>изменений</a:t>
            </a:r>
          </a:p>
          <a:p>
            <a:endParaRPr kumimoji="1" lang="ru-RU" b="1" dirty="0" smtClean="0">
              <a:solidFill>
                <a:srgbClr val="002060"/>
              </a:solidFill>
              <a:latin typeface="Times New Roman" pitchFamily="18" charset="0"/>
              <a:ea typeface="ＭＳ Ｐゴシック" pitchFamily="34" charset="-128"/>
              <a:cs typeface="Times New Roman" pitchFamily="18" charset="0"/>
            </a:endParaRPr>
          </a:p>
          <a:p>
            <a:pPr algn="l">
              <a:spcAft>
                <a:spcPts val="600"/>
              </a:spcAft>
            </a:pPr>
            <a:r>
              <a:rPr lang="ru-RU" sz="1700" dirty="0" smtClean="0">
                <a:latin typeface="Times New Roman" pitchFamily="18" charset="0"/>
                <a:cs typeface="Times New Roman" pitchFamily="18" charset="0"/>
              </a:rPr>
              <a:t>1</a:t>
            </a: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распределение </a:t>
            </a:r>
            <a:r>
              <a:rPr lang="ru-RU" dirty="0" smtClean="0">
                <a:latin typeface="Times New Roman" pitchFamily="18" charset="0"/>
                <a:cs typeface="Times New Roman" pitchFamily="18" charset="0"/>
              </a:rPr>
              <a:t>иных межбюджетных трансфертов из бюджета ФОМС:</a:t>
            </a:r>
          </a:p>
          <a:p>
            <a:pPr algn="l">
              <a:spcAft>
                <a:spcPts val="600"/>
              </a:spcAft>
              <a:buFont typeface="Wingdings" pitchFamily="2" charset="2"/>
              <a:buChar char="Ø"/>
            </a:pPr>
            <a:r>
              <a:rPr lang="ru-RU" dirty="0" smtClean="0">
                <a:solidFill>
                  <a:schemeClr val="accent1">
                    <a:lumMod val="25000"/>
                  </a:schemeClr>
                </a:solidFill>
                <a:latin typeface="Times New Roman" pitchFamily="18" charset="0"/>
                <a:cs typeface="Times New Roman" pitchFamily="18" charset="0"/>
              </a:rPr>
              <a:t> </a:t>
            </a:r>
            <a:r>
              <a:rPr lang="ru-RU" sz="1650" dirty="0" smtClean="0">
                <a:solidFill>
                  <a:schemeClr val="accent1">
                    <a:lumMod val="25000"/>
                  </a:schemeClr>
                </a:solidFill>
                <a:latin typeface="Times New Roman" pitchFamily="18" charset="0"/>
                <a:cs typeface="Times New Roman" pitchFamily="18" charset="0"/>
              </a:rPr>
              <a:t>на дополнительное финансовое обеспечение оказания медицинской помощи лицам, застрахованным по обязательному медицинскому страхованию, </a:t>
            </a:r>
            <a:r>
              <a:rPr lang="ru-RU" sz="1650" dirty="0" smtClean="0">
                <a:solidFill>
                  <a:schemeClr val="accent1">
                    <a:lumMod val="25000"/>
                  </a:schemeClr>
                </a:solidFill>
                <a:latin typeface="Times New Roman" pitchFamily="18" charset="0"/>
                <a:cs typeface="Times New Roman" pitchFamily="18" charset="0"/>
              </a:rPr>
              <a:t/>
            </a:r>
            <a:br>
              <a:rPr lang="ru-RU" sz="1650" dirty="0" smtClean="0">
                <a:solidFill>
                  <a:schemeClr val="accent1">
                    <a:lumMod val="25000"/>
                  </a:schemeClr>
                </a:solidFill>
                <a:latin typeface="Times New Roman" pitchFamily="18" charset="0"/>
                <a:cs typeface="Times New Roman" pitchFamily="18" charset="0"/>
              </a:rPr>
            </a:br>
            <a:r>
              <a:rPr lang="ru-RU" sz="1650" dirty="0" smtClean="0">
                <a:solidFill>
                  <a:schemeClr val="accent1">
                    <a:lumMod val="25000"/>
                  </a:schemeClr>
                </a:solidFill>
                <a:latin typeface="Times New Roman" pitchFamily="18" charset="0"/>
                <a:cs typeface="Times New Roman" pitchFamily="18" charset="0"/>
              </a:rPr>
              <a:t>с </a:t>
            </a:r>
            <a:r>
              <a:rPr lang="ru-RU" sz="1650" dirty="0" smtClean="0">
                <a:solidFill>
                  <a:schemeClr val="accent1">
                    <a:lumMod val="25000"/>
                  </a:schemeClr>
                </a:solidFill>
                <a:latin typeface="Times New Roman" pitchFamily="18" charset="0"/>
                <a:cs typeface="Times New Roman" pitchFamily="18" charset="0"/>
              </a:rPr>
              <a:t>заболеванием </a:t>
            </a:r>
            <a:r>
              <a:rPr lang="ru-RU" sz="1650" dirty="0" smtClean="0">
                <a:solidFill>
                  <a:schemeClr val="accent1">
                    <a:lumMod val="25000"/>
                  </a:schemeClr>
                </a:solidFill>
                <a:latin typeface="Times New Roman" pitchFamily="18" charset="0"/>
                <a:cs typeface="Times New Roman" pitchFamily="18" charset="0"/>
              </a:rPr>
              <a:t>и </a:t>
            </a:r>
            <a:r>
              <a:rPr lang="ru-RU" sz="1650" dirty="0" smtClean="0">
                <a:solidFill>
                  <a:schemeClr val="accent1">
                    <a:lumMod val="25000"/>
                  </a:schemeClr>
                </a:solidFill>
                <a:latin typeface="Times New Roman" pitchFamily="18" charset="0"/>
                <a:cs typeface="Times New Roman" pitchFamily="18" charset="0"/>
              </a:rPr>
              <a:t>(или) подозрением на заболевание новой коронавирусной инфекцией в рамках реализации территориальной программы обязательного медицинского страхования</a:t>
            </a:r>
          </a:p>
          <a:p>
            <a:pPr algn="l">
              <a:spcAft>
                <a:spcPts val="600"/>
              </a:spcAft>
              <a:buFont typeface="Wingdings" pitchFamily="2" charset="2"/>
              <a:buChar char="Ø"/>
            </a:pPr>
            <a:r>
              <a:rPr lang="ru-RU" sz="1650" dirty="0" smtClean="0">
                <a:solidFill>
                  <a:schemeClr val="accent1">
                    <a:lumMod val="25000"/>
                  </a:schemeClr>
                </a:solidFill>
                <a:latin typeface="Times New Roman" pitchFamily="18" charset="0"/>
                <a:cs typeface="Times New Roman" pitchFamily="18" charset="0"/>
              </a:rPr>
              <a:t> на финансовое обеспечение осуществления денежных выплат стимулирующего характера медицинским работникам за выявление онкологических заболеваний </a:t>
            </a:r>
            <a:br>
              <a:rPr lang="ru-RU" sz="1650" dirty="0" smtClean="0">
                <a:solidFill>
                  <a:schemeClr val="accent1">
                    <a:lumMod val="25000"/>
                  </a:schemeClr>
                </a:solidFill>
                <a:latin typeface="Times New Roman" pitchFamily="18" charset="0"/>
                <a:cs typeface="Times New Roman" pitchFamily="18" charset="0"/>
              </a:rPr>
            </a:br>
            <a:r>
              <a:rPr lang="ru-RU" sz="1650" dirty="0" smtClean="0">
                <a:solidFill>
                  <a:schemeClr val="accent1">
                    <a:lumMod val="25000"/>
                  </a:schemeClr>
                </a:solidFill>
                <a:latin typeface="Times New Roman" pitchFamily="18" charset="0"/>
                <a:cs typeface="Times New Roman" pitchFamily="18" charset="0"/>
              </a:rPr>
              <a:t>в ходе проведения диспансеризации и профилактических медицинских осмотров населения;</a:t>
            </a:r>
          </a:p>
          <a:p>
            <a:pPr algn="l">
              <a:spcAft>
                <a:spcPts val="600"/>
              </a:spcAft>
              <a:buFont typeface="Wingdings" pitchFamily="2" charset="2"/>
              <a:buChar char="Ø"/>
            </a:pPr>
            <a:r>
              <a:rPr lang="ru-RU" sz="1650" dirty="0" smtClean="0">
                <a:solidFill>
                  <a:schemeClr val="accent1">
                    <a:lumMod val="25000"/>
                  </a:schemeClr>
                </a:solidFill>
                <a:latin typeface="Times New Roman" pitchFamily="18" charset="0"/>
                <a:cs typeface="Times New Roman" pitchFamily="18" charset="0"/>
              </a:rPr>
              <a:t> для софинансирования расходов медицинских организаций на оплату труда врачей и среднего медицинского персонала</a:t>
            </a:r>
          </a:p>
          <a:p>
            <a:pPr algn="l">
              <a:spcAft>
                <a:spcPts val="1200"/>
              </a:spcAft>
            </a:pPr>
            <a:r>
              <a:rPr lang="ru-RU" dirty="0" smtClean="0">
                <a:latin typeface="Times New Roman" pitchFamily="18" charset="0"/>
                <a:cs typeface="Times New Roman" pitchFamily="18" charset="0"/>
              </a:rPr>
              <a:t>2) </a:t>
            </a:r>
            <a:r>
              <a:rPr lang="ru-RU" dirty="0" smtClean="0">
                <a:latin typeface="Times New Roman" pitchFamily="18" charset="0"/>
                <a:cs typeface="Times New Roman" pitchFamily="18" charset="0"/>
              </a:rPr>
              <a:t>предоставление </a:t>
            </a:r>
            <a:r>
              <a:rPr lang="ru-RU" dirty="0" smtClean="0">
                <a:latin typeface="Times New Roman" pitchFamily="18" charset="0"/>
                <a:cs typeface="Times New Roman" pitchFamily="18" charset="0"/>
              </a:rPr>
              <a:t>межбюджетного трансферта из областного бюджета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 бюджет территориального фонда </a:t>
            </a:r>
            <a:r>
              <a:rPr lang="ru-RU" dirty="0" smtClean="0">
                <a:latin typeface="Times New Roman" pitchFamily="18" charset="0"/>
                <a:cs typeface="Times New Roman" pitchFamily="18" charset="0"/>
              </a:rPr>
              <a:t>ОМС на </a:t>
            </a:r>
            <a:r>
              <a:rPr lang="ru-RU" dirty="0" smtClean="0">
                <a:latin typeface="Times New Roman" pitchFamily="18" charset="0"/>
                <a:cs typeface="Times New Roman" pitchFamily="18" charset="0"/>
              </a:rPr>
              <a:t>финансовое обеспечение проведения углубленной диспансеризации застрахованных по обязательному медицинскому страхованию лиц, перенесших новую коронавирусную инфекцию (COVID-19</a:t>
            </a:r>
            <a:r>
              <a:rPr lang="ru-RU"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algn="l">
              <a:spcAft>
                <a:spcPts val="1200"/>
              </a:spcAft>
            </a:pPr>
            <a:r>
              <a:rPr lang="ru-RU" dirty="0" smtClean="0">
                <a:latin typeface="Times New Roman" pitchFamily="18" charset="0"/>
                <a:cs typeface="Times New Roman" pitchFamily="18" charset="0"/>
              </a:rPr>
              <a:t>3) </a:t>
            </a:r>
            <a:r>
              <a:rPr lang="ru-RU" dirty="0" smtClean="0">
                <a:latin typeface="Times New Roman" pitchFamily="18" charset="0"/>
                <a:cs typeface="Times New Roman" pitchFamily="18" charset="0"/>
              </a:rPr>
              <a:t>изменения</a:t>
            </a:r>
            <a:r>
              <a:rPr lang="ru-RU" dirty="0" smtClean="0">
                <a:latin typeface="Times New Roman" pitchFamily="18" charset="0"/>
                <a:cs typeface="Times New Roman" pitchFamily="18" charset="0"/>
              </a:rPr>
              <a:t>, внесенные в бюджетную классификацию </a:t>
            </a:r>
            <a:r>
              <a:rPr lang="ru-RU" dirty="0" smtClean="0">
                <a:latin typeface="Times New Roman" pitchFamily="18" charset="0"/>
                <a:cs typeface="Times New Roman" pitchFamily="18" charset="0"/>
              </a:rPr>
              <a:t>РФ; </a:t>
            </a:r>
            <a:endParaRPr lang="ru-RU" dirty="0" smtClean="0">
              <a:latin typeface="Times New Roman" pitchFamily="18" charset="0"/>
              <a:cs typeface="Times New Roman" pitchFamily="18" charset="0"/>
            </a:endParaRPr>
          </a:p>
          <a:p>
            <a:pPr algn="l">
              <a:spcAft>
                <a:spcPts val="600"/>
              </a:spcAft>
            </a:pPr>
            <a:r>
              <a:rPr lang="ru-RU" dirty="0" smtClean="0">
                <a:latin typeface="Times New Roman" pitchFamily="18" charset="0"/>
                <a:cs typeface="Times New Roman" pitchFamily="18" charset="0"/>
              </a:rPr>
              <a:t>4)</a:t>
            </a:r>
            <a:r>
              <a:rPr lang="ru-RU" dirty="0" smtClean="0">
                <a:latin typeface="Times New Roman"/>
                <a:ea typeface="Times New Roman"/>
              </a:rPr>
              <a:t> </a:t>
            </a:r>
            <a:r>
              <a:rPr lang="ru-RU" dirty="0" smtClean="0">
                <a:latin typeface="Times New Roman" pitchFamily="18" charset="0"/>
                <a:cs typeface="Times New Roman" pitchFamily="18" charset="0"/>
              </a:rPr>
              <a:t>д</a:t>
            </a:r>
            <a:r>
              <a:rPr lang="ru-RU" dirty="0" smtClean="0">
                <a:latin typeface="Times New Roman" pitchFamily="18" charset="0"/>
                <a:cs typeface="Times New Roman" pitchFamily="18" charset="0"/>
              </a:rPr>
              <a:t>ополнение </a:t>
            </a:r>
            <a:r>
              <a:rPr lang="ru-RU" dirty="0" smtClean="0">
                <a:latin typeface="Times New Roman" pitchFamily="18" charset="0"/>
                <a:cs typeface="Times New Roman" pitchFamily="18" charset="0"/>
              </a:rPr>
              <a:t>и уточнение видов доходов, </a:t>
            </a:r>
            <a:r>
              <a:rPr lang="ru-RU" dirty="0" smtClean="0">
                <a:latin typeface="Times New Roman" pitchFamily="18" charset="0"/>
                <a:cs typeface="Times New Roman" pitchFamily="18" charset="0"/>
              </a:rPr>
              <a:t>поступающих в бюджет территориального фонда ОМС</a:t>
            </a:r>
            <a:endParaRPr lang="ru-RU" dirty="0" smtClean="0">
              <a:latin typeface="Times New Roman" pitchFamily="18" charset="0"/>
              <a:cs typeface="Times New Roman" pitchFamily="18" charset="0"/>
            </a:endParaRPr>
          </a:p>
        </p:txBody>
      </p:sp>
      <p:sp>
        <p:nvSpPr>
          <p:cNvPr id="116738" name="Rectangle 2"/>
          <p:cNvSpPr>
            <a:spLocks noChangeArrowheads="1"/>
          </p:cNvSpPr>
          <p:nvPr/>
        </p:nvSpPr>
        <p:spPr bwMode="auto">
          <a:xfrm>
            <a:off x="0" y="404812"/>
            <a:ext cx="8893175" cy="5976515"/>
          </a:xfrm>
          <a:prstGeom prst="rect">
            <a:avLst/>
          </a:prstGeom>
          <a:noFill/>
          <a:ln w="9525">
            <a:noFill/>
            <a:miter lim="800000"/>
            <a:headEnd/>
            <a:tailEnd/>
          </a:ln>
        </p:spPr>
        <p:txBody>
          <a:bodyPr lIns="92075" tIns="46038" rIns="92075" bIns="46038"/>
          <a:lstStyle/>
          <a:p>
            <a:pPr marL="342900" indent="-342900">
              <a:lnSpc>
                <a:spcPct val="90000"/>
              </a:lnSpc>
              <a:spcBef>
                <a:spcPct val="20000"/>
              </a:spcBef>
              <a:buClr>
                <a:schemeClr val="tx1"/>
              </a:buClr>
              <a:defRPr/>
            </a:pPr>
            <a:endParaRPr lang="ru-RU" sz="3600" dirty="0" smtClean="0">
              <a:solidFill>
                <a:srgbClr val="FF6699"/>
              </a:solidFill>
              <a:effectLst>
                <a:outerShdw blurRad="38100" dist="38100" dir="2700000" algn="tl">
                  <a:srgbClr val="C0C0C0"/>
                </a:outerShdw>
              </a:effectLst>
            </a:endParaRPr>
          </a:p>
          <a:p>
            <a:pPr marL="342900" indent="-342900">
              <a:defRPr/>
            </a:pPr>
            <a:endParaRPr lang="ru-RU" sz="3200" dirty="0" smtClean="0">
              <a:solidFill>
                <a:srgbClr val="FF0000"/>
              </a:solidFill>
            </a:endParaRPr>
          </a:p>
          <a:p>
            <a:pPr marL="342900" indent="-342900">
              <a:defRPr/>
            </a:pPr>
            <a:endParaRPr kumimoji="1" lang="ru-RU" sz="3200" dirty="0" smtClean="0">
              <a:solidFill>
                <a:srgbClr val="000099"/>
              </a:solidFill>
              <a:effectLst>
                <a:outerShdw blurRad="38100" dist="38100" dir="2700000" algn="tl">
                  <a:srgbClr val="C0C0C0"/>
                </a:outerShdw>
              </a:effectLst>
            </a:endParaRPr>
          </a:p>
          <a:p>
            <a:r>
              <a:rPr kumimoji="1" lang="en-US" sz="3200" b="1" dirty="0" smtClean="0">
                <a:solidFill>
                  <a:srgbClr val="000099"/>
                </a:solidFill>
                <a:effectLst>
                  <a:outerShdw blurRad="38100" dist="38100" dir="2700000" algn="tl">
                    <a:srgbClr val="C0C0C0"/>
                  </a:outerShdw>
                </a:effectLst>
              </a:rPr>
              <a:t> </a:t>
            </a:r>
            <a:endParaRPr kumimoji="1" lang="ru-RU" sz="3600" b="1" dirty="0" smtClean="0">
              <a:solidFill>
                <a:srgbClr val="002060"/>
              </a:solidFill>
              <a:effectLst>
                <a:outerShdw blurRad="38100" dist="38100" dir="2700000" algn="tl">
                  <a:srgbClr val="C0C0C0"/>
                </a:outerShdw>
              </a:effectLst>
              <a:latin typeface="Times New Roman" pitchFamily="18" charset="0"/>
              <a:cs typeface="Times New Roman" pitchFamily="18" charset="0"/>
            </a:endParaRPr>
          </a:p>
          <a:p>
            <a:pPr marL="342900" indent="-342900">
              <a:defRPr/>
            </a:pPr>
            <a:r>
              <a:rPr kumimoji="1" lang="ru-RU"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endParaRPr kumimoji="1" lang="ru-RU" sz="3200" b="1" dirty="0" smtClean="0">
              <a:solidFill>
                <a:srgbClr val="000099"/>
              </a:solidFill>
              <a:latin typeface="Times New Roman" pitchFamily="18" charset="0"/>
              <a:cs typeface="Times New Roman" pitchFamily="18" charset="0"/>
            </a:endParaRPr>
          </a:p>
          <a:p>
            <a:pPr marL="342900" indent="-342900">
              <a:defRPr/>
            </a:pPr>
            <a:endParaRPr kumimoji="1" lang="ru-RU" sz="3200" b="1" dirty="0" smtClean="0">
              <a:solidFill>
                <a:srgbClr val="000099"/>
              </a:solidFill>
              <a:latin typeface="Times New Roman" pitchFamily="18" charset="0"/>
              <a:cs typeface="Times New Roman" pitchFamily="18" charset="0"/>
            </a:endParaRPr>
          </a:p>
          <a:p>
            <a:pPr marL="342900" indent="-342900">
              <a:defRPr/>
            </a:pPr>
            <a:endParaRPr kumimoji="1" lang="ru-RU" b="1" dirty="0" smtClean="0">
              <a:solidFill>
                <a:srgbClr val="000099"/>
              </a:solidFill>
              <a:latin typeface="Times New Roman" pitchFamily="18" charset="0"/>
              <a:cs typeface="Times New Roman" pitchFamily="18" charset="0"/>
            </a:endParaRPr>
          </a:p>
          <a:p>
            <a:pPr marL="342900" indent="-342900">
              <a:lnSpc>
                <a:spcPct val="90000"/>
              </a:lnSpc>
              <a:spcBef>
                <a:spcPct val="20000"/>
              </a:spcBef>
              <a:buClr>
                <a:schemeClr val="tx1"/>
              </a:buClr>
              <a:defRPr/>
            </a:pPr>
            <a:endParaRPr lang="ru-RU" sz="1400" b="1" dirty="0">
              <a:solidFill>
                <a:srgbClr val="000099"/>
              </a:solidFill>
              <a:effectLst>
                <a:outerShdw blurRad="38100" dist="38100" dir="2700000" algn="tl">
                  <a:srgbClr val="C0C0C0"/>
                </a:outerShdw>
              </a:effectLst>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457200"/>
            <a:ext cx="8229600" cy="739552"/>
          </a:xfrm>
        </p:spPr>
        <p:txBody>
          <a:bodyPr/>
          <a:lstStyle/>
          <a:p>
            <a:pPr algn="ctr">
              <a:defRPr/>
            </a:pPr>
            <a:r>
              <a:rPr lang="ru-RU" sz="2600" b="1" dirty="0" smtClean="0">
                <a:solidFill>
                  <a:srgbClr val="002060"/>
                </a:solidFill>
                <a:latin typeface="Times New Roman" pitchFamily="18" charset="0"/>
                <a:cs typeface="Times New Roman" pitchFamily="18" charset="0"/>
              </a:rPr>
              <a:t>Изменение параметров бюджета </a:t>
            </a:r>
            <a:br>
              <a:rPr lang="ru-RU" sz="2600" b="1" dirty="0" smtClean="0">
                <a:solidFill>
                  <a:srgbClr val="002060"/>
                </a:solidFill>
                <a:latin typeface="Times New Roman" pitchFamily="18" charset="0"/>
                <a:cs typeface="Times New Roman" pitchFamily="18" charset="0"/>
              </a:rPr>
            </a:br>
            <a:r>
              <a:rPr lang="ru-RU" sz="2600" b="1" dirty="0" smtClean="0">
                <a:solidFill>
                  <a:srgbClr val="002060"/>
                </a:solidFill>
                <a:latin typeface="Times New Roman" pitchFamily="18" charset="0"/>
                <a:cs typeface="Times New Roman" pitchFamily="18" charset="0"/>
              </a:rPr>
              <a:t>ТФОМС АО на 2021 год, млн. рублей</a:t>
            </a:r>
          </a:p>
        </p:txBody>
      </p:sp>
      <p:graphicFrame>
        <p:nvGraphicFramePr>
          <p:cNvPr id="9" name="Содержимое 8"/>
          <p:cNvGraphicFramePr>
            <a:graphicFrameLocks noGrp="1"/>
          </p:cNvGraphicFramePr>
          <p:nvPr>
            <p:ph idx="1"/>
          </p:nvPr>
        </p:nvGraphicFramePr>
        <p:xfrm>
          <a:off x="611561" y="1556793"/>
          <a:ext cx="8208912" cy="4104455"/>
        </p:xfrm>
        <a:graphic>
          <a:graphicData uri="http://schemas.openxmlformats.org/drawingml/2006/table">
            <a:tbl>
              <a:tblPr firstRow="1" bandRow="1">
                <a:tableStyleId>{5940675A-B579-460E-94D1-54222C63F5DA}</a:tableStyleId>
              </a:tblPr>
              <a:tblGrid>
                <a:gridCol w="2414386"/>
                <a:gridCol w="1517614"/>
                <a:gridCol w="1448632"/>
                <a:gridCol w="1316111"/>
                <a:gridCol w="1512169"/>
              </a:tblGrid>
              <a:tr h="964317">
                <a:tc>
                  <a:txBody>
                    <a:bodyPr/>
                    <a:lstStyle/>
                    <a:p>
                      <a:pPr algn="ctr"/>
                      <a:r>
                        <a:rPr lang="ru-RU" sz="1800" b="1" dirty="0" smtClean="0">
                          <a:solidFill>
                            <a:srgbClr val="002060"/>
                          </a:solidFill>
                          <a:latin typeface="Times New Roman" pitchFamily="18" charset="0"/>
                          <a:cs typeface="Times New Roman" pitchFamily="18" charset="0"/>
                        </a:rPr>
                        <a:t>Наименование</a:t>
                      </a:r>
                      <a:endParaRPr lang="ru-RU" sz="1800" b="1" dirty="0">
                        <a:solidFill>
                          <a:srgbClr val="002060"/>
                        </a:solidFill>
                        <a:latin typeface="Times New Roman" pitchFamily="18" charset="0"/>
                        <a:cs typeface="Times New Roman" pitchFamily="18" charset="0"/>
                      </a:endParaRPr>
                    </a:p>
                  </a:txBody>
                  <a:tcPr anchor="ctr"/>
                </a:tc>
                <a:tc>
                  <a:txBody>
                    <a:bodyPr/>
                    <a:lstStyle/>
                    <a:p>
                      <a:pPr algn="ctr"/>
                      <a:r>
                        <a:rPr lang="ru-RU" sz="1800" b="1" dirty="0" smtClean="0">
                          <a:solidFill>
                            <a:srgbClr val="002060"/>
                          </a:solidFill>
                          <a:latin typeface="Times New Roman" pitchFamily="18" charset="0"/>
                          <a:cs typeface="Times New Roman" pitchFamily="18" charset="0"/>
                        </a:rPr>
                        <a:t>Утверждено на 2021 год</a:t>
                      </a:r>
                      <a:endParaRPr lang="ru-RU" sz="1800" b="1" baseline="0" dirty="0" smtClean="0">
                        <a:solidFill>
                          <a:srgbClr val="002060"/>
                        </a:solidFill>
                        <a:latin typeface="Times New Roman" pitchFamily="18" charset="0"/>
                        <a:cs typeface="Times New Roman" pitchFamily="18" charset="0"/>
                      </a:endParaRPr>
                    </a:p>
                  </a:txBody>
                  <a:tcPr anchor="ctr"/>
                </a:tc>
                <a:tc>
                  <a:txBody>
                    <a:bodyPr/>
                    <a:lstStyle/>
                    <a:p>
                      <a:pPr algn="ctr"/>
                      <a:r>
                        <a:rPr lang="ru-RU" sz="1800" b="1" dirty="0" smtClean="0">
                          <a:solidFill>
                            <a:srgbClr val="002060"/>
                          </a:solidFill>
                          <a:latin typeface="Times New Roman" pitchFamily="18" charset="0"/>
                          <a:cs typeface="Times New Roman" pitchFamily="18" charset="0"/>
                        </a:rPr>
                        <a:t>Вносимые изменения</a:t>
                      </a:r>
                      <a:endParaRPr lang="ru-RU" sz="1800" b="1" dirty="0">
                        <a:solidFill>
                          <a:srgbClr val="002060"/>
                        </a:solidFill>
                        <a:latin typeface="Times New Roman" pitchFamily="18" charset="0"/>
                        <a:cs typeface="Times New Roman" pitchFamily="18" charset="0"/>
                      </a:endParaRPr>
                    </a:p>
                  </a:txBody>
                  <a:tcPr anchor="ctr"/>
                </a:tc>
                <a:tc>
                  <a:txBody>
                    <a:bodyPr/>
                    <a:lstStyle/>
                    <a:p>
                      <a:pPr algn="ctr"/>
                      <a:r>
                        <a:rPr lang="ru-RU" sz="1800" b="1" dirty="0" smtClean="0">
                          <a:solidFill>
                            <a:srgbClr val="002060"/>
                          </a:solidFill>
                          <a:latin typeface="Times New Roman" pitchFamily="18" charset="0"/>
                          <a:cs typeface="Times New Roman" pitchFamily="18" charset="0"/>
                        </a:rPr>
                        <a:t>С учетом изменений</a:t>
                      </a:r>
                    </a:p>
                  </a:txBody>
                  <a:tcPr anchor="ctr"/>
                </a:tc>
                <a:tc>
                  <a:txBody>
                    <a:bodyPr/>
                    <a:lstStyle/>
                    <a:p>
                      <a:pPr algn="ctr"/>
                      <a:r>
                        <a:rPr lang="ru-RU" sz="1800" b="1" dirty="0" smtClean="0">
                          <a:solidFill>
                            <a:srgbClr val="002060"/>
                          </a:solidFill>
                          <a:latin typeface="Times New Roman" pitchFamily="18" charset="0"/>
                          <a:cs typeface="Times New Roman" pitchFamily="18" charset="0"/>
                        </a:rPr>
                        <a:t>Изменение, %</a:t>
                      </a:r>
                    </a:p>
                  </a:txBody>
                  <a:tcPr anchor="ctr"/>
                </a:tc>
              </a:tr>
              <a:tr h="544673">
                <a:tc>
                  <a:txBody>
                    <a:bodyPr/>
                    <a:lstStyle/>
                    <a:p>
                      <a:r>
                        <a:rPr lang="ru-RU" sz="2000" b="1" dirty="0" smtClean="0">
                          <a:solidFill>
                            <a:srgbClr val="002060"/>
                          </a:solidFill>
                          <a:latin typeface="Times New Roman" pitchFamily="18" charset="0"/>
                          <a:cs typeface="Times New Roman" pitchFamily="18" charset="0"/>
                        </a:rPr>
                        <a:t>Доходы</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24 374,2</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+ 557,5</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24 931,7</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+ 2,3</a:t>
                      </a:r>
                      <a:endParaRPr lang="ru-RU" sz="2000" b="1" dirty="0">
                        <a:solidFill>
                          <a:srgbClr val="002060"/>
                        </a:solidFill>
                        <a:latin typeface="Times New Roman" pitchFamily="18" charset="0"/>
                        <a:cs typeface="Times New Roman" pitchFamily="18" charset="0"/>
                      </a:endParaRPr>
                    </a:p>
                  </a:txBody>
                  <a:tcPr anchor="ctr"/>
                </a:tc>
              </a:tr>
              <a:tr h="561034">
                <a:tc>
                  <a:txBody>
                    <a:bodyPr/>
                    <a:lstStyle/>
                    <a:p>
                      <a:r>
                        <a:rPr lang="ru-RU" sz="2000" b="1" dirty="0" smtClean="0">
                          <a:solidFill>
                            <a:srgbClr val="002060"/>
                          </a:solidFill>
                          <a:latin typeface="Times New Roman" pitchFamily="18" charset="0"/>
                          <a:cs typeface="Times New Roman" pitchFamily="18" charset="0"/>
                        </a:rPr>
                        <a:t>Расходы</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24 586,7</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+ 557,5</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25 144,2</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+ 2,3</a:t>
                      </a:r>
                      <a:endParaRPr lang="ru-RU" sz="2000" b="1" dirty="0">
                        <a:solidFill>
                          <a:srgbClr val="002060"/>
                        </a:solidFill>
                        <a:latin typeface="Times New Roman" pitchFamily="18" charset="0"/>
                        <a:cs typeface="Times New Roman" pitchFamily="18" charset="0"/>
                      </a:endParaRPr>
                    </a:p>
                  </a:txBody>
                  <a:tcPr anchor="ctr"/>
                </a:tc>
              </a:tr>
              <a:tr h="2034431">
                <a:tc>
                  <a:txBody>
                    <a:bodyPr/>
                    <a:lstStyle/>
                    <a:p>
                      <a:r>
                        <a:rPr lang="ru-RU" sz="2000" b="1" dirty="0" smtClean="0">
                          <a:solidFill>
                            <a:srgbClr val="002060"/>
                          </a:solidFill>
                          <a:latin typeface="Times New Roman" pitchFamily="18" charset="0"/>
                          <a:cs typeface="Times New Roman" pitchFamily="18" charset="0"/>
                        </a:rPr>
                        <a:t>Источники финансирования дефицита бюджета (остаток</a:t>
                      </a:r>
                      <a:r>
                        <a:rPr lang="ru-RU" sz="2000" b="1" baseline="0" dirty="0" smtClean="0">
                          <a:solidFill>
                            <a:srgbClr val="002060"/>
                          </a:solidFill>
                          <a:latin typeface="Times New Roman" pitchFamily="18" charset="0"/>
                          <a:cs typeface="Times New Roman" pitchFamily="18" charset="0"/>
                        </a:rPr>
                        <a:t> средств бюджета на 01.01.2021)</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212,5</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0,0</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r>
                        <a:rPr lang="ru-RU" sz="2000" b="1" dirty="0" smtClean="0">
                          <a:solidFill>
                            <a:srgbClr val="002060"/>
                          </a:solidFill>
                          <a:latin typeface="Times New Roman" pitchFamily="18" charset="0"/>
                          <a:cs typeface="Times New Roman" pitchFamily="18" charset="0"/>
                        </a:rPr>
                        <a:t>212,5</a:t>
                      </a:r>
                      <a:endParaRPr lang="ru-RU" sz="2000" b="1" dirty="0">
                        <a:solidFill>
                          <a:srgbClr val="002060"/>
                        </a:solidFill>
                        <a:latin typeface="Times New Roman" pitchFamily="18" charset="0"/>
                        <a:cs typeface="Times New Roman" pitchFamily="18" charset="0"/>
                      </a:endParaRPr>
                    </a:p>
                  </a:txBody>
                  <a:tcPr anchor="ctr"/>
                </a:tc>
                <a:tc>
                  <a:txBody>
                    <a:bodyPr/>
                    <a:lstStyle/>
                    <a:p>
                      <a:pPr algn="ctr"/>
                      <a:endParaRPr lang="ru-RU" sz="2000" b="1" dirty="0">
                        <a:solidFill>
                          <a:srgbClr val="002060"/>
                        </a:solidFill>
                        <a:latin typeface="Times New Roman" pitchFamily="18" charset="0"/>
                        <a:cs typeface="Times New Roman" pitchFamily="18" charset="0"/>
                      </a:endParaRPr>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83568" y="476672"/>
            <a:ext cx="8064896" cy="576064"/>
          </a:xfrm>
        </p:spPr>
        <p:txBody>
          <a:bodyPr>
            <a:normAutofit fontScale="90000"/>
          </a:bodyPr>
          <a:lstStyle/>
          <a:p>
            <a:pPr algn="ct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900" b="1" dirty="0" smtClean="0">
                <a:solidFill>
                  <a:srgbClr val="002060"/>
                </a:solidFill>
                <a:latin typeface="Times New Roman" pitchFamily="18" charset="0"/>
                <a:cs typeface="Times New Roman" pitchFamily="18" charset="0"/>
              </a:rPr>
              <a:t>Показатели бюджета ТФОМС АО</a:t>
            </a:r>
            <a:br>
              <a:rPr lang="ru-RU" sz="2900" b="1" dirty="0" smtClean="0">
                <a:solidFill>
                  <a:srgbClr val="002060"/>
                </a:solidFill>
                <a:latin typeface="Times New Roman" pitchFamily="18" charset="0"/>
                <a:cs typeface="Times New Roman" pitchFamily="18" charset="0"/>
              </a:rPr>
            </a:br>
            <a:r>
              <a:rPr lang="ru-RU" sz="2900" b="1" dirty="0" smtClean="0">
                <a:solidFill>
                  <a:srgbClr val="002060"/>
                </a:solidFill>
                <a:latin typeface="Times New Roman" pitchFamily="18" charset="0"/>
                <a:cs typeface="Times New Roman" pitchFamily="18" charset="0"/>
              </a:rPr>
              <a:t>по доходам на 2021 год, млн. рублей</a:t>
            </a:r>
            <a:r>
              <a:rPr lang="ru-RU" sz="2900" b="1" dirty="0" smtClean="0">
                <a:solidFill>
                  <a:srgbClr val="002060"/>
                </a:solidFill>
              </a:rPr>
              <a:t/>
            </a:r>
            <a:br>
              <a:rPr lang="ru-RU" sz="2900" b="1" dirty="0" smtClean="0">
                <a:solidFill>
                  <a:srgbClr val="002060"/>
                </a:solidFill>
              </a:rPr>
            </a:br>
            <a:r>
              <a:rPr lang="ru-RU" sz="2400" dirty="0" smtClean="0">
                <a:solidFill>
                  <a:srgbClr val="002060"/>
                </a:solidFill>
              </a:rPr>
              <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endParaRPr lang="ru-RU" sz="2400" dirty="0">
              <a:solidFill>
                <a:srgbClr val="002060"/>
              </a:solidFill>
            </a:endParaRPr>
          </a:p>
        </p:txBody>
      </p:sp>
      <p:graphicFrame>
        <p:nvGraphicFramePr>
          <p:cNvPr id="10" name="Таблица 9"/>
          <p:cNvGraphicFramePr>
            <a:graphicFrameLocks noGrp="1"/>
          </p:cNvGraphicFramePr>
          <p:nvPr/>
        </p:nvGraphicFramePr>
        <p:xfrm>
          <a:off x="395537" y="1331004"/>
          <a:ext cx="8496943" cy="4994700"/>
        </p:xfrm>
        <a:graphic>
          <a:graphicData uri="http://schemas.openxmlformats.org/drawingml/2006/table">
            <a:tbl>
              <a:tblPr/>
              <a:tblGrid>
                <a:gridCol w="4687968"/>
                <a:gridCol w="1381277"/>
                <a:gridCol w="1213849"/>
                <a:gridCol w="1213849"/>
              </a:tblGrid>
              <a:tr h="801852">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Наименование доходов</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Утверждено</a:t>
                      </a:r>
                      <a:endParaRPr lang="ru-RU" sz="1800" b="1" dirty="0">
                        <a:solidFill>
                          <a:srgbClr val="002060"/>
                        </a:solidFill>
                        <a:latin typeface="Times New Roman" pitchFamily="18" charset="0"/>
                        <a:ea typeface="Times New Roman"/>
                        <a:cs typeface="Times New Roman" pitchFamily="18" charset="0"/>
                      </a:endParaRPr>
                    </a:p>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на 2021 год</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Вносимые изменения</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Бюджет</a:t>
                      </a:r>
                      <a:r>
                        <a:rPr lang="ru-RU" sz="1800" b="1" spc="-10" baseline="0" dirty="0" smtClean="0">
                          <a:solidFill>
                            <a:srgbClr val="002060"/>
                          </a:solidFill>
                          <a:latin typeface="Times New Roman" pitchFamily="18" charset="0"/>
                          <a:ea typeface="Times New Roman"/>
                          <a:cs typeface="Times New Roman" pitchFamily="18" charset="0"/>
                        </a:rPr>
                        <a:t> с учетом изменений</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948">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Всего, </a:t>
                      </a:r>
                      <a:r>
                        <a:rPr lang="ru-RU" sz="1800" b="1" spc="-10" dirty="0" smtClean="0">
                          <a:solidFill>
                            <a:srgbClr val="002060"/>
                          </a:solidFill>
                          <a:latin typeface="Times New Roman" pitchFamily="18" charset="0"/>
                          <a:ea typeface="Times New Roman"/>
                          <a:cs typeface="Times New Roman" pitchFamily="18" charset="0"/>
                        </a:rPr>
                        <a:t>в </a:t>
                      </a:r>
                      <a:r>
                        <a:rPr lang="ru-RU" sz="1800" b="1" spc="-10" dirty="0" smtClean="0">
                          <a:solidFill>
                            <a:srgbClr val="002060"/>
                          </a:solidFill>
                          <a:latin typeface="Times New Roman" pitchFamily="18" charset="0"/>
                          <a:ea typeface="Times New Roman"/>
                          <a:cs typeface="Times New Roman" pitchFamily="18" charset="0"/>
                        </a:rPr>
                        <a:t>том числе:</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solidFill>
                            <a:srgbClr val="002060"/>
                          </a:solidFill>
                          <a:latin typeface="Times New Roman" pitchFamily="18" charset="0"/>
                          <a:cs typeface="Times New Roman" pitchFamily="18" charset="0"/>
                        </a:rPr>
                        <a:t>24 374,2</a:t>
                      </a:r>
                      <a:endParaRPr lang="ru-RU" sz="1800" b="1" dirty="0">
                        <a:solidFill>
                          <a:srgbClr val="002060"/>
                        </a:solidFill>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solidFill>
                            <a:srgbClr val="002060"/>
                          </a:solidFill>
                          <a:latin typeface="Times New Roman" pitchFamily="18" charset="0"/>
                          <a:cs typeface="Times New Roman" pitchFamily="18" charset="0"/>
                        </a:rPr>
                        <a:t>+ 557,5</a:t>
                      </a:r>
                      <a:endParaRPr lang="ru-RU" sz="1800" b="1" dirty="0">
                        <a:solidFill>
                          <a:srgbClr val="002060"/>
                        </a:solidFill>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solidFill>
                            <a:srgbClr val="002060"/>
                          </a:solidFill>
                          <a:latin typeface="Times New Roman" pitchFamily="18" charset="0"/>
                          <a:cs typeface="Times New Roman" pitchFamily="18" charset="0"/>
                        </a:rPr>
                        <a:t>24 931,7</a:t>
                      </a:r>
                      <a:endParaRPr lang="ru-RU" sz="1800" b="1" dirty="0">
                        <a:solidFill>
                          <a:srgbClr val="002060"/>
                        </a:solidFill>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412">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неналоговые </a:t>
                      </a:r>
                      <a:r>
                        <a:rPr lang="ru-RU" sz="1800" b="1" spc="-10" dirty="0" smtClean="0">
                          <a:solidFill>
                            <a:srgbClr val="002060"/>
                          </a:solidFill>
                          <a:latin typeface="Times New Roman" pitchFamily="18" charset="0"/>
                          <a:ea typeface="Times New Roman"/>
                          <a:cs typeface="Times New Roman" pitchFamily="18" charset="0"/>
                        </a:rPr>
                        <a:t>доходы</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49,2</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+ 11,5</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60,7</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субвенция  </a:t>
                      </a:r>
                      <a:r>
                        <a:rPr lang="ru-RU" sz="1800" b="1" kern="1200" spc="-10" dirty="0" smtClean="0">
                          <a:solidFill>
                            <a:srgbClr val="002060"/>
                          </a:solidFill>
                          <a:latin typeface="Times New Roman" pitchFamily="18" charset="0"/>
                          <a:ea typeface="Times New Roman"/>
                          <a:cs typeface="Times New Roman" pitchFamily="18" charset="0"/>
                        </a:rPr>
                        <a:t>ФОМС</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24 070,9</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0,0</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24 070,9</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546">
                <a:tc>
                  <a:txBody>
                    <a:bodyPr/>
                    <a:lstStyle/>
                    <a:p>
                      <a:pPr marL="0" marR="0" indent="0" algn="l" defTabSz="914400" rtl="0" eaLnBrk="1" fontAlgn="auto" latinLnBrk="0" hangingPunct="1">
                        <a:lnSpc>
                          <a:spcPct val="100000"/>
                        </a:lnSpc>
                        <a:spcBef>
                          <a:spcPts val="0"/>
                        </a:spcBef>
                        <a:spcAft>
                          <a:spcPts val="0"/>
                        </a:spcAft>
                        <a:buClrTx/>
                        <a:buSzTx/>
                        <a:buFontTx/>
                        <a:buNone/>
                        <a:tabLst>
                          <a:tab pos="138430" algn="l"/>
                        </a:tabLst>
                        <a:defRPr/>
                      </a:pPr>
                      <a:r>
                        <a:rPr lang="ru-RU" sz="1800" b="1" spc="-10" dirty="0" smtClean="0">
                          <a:solidFill>
                            <a:srgbClr val="002060"/>
                          </a:solidFill>
                          <a:latin typeface="Times New Roman" pitchFamily="18" charset="0"/>
                          <a:ea typeface="Times New Roman"/>
                          <a:cs typeface="Times New Roman" pitchFamily="18" charset="0"/>
                        </a:rPr>
                        <a:t>иные </a:t>
                      </a:r>
                      <a:r>
                        <a:rPr lang="ru-RU" sz="1800" b="1" spc="-10" dirty="0" smtClean="0">
                          <a:solidFill>
                            <a:srgbClr val="002060"/>
                          </a:solidFill>
                          <a:latin typeface="Times New Roman" pitchFamily="18" charset="0"/>
                          <a:ea typeface="Times New Roman"/>
                          <a:cs typeface="Times New Roman" pitchFamily="18" charset="0"/>
                        </a:rPr>
                        <a:t>МБТ из бюджета</a:t>
                      </a:r>
                      <a:r>
                        <a:rPr lang="ru-RU" sz="1800" b="1" kern="1200" spc="-10" dirty="0" smtClean="0">
                          <a:solidFill>
                            <a:srgbClr val="002060"/>
                          </a:solidFill>
                          <a:latin typeface="Times New Roman" pitchFamily="18" charset="0"/>
                          <a:ea typeface="Times New Roman"/>
                          <a:cs typeface="Times New Roman" pitchFamily="18" charset="0"/>
                        </a:rPr>
                        <a:t>  ФОМС</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0,0</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+ 484,5</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484,5</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546">
                <a:tc>
                  <a:txBody>
                    <a:bodyPr/>
                    <a:lstStyle/>
                    <a:p>
                      <a:pPr marL="0" marR="0" indent="0" algn="l" defTabSz="914400" rtl="0" eaLnBrk="1" fontAlgn="auto" latinLnBrk="0" hangingPunct="1">
                        <a:lnSpc>
                          <a:spcPct val="100000"/>
                        </a:lnSpc>
                        <a:spcBef>
                          <a:spcPts val="0"/>
                        </a:spcBef>
                        <a:spcAft>
                          <a:spcPts val="0"/>
                        </a:spcAft>
                        <a:buClrTx/>
                        <a:buSzTx/>
                        <a:buFontTx/>
                        <a:buNone/>
                        <a:tabLst>
                          <a:tab pos="138430" algn="l"/>
                        </a:tabLst>
                        <a:defRPr/>
                      </a:pPr>
                      <a:r>
                        <a:rPr lang="ru-RU" sz="1800" b="1" spc="-10" dirty="0" smtClean="0">
                          <a:solidFill>
                            <a:srgbClr val="002060"/>
                          </a:solidFill>
                          <a:latin typeface="Times New Roman" pitchFamily="18" charset="0"/>
                          <a:ea typeface="Times New Roman"/>
                          <a:cs typeface="Times New Roman" pitchFamily="18" charset="0"/>
                        </a:rPr>
                        <a:t>МБТ из областного бюджета</a:t>
                      </a:r>
                      <a:r>
                        <a:rPr lang="ru-RU" sz="1800" b="1" kern="1200" spc="-10" dirty="0" smtClean="0">
                          <a:solidFill>
                            <a:srgbClr val="002060"/>
                          </a:solidFill>
                          <a:latin typeface="Times New Roman" pitchFamily="18" charset="0"/>
                          <a:ea typeface="Times New Roman"/>
                          <a:cs typeface="Times New Roman" pitchFamily="18" charset="0"/>
                        </a:rPr>
                        <a:t> </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0,0</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+ 67,1</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1800" b="1" kern="1200" spc="-10" dirty="0" smtClean="0">
                          <a:solidFill>
                            <a:srgbClr val="002060"/>
                          </a:solidFill>
                          <a:latin typeface="Times New Roman" pitchFamily="18" charset="0"/>
                          <a:ea typeface="Times New Roman"/>
                          <a:cs typeface="Times New Roman" pitchFamily="18" charset="0"/>
                        </a:rPr>
                        <a:t>67,1</a:t>
                      </a:r>
                      <a:endParaRPr lang="ru-RU" sz="18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546">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МБТ из бюджетов территориальных фондов ОМС в рамках осуществления межтерриториальных расчетов </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384,5</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384,5</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546">
                <a:tc>
                  <a:txBody>
                    <a:bodyPr/>
                    <a:lstStyle/>
                    <a:p>
                      <a:pPr>
                        <a:spcAft>
                          <a:spcPts val="0"/>
                        </a:spcAft>
                      </a:pPr>
                      <a:r>
                        <a:rPr lang="ru-RU" sz="1800" b="1" dirty="0" smtClean="0">
                          <a:solidFill>
                            <a:srgbClr val="002060"/>
                          </a:solidFill>
                          <a:latin typeface="Times New Roman" pitchFamily="18" charset="0"/>
                          <a:ea typeface="Times New Roman"/>
                          <a:cs typeface="Times New Roman" pitchFamily="18" charset="0"/>
                        </a:rPr>
                        <a:t>Доходы от возврата остатков целевых средств прошлых лет</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0,3</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+ 1,7</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2,0</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3546">
                <a:tc>
                  <a:txBody>
                    <a:bodyPr/>
                    <a:lstStyle/>
                    <a:p>
                      <a:pPr>
                        <a:spcAft>
                          <a:spcPts val="0"/>
                        </a:spcAft>
                      </a:pPr>
                      <a:r>
                        <a:rPr lang="ru-RU" sz="1800" b="1" dirty="0" smtClean="0">
                          <a:solidFill>
                            <a:srgbClr val="002060"/>
                          </a:solidFill>
                          <a:latin typeface="Times New Roman" pitchFamily="18" charset="0"/>
                          <a:ea typeface="Times New Roman"/>
                          <a:cs typeface="Times New Roman" pitchFamily="18" charset="0"/>
                        </a:rPr>
                        <a:t>Возврат</a:t>
                      </a:r>
                      <a:r>
                        <a:rPr lang="ru-RU" sz="1800" b="1" baseline="0" dirty="0" smtClean="0">
                          <a:solidFill>
                            <a:srgbClr val="002060"/>
                          </a:solidFill>
                          <a:latin typeface="Times New Roman" pitchFamily="18" charset="0"/>
                          <a:ea typeface="Times New Roman"/>
                          <a:cs typeface="Times New Roman" pitchFamily="18" charset="0"/>
                        </a:rPr>
                        <a:t> остатков целевых МБТ прошлых лет в бюджет ФОМС</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- 130,7</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- 7,3</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- 138,0</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7" name="Заголовок 6"/>
          <p:cNvSpPr>
            <a:spLocks noGrp="1"/>
          </p:cNvSpPr>
          <p:nvPr>
            <p:ph type="title"/>
          </p:nvPr>
        </p:nvSpPr>
        <p:spPr>
          <a:xfrm>
            <a:off x="683568" y="332656"/>
            <a:ext cx="8136904" cy="864096"/>
          </a:xfrm>
        </p:spPr>
        <p:txBody>
          <a:bodyPr/>
          <a:lstStyle/>
          <a:p>
            <a:pPr algn="ctr">
              <a:defRPr/>
            </a:pPr>
            <a:r>
              <a:rPr lang="ru-RU" sz="2600" b="1" dirty="0" smtClean="0">
                <a:solidFill>
                  <a:srgbClr val="002060"/>
                </a:solidFill>
                <a:latin typeface="Times New Roman" pitchFamily="18" charset="0"/>
                <a:cs typeface="Times New Roman" pitchFamily="18" charset="0"/>
              </a:rPr>
              <a:t>Иные межбюджетные трансферты, предоставляемые из бюджета ФОМС в 2021 году</a:t>
            </a:r>
            <a:endParaRPr lang="ru-RU" sz="2600" dirty="0">
              <a:solidFill>
                <a:srgbClr val="002060"/>
              </a:solidFill>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323528" y="1196752"/>
          <a:ext cx="8496945" cy="5356564"/>
        </p:xfrm>
        <a:graphic>
          <a:graphicData uri="http://schemas.openxmlformats.org/drawingml/2006/table">
            <a:tbl>
              <a:tblPr/>
              <a:tblGrid>
                <a:gridCol w="5083642"/>
                <a:gridCol w="1234599"/>
                <a:gridCol w="1089352"/>
                <a:gridCol w="1089352"/>
              </a:tblGrid>
              <a:tr h="705588">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Наименование расходов</a:t>
                      </a:r>
                      <a:endParaRPr lang="ru-RU" sz="16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Утверждено</a:t>
                      </a:r>
                      <a:endParaRPr lang="ru-RU" sz="1600" b="1" dirty="0" smtClean="0">
                        <a:solidFill>
                          <a:srgbClr val="002060"/>
                        </a:solidFill>
                        <a:latin typeface="Times New Roman" pitchFamily="18" charset="0"/>
                        <a:ea typeface="Times New Roman"/>
                        <a:cs typeface="Times New Roman" pitchFamily="18" charset="0"/>
                      </a:endParaRPr>
                    </a:p>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на 2021 год</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Вносимые изменения</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Бюджет</a:t>
                      </a:r>
                      <a:r>
                        <a:rPr lang="ru-RU" sz="1600" b="1" spc="-10" baseline="0" dirty="0" smtClean="0">
                          <a:solidFill>
                            <a:srgbClr val="002060"/>
                          </a:solidFill>
                          <a:latin typeface="Times New Roman" pitchFamily="18" charset="0"/>
                          <a:ea typeface="Times New Roman"/>
                          <a:cs typeface="Times New Roman" pitchFamily="18" charset="0"/>
                        </a:rPr>
                        <a:t/>
                      </a:r>
                      <a:br>
                        <a:rPr lang="ru-RU" sz="1600" b="1" spc="-10" baseline="0" dirty="0" smtClean="0">
                          <a:solidFill>
                            <a:srgbClr val="002060"/>
                          </a:solidFill>
                          <a:latin typeface="Times New Roman" pitchFamily="18" charset="0"/>
                          <a:ea typeface="Times New Roman"/>
                          <a:cs typeface="Times New Roman" pitchFamily="18" charset="0"/>
                        </a:rPr>
                      </a:br>
                      <a:r>
                        <a:rPr lang="ru-RU" sz="1600" b="1" spc="-10" baseline="0" dirty="0" smtClean="0">
                          <a:solidFill>
                            <a:srgbClr val="002060"/>
                          </a:solidFill>
                          <a:latin typeface="Times New Roman" pitchFamily="18" charset="0"/>
                          <a:ea typeface="Times New Roman"/>
                          <a:cs typeface="Times New Roman" pitchFamily="18" charset="0"/>
                        </a:rPr>
                        <a:t>с </a:t>
                      </a:r>
                      <a:r>
                        <a:rPr lang="ru-RU" sz="1600" b="1" spc="-10" baseline="0" dirty="0" smtClean="0">
                          <a:solidFill>
                            <a:srgbClr val="002060"/>
                          </a:solidFill>
                          <a:latin typeface="Times New Roman" pitchFamily="18" charset="0"/>
                          <a:ea typeface="Times New Roman"/>
                          <a:cs typeface="Times New Roman" pitchFamily="18" charset="0"/>
                        </a:rPr>
                        <a:t>учетом изменений</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5588">
                <a:tc>
                  <a:txBody>
                    <a:bodyPr/>
                    <a:lstStyle/>
                    <a:p>
                      <a:pPr>
                        <a:spcAft>
                          <a:spcPts val="0"/>
                        </a:spcAft>
                      </a:pPr>
                      <a:r>
                        <a:rPr lang="ru-RU" sz="1600" b="1" dirty="0" smtClean="0">
                          <a:solidFill>
                            <a:srgbClr val="002060"/>
                          </a:solidFill>
                          <a:latin typeface="Times New Roman" pitchFamily="18" charset="0"/>
                          <a:ea typeface="Times New Roman"/>
                          <a:cs typeface="Times New Roman" pitchFamily="18" charset="0"/>
                        </a:rPr>
                        <a:t>Иные межбюджетные трансферты, предоставляемые из бюджета ФОМС в бюджеты территориальных фондов ОМС, в</a:t>
                      </a:r>
                      <a:r>
                        <a:rPr lang="ru-RU" sz="1600" b="1" spc="-10" dirty="0" smtClean="0">
                          <a:solidFill>
                            <a:srgbClr val="002060"/>
                          </a:solidFill>
                          <a:latin typeface="Times New Roman" pitchFamily="18" charset="0"/>
                          <a:ea typeface="Times New Roman"/>
                          <a:cs typeface="Times New Roman" pitchFamily="18" charset="0"/>
                        </a:rPr>
                        <a:t>сего,</a:t>
                      </a:r>
                    </a:p>
                  </a:txBody>
                  <a:tcPr marL="56619" marR="566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2000" b="1" kern="1200" spc="-10" dirty="0" smtClean="0">
                          <a:solidFill>
                            <a:srgbClr val="002060"/>
                          </a:solidFill>
                          <a:latin typeface="Times New Roman" pitchFamily="18" charset="0"/>
                          <a:ea typeface="Times New Roman"/>
                          <a:cs typeface="Times New Roman" pitchFamily="18" charset="0"/>
                        </a:rPr>
                        <a:t>0,0</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2000" b="1" kern="1200" spc="-10" dirty="0" smtClean="0">
                          <a:solidFill>
                            <a:srgbClr val="002060"/>
                          </a:solidFill>
                          <a:latin typeface="Times New Roman" pitchFamily="18" charset="0"/>
                          <a:ea typeface="Times New Roman"/>
                          <a:cs typeface="Times New Roman" pitchFamily="18" charset="0"/>
                        </a:rPr>
                        <a:t>+ 484,5</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38430" algn="l"/>
                        </a:tabLst>
                        <a:defRPr/>
                      </a:pPr>
                      <a:r>
                        <a:rPr lang="ru-RU" sz="2000" b="1" kern="1200" spc="-10" dirty="0" smtClean="0">
                          <a:solidFill>
                            <a:srgbClr val="002060"/>
                          </a:solidFill>
                          <a:latin typeface="Times New Roman" pitchFamily="18" charset="0"/>
                          <a:ea typeface="Times New Roman"/>
                          <a:cs typeface="Times New Roman" pitchFamily="18" charset="0"/>
                        </a:rPr>
                        <a:t>484,5</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39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Times New Roman" pitchFamily="18" charset="0"/>
                          <a:ea typeface="Times New Roman"/>
                          <a:cs typeface="Times New Roman" pitchFamily="18" charset="0"/>
                        </a:rPr>
                        <a:t>в том числе:</a:t>
                      </a:r>
                      <a:endParaRPr lang="ru-RU" sz="16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20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20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ru-RU" sz="20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54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Times New Roman" pitchFamily="18" charset="0"/>
                          <a:ea typeface="Times New Roman"/>
                          <a:cs typeface="Times New Roman" pitchFamily="18" charset="0"/>
                        </a:rPr>
                        <a:t>на </a:t>
                      </a:r>
                      <a:r>
                        <a:rPr lang="ru-RU" sz="1600" b="1" kern="1200" dirty="0" smtClean="0">
                          <a:solidFill>
                            <a:srgbClr val="002060"/>
                          </a:solidFill>
                          <a:latin typeface="Times New Roman" pitchFamily="18" charset="0"/>
                          <a:ea typeface="Times New Roman"/>
                          <a:cs typeface="Times New Roman" pitchFamily="18" charset="0"/>
                        </a:rPr>
                        <a:t>дополнительное финансовое обеспечение оказания медицинской помощи лицам, застрахованным по ОМС, с заболеванием и (или) подозрением на заболевание новой коронавирусной инфекцией в рамках реализации ТПОМС</a:t>
                      </a:r>
                      <a:endParaRPr lang="ru-RU" sz="16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0,0</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+ 395,6</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395,6</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l">
                        <a:spcAft>
                          <a:spcPts val="0"/>
                        </a:spcAft>
                      </a:pPr>
                      <a:r>
                        <a:rPr lang="ru-RU" sz="1600" b="1" dirty="0" smtClean="0">
                          <a:solidFill>
                            <a:srgbClr val="002060"/>
                          </a:solidFill>
                          <a:latin typeface="Times New Roman" pitchFamily="18" charset="0"/>
                          <a:ea typeface="Times New Roman"/>
                          <a:cs typeface="Times New Roman" pitchFamily="18" charset="0"/>
                        </a:rPr>
                        <a:t>для </a:t>
                      </a:r>
                      <a:r>
                        <a:rPr lang="ru-RU" sz="1600" b="1" dirty="0" smtClean="0">
                          <a:solidFill>
                            <a:srgbClr val="002060"/>
                          </a:solidFill>
                          <a:latin typeface="Times New Roman" pitchFamily="18" charset="0"/>
                          <a:ea typeface="Times New Roman"/>
                          <a:cs typeface="Times New Roman" pitchFamily="18" charset="0"/>
                        </a:rPr>
                        <a:t>софинансирования расходов медицинских организаций на оплату труда врачей и среднего медицинского персонала</a:t>
                      </a:r>
                      <a:endParaRPr lang="ru-RU" sz="16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0,0</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+ 81,5</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+ 81,5</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11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Times New Roman" pitchFamily="18" charset="0"/>
                          <a:ea typeface="+mn-ea"/>
                          <a:cs typeface="Times New Roman" pitchFamily="18" charset="0"/>
                        </a:rPr>
                        <a:t>на </a:t>
                      </a:r>
                      <a:r>
                        <a:rPr lang="ru-RU" sz="1600" b="1" kern="1200" dirty="0" smtClean="0">
                          <a:solidFill>
                            <a:srgbClr val="002060"/>
                          </a:solidFill>
                          <a:latin typeface="Times New Roman" pitchFamily="18" charset="0"/>
                          <a:ea typeface="+mn-ea"/>
                          <a:cs typeface="Times New Roman" pitchFamily="18" charset="0"/>
                        </a:rPr>
                        <a:t>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и профилактических медицинских осмотров населения</a:t>
                      </a:r>
                      <a:endParaRPr lang="ru-RU" sz="16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0,0</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+ 7,4</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+ 7,4</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7" name="Заголовок 6"/>
          <p:cNvSpPr>
            <a:spLocks noGrp="1"/>
          </p:cNvSpPr>
          <p:nvPr>
            <p:ph type="title"/>
          </p:nvPr>
        </p:nvSpPr>
        <p:spPr>
          <a:xfrm>
            <a:off x="683568" y="404664"/>
            <a:ext cx="8136904" cy="648072"/>
          </a:xfrm>
        </p:spPr>
        <p:txBody>
          <a:bodyPr/>
          <a:lstStyle/>
          <a:p>
            <a:pPr algn="ctr">
              <a:defRPr/>
            </a:pPr>
            <a:r>
              <a:rPr lang="ru-RU" sz="2400" b="1" dirty="0" smtClean="0">
                <a:solidFill>
                  <a:srgbClr val="002060"/>
                </a:solidFill>
                <a:latin typeface="Times New Roman" pitchFamily="18" charset="0"/>
                <a:cs typeface="Times New Roman" pitchFamily="18" charset="0"/>
              </a:rPr>
              <a:t>Показатели бюджета ТФОМС АО </a:t>
            </a:r>
            <a:br>
              <a:rPr lang="ru-RU" sz="2400" b="1" dirty="0" smtClean="0">
                <a:solidFill>
                  <a:srgbClr val="002060"/>
                </a:solidFill>
                <a:latin typeface="Times New Roman" pitchFamily="18" charset="0"/>
                <a:cs typeface="Times New Roman" pitchFamily="18" charset="0"/>
              </a:rPr>
            </a:br>
            <a:r>
              <a:rPr lang="ru-RU" sz="2400" b="1" dirty="0" smtClean="0">
                <a:solidFill>
                  <a:srgbClr val="002060"/>
                </a:solidFill>
                <a:latin typeface="Times New Roman" pitchFamily="18" charset="0"/>
                <a:cs typeface="Times New Roman" pitchFamily="18" charset="0"/>
              </a:rPr>
              <a:t>по расходам на 2021 год, млн. рублей</a:t>
            </a:r>
            <a:endParaRPr lang="ru-RU" sz="2400" dirty="0">
              <a:solidFill>
                <a:srgbClr val="002060"/>
              </a:solidFill>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251520" y="1052736"/>
          <a:ext cx="8496945" cy="5684520"/>
        </p:xfrm>
        <a:graphic>
          <a:graphicData uri="http://schemas.openxmlformats.org/drawingml/2006/table">
            <a:tbl>
              <a:tblPr/>
              <a:tblGrid>
                <a:gridCol w="5184576"/>
                <a:gridCol w="1133345"/>
                <a:gridCol w="1089512"/>
                <a:gridCol w="1089512"/>
              </a:tblGrid>
              <a:tr h="637585">
                <a:tc>
                  <a:txBody>
                    <a:bodyPr/>
                    <a:lstStyle/>
                    <a:p>
                      <a:pPr algn="ctr">
                        <a:spcAft>
                          <a:spcPts val="0"/>
                        </a:spcAft>
                      </a:pPr>
                      <a:r>
                        <a:rPr lang="ru-RU" sz="1450" b="1" spc="-10" dirty="0" smtClean="0">
                          <a:solidFill>
                            <a:srgbClr val="002060"/>
                          </a:solidFill>
                          <a:latin typeface="Times New Roman" pitchFamily="18" charset="0"/>
                          <a:ea typeface="Times New Roman"/>
                          <a:cs typeface="Times New Roman" pitchFamily="18" charset="0"/>
                        </a:rPr>
                        <a:t>Наименование расходов</a:t>
                      </a:r>
                      <a:endParaRPr lang="ru-RU" sz="145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50" b="1" spc="-10" dirty="0" smtClean="0">
                          <a:solidFill>
                            <a:srgbClr val="002060"/>
                          </a:solidFill>
                          <a:latin typeface="Times New Roman" pitchFamily="18" charset="0"/>
                          <a:ea typeface="Times New Roman"/>
                          <a:cs typeface="Times New Roman" pitchFamily="18" charset="0"/>
                        </a:rPr>
                        <a:t>Утверждено</a:t>
                      </a:r>
                      <a:endParaRPr lang="ru-RU" sz="1450" b="1" dirty="0">
                        <a:solidFill>
                          <a:srgbClr val="002060"/>
                        </a:solidFill>
                        <a:latin typeface="Times New Roman" pitchFamily="18" charset="0"/>
                        <a:ea typeface="Times New Roman"/>
                        <a:cs typeface="Times New Roman" pitchFamily="18" charset="0"/>
                      </a:endParaRPr>
                    </a:p>
                    <a:p>
                      <a:pPr algn="ctr">
                        <a:spcAft>
                          <a:spcPts val="0"/>
                        </a:spcAft>
                      </a:pPr>
                      <a:r>
                        <a:rPr lang="ru-RU" sz="1450" b="1" spc="-10" dirty="0" smtClean="0">
                          <a:solidFill>
                            <a:srgbClr val="002060"/>
                          </a:solidFill>
                          <a:latin typeface="Times New Roman" pitchFamily="18" charset="0"/>
                          <a:ea typeface="Times New Roman"/>
                          <a:cs typeface="Times New Roman" pitchFamily="18" charset="0"/>
                        </a:rPr>
                        <a:t>на 2021 год</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50" b="1" spc="-10" dirty="0" smtClean="0">
                          <a:solidFill>
                            <a:srgbClr val="002060"/>
                          </a:solidFill>
                          <a:latin typeface="Times New Roman" pitchFamily="18" charset="0"/>
                          <a:ea typeface="Times New Roman"/>
                          <a:cs typeface="Times New Roman" pitchFamily="18" charset="0"/>
                        </a:rPr>
                        <a:t>Вносимые изменения</a:t>
                      </a:r>
                      <a:endParaRPr lang="ru-RU" sz="145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50" b="1" spc="-10" dirty="0" smtClean="0">
                          <a:solidFill>
                            <a:srgbClr val="002060"/>
                          </a:solidFill>
                          <a:latin typeface="Times New Roman" pitchFamily="18" charset="0"/>
                          <a:ea typeface="Times New Roman"/>
                          <a:cs typeface="Times New Roman" pitchFamily="18" charset="0"/>
                        </a:rPr>
                        <a:t>Бюджет</a:t>
                      </a:r>
                      <a:r>
                        <a:rPr lang="ru-RU" sz="1450" b="1" spc="-10" baseline="0" dirty="0" smtClean="0">
                          <a:solidFill>
                            <a:srgbClr val="002060"/>
                          </a:solidFill>
                          <a:latin typeface="Times New Roman" pitchFamily="18" charset="0"/>
                          <a:ea typeface="Times New Roman"/>
                          <a:cs typeface="Times New Roman" pitchFamily="18" charset="0"/>
                        </a:rPr>
                        <a:t> </a:t>
                      </a:r>
                    </a:p>
                    <a:p>
                      <a:pPr algn="ctr">
                        <a:spcAft>
                          <a:spcPts val="0"/>
                        </a:spcAft>
                      </a:pPr>
                      <a:r>
                        <a:rPr lang="ru-RU" sz="1450" b="1" spc="-10" baseline="0" dirty="0" smtClean="0">
                          <a:solidFill>
                            <a:srgbClr val="002060"/>
                          </a:solidFill>
                          <a:latin typeface="Times New Roman" pitchFamily="18" charset="0"/>
                          <a:ea typeface="Times New Roman"/>
                          <a:cs typeface="Times New Roman" pitchFamily="18" charset="0"/>
                        </a:rPr>
                        <a:t>с учетом изменений</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57">
                <a:tc>
                  <a:txBody>
                    <a:bodyPr/>
                    <a:lstStyle/>
                    <a:p>
                      <a:pPr>
                        <a:spcAft>
                          <a:spcPts val="0"/>
                        </a:spcAft>
                      </a:pPr>
                      <a:r>
                        <a:rPr lang="ru-RU" sz="1450" b="1" spc="-10" dirty="0" smtClean="0">
                          <a:solidFill>
                            <a:srgbClr val="002060"/>
                          </a:solidFill>
                          <a:latin typeface="Times New Roman" pitchFamily="18" charset="0"/>
                          <a:ea typeface="Times New Roman"/>
                          <a:cs typeface="Times New Roman" pitchFamily="18" charset="0"/>
                        </a:rPr>
                        <a:t>Всего,</a:t>
                      </a:r>
                    </a:p>
                    <a:p>
                      <a:pPr>
                        <a:spcAft>
                          <a:spcPts val="0"/>
                        </a:spcAft>
                      </a:pPr>
                      <a:r>
                        <a:rPr lang="ru-RU" sz="1450" b="1" dirty="0" smtClean="0">
                          <a:solidFill>
                            <a:srgbClr val="002060"/>
                          </a:solidFill>
                          <a:latin typeface="Times New Roman" pitchFamily="18" charset="0"/>
                          <a:ea typeface="Times New Roman"/>
                          <a:cs typeface="Times New Roman" pitchFamily="18" charset="0"/>
                        </a:rPr>
                        <a:t>в том числе финансовое обеспечение:</a:t>
                      </a:r>
                      <a:endParaRPr lang="ru-RU" sz="1450" b="1" dirty="0">
                        <a:solidFill>
                          <a:srgbClr val="002060"/>
                        </a:solidFill>
                        <a:latin typeface="Times New Roman" pitchFamily="18" charset="0"/>
                        <a:ea typeface="Times New Roman"/>
                        <a:cs typeface="Times New Roman" pitchFamily="18" charset="0"/>
                      </a:endParaRPr>
                    </a:p>
                  </a:txBody>
                  <a:tcPr marL="56619" marR="566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solidFill>
                            <a:srgbClr val="002060"/>
                          </a:solidFill>
                          <a:latin typeface="Times New Roman" pitchFamily="18" charset="0"/>
                          <a:cs typeface="Times New Roman" pitchFamily="18" charset="0"/>
                        </a:rPr>
                        <a:t>24 586,7</a:t>
                      </a:r>
                      <a:endParaRPr lang="ru-RU" sz="1800" b="1" dirty="0">
                        <a:solidFill>
                          <a:srgbClr val="002060"/>
                        </a:solidFill>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solidFill>
                            <a:srgbClr val="002060"/>
                          </a:solidFill>
                          <a:latin typeface="Times New Roman" pitchFamily="18" charset="0"/>
                          <a:cs typeface="Times New Roman" pitchFamily="18" charset="0"/>
                        </a:rPr>
                        <a:t>+ 557,5</a:t>
                      </a:r>
                      <a:endParaRPr lang="ru-RU" sz="1800" b="1" dirty="0">
                        <a:solidFill>
                          <a:srgbClr val="002060"/>
                        </a:solidFill>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solidFill>
                            <a:srgbClr val="002060"/>
                          </a:solidFill>
                          <a:latin typeface="Times New Roman" pitchFamily="18" charset="0"/>
                          <a:cs typeface="Times New Roman" pitchFamily="18" charset="0"/>
                        </a:rPr>
                        <a:t>25 144,2</a:t>
                      </a:r>
                      <a:endParaRPr lang="ru-RU" sz="1800" b="1" dirty="0">
                        <a:solidFill>
                          <a:srgbClr val="002060"/>
                        </a:solidFill>
                        <a:latin typeface="Times New Roman" pitchFamily="18" charset="0"/>
                        <a:cs typeface="Times New Roman"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661">
                <a:tc>
                  <a:txBody>
                    <a:bodyPr/>
                    <a:lstStyle/>
                    <a:p>
                      <a:pPr algn="l">
                        <a:spcAft>
                          <a:spcPts val="0"/>
                        </a:spcAft>
                      </a:pPr>
                      <a:r>
                        <a:rPr lang="ru-RU" sz="1450" b="1" dirty="0" smtClean="0">
                          <a:solidFill>
                            <a:srgbClr val="002060"/>
                          </a:solidFill>
                          <a:latin typeface="Times New Roman" pitchFamily="18" charset="0"/>
                          <a:ea typeface="Times New Roman"/>
                          <a:cs typeface="Times New Roman" pitchFamily="18" charset="0"/>
                        </a:rPr>
                        <a:t>организации </a:t>
                      </a:r>
                      <a:r>
                        <a:rPr lang="ru-RU" sz="1450" b="1" dirty="0" smtClean="0">
                          <a:solidFill>
                            <a:srgbClr val="002060"/>
                          </a:solidFill>
                          <a:latin typeface="Times New Roman" pitchFamily="18" charset="0"/>
                          <a:ea typeface="Times New Roman"/>
                          <a:cs typeface="Times New Roman" pitchFamily="18" charset="0"/>
                        </a:rPr>
                        <a:t>ОМС </a:t>
                      </a:r>
                      <a:r>
                        <a:rPr lang="ru-RU" sz="1450" b="1" baseline="0" dirty="0" smtClean="0">
                          <a:solidFill>
                            <a:srgbClr val="002060"/>
                          </a:solidFill>
                          <a:latin typeface="Times New Roman" pitchFamily="18" charset="0"/>
                          <a:ea typeface="Times New Roman"/>
                          <a:cs typeface="Times New Roman" pitchFamily="18" charset="0"/>
                        </a:rPr>
                        <a:t>на территориях субъектов </a:t>
                      </a:r>
                      <a:r>
                        <a:rPr lang="ru-RU" sz="1450" b="1" kern="1200" dirty="0" smtClean="0">
                          <a:solidFill>
                            <a:srgbClr val="002060"/>
                          </a:solidFill>
                          <a:latin typeface="Times New Roman" pitchFamily="18" charset="0"/>
                          <a:ea typeface="+mn-ea"/>
                          <a:cs typeface="Times New Roman" pitchFamily="18" charset="0"/>
                        </a:rPr>
                        <a:t>РФ</a:t>
                      </a:r>
                      <a:endParaRPr lang="ru-RU" sz="145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24 003,1</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24 003,1</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6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50" b="1" dirty="0" smtClean="0">
                          <a:solidFill>
                            <a:srgbClr val="002060"/>
                          </a:solidFill>
                          <a:latin typeface="Times New Roman" pitchFamily="18" charset="0"/>
                          <a:ea typeface="Times New Roman"/>
                          <a:cs typeface="Times New Roman" pitchFamily="18" charset="0"/>
                        </a:rPr>
                        <a:t>оказания </a:t>
                      </a:r>
                      <a:r>
                        <a:rPr lang="ru-RU" sz="1450" b="1" dirty="0" smtClean="0">
                          <a:solidFill>
                            <a:srgbClr val="002060"/>
                          </a:solidFill>
                          <a:latin typeface="Times New Roman" pitchFamily="18" charset="0"/>
                          <a:ea typeface="Times New Roman"/>
                          <a:cs typeface="Times New Roman" pitchFamily="18" charset="0"/>
                        </a:rPr>
                        <a:t>мед. помощи лицам, застрахованным по ОМС, </a:t>
                      </a:r>
                      <a:br>
                        <a:rPr lang="ru-RU" sz="1450" b="1" dirty="0" smtClean="0">
                          <a:solidFill>
                            <a:srgbClr val="002060"/>
                          </a:solidFill>
                          <a:latin typeface="Times New Roman" pitchFamily="18" charset="0"/>
                          <a:ea typeface="Times New Roman"/>
                          <a:cs typeface="Times New Roman" pitchFamily="18" charset="0"/>
                        </a:rPr>
                      </a:br>
                      <a:r>
                        <a:rPr lang="ru-RU" sz="1450" b="1" dirty="0" smtClean="0">
                          <a:solidFill>
                            <a:srgbClr val="002060"/>
                          </a:solidFill>
                          <a:latin typeface="Times New Roman" pitchFamily="18" charset="0"/>
                          <a:ea typeface="Times New Roman"/>
                          <a:cs typeface="Times New Roman" pitchFamily="18" charset="0"/>
                        </a:rPr>
                        <a:t>с заболеванием и (или) подозрением на заболевание новой коронавирусной инфекцией в рамках реализации </a:t>
                      </a:r>
                      <a:r>
                        <a:rPr lang="ru-RU" sz="1450" b="1" dirty="0" smtClean="0">
                          <a:solidFill>
                            <a:srgbClr val="002060"/>
                          </a:solidFill>
                          <a:latin typeface="Times New Roman" pitchFamily="18" charset="0"/>
                          <a:ea typeface="Times New Roman"/>
                          <a:cs typeface="Times New Roman" pitchFamily="18" charset="0"/>
                        </a:rPr>
                        <a:t>ТП ОМС</a:t>
                      </a:r>
                      <a:endParaRPr lang="ru-RU" sz="145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+ 395,6</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395,6</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484">
                <a:tc>
                  <a:txBody>
                    <a:bodyPr/>
                    <a:lstStyle/>
                    <a:p>
                      <a:pPr>
                        <a:spcAft>
                          <a:spcPts val="0"/>
                        </a:spcAft>
                      </a:pPr>
                      <a:r>
                        <a:rPr lang="ru-RU" sz="1450" b="1" kern="1200" dirty="0" smtClean="0">
                          <a:solidFill>
                            <a:srgbClr val="002060"/>
                          </a:solidFill>
                          <a:latin typeface="Times New Roman" pitchFamily="18" charset="0"/>
                          <a:ea typeface="+mn-ea"/>
                          <a:cs typeface="Times New Roman" pitchFamily="18" charset="0"/>
                        </a:rPr>
                        <a:t>формирования </a:t>
                      </a:r>
                      <a:r>
                        <a:rPr lang="ru-RU" sz="1450" b="1" kern="1200" dirty="0" smtClean="0">
                          <a:solidFill>
                            <a:srgbClr val="002060"/>
                          </a:solidFill>
                          <a:latin typeface="Times New Roman" pitchFamily="18" charset="0"/>
                          <a:ea typeface="+mn-ea"/>
                          <a:cs typeface="Times New Roman" pitchFamily="18" charset="0"/>
                        </a:rPr>
                        <a:t>НСЗ территориального фонда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+ 81,5</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81,5</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8444">
                <a:tc>
                  <a:txBody>
                    <a:bodyPr/>
                    <a:lstStyle/>
                    <a:p>
                      <a:pPr>
                        <a:spcAft>
                          <a:spcPts val="0"/>
                        </a:spcAft>
                        <a:tabLst>
                          <a:tab pos="739775" algn="l"/>
                        </a:tabLst>
                      </a:pPr>
                      <a:r>
                        <a:rPr lang="ru-RU" sz="1450" b="1" kern="1200" dirty="0" smtClean="0">
                          <a:solidFill>
                            <a:srgbClr val="002060"/>
                          </a:solidFill>
                          <a:latin typeface="Times New Roman" pitchFamily="18" charset="0"/>
                          <a:ea typeface="+mn-ea"/>
                          <a:cs typeface="Times New Roman" pitchFamily="18" charset="0"/>
                        </a:rPr>
                        <a:t>осуществления </a:t>
                      </a:r>
                      <a:r>
                        <a:rPr lang="ru-RU" sz="1450" b="1" kern="1200" dirty="0" smtClean="0">
                          <a:solidFill>
                            <a:srgbClr val="002060"/>
                          </a:solidFill>
                          <a:latin typeface="Times New Roman" pitchFamily="18" charset="0"/>
                          <a:ea typeface="+mn-ea"/>
                          <a:cs typeface="Times New Roman" pitchFamily="18" charset="0"/>
                        </a:rPr>
                        <a:t>денежных выплат стимулирующего характера мед. работникам за выявление онкологических заболеваний в ходе проведения диспансеризации и профилактических медицинских осмотров населения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a:t>
                      </a:r>
                      <a:r>
                        <a:rPr lang="ru-RU" sz="1800" b="1" baseline="0" dirty="0" smtClean="0">
                          <a:solidFill>
                            <a:srgbClr val="002060"/>
                          </a:solidFill>
                          <a:latin typeface="Times New Roman" pitchFamily="18" charset="0"/>
                          <a:ea typeface="Times New Roman"/>
                          <a:cs typeface="Times New Roman" pitchFamily="18" charset="0"/>
                        </a:rPr>
                        <a:t> 7,4</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7,4</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5936">
                <a:tc>
                  <a:txBody>
                    <a:bodyPr/>
                    <a:lstStyle/>
                    <a:p>
                      <a:pPr marL="0" marR="0" indent="0" algn="l" defTabSz="914400" rtl="0" eaLnBrk="1" fontAlgn="auto" latinLnBrk="0" hangingPunct="1">
                        <a:lnSpc>
                          <a:spcPct val="100000"/>
                        </a:lnSpc>
                        <a:spcBef>
                          <a:spcPts val="0"/>
                        </a:spcBef>
                        <a:spcAft>
                          <a:spcPts val="0"/>
                        </a:spcAft>
                        <a:buClrTx/>
                        <a:buSzTx/>
                        <a:buFontTx/>
                        <a:buNone/>
                        <a:tabLst>
                          <a:tab pos="739775" algn="l"/>
                        </a:tabLst>
                        <a:defRPr/>
                      </a:pPr>
                      <a:r>
                        <a:rPr lang="ru-RU" sz="1450" b="1" kern="1200" dirty="0" smtClean="0">
                          <a:solidFill>
                            <a:srgbClr val="002060"/>
                          </a:solidFill>
                          <a:latin typeface="Times New Roman" pitchFamily="18" charset="0"/>
                          <a:ea typeface="+mn-ea"/>
                          <a:cs typeface="Times New Roman" pitchFamily="18" charset="0"/>
                        </a:rPr>
                        <a:t>проведения углубленной диспансеризации застрахованных по обязательному медицинскому страхованию лиц, перенесших новую коронавирусную инфекцию (COVID-19)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+ 67,1</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67,1</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7728">
                <a:tc>
                  <a:txBody>
                    <a:bodyPr/>
                    <a:lstStyle/>
                    <a:p>
                      <a:pPr algn="l">
                        <a:spcAft>
                          <a:spcPts val="0"/>
                        </a:spcAft>
                      </a:pPr>
                      <a:r>
                        <a:rPr lang="ru-RU" sz="1450" b="1" kern="1200" dirty="0" smtClean="0">
                          <a:solidFill>
                            <a:srgbClr val="002060"/>
                          </a:solidFill>
                          <a:latin typeface="Times New Roman" pitchFamily="18" charset="0"/>
                          <a:ea typeface="+mn-ea"/>
                          <a:cs typeface="Times New Roman" pitchFamily="18" charset="0"/>
                        </a:rPr>
                        <a:t>мероприятий </a:t>
                      </a:r>
                      <a:r>
                        <a:rPr lang="ru-RU" sz="1450" b="1" kern="1200" dirty="0" smtClean="0">
                          <a:solidFill>
                            <a:srgbClr val="002060"/>
                          </a:solidFill>
                          <a:latin typeface="Times New Roman" pitchFamily="18" charset="0"/>
                          <a:ea typeface="+mn-ea"/>
                          <a:cs typeface="Times New Roman" pitchFamily="18" charset="0"/>
                        </a:rPr>
                        <a:t>по организации ДПО мед. работников по программам повышения квалификации, а также по приобретению и проведению ремонта мед. оборудования</a:t>
                      </a:r>
                      <a:endParaRPr lang="ru-RU" sz="145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60,0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+ 5,9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65,9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57">
                <a:tc>
                  <a:txBody>
                    <a:bodyPr/>
                    <a:lstStyle/>
                    <a:p>
                      <a:pPr marL="0" algn="l" defTabSz="914400" rtl="0" eaLnBrk="1" latinLnBrk="0" hangingPunct="1">
                        <a:spcAft>
                          <a:spcPts val="0"/>
                        </a:spcAft>
                      </a:pPr>
                      <a:r>
                        <a:rPr lang="ru-RU" sz="1450" b="1" kern="1200" dirty="0" smtClean="0">
                          <a:solidFill>
                            <a:srgbClr val="002060"/>
                          </a:solidFill>
                          <a:latin typeface="Times New Roman" pitchFamily="18" charset="0"/>
                          <a:ea typeface="+mn-ea"/>
                          <a:cs typeface="Times New Roman" pitchFamily="18" charset="0"/>
                        </a:rPr>
                        <a:t>расходов </a:t>
                      </a:r>
                      <a:r>
                        <a:rPr lang="ru-RU" sz="1450" b="1" kern="1200" dirty="0" smtClean="0">
                          <a:solidFill>
                            <a:srgbClr val="002060"/>
                          </a:solidFill>
                          <a:latin typeface="Times New Roman" pitchFamily="18" charset="0"/>
                          <a:ea typeface="+mn-ea"/>
                          <a:cs typeface="Times New Roman" pitchFamily="18" charset="0"/>
                        </a:rPr>
                        <a:t>на оплату мед. помощи, оказанной лицам, застрахованным на территории других субъектов РФ</a:t>
                      </a:r>
                      <a:endParaRPr lang="ru-RU" sz="1450" b="1" kern="1200" dirty="0">
                        <a:solidFill>
                          <a:srgbClr val="002060"/>
                        </a:solidFill>
                        <a:latin typeface="Times New Roman" pitchFamily="18" charset="0"/>
                        <a:ea typeface="+mn-ea"/>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385,6</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385,6</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5661">
                <a:tc>
                  <a:txBody>
                    <a:bodyPr/>
                    <a:lstStyle/>
                    <a:p>
                      <a:pPr algn="l">
                        <a:spcAft>
                          <a:spcPts val="0"/>
                        </a:spcAft>
                      </a:pPr>
                      <a:r>
                        <a:rPr lang="ru-RU" sz="1450" b="1" dirty="0" smtClean="0">
                          <a:solidFill>
                            <a:srgbClr val="002060"/>
                          </a:solidFill>
                          <a:latin typeface="Times New Roman" pitchFamily="18" charset="0"/>
                          <a:ea typeface="Times New Roman"/>
                          <a:cs typeface="Times New Roman" pitchFamily="18" charset="0"/>
                        </a:rPr>
                        <a:t>Дополнительное </a:t>
                      </a:r>
                      <a:r>
                        <a:rPr lang="ru-RU" sz="1450" b="1" dirty="0" smtClean="0">
                          <a:solidFill>
                            <a:srgbClr val="002060"/>
                          </a:solidFill>
                          <a:latin typeface="Times New Roman" pitchFamily="18" charset="0"/>
                          <a:ea typeface="Times New Roman"/>
                          <a:cs typeface="Times New Roman" pitchFamily="18" charset="0"/>
                        </a:rPr>
                        <a:t>финансовое обеспечение организации </a:t>
                      </a:r>
                      <a:r>
                        <a:rPr lang="ru-RU" sz="1450" b="1" dirty="0" smtClean="0">
                          <a:solidFill>
                            <a:srgbClr val="002060"/>
                          </a:solidFill>
                          <a:latin typeface="Times New Roman" pitchFamily="18" charset="0"/>
                          <a:ea typeface="Times New Roman"/>
                          <a:cs typeface="Times New Roman" pitchFamily="18" charset="0"/>
                        </a:rPr>
                        <a:t>ОМС</a:t>
                      </a:r>
                      <a:endParaRPr lang="ru-RU" sz="145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4,0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4,0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50" b="1" dirty="0" smtClean="0">
                          <a:solidFill>
                            <a:srgbClr val="002060"/>
                          </a:solidFill>
                          <a:latin typeface="Times New Roman" pitchFamily="18" charset="0"/>
                          <a:ea typeface="Times New Roman"/>
                          <a:cs typeface="Times New Roman" pitchFamily="18" charset="0"/>
                        </a:rPr>
                        <a:t>Расходы</a:t>
                      </a:r>
                      <a:r>
                        <a:rPr lang="ru-RU" sz="1450" b="1" baseline="0" dirty="0" smtClean="0">
                          <a:solidFill>
                            <a:srgbClr val="002060"/>
                          </a:solidFill>
                          <a:latin typeface="Times New Roman" pitchFamily="18" charset="0"/>
                          <a:ea typeface="Times New Roman"/>
                          <a:cs typeface="Times New Roman" pitchFamily="18" charset="0"/>
                        </a:rPr>
                        <a:t> на выполнение управленческих функций территориального фонда</a:t>
                      </a:r>
                      <a:endParaRPr lang="ru-RU" sz="1450" b="1" dirty="0" smtClean="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134,0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0,0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134,0</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2286000" y="2143125"/>
            <a:ext cx="4572000" cy="1754326"/>
          </a:xfrm>
          <a:prstGeom prst="rect">
            <a:avLst/>
          </a:prstGeom>
        </p:spPr>
        <p:txBody>
          <a:bodyPr>
            <a:spAutoFit/>
          </a:bodyPr>
          <a:lstStyle/>
          <a:p>
            <a:pPr>
              <a:defRPr/>
            </a:pPr>
            <a:r>
              <a:rPr lang="ru-RU" sz="5400" b="1" i="1" dirty="0">
                <a:solidFill>
                  <a:srgbClr val="002060"/>
                </a:solidFill>
                <a:effectLst>
                  <a:outerShdw blurRad="38100" dist="38100" dir="2700000" algn="tl">
                    <a:srgbClr val="C0C0C0"/>
                  </a:outerShdw>
                </a:effectLst>
                <a:latin typeface="Times New Roman" pitchFamily="18" charset="0"/>
                <a:cs typeface="Times New Roman" pitchFamily="18" charset="0"/>
              </a:rPr>
              <a:t>Благодарю </a:t>
            </a:r>
            <a:r>
              <a:rPr lang="ru-RU" sz="5400" b="1" i="1" dirty="0" smtClean="0">
                <a:solidFill>
                  <a:srgbClr val="002060"/>
                </a:solidFill>
                <a:effectLst>
                  <a:outerShdw blurRad="38100" dist="38100" dir="2700000" algn="tl">
                    <a:srgbClr val="C0C0C0"/>
                  </a:outerShdw>
                </a:effectLst>
                <a:latin typeface="Times New Roman" pitchFamily="18" charset="0"/>
                <a:cs typeface="Times New Roman" pitchFamily="18" charset="0"/>
              </a:rPr>
              <a:t/>
            </a:r>
            <a:br>
              <a:rPr lang="ru-RU" sz="5400" b="1" i="1" dirty="0" smtClean="0">
                <a:solidFill>
                  <a:srgbClr val="002060"/>
                </a:solidFill>
                <a:effectLst>
                  <a:outerShdw blurRad="38100" dist="38100" dir="2700000" algn="tl">
                    <a:srgbClr val="C0C0C0"/>
                  </a:outerShdw>
                </a:effectLst>
                <a:latin typeface="Times New Roman" pitchFamily="18" charset="0"/>
                <a:cs typeface="Times New Roman" pitchFamily="18" charset="0"/>
              </a:rPr>
            </a:br>
            <a:r>
              <a:rPr lang="ru-RU" sz="5400" b="1" i="1" dirty="0" smtClean="0">
                <a:solidFill>
                  <a:srgbClr val="002060"/>
                </a:solidFill>
                <a:effectLst>
                  <a:outerShdw blurRad="38100" dist="38100" dir="2700000" algn="tl">
                    <a:srgbClr val="C0C0C0"/>
                  </a:outerShdw>
                </a:effectLst>
                <a:latin typeface="Times New Roman" pitchFamily="18" charset="0"/>
                <a:cs typeface="Times New Roman" pitchFamily="18" charset="0"/>
              </a:rPr>
              <a:t>за </a:t>
            </a:r>
            <a:r>
              <a:rPr lang="ru-RU" sz="5400" b="1" i="1" dirty="0">
                <a:solidFill>
                  <a:srgbClr val="002060"/>
                </a:solidFill>
                <a:effectLst>
                  <a:outerShdw blurRad="38100" dist="38100" dir="2700000" algn="tl">
                    <a:srgbClr val="C0C0C0"/>
                  </a:outerShdw>
                </a:effectLst>
                <a:latin typeface="Times New Roman" pitchFamily="18" charset="0"/>
                <a:cs typeface="Times New Roman" pitchFamily="18" charset="0"/>
              </a:rPr>
              <a:t>внимание!</a:t>
            </a:r>
            <a:endParaRPr lang="fr-FR" sz="5400" i="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1">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themeOverride>
</file>

<file path=docProps/app.xml><?xml version="1.0" encoding="utf-8"?>
<Properties xmlns="http://schemas.openxmlformats.org/officeDocument/2006/extended-properties" xmlns:vt="http://schemas.openxmlformats.org/officeDocument/2006/docPropsVTypes">
  <Template/>
  <TotalTime>19023</TotalTime>
  <Words>860</Words>
  <Application>Microsoft Office PowerPoint</Application>
  <PresentationFormat>Экран (4:3)</PresentationFormat>
  <Paragraphs>197</Paragraphs>
  <Slides>7</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Тема1</vt:lpstr>
      <vt:lpstr>О внесении изменений в областной закон «О бюджете территориального фонда обязательного медицинского страхования Архангельской области  на 2021 год и на плановый период 2022 и 2023 годов»</vt:lpstr>
      <vt:lpstr>Слайд 2</vt:lpstr>
      <vt:lpstr>Изменение параметров бюджета  ТФОМС АО на 2021 год, млн. рублей</vt:lpstr>
      <vt:lpstr>    Показатели бюджета ТФОМС АО по доходам на 2021 год, млн. рублей    </vt:lpstr>
      <vt:lpstr>Иные межбюджетные трансферты, предоставляемые из бюджета ФОМС в 2021 году</vt:lpstr>
      <vt:lpstr>Показатели бюджета ТФОМС АО  по расходам на 2021 год, млн. рублей</vt:lpstr>
      <vt:lpstr>Слайд 7</vt:lpstr>
    </vt:vector>
  </TitlesOfParts>
  <Company>FREE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Пономарев</dc:creator>
  <cp:lastModifiedBy>Ясько</cp:lastModifiedBy>
  <cp:revision>1548</cp:revision>
  <dcterms:created xsi:type="dcterms:W3CDTF">2009-10-07T09:46:29Z</dcterms:created>
  <dcterms:modified xsi:type="dcterms:W3CDTF">2021-09-17T09:00:49Z</dcterms:modified>
</cp:coreProperties>
</file>