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36" r:id="rId2"/>
    <p:sldId id="333" r:id="rId3"/>
    <p:sldId id="317" r:id="rId4"/>
    <p:sldId id="329" r:id="rId5"/>
    <p:sldId id="279" r:id="rId6"/>
    <p:sldId id="337" r:id="rId7"/>
    <p:sldId id="311" r:id="rId8"/>
  </p:sldIdLst>
  <p:sldSz cx="9144000" cy="6858000" type="screen4x3"/>
  <p:notesSz cx="6797675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 scaleToFitPaper="1"/>
  <p:clrMru>
    <a:srgbClr val="00206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70251" autoAdjust="0"/>
  </p:normalViewPr>
  <p:slideViewPr>
    <p:cSldViewPr>
      <p:cViewPr varScale="1">
        <p:scale>
          <a:sx n="74" d="100"/>
          <a:sy n="74" d="100"/>
        </p:scale>
        <p:origin x="-26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948" y="6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22.03.2021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0113" y="742950"/>
            <a:ext cx="4962525" cy="3722688"/>
          </a:xfrm>
          <a:prstGeom prst="rect">
            <a:avLst/>
          </a:prstGeom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xfrm>
            <a:off x="679767" y="4715907"/>
            <a:ext cx="5527381" cy="4856717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A5AB0-DCCC-45E4-97BE-C6AF49350D88}" type="slidenum">
              <a:rPr lang="ru-RU" smtClean="0"/>
              <a:pPr/>
              <a:t>2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6"/>
            <a:ext cx="5438140" cy="4640693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 eaLnBrk="1" hangingPunct="1">
              <a:spcBef>
                <a:spcPts val="0"/>
              </a:spcBef>
            </a:pPr>
            <a:endParaRPr lang="ru-RU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4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768" y="4573194"/>
            <a:ext cx="5859552" cy="5160123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0000" algn="just">
              <a:spcBef>
                <a:spcPts val="0"/>
              </a:spcBef>
            </a:pPr>
            <a:endParaRPr lang="ru-RU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715907"/>
            <a:ext cx="6352339" cy="501741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7888" y="211138"/>
            <a:ext cx="4962525" cy="3722687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355" y="4100016"/>
            <a:ext cx="6352339" cy="5633301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algn="just"/>
            <a:r>
              <a:rPr lang="ru-RU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endParaRPr lang="ru-RU" sz="9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7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внесении изменений в областной закон «О бюджете ТФОМС АО </a:t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2021 год и на плановый период 20</a:t>
            </a:r>
            <a:r>
              <a:rPr kumimoji="1"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 и 2023 годов»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Архангельск, 2021 г.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5" descr="Логотип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238" y="330200"/>
            <a:ext cx="149225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815963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84300" y="2873375"/>
            <a:ext cx="184150" cy="36988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kumimoji="1" lang="ru-RU" b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55576" y="476673"/>
            <a:ext cx="8064896" cy="612068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ru-RU" sz="2800" b="1" dirty="0" smtClean="0">
                <a:solidFill>
                  <a:srgbClr val="00206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Причины внесения изменений</a:t>
            </a:r>
          </a:p>
          <a:p>
            <a:endParaRPr kumimoji="1" lang="ru-RU" b="1" dirty="0" smtClean="0">
              <a:solidFill>
                <a:srgbClr val="00206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ru-RU" sz="20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Необходимость отражения остатка средств бюджета по состоянию на 1 января 2021 года, образовавшегося в результате неполного использования в 2020 году бюджетных ассигнований</a:t>
            </a:r>
          </a:p>
          <a:p>
            <a:pPr algn="just">
              <a:spcAft>
                <a:spcPts val="1200"/>
              </a:spcAft>
            </a:pP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2) Изменения, внесенные в бюджетную классификацию РФ</a:t>
            </a:r>
          </a:p>
          <a:p>
            <a:pPr algn="just">
              <a:spcAft>
                <a:spcPts val="1200"/>
              </a:spcAft>
            </a:pP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3) Распределение иных межбюджетных трансфертов из бюджета ФОМС на 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 и для софинансирования расходов медицинских организаций на оплату труда врачей и среднего медицинского персонала</a:t>
            </a:r>
          </a:p>
          <a:p>
            <a:pPr algn="just">
              <a:spcAft>
                <a:spcPts val="1200"/>
              </a:spcAft>
            </a:pP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1700" dirty="0" smtClean="0">
                <a:latin typeface="Times New Roman"/>
                <a:ea typeface="Times New Roman"/>
              </a:rPr>
              <a:t> </a:t>
            </a: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Дополнение и уточнение видов доходов, поступающих в бюджет территориального фонда</a:t>
            </a:r>
          </a:p>
          <a:p>
            <a:pPr algn="just">
              <a:spcAft>
                <a:spcPts val="1200"/>
              </a:spcAft>
            </a:pPr>
            <a:r>
              <a:rPr lang="ru-RU" sz="17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6) Перенос бюджетных ассигнований на финансовое обеспечение мероприятий по организации дополнительного профессионального образования медицинских работников по программам повышения квалификации, а также по приобретению и проведению ремонта медицинского оборудования на другие подгруппы видов расходов в соответствии с рекомендациями Министерства финансов Российской Федерации</a:t>
            </a:r>
          </a:p>
        </p:txBody>
      </p: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404812"/>
            <a:ext cx="8893175" cy="597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ru-RU" sz="3600" dirty="0" smtClean="0">
              <a:solidFill>
                <a:srgbClr val="FF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defRPr/>
            </a:pPr>
            <a:endParaRPr lang="ru-RU" sz="3200" dirty="0" smtClean="0">
              <a:solidFill>
                <a:srgbClr val="FF0000"/>
              </a:solidFill>
            </a:endParaRPr>
          </a:p>
          <a:p>
            <a:pPr marL="342900" indent="-342900">
              <a:defRPr/>
            </a:pPr>
            <a:endParaRPr kumimoji="1" lang="ru-RU" sz="32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kumimoji="1" lang="en-US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kumimoji="1" lang="ru-RU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kumimoji="1"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kumimoji="1"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kumimoji="1" lang="ru-RU" sz="32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kumimoji="1" lang="ru-RU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ru-RU" sz="1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43608"/>
          </a:xfrm>
        </p:spPr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Изменение параметров бюджета 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ТФОМС АО на 2021 год, млн. рублей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1520" y="1628801"/>
          <a:ext cx="8568952" cy="4896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80"/>
                <a:gridCol w="1584176"/>
                <a:gridCol w="1512168"/>
                <a:gridCol w="1584176"/>
                <a:gridCol w="1368152"/>
              </a:tblGrid>
              <a:tr h="115041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2021 год</a:t>
                      </a:r>
                      <a:endParaRPr lang="ru-RU" sz="18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Вносимые изменения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 учетом изменений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Изменение, %</a:t>
                      </a:r>
                    </a:p>
                  </a:txBody>
                  <a:tcPr anchor="ctr"/>
                </a:tc>
              </a:tr>
              <a:tr h="64978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24 503,9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- 129,7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- 0,5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930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24 503,9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+ 82,8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24 586,7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+ 0,3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4270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 бюджета (остаток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средств бюджета на 01.01.2021)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6489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бюджета ТФОМС АО</a:t>
            </a:r>
            <a:b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доходам на 2021 год, млн. рублей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95537" y="1331004"/>
          <a:ext cx="8352927" cy="4823338"/>
        </p:xfrm>
        <a:graphic>
          <a:graphicData uri="http://schemas.openxmlformats.org/drawingml/2006/table">
            <a:tbl>
              <a:tblPr/>
              <a:tblGrid>
                <a:gridCol w="4608511"/>
                <a:gridCol w="1357866"/>
                <a:gridCol w="1193275"/>
                <a:gridCol w="1193275"/>
              </a:tblGrid>
              <a:tr h="9458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доходов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2021 год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Вносимые изменения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Бюджет</a:t>
                      </a:r>
                      <a:r>
                        <a:rPr lang="ru-RU" sz="1800" b="1" spc="-1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 учетом изменений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4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24 503,9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- 129,7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24 374,2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6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48,5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49,2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6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20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  ФОМС</a:t>
                      </a:r>
                      <a:endParaRPr lang="ru-RU" sz="20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20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24 070,9</a:t>
                      </a:r>
                      <a:endParaRPr lang="ru-RU" sz="20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20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2000" b="1" kern="1200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24 070,9</a:t>
                      </a:r>
                      <a:endParaRPr lang="ru-RU" sz="2000" b="1" kern="1200" spc="-1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 из бюджетов территориальных фондов ОМС в рамках осуществления межтерриториальных расчетов </a:t>
                      </a: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 от возврата остатков целевых средств прошлых лет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Возврат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остатков целевых МБТ прошлых лет в бюджет ФОМС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- 130,7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- 130,7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6904" cy="576064"/>
          </a:xfrm>
        </p:spPr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Показатели бюджета ТФОМС АО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расходам на 2021 год, млн. рублей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1196751"/>
          <a:ext cx="8352928" cy="5544617"/>
        </p:xfrm>
        <a:graphic>
          <a:graphicData uri="http://schemas.openxmlformats.org/drawingml/2006/table">
            <a:tbl>
              <a:tblPr/>
              <a:tblGrid>
                <a:gridCol w="4939123"/>
                <a:gridCol w="1234781"/>
                <a:gridCol w="1089512"/>
                <a:gridCol w="1089512"/>
              </a:tblGrid>
              <a:tr h="707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2021 год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Вносимые изменения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Бюджет</a:t>
                      </a:r>
                      <a:r>
                        <a:rPr lang="ru-RU" sz="1600" b="1" spc="-1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учетом изменений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6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24 503,9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+ 82,8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24 586,7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1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 обязательного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медицинского страхования </a:t>
                      </a:r>
                      <a:b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территориях субъектов 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Российской Федерации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936,8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+ 66,3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24 003,1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9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мероприятий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организации ДПО медицинских работников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программам повышения квалификации,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также по приобретению и проведению ремонта медицинского оборудования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+ 14,5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98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расходов на оплату медицинской помощи, оказанной лицам, застрахованным на территории других субъектов Российской Федерации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384,5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385,6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9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Дополнительное финансовое обеспечение организации обязательного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медицинского страхования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3,1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+ 0,9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8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выполнение управленческих функций территориального фонда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134,0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476672"/>
            <a:ext cx="8136904" cy="792088"/>
          </a:xfrm>
        </p:spPr>
        <p:txBody>
          <a:bodyPr/>
          <a:lstStyle/>
          <a:p>
            <a:pPr algn="ctr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Иные межбюджетные трансферты, предоставляемые из бюджета ФОМС в 2021 году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1412776"/>
          <a:ext cx="8280921" cy="4680519"/>
        </p:xfrm>
        <a:graphic>
          <a:graphicData uri="http://schemas.openxmlformats.org/drawingml/2006/table">
            <a:tbl>
              <a:tblPr/>
              <a:tblGrid>
                <a:gridCol w="5472608"/>
                <a:gridCol w="1440160"/>
                <a:gridCol w="1368153"/>
              </a:tblGrid>
              <a:tr h="9916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2021 год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Внесено в бюджетную роспись изменения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1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Иные межбюджетные трансферты, предоставляемые </a:t>
                      </a:r>
                      <a:b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бюджета ФОМС в бюджеты территориальных фондов ОМС, в</a:t>
                      </a: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сего,</a:t>
                      </a:r>
                    </a:p>
                  </a:txBody>
                  <a:tcPr marL="56619" marR="56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+ 96,3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6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софинансирования расходов медицинских организаций на оплату труда врачей и среднего медицинского персонала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+ 81,5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68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+ 14,8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755576" cy="649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17715</TotalTime>
  <Words>324</Words>
  <Application>Microsoft Office PowerPoint</Application>
  <PresentationFormat>Экран (4:3)</PresentationFormat>
  <Paragraphs>126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О внесении изменений в областной закон «О бюджете ТФОМС АО  на 2021 год и на плановый период 2022 и 2023 годов»</vt:lpstr>
      <vt:lpstr>Слайд 2</vt:lpstr>
      <vt:lpstr>Изменение параметров бюджета  ТФОМС АО на 2021 год, млн. рублей</vt:lpstr>
      <vt:lpstr>    Показатели бюджета ТФОМС АО по доходам на 2021 год, млн. рублей    </vt:lpstr>
      <vt:lpstr>Показатели бюджета ТФОМС АО по расходам на 2021 год, млн. рублей</vt:lpstr>
      <vt:lpstr>Иные межбюджетные трансферты, предоставляемые из бюджета ФОМС в 2021 году</vt:lpstr>
      <vt:lpstr>Слайд 7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1478</cp:revision>
  <dcterms:created xsi:type="dcterms:W3CDTF">2009-10-07T09:46:29Z</dcterms:created>
  <dcterms:modified xsi:type="dcterms:W3CDTF">2021-03-22T07:26:42Z</dcterms:modified>
</cp:coreProperties>
</file>