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4" r:id="rId2"/>
    <p:sldId id="344" r:id="rId3"/>
    <p:sldId id="345" r:id="rId4"/>
    <p:sldId id="346" r:id="rId5"/>
    <p:sldId id="347" r:id="rId6"/>
    <p:sldId id="348" r:id="rId7"/>
    <p:sldId id="343" r:id="rId8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069" autoAdjust="0"/>
  </p:normalViewPr>
  <p:slideViewPr>
    <p:cSldViewPr>
      <p:cViewPr>
        <p:scale>
          <a:sx n="70" d="100"/>
          <a:sy n="70" d="100"/>
        </p:scale>
        <p:origin x="-2118" y="-11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4538"/>
            <a:ext cx="6629400" cy="3729037"/>
          </a:xfrm>
          <a:prstGeom prst="rect">
            <a:avLst/>
          </a:prstGeo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xfrm>
            <a:off x="685800" y="4724956"/>
            <a:ext cx="5576433" cy="486603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Внесение изменений в областной закон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бюджете ТФОМС АО на 2021 год и на плановый период 2022</a:t>
            </a:r>
            <a:r>
              <a:rPr lang="ru-RU" sz="1100" baseline="0" dirty="0" smtClean="0">
                <a:latin typeface="Times New Roman" pitchFamily="18" charset="0"/>
                <a:cs typeface="Times New Roman" pitchFamily="18" charset="0"/>
              </a:rPr>
              <a:t> и 2023 годов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обусловлено следующими обстоятельствами: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1206"/>
              </a:spcAft>
            </a:pPr>
            <a:r>
              <a:rPr lang="ru-RU" sz="11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предоставлением межбюджетных трансфертов из областного бюджета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территориального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фонда:</a:t>
            </a:r>
            <a:endPara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1206"/>
              </a:spcAft>
              <a:buFontTx/>
              <a:buChar char="-"/>
            </a:pP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финансовое обеспечение реализации территориальной программы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 в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базовой программы обязательного медицинского страхования;</a:t>
            </a:r>
          </a:p>
          <a:p>
            <a:pPr algn="l">
              <a:spcAft>
                <a:spcPts val="1206"/>
              </a:spcAft>
              <a:buFontTx/>
              <a:buChar char="-"/>
            </a:pP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дополнительное финансовое обеспечение оказания </a:t>
            </a:r>
            <a:r>
              <a:rPr lang="ru-RU" sz="11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мед.помощи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застрахованным лицам,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с заболеванием и (или) подозрением на заболевание 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-19,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реализации территориальных программ 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ОМС;</a:t>
            </a:r>
            <a:endPara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1206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2) изменениями, внесенными в бюджетную классификацию РФ;</a:t>
            </a:r>
          </a:p>
          <a:p>
            <a:pPr algn="l">
              <a:spcAft>
                <a:spcPts val="1206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100" dirty="0" smtClean="0">
                <a:latin typeface="Times New Roman"/>
                <a:ea typeface="Times New Roman"/>
              </a:rPr>
              <a:t> 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ополнением и уточнением видов доходов, поступающих в бюджет территориального фонда.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5AB0-DCCC-45E4-97BE-C6AF49350D88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355600"/>
            <a:ext cx="6629400" cy="3730625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412" y="4107883"/>
            <a:ext cx="5911552" cy="557196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60000" algn="l">
              <a:spcBef>
                <a:spcPts val="0"/>
              </a:spcBef>
            </a:pPr>
            <a:r>
              <a:rPr lang="ru-RU" sz="1050" b="0" i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Проектом </a:t>
            </a:r>
            <a:r>
              <a:rPr lang="ru-RU" sz="1050" b="0" i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областного закона предлагается изменить </a:t>
            </a:r>
            <a:r>
              <a:rPr lang="ru-RU" sz="1050" b="0" i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оходную часть бюджета ТФОМС на 2021 год, увеличив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1,8 </a:t>
            </a:r>
            <a:r>
              <a:rPr lang="ru-RU" sz="1050" kern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рублей. </a:t>
            </a:r>
          </a:p>
          <a:p>
            <a:pPr indent="360000" algn="l">
              <a:spcBef>
                <a:spcPts val="0"/>
              </a:spcBef>
            </a:pP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законопроекте доходная часть с учетом вносимых изменений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сформирована в сумме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26 777,3 млн. рублей </a:t>
            </a:r>
            <a:r>
              <a:rPr lang="ru-RU" sz="1050" b="0" i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050" b="0" i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счет:</a:t>
            </a:r>
          </a:p>
          <a:p>
            <a:pPr indent="360000" algn="l" defTabSz="91869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05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увеличения неналоговых</a:t>
            </a:r>
            <a:r>
              <a:rPr lang="ru-RU" sz="1050" b="0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поступлений (денежных взысканий, штрафов и прочих неналоговых поступлений) на </a:t>
            </a:r>
            <a:r>
              <a:rPr lang="ru-RU" sz="1050" b="1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15,2 млн. рублей</a:t>
            </a:r>
            <a:r>
              <a:rPr lang="ru-RU" sz="1050" b="0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прогноза произведена исходя из фактического объема поступлений за январь – сентябрь 2021 года</a:t>
            </a:r>
            <a:r>
              <a:rPr lang="ru-RU" sz="1050" b="0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50" b="0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предоставления МБТ из областного бюджета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1 796,0 млн. рублей, 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в том числе: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1 210,0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млн. руб. 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за счет средств резервного фонда Правительства РФ,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586,0 млн. рублей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 – за счет средств бюджета</a:t>
            </a:r>
            <a:r>
              <a:rPr lang="ru-RU" sz="1050" b="0" baseline="0" dirty="0" smtClean="0">
                <a:latin typeface="Times New Roman" pitchFamily="18" charset="0"/>
                <a:cs typeface="Times New Roman" pitchFamily="18" charset="0"/>
              </a:rPr>
              <a:t> Архангельской области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увеличения  прочих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межбюджетных трансфертов,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 поступающих из бюджетов территориальных фондов 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ОМС в рамках МТР </a:t>
            </a:r>
            <a:b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b="1" baseline="0" dirty="0" smtClean="0">
                <a:latin typeface="Times New Roman" pitchFamily="18" charset="0"/>
                <a:cs typeface="Times New Roman" pitchFamily="18" charset="0"/>
              </a:rPr>
              <a:t>36,8 млн. рублей.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прогноза произведена исходя из фактического объема поступлений за январь – сентябрь 2021 года</a:t>
            </a:r>
            <a:r>
              <a:rPr lang="ru-RU" sz="1050" b="0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поступления доходов от возврата остатков субсидий, субвенций и иных межбюджетных трансфертов, имеющих целевое назначение, прошлых лет, в сумме </a:t>
            </a:r>
            <a:r>
              <a:rPr lang="ru-RU" sz="105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0,7 </a:t>
            </a:r>
            <a:r>
              <a:rPr lang="ru-RU" sz="1050" b="1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lang="ru-RU" sz="105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рублей</a:t>
            </a:r>
            <a:r>
              <a:rPr lang="ru-RU" sz="10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в виде возврата средств из областного бюджета на осуществление единовременных выплат, возвращенных медицинскими работниками в областной бюджет в связи с расторжением трудового договора с медицинской организацией до истечения пятилетнего срока.</a:t>
            </a: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того, в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составе доходов бюджета территориального фонда отражается возврат в бюджет ФОМС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остатков субсидий, субвенций и иных межбюджетных трансфертов, имеющих целевое назначение, прошлых лет, в размере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 млн. рублей со знаком «минус»,</a:t>
            </a:r>
            <a: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105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числе:</a:t>
            </a: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2,4 </a:t>
            </a:r>
            <a:r>
              <a:rPr lang="ru-RU" sz="1050" b="1" i="0" u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возврат остатков субвенций прошлых лет, поступивших в бюджет территориального фонда от СМО и МО в 2021 году;</a:t>
            </a:r>
          </a:p>
          <a:p>
            <a:pPr indent="360000" algn="l" defTabSz="918698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 –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 средств на осуществление единовременных выплат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медработникам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прошлых лет, поступивших из областного бюджета в связи с расторжением трудовых договоров между медицинскими организациями и медицинскими работниками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истечения пятилетнего срока.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211138"/>
            <a:ext cx="6629400" cy="3730625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31" y="4035737"/>
            <a:ext cx="6408712" cy="564411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60000" algn="l" defTabSz="918698">
              <a:spcBef>
                <a:spcPts val="0"/>
              </a:spcBef>
              <a:buFontTx/>
              <a:buNone/>
              <a:defRPr/>
            </a:pP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законопроекте отражены межбюджетные трансферты (далее – МБТ):</a:t>
            </a:r>
          </a:p>
          <a:p>
            <a:pPr indent="360000" algn="l" defTabSz="918698">
              <a:spcBef>
                <a:spcPts val="0"/>
              </a:spcBef>
              <a:buFontTx/>
              <a:buNone/>
              <a:defRPr/>
            </a:pP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на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финансовое обеспечение реализации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 ОМС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в части базовой программы ОМС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областного бюджета в бюджет территориального фонда на сумму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586,0 млн. 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проекту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 «О внесении изменений и дополнений в ОЗ «Об областном бюджете на 2021 год и на плановый период 2021 и 2022 годов», внесенного Губернатором Архангельской области для рассмотрения на 29-й сессии АОСД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ч.4 ст.26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от 29.11.2010 № 326-ФЗ «Об ОМС в РФ». </a:t>
            </a:r>
            <a:endParaRPr lang="ru-RU" sz="105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l" defTabSz="918698">
              <a:spcBef>
                <a:spcPts val="0"/>
              </a:spcBef>
              <a:buFontTx/>
              <a:buNone/>
              <a:defRPr/>
            </a:pP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письмом Минфина Архангельской области от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08.10.2021 МБТ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увеличение стоимости ТПГГ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увеличения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лабораторных исследований на КОВИД19 и объемов МРТ и КТ, а также на дополнительное финансовое обеспечение отдельных видов медицинской помощи в рамках 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 ОМС на достижение 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показателей заработной платы «указных» категорий работников, финансовое обеспечение которых осуществляется за счет средств ОМС.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l" defTabSz="918698">
              <a:spcBef>
                <a:spcPts val="0"/>
              </a:spcBef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2) предоставленный в 2021 году бюджету Архангельской области из резервного фонда Правительства РФ в целях финансового обеспечения расходных обязательств субъектов РФ по предоставлению МБТ бюджету соответствующего ТФОМС на дополнительное финансовое обеспечение оказания медпомощи, в том числе лицам с заболеванием и (или) подозрением на заболевание новой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инфекцией (COVID-19), в рамках реализации ТП ОМС согласно распоряжению Правительства РФ от 20.07.2021 № 1997-р, в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размере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1 210,0 млн.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l" defTabSz="918698">
              <a:spcBef>
                <a:spcPts val="0"/>
              </a:spcBef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Правилами предоставления в 2021 году иных МБТ, имеющих целевое назначение, из федерального бюджета бюджетам субъектов РФ и бюджету г. Байконура, источником финансового обеспечения которых являются бюджетные ассигнования резервного фонда Правительства РФ, в целях финансового обеспечения расходных обязательств субъектов РФ и г. Байконура по предоставлению МБТ бюджету ТФОМС на доп. финансовое обеспечение оказания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медпомощи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лицам, застрахованным по ОМС, в том числе с заболеванием и (или) подозрением на заболевание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COVID-19,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ТП ОМС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утвержденными постановлением Правительства РФ от 07.08.2021 № 1310 установлено, что перечисление МБТ бюджету ТФОМС осуществляется на основании заявки, подтверждающей объем финансового обеспечения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медпомощи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оказанной застрахованным по ОМС лицам с заболеванием и (или) подозрением 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заболевание COVID-19 в условиях круглосуточного стационара за период с 1 января по 30 июня 2021 года, представляемой ТФОМС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орган исполнительной власти субъекта РФ.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284163"/>
            <a:ext cx="6629400" cy="3730625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648" y="4035737"/>
            <a:ext cx="6408712" cy="571625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60000" algn="l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Проектом областного закона предлагается увеличить расходную часть 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050" b="1" baseline="0" dirty="0" smtClean="0">
                <a:latin typeface="Times New Roman" pitchFamily="18" charset="0"/>
                <a:cs typeface="Times New Roman" pitchFamily="18" charset="0"/>
              </a:rPr>
              <a:t> 84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5,6 млн. рублей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к показателям, утвержденным областным законом,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360000" algn="l">
              <a:spcBef>
                <a:spcPts val="0"/>
              </a:spcBef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млн. рублей – 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дополнительное ФО оказания </a:t>
            </a:r>
            <a:r>
              <a:rPr lang="ru-RU" sz="1050" b="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мед.помощи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лицам, застрахованным по ОМС, в том числе с заболеванием и (или) подозрением на 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 ОМС</a:t>
            </a:r>
            <a:r>
              <a:rPr lang="ru-RU" sz="105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Средства в соответствии с постановлением Правительства РФ от 07.08.2021 № 1310 предназначены для оплаты специализированной медицинской помощи в условиях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 круглосуточного 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стационара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l" defTabSz="918698">
              <a:spcBef>
                <a:spcPts val="0"/>
              </a:spcBef>
              <a:buFontTx/>
              <a:buNone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предоставления указанных средств является количество оплаченных (частично оплаченных) в 2021 году случаев оказания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мед.помощи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лицам, застрахованным по ОМС, в том числе с заболеванием и (или) подозрением 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COVID-19,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 результатам контроля объемов, сроков, качества условий предоставления медицинской помощи, а также ее финансового обеспечения. Указанные средства распределены по медицинским организациям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решением комиссии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 разработке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ТП ОМС и направлены в медицинские организации 01 сентября 2021 года;</a:t>
            </a:r>
            <a:endParaRPr lang="ru-RU" sz="105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l">
              <a:spcBef>
                <a:spcPts val="0"/>
              </a:spcBef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- 12,8 млн. 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 ФО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мероприятий по организации ДПО медицинских работников по программам повышения квалификации,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также по приобретению и проведению ремонта медицинского оборудования за счет средств финансовых санкций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l">
              <a:spcBef>
                <a:spcPts val="0"/>
              </a:spcBef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- 36,8 млн. 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 ФО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расходов на оплату медицинской помощи, оказанной лицам, застрахованным на территории других субъектов РФ за счет средств, поступающих из других территориальных фондов в счет возмещения затрат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l" defTabSz="918698">
              <a:spcBef>
                <a:spcPts val="0"/>
              </a:spcBef>
              <a:defRPr/>
            </a:pP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586,0 млн. 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дополнительное ФО реализации ТПОМС в части базовой программы ОМС. Средства МБТ, предоставляемого из областного бюджета, будут направлены на реализацию территориальной программы ОМС в порядке,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установленном Правительством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Архангельской области.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724955"/>
            <a:ext cx="5486400" cy="464959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60000" algn="just" eaLnBrk="1" hangingPunct="1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Проектом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закона бюджет территориального фонда на 2021 год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учетом вносимых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определен по доходам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26 777,3 млн. рублей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 по расходам в сумме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26 989,8 млн. рублей 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 увеличением по доходам и расходам на 1 84</a:t>
            </a:r>
            <a:r>
              <a:rPr lang="ru-RU" sz="1050" b="0" dirty="0" smtClean="0"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sz="105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млн. рублей).</a:t>
            </a:r>
          </a:p>
          <a:p>
            <a:pPr indent="360000" algn="just" eaLnBrk="1" hangingPunct="1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Бюджет сбалансирован. Источником внутреннего финансирования дефицита бюджета территориального фонда являются остатки средств бюджета территориального фонда на 1 января 2021 года в размере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212,5 млн.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05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59496" y="1844824"/>
            <a:ext cx="93969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внесении изменений в областной закон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2021 год и на плановый период 2022 и 2023 годов»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87888" y="5373216"/>
            <a:ext cx="6840710" cy="720080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45734" y="2873375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1" lang="ru-RU" b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95400" y="1052736"/>
            <a:ext cx="10657184" cy="48167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7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предоставление межбюджетных трансфертов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областного бюджета 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территориального фонда: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финансовое обеспечение реализации территориальной программы обязательного медицинского страхования в части базовой программы обязательного медицинского страхования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финансовое обеспечение оказания медицинской помощи лицам, застрахованным по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заболеванием и (или) подозрением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заболевание новой коронавирусной инфекцией (COVID-19), в рамках реализации территориальных программ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 внесение изменений в бюджетную классификацию Российской Федерации;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дополнение и уточнение видов доходов, поступающих в бюджет территориального фонда.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404813"/>
            <a:ext cx="11857567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360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kumimoji="1" lang="ru-RU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1"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kumimoji="1"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23528"/>
          </a:xfrm>
        </p:spPr>
        <p:txBody>
          <a:bodyPr/>
          <a:lstStyle/>
          <a:p>
            <a:r>
              <a:rPr kumimoji="1" 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Причины внесения изменений</a:t>
            </a:r>
            <a:r>
              <a:rPr kumimoji="1" lang="ru-RU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1" lang="ru-RU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ru-RU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1" lang="ru-RU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384" y="260648"/>
            <a:ext cx="10972800" cy="79208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ru-RU" sz="27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Показатели бюджета ТФОМС АО</a:t>
            </a:r>
            <a:br>
              <a:rPr kumimoji="1" lang="ru-RU" sz="27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1" lang="ru-RU" sz="27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 доходам на 2021 год, млн. рублей</a:t>
            </a:r>
            <a:br>
              <a:rPr kumimoji="1" lang="ru-RU" sz="27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9376" y="1412776"/>
          <a:ext cx="11137235" cy="4957430"/>
        </p:xfrm>
        <a:graphic>
          <a:graphicData uri="http://schemas.openxmlformats.org/drawingml/2006/table">
            <a:tbl>
              <a:tblPr/>
              <a:tblGrid>
                <a:gridCol w="6144681"/>
                <a:gridCol w="1810488"/>
                <a:gridCol w="1591033"/>
                <a:gridCol w="1591033"/>
              </a:tblGrid>
              <a:tr h="801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7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7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7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24 931,7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+ 1 845,6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26 777,3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60,7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+ 15,2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75,9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  из бюджета ФОМС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</a:t>
                      </a: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484,5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484,5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областного бюджета</a:t>
                      </a: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+ 1 796,0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7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1 863,1</a:t>
                      </a:r>
                      <a:endParaRPr lang="ru-RU" sz="17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бюджетов территориальных фондов ОМС </a:t>
                      </a:r>
                      <a:b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рамках осуществления межтерриториальных расчетов </a:t>
                      </a:r>
                    </a:p>
                  </a:txBody>
                  <a:tcPr marL="58651" marR="586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384,5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+ 36,8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421,3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остатков целевых средств прошлых лет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+ 0,7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остатков целевых МБТ прошлых лет </a:t>
                      </a:r>
                      <a:b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бюджет ФОМС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- 138,0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- 3,1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- 141,1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849205" cy="864096"/>
          </a:xfrm>
        </p:spPr>
        <p:txBody>
          <a:bodyPr/>
          <a:lstStyle/>
          <a:p>
            <a:pPr>
              <a:defRPr/>
            </a:pPr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Межбюджетные трансферты, </a:t>
            </a:r>
            <a:b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предоставляемые в бюджет ТФОМС АО  в 2021 году, млн. рублей</a:t>
            </a:r>
            <a:endParaRPr kumimoji="1" lang="ru-RU" sz="2400" b="1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1371" y="1196752"/>
          <a:ext cx="11233248" cy="5112568"/>
        </p:xfrm>
        <a:graphic>
          <a:graphicData uri="http://schemas.openxmlformats.org/drawingml/2006/table">
            <a:tbl>
              <a:tblPr/>
              <a:tblGrid>
                <a:gridCol w="6528725"/>
                <a:gridCol w="1728192"/>
                <a:gridCol w="1536171"/>
                <a:gridCol w="1440160"/>
              </a:tblGrid>
              <a:tr h="70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 трансферты, предоставляемые </a:t>
                      </a:r>
                      <a:b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областного бюджета, бюджета ФОМС в бюджет территориального фонда ОМС, в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сего,</a:t>
                      </a: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20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20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20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+ 1 796,0</a:t>
                      </a:r>
                      <a:endParaRPr lang="ru-RU" sz="20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20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1 863,1</a:t>
                      </a:r>
                      <a:endParaRPr lang="ru-RU" sz="20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дополнительное финансовое обеспечение реализации ТПОМС Архангельской области в части базовой программы обязательного медицинского страхования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+ 586,0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586,0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финансовое обеспечение проведения углубленной диспансеризации застрахованных по ОМС лиц, перенесших новую коронавирусную инфекцию (COVID-19)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дополнительное финансовое обеспечение оказания медицинской помощи лицам, застрахованным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обязательному медицинскому страхованию, в том числе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заболеванием и (или) подозрением на заболевание новой коронавирусной инфекцией (COVID-19), в рамках реализации ТП ОМС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+ 1 210,0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1 210,0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425269" cy="504056"/>
          </a:xfrm>
        </p:spPr>
        <p:txBody>
          <a:bodyPr/>
          <a:lstStyle/>
          <a:p>
            <a:pPr>
              <a:defRPr/>
            </a:pPr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Показатели бюджета ТФОМС АО по расходам на 2021 год, 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361" y="764707"/>
          <a:ext cx="11425268" cy="5959478"/>
        </p:xfrm>
        <a:graphic>
          <a:graphicData uri="http://schemas.openxmlformats.org/drawingml/2006/table">
            <a:tbl>
              <a:tblPr/>
              <a:tblGrid>
                <a:gridCol w="7392821"/>
                <a:gridCol w="1440160"/>
                <a:gridCol w="1248139"/>
                <a:gridCol w="1344148"/>
              </a:tblGrid>
              <a:tr h="625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финансовое обеспечение: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25 144,2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+1 845,6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26 989,8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ОМС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территории субъектов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РФ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24 003,1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24 003,1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оказания мед. помощи лицам, застрахованным по ОМС, с заболеванием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(или) подозрением на заболевание новой коронавирусной инфекцией в рамках реализации ТПОМС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формирования НСЗ территориального фонда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осуществления денежных выплат стимулирующего характера мед. работникам за выявление онкологических заболеваний в ходе проведения диспансеризации и проф.  мед. осмотров населения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9775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проведения углубленной диспансеризации застрахованных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ОМС лиц, перенесших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новую коронавирусную инфекцию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9775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оказания мед. помощи лицам, застрахованным по ОМС,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т. ч. с заболеванием и (или) подозрением на заболевание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новой коронавирусной инфекцией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рамках реализации ТПОМС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1 210,0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1 210,0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мероприятий по организации ДПО мед. работников  по программам повышения квалификации, а также по приобретению и проведению ремонта мед. оборудования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расходов на оплату мед. помощи, оказанной лицам, застрахованным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территории других субъектов РФ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+ 36,8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финансовое обеспечение  организации ОМС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финансовое обеспечение реализации ТПОМС в части базовой программы ОМС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+ 586,0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586,0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выполнение управленческих функций территориального фонда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11560"/>
          </a:xfrm>
        </p:spPr>
        <p:txBody>
          <a:bodyPr/>
          <a:lstStyle/>
          <a:p>
            <a:pPr>
              <a:defRPr/>
            </a:pPr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Изменение параметров бюджета </a:t>
            </a:r>
            <a:b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ТФОМС АО на 2021 год, млн. рублей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83431" y="1628803"/>
          <a:ext cx="10297148" cy="403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1950"/>
                <a:gridCol w="1808611"/>
                <a:gridCol w="1708830"/>
                <a:gridCol w="1903675"/>
                <a:gridCol w="1644082"/>
              </a:tblGrid>
              <a:tr h="99557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2021 год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121920" marR="121920" anchor="ctr"/>
                </a:tc>
              </a:tr>
              <a:tr h="5623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24 931,7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+ 1 845,6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26 777,3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+ 7,4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792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25 144,2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+ 1 845,6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26 989,8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+ 7,3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8953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 финансирования дефицита бюджета (остаток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бюджета на 01.01.2021)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212,5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212,5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5170</TotalTime>
  <Words>725</Words>
  <Application>Microsoft Office PowerPoint</Application>
  <PresentationFormat>Произвольный</PresentationFormat>
  <Paragraphs>190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О  внесении изменений в областной закон  «О бюджете территориального фонда обязательного медицинского страхования Архангельской области на 2021 год и на плановый период 2022 и 2023 годов»</vt:lpstr>
      <vt:lpstr>Причины внесения изменений  </vt:lpstr>
      <vt:lpstr>Показатели бюджета ТФОМС АО по доходам на 2021 год, млн. рублей    </vt:lpstr>
      <vt:lpstr>Межбюджетные трансферты,  предоставляемые в бюджет ТФОМС АО  в 2021 году, млн. рублей</vt:lpstr>
      <vt:lpstr>Показатели бюджета ТФОМС АО по расходам на 2021 год, млн. рублей</vt:lpstr>
      <vt:lpstr>Изменение параметров бюджета  ТФОМС АО на 2021 год, млн. рублей</vt:lpstr>
      <vt:lpstr>Слайд 7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376</cp:revision>
  <cp:lastPrinted>2021-04-21T09:28:43Z</cp:lastPrinted>
  <dcterms:created xsi:type="dcterms:W3CDTF">2017-03-04T20:02:39Z</dcterms:created>
  <dcterms:modified xsi:type="dcterms:W3CDTF">2021-10-25T06:32:59Z</dcterms:modified>
</cp:coreProperties>
</file>