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331" r:id="rId2"/>
    <p:sldId id="342" r:id="rId3"/>
    <p:sldId id="343" r:id="rId4"/>
    <p:sldId id="352" r:id="rId5"/>
    <p:sldId id="353" r:id="rId6"/>
    <p:sldId id="357" r:id="rId7"/>
    <p:sldId id="344" r:id="rId8"/>
    <p:sldId id="366" r:id="rId9"/>
    <p:sldId id="364" r:id="rId10"/>
    <p:sldId id="368" r:id="rId11"/>
    <p:sldId id="367" r:id="rId12"/>
    <p:sldId id="369" r:id="rId13"/>
    <p:sldId id="370" r:id="rId14"/>
    <p:sldId id="365" r:id="rId15"/>
    <p:sldId id="373" r:id="rId16"/>
    <p:sldId id="317" r:id="rId17"/>
    <p:sldId id="371" r:id="rId18"/>
    <p:sldId id="372" r:id="rId19"/>
    <p:sldId id="340" r:id="rId20"/>
  </p:sldIdLst>
  <p:sldSz cx="9144000" cy="6877050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D"/>
    <a:srgbClr val="002774"/>
    <a:srgbClr val="DEDEFF"/>
    <a:srgbClr val="EFEFFF"/>
    <a:srgbClr val="D0D0E3"/>
    <a:srgbClr val="0033CC"/>
    <a:srgbClr val="669900"/>
    <a:srgbClr val="B6DF89"/>
    <a:srgbClr val="A0D565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1346" autoAdjust="0"/>
  </p:normalViewPr>
  <p:slideViewPr>
    <p:cSldViewPr>
      <p:cViewPr varScale="1">
        <p:scale>
          <a:sx n="87" d="100"/>
          <a:sy n="87" d="100"/>
        </p:scale>
        <p:origin x="-2220" y="-8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146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lgk\AppData\Local\Microsoft\Windows\Temporary%20Internet%20Files\Content.Outlook\0VMHY2K4\&#1058;&#1072;&#1073;&#1083;%205_&#1058;&#1077;&#1089;&#1090;&#1080;&#1088;&#1086;&#1074;&#1072;&#1085;&#1080;&#1077;%20&#1085;&#1072;%20Covid-1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Лист1!$B$5:$B$13</c:f>
              <c:strCache>
                <c:ptCount val="9"/>
                <c:pt idx="0">
                  <c:v>ЧУЗ "Клиническая поликлиника "РЖД-Медицина" города Архангельск" </c:v>
                </c:pt>
                <c:pt idx="1">
                  <c:v>ФГБУЗ "Центральная медико-санитарная часть № 58 Федерального  медико-биологического агентства"</c:v>
                </c:pt>
                <c:pt idx="2">
                  <c:v>ГБУЗ Архангельской области "Архангельская станция переливания крови"</c:v>
                </c:pt>
                <c:pt idx="3">
                  <c:v>ГБУЗ Архангельской области "Архангельская областная клиническая больница"</c:v>
                </c:pt>
                <c:pt idx="4">
                  <c:v>ГБУЗ Архангельской области "Котласская центральная городская больница имени святителя Луки (В.Ф. Войно-Ясенецкого)"</c:v>
                </c:pt>
                <c:pt idx="5">
                  <c:v>ГБУЗ  Архангельской области "Первая городская клиническая больница имени Е.Е.Волосевич"</c:v>
                </c:pt>
                <c:pt idx="6">
                  <c:v>ГБУЗ Архангельской области "Архангельский клинический противотуберкулезный диспансер"</c:v>
                </c:pt>
                <c:pt idx="7">
                  <c:v>ГБУЗ Архангельской области "Северодвинская городская клиническая больница № 2 скорой медицинской помощи"</c:v>
                </c:pt>
                <c:pt idx="8">
                  <c:v>ГАУЗ Архангельской области "Архангельский клинический кожно-венерологический диспансер"</c:v>
                </c:pt>
              </c:strCache>
            </c:strRef>
          </c:cat>
          <c:val>
            <c:numRef>
              <c:f>Лист1!$C$5:$C$13</c:f>
              <c:numCache>
                <c:formatCode>#,##0.0</c:formatCode>
                <c:ptCount val="9"/>
                <c:pt idx="0">
                  <c:v>1.4377763742367347</c:v>
                </c:pt>
                <c:pt idx="1">
                  <c:v>1.65774</c:v>
                </c:pt>
                <c:pt idx="2">
                  <c:v>5.1723180244636104</c:v>
                </c:pt>
                <c:pt idx="3">
                  <c:v>6.4801299999999999</c:v>
                </c:pt>
                <c:pt idx="4">
                  <c:v>7.1970301007314355</c:v>
                </c:pt>
                <c:pt idx="5">
                  <c:v>8.5996994006383627</c:v>
                </c:pt>
                <c:pt idx="6">
                  <c:v>12.180928444394775</c:v>
                </c:pt>
                <c:pt idx="7">
                  <c:v>13.524267282075318</c:v>
                </c:pt>
                <c:pt idx="8">
                  <c:v>20.764310373459686</c:v>
                </c:pt>
              </c:numCache>
            </c:numRef>
          </c:val>
        </c:ser>
        <c:shape val="cylinder"/>
        <c:axId val="46073344"/>
        <c:axId val="46074880"/>
        <c:axId val="0"/>
      </c:bar3DChart>
      <c:catAx>
        <c:axId val="46073344"/>
        <c:scaling>
          <c:orientation val="minMax"/>
        </c:scaling>
        <c:axPos val="l"/>
        <c:tickLblPos val="nextTo"/>
        <c:crossAx val="46074880"/>
        <c:crosses val="autoZero"/>
        <c:auto val="1"/>
        <c:lblAlgn val="ctr"/>
        <c:lblOffset val="100"/>
      </c:catAx>
      <c:valAx>
        <c:axId val="46074880"/>
        <c:scaling>
          <c:orientation val="minMax"/>
        </c:scaling>
        <c:axPos val="b"/>
        <c:numFmt formatCode="#,##0.0" sourceLinked="1"/>
        <c:tickLblPos val="nextTo"/>
        <c:crossAx val="46073344"/>
        <c:crosses val="autoZero"/>
        <c:crossBetween val="between"/>
      </c:valAx>
    </c:plotArea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dLbls>
            <c:dLbl>
              <c:idx val="0"/>
              <c:layout>
                <c:manualLayout>
                  <c:x val="-1.2826857621880393E-2"/>
                  <c:y val="1.152649705588245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2.449573504178548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28268576218804E-2"/>
                  <c:y val="2.4495735041785483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01.01.2020</c:v>
                </c:pt>
                <c:pt idx="2">
                  <c:v>на 01.10.2020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1881.3</c:v>
                </c:pt>
                <c:pt idx="1">
                  <c:v>1969.1</c:v>
                </c:pt>
                <c:pt idx="2">
                  <c:v>1842.7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ГМО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3">
                  <a:lumMod val="50000"/>
                </a:schemeClr>
              </a:solidFill>
            </a:ln>
          </c:spPr>
          <c:dLbls>
            <c:dLbl>
              <c:idx val="0"/>
              <c:layout>
                <c:manualLayout>
                  <c:x val="3.0764511013927746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0004797446748406E-2"/>
                  <c:y val="2.5936660632478758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0764511013927746E-2"/>
                  <c:y val="0"/>
                </c:manualLayout>
              </c:layout>
              <c:dLblPos val="outEnd"/>
              <c:showVal val="1"/>
            </c:dLbl>
            <c:spPr>
              <a:ln>
                <a:solidFill>
                  <a:schemeClr val="accent3">
                    <a:lumMod val="65000"/>
                  </a:schemeClr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01.01.2020</c:v>
                </c:pt>
                <c:pt idx="2">
                  <c:v>на 01.10.2020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1562.3</c:v>
                </c:pt>
                <c:pt idx="1">
                  <c:v>1690.4</c:v>
                </c:pt>
                <c:pt idx="2">
                  <c:v>1619.2</c:v>
                </c:pt>
              </c:numCache>
            </c:numRef>
          </c:val>
        </c:ser>
        <c:dLbls>
          <c:showVal val="1"/>
        </c:dLbls>
        <c:axId val="120109312"/>
        <c:axId val="120119296"/>
      </c:barChart>
      <c:catAx>
        <c:axId val="120109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119296"/>
        <c:crosses val="autoZero"/>
        <c:auto val="1"/>
        <c:lblAlgn val="ctr"/>
        <c:lblOffset val="100"/>
      </c:catAx>
      <c:valAx>
        <c:axId val="120119296"/>
        <c:scaling>
          <c:orientation val="minMax"/>
        </c:scaling>
        <c:delete val="1"/>
        <c:axPos val="l"/>
        <c:numFmt formatCode="#,##0.0" sourceLinked="1"/>
        <c:tickLblPos val="none"/>
        <c:crossAx val="1201093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46BBB1-4452-4FE9-A92E-F14D5740D6F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0F3C1F-7E86-4D75-8560-D34134E38C55}">
      <dgm:prSet phldrT="[Текст]" custT="1"/>
      <dgm:spPr/>
      <dgm:t>
        <a:bodyPr/>
        <a:lstStyle/>
        <a:p>
          <a:r>
            <a:rPr lang="ru-RU" sz="1100" b="1" i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Перечисление страховых взносов </a:t>
          </a:r>
          <a:br>
            <a:rPr lang="ru-RU" sz="1100" b="1" i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100" b="1" i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ОМС неработающего населения из областного бюджета в бюджет ФОМС  за сентябрь 2020 года</a:t>
          </a:r>
          <a:endParaRPr lang="ru-RU" sz="1100" b="1" i="1" baseline="0" dirty="0"/>
        </a:p>
      </dgm:t>
    </dgm:pt>
    <dgm:pt modelId="{266A931D-80E5-4627-85E3-5375A88D70DF}" type="parTrans" cxnId="{FEEFB397-0E2D-463C-A904-FBDEA9FBD460}">
      <dgm:prSet/>
      <dgm:spPr/>
      <dgm:t>
        <a:bodyPr/>
        <a:lstStyle/>
        <a:p>
          <a:endParaRPr lang="ru-RU"/>
        </a:p>
      </dgm:t>
    </dgm:pt>
    <dgm:pt modelId="{77781CD5-B729-4C6B-9BF2-91E6324586CE}" type="sibTrans" cxnId="{FEEFB397-0E2D-463C-A904-FBDEA9FBD460}">
      <dgm:prSet/>
      <dgm:spPr/>
      <dgm:t>
        <a:bodyPr/>
        <a:lstStyle/>
        <a:p>
          <a:endParaRPr lang="ru-RU"/>
        </a:p>
      </dgm:t>
    </dgm:pt>
    <dgm:pt modelId="{DA960461-8DBF-4979-BB63-4C7E690144A9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Выходные дни</a:t>
          </a:r>
        </a:p>
      </dgm:t>
    </dgm:pt>
    <dgm:pt modelId="{76D4F474-4474-4DD8-893C-EE810503588C}" type="parTrans" cxnId="{854660E7-CB3F-44C5-8481-5147B3624E1C}">
      <dgm:prSet/>
      <dgm:spPr/>
      <dgm:t>
        <a:bodyPr/>
        <a:lstStyle/>
        <a:p>
          <a:endParaRPr lang="ru-RU"/>
        </a:p>
      </dgm:t>
    </dgm:pt>
    <dgm:pt modelId="{BCC1307B-4A7B-4BC4-ACB3-ED09655B9D2C}" type="sibTrans" cxnId="{854660E7-CB3F-44C5-8481-5147B3624E1C}">
      <dgm:prSet/>
      <dgm:spPr/>
      <dgm:t>
        <a:bodyPr/>
        <a:lstStyle/>
        <a:p>
          <a:endParaRPr lang="ru-RU"/>
        </a:p>
      </dgm:t>
    </dgm:pt>
    <dgm:pt modelId="{84F29BEE-C18B-4380-83A8-FD59351FB99F}">
      <dgm:prSet phldrT="[Текст]" custT="1"/>
      <dgm:spPr/>
      <dgm:t>
        <a:bodyPr/>
        <a:lstStyle/>
        <a:p>
          <a:r>
            <a:rPr lang="ru-RU" sz="11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Поступление субвенции из ФОМС </a:t>
          </a:r>
          <a:br>
            <a:rPr lang="ru-RU" sz="11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1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бюджет ТФОМС АО</a:t>
          </a:r>
        </a:p>
      </dgm:t>
    </dgm:pt>
    <dgm:pt modelId="{8D6305AE-A2FE-4EC2-9C0B-9BB2E28F4F4D}" type="parTrans" cxnId="{737473CB-8C5F-434F-9B0A-17E4398BD6E7}">
      <dgm:prSet/>
      <dgm:spPr/>
      <dgm:t>
        <a:bodyPr/>
        <a:lstStyle/>
        <a:p>
          <a:endParaRPr lang="ru-RU"/>
        </a:p>
      </dgm:t>
    </dgm:pt>
    <dgm:pt modelId="{B43AF1E3-3C4D-42FA-900A-CC5B3AC340FC}" type="sibTrans" cxnId="{737473CB-8C5F-434F-9B0A-17E4398BD6E7}">
      <dgm:prSet/>
      <dgm:spPr/>
      <dgm:t>
        <a:bodyPr/>
        <a:lstStyle/>
        <a:p>
          <a:endParaRPr lang="ru-RU"/>
        </a:p>
      </dgm:t>
    </dgm:pt>
    <dgm:pt modelId="{97131506-D0FD-4C8E-8289-DEF1BF10DFEF}" type="pres">
      <dgm:prSet presAssocID="{8846BBB1-4452-4FE9-A92E-F14D5740D6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04547F-3200-41BA-9FAE-A0225BCFD1E5}" type="pres">
      <dgm:prSet presAssocID="{8846BBB1-4452-4FE9-A92E-F14D5740D6FB}" presName="arrow" presStyleLbl="bgShp" presStyleIdx="0" presStyleCnt="1" custScaleY="68326" custLinFactNeighborX="826" custLinFactNeighborY="-50970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42E1103-6C76-497E-8D93-0286E9BB03A0}" type="pres">
      <dgm:prSet presAssocID="{8846BBB1-4452-4FE9-A92E-F14D5740D6FB}" presName="points" presStyleCnt="0"/>
      <dgm:spPr/>
    </dgm:pt>
    <dgm:pt modelId="{9DC2E7B7-AC95-45F6-8023-D43EB217033B}" type="pres">
      <dgm:prSet presAssocID="{D20F3C1F-7E86-4D75-8560-D34134E38C55}" presName="compositeA" presStyleCnt="0"/>
      <dgm:spPr/>
    </dgm:pt>
    <dgm:pt modelId="{F9788883-E791-46D3-BB97-2573422F983D}" type="pres">
      <dgm:prSet presAssocID="{D20F3C1F-7E86-4D75-8560-D34134E38C55}" presName="textA" presStyleLbl="revTx" presStyleIdx="0" presStyleCnt="3" custScaleX="93861" custScaleY="53156" custLinFactNeighborX="-4522" custLinFactNeighborY="-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D3359-4DDE-4CBE-BCEC-9DA5C2A480E1}" type="pres">
      <dgm:prSet presAssocID="{D20F3C1F-7E86-4D75-8560-D34134E38C55}" presName="circleA" presStyleLbl="node1" presStyleIdx="0" presStyleCnt="3" custScaleX="289807" custScaleY="145006" custLinFactX="-100000" custLinFactY="-55621" custLinFactNeighborX="-143843" custLinFactNeighborY="-100000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DD4BD43-25A0-4DFD-B121-B9AD31432C76}" type="pres">
      <dgm:prSet presAssocID="{D20F3C1F-7E86-4D75-8560-D34134E38C55}" presName="spaceA" presStyleCnt="0"/>
      <dgm:spPr/>
    </dgm:pt>
    <dgm:pt modelId="{909B6CAF-6AC5-435A-9C8B-D82E9E8F4381}" type="pres">
      <dgm:prSet presAssocID="{77781CD5-B729-4C6B-9BF2-91E6324586CE}" presName="space" presStyleCnt="0"/>
      <dgm:spPr/>
    </dgm:pt>
    <dgm:pt modelId="{C9BC13D3-C129-4C58-80BE-B21DFBCD7278}" type="pres">
      <dgm:prSet presAssocID="{DA960461-8DBF-4979-BB63-4C7E690144A9}" presName="compositeB" presStyleCnt="0"/>
      <dgm:spPr/>
    </dgm:pt>
    <dgm:pt modelId="{DB870E6C-6B7F-42EE-875F-CA8CF64BAFD7}" type="pres">
      <dgm:prSet presAssocID="{DA960461-8DBF-4979-BB63-4C7E690144A9}" presName="textB" presStyleLbl="revTx" presStyleIdx="1" presStyleCnt="3" custScaleX="79399" custScaleY="21833" custLinFactY="-24238" custLinFactNeighborX="-6219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4D1D8-F064-4680-A193-199CF874F828}" type="pres">
      <dgm:prSet presAssocID="{DA960461-8DBF-4979-BB63-4C7E690144A9}" presName="circleB" presStyleLbl="node1" presStyleIdx="1" presStyleCnt="3" custScaleX="376771" custLinFactY="-103135" custLinFactNeighborX="-61242" custLinFactNeighborY="-200000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65A201EE-1327-447C-9202-F56FE0CCFA3F}" type="pres">
      <dgm:prSet presAssocID="{DA960461-8DBF-4979-BB63-4C7E690144A9}" presName="spaceB" presStyleCnt="0"/>
      <dgm:spPr/>
    </dgm:pt>
    <dgm:pt modelId="{7816C9BD-4D84-47FC-AAD8-FB14F2CAD57C}" type="pres">
      <dgm:prSet presAssocID="{BCC1307B-4A7B-4BC4-ACB3-ED09655B9D2C}" presName="space" presStyleCnt="0"/>
      <dgm:spPr/>
    </dgm:pt>
    <dgm:pt modelId="{B546B11F-1118-409A-8436-5E52E049B213}" type="pres">
      <dgm:prSet presAssocID="{84F29BEE-C18B-4380-83A8-FD59351FB99F}" presName="compositeA" presStyleCnt="0"/>
      <dgm:spPr/>
    </dgm:pt>
    <dgm:pt modelId="{6A07117D-A07B-4295-8459-918C62AA7675}" type="pres">
      <dgm:prSet presAssocID="{84F29BEE-C18B-4380-83A8-FD59351FB99F}" presName="textA" presStyleLbl="revTx" presStyleIdx="2" presStyleCnt="3" custScaleX="63224" custScaleY="39867" custLinFactX="-10809" custLinFactNeighborX="-100000" custLinFactNeighborY="1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FAA04-DFD3-404F-839D-95CAF635026C}" type="pres">
      <dgm:prSet presAssocID="{84F29BEE-C18B-4380-83A8-FD59351FB99F}" presName="circleA" presStyleLbl="node1" presStyleIdx="2" presStyleCnt="3" custScaleX="366148" custLinFactX="-200000" custLinFactY="-19829" custLinFactNeighborX="-242706" custLinFactNeighborY="-100000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3F46ED05-C895-4A58-9C9B-6340449F61C2}" type="pres">
      <dgm:prSet presAssocID="{84F29BEE-C18B-4380-83A8-FD59351FB99F}" presName="spaceA" presStyleCnt="0"/>
      <dgm:spPr/>
    </dgm:pt>
  </dgm:ptLst>
  <dgm:cxnLst>
    <dgm:cxn modelId="{56D62E35-0BEB-4366-AD2B-7E06D69A051B}" type="presOf" srcId="{D20F3C1F-7E86-4D75-8560-D34134E38C55}" destId="{F9788883-E791-46D3-BB97-2573422F983D}" srcOrd="0" destOrd="0" presId="urn:microsoft.com/office/officeart/2005/8/layout/hProcess11"/>
    <dgm:cxn modelId="{5876F74D-3481-4C0E-B1BD-F1C33F3B08D1}" type="presOf" srcId="{8846BBB1-4452-4FE9-A92E-F14D5740D6FB}" destId="{97131506-D0FD-4C8E-8289-DEF1BF10DFEF}" srcOrd="0" destOrd="0" presId="urn:microsoft.com/office/officeart/2005/8/layout/hProcess11"/>
    <dgm:cxn modelId="{854660E7-CB3F-44C5-8481-5147B3624E1C}" srcId="{8846BBB1-4452-4FE9-A92E-F14D5740D6FB}" destId="{DA960461-8DBF-4979-BB63-4C7E690144A9}" srcOrd="1" destOrd="0" parTransId="{76D4F474-4474-4DD8-893C-EE810503588C}" sibTransId="{BCC1307B-4A7B-4BC4-ACB3-ED09655B9D2C}"/>
    <dgm:cxn modelId="{737473CB-8C5F-434F-9B0A-17E4398BD6E7}" srcId="{8846BBB1-4452-4FE9-A92E-F14D5740D6FB}" destId="{84F29BEE-C18B-4380-83A8-FD59351FB99F}" srcOrd="2" destOrd="0" parTransId="{8D6305AE-A2FE-4EC2-9C0B-9BB2E28F4F4D}" sibTransId="{B43AF1E3-3C4D-42FA-900A-CC5B3AC340FC}"/>
    <dgm:cxn modelId="{46D6DE69-5F78-4E12-B20E-89FD87069688}" type="presOf" srcId="{DA960461-8DBF-4979-BB63-4C7E690144A9}" destId="{DB870E6C-6B7F-42EE-875F-CA8CF64BAFD7}" srcOrd="0" destOrd="0" presId="urn:microsoft.com/office/officeart/2005/8/layout/hProcess11"/>
    <dgm:cxn modelId="{FEEFB397-0E2D-463C-A904-FBDEA9FBD460}" srcId="{8846BBB1-4452-4FE9-A92E-F14D5740D6FB}" destId="{D20F3C1F-7E86-4D75-8560-D34134E38C55}" srcOrd="0" destOrd="0" parTransId="{266A931D-80E5-4627-85E3-5375A88D70DF}" sibTransId="{77781CD5-B729-4C6B-9BF2-91E6324586CE}"/>
    <dgm:cxn modelId="{46525018-B533-421F-AB6F-57E663802F8A}" type="presOf" srcId="{84F29BEE-C18B-4380-83A8-FD59351FB99F}" destId="{6A07117D-A07B-4295-8459-918C62AA7675}" srcOrd="0" destOrd="0" presId="urn:microsoft.com/office/officeart/2005/8/layout/hProcess11"/>
    <dgm:cxn modelId="{DC5CD26E-55B6-4361-BD3D-E659127FDA3E}" type="presParOf" srcId="{97131506-D0FD-4C8E-8289-DEF1BF10DFEF}" destId="{3F04547F-3200-41BA-9FAE-A0225BCFD1E5}" srcOrd="0" destOrd="0" presId="urn:microsoft.com/office/officeart/2005/8/layout/hProcess11"/>
    <dgm:cxn modelId="{FBD362F6-5158-4050-949B-D3BB35A1819E}" type="presParOf" srcId="{97131506-D0FD-4C8E-8289-DEF1BF10DFEF}" destId="{D42E1103-6C76-497E-8D93-0286E9BB03A0}" srcOrd="1" destOrd="0" presId="urn:microsoft.com/office/officeart/2005/8/layout/hProcess11"/>
    <dgm:cxn modelId="{9561F4CD-6646-4F21-AC8F-7AB211700DD3}" type="presParOf" srcId="{D42E1103-6C76-497E-8D93-0286E9BB03A0}" destId="{9DC2E7B7-AC95-45F6-8023-D43EB217033B}" srcOrd="0" destOrd="0" presId="urn:microsoft.com/office/officeart/2005/8/layout/hProcess11"/>
    <dgm:cxn modelId="{9403FFB4-0673-4D22-A8CC-92470D019F63}" type="presParOf" srcId="{9DC2E7B7-AC95-45F6-8023-D43EB217033B}" destId="{F9788883-E791-46D3-BB97-2573422F983D}" srcOrd="0" destOrd="0" presId="urn:microsoft.com/office/officeart/2005/8/layout/hProcess11"/>
    <dgm:cxn modelId="{8BA698D8-30B9-4497-A0EE-8C202E61277E}" type="presParOf" srcId="{9DC2E7B7-AC95-45F6-8023-D43EB217033B}" destId="{B35D3359-4DDE-4CBE-BCEC-9DA5C2A480E1}" srcOrd="1" destOrd="0" presId="urn:microsoft.com/office/officeart/2005/8/layout/hProcess11"/>
    <dgm:cxn modelId="{94915551-1547-4B56-9315-BD7ECDF1DD4B}" type="presParOf" srcId="{9DC2E7B7-AC95-45F6-8023-D43EB217033B}" destId="{DDD4BD43-25A0-4DFD-B121-B9AD31432C76}" srcOrd="2" destOrd="0" presId="urn:microsoft.com/office/officeart/2005/8/layout/hProcess11"/>
    <dgm:cxn modelId="{AC38C853-71DD-483C-B045-34F64F2C6F6A}" type="presParOf" srcId="{D42E1103-6C76-497E-8D93-0286E9BB03A0}" destId="{909B6CAF-6AC5-435A-9C8B-D82E9E8F4381}" srcOrd="1" destOrd="0" presId="urn:microsoft.com/office/officeart/2005/8/layout/hProcess11"/>
    <dgm:cxn modelId="{D737EC47-9C86-4053-9054-F1E0B7D028CD}" type="presParOf" srcId="{D42E1103-6C76-497E-8D93-0286E9BB03A0}" destId="{C9BC13D3-C129-4C58-80BE-B21DFBCD7278}" srcOrd="2" destOrd="0" presId="urn:microsoft.com/office/officeart/2005/8/layout/hProcess11"/>
    <dgm:cxn modelId="{C18C96F2-BFA1-48C5-BF57-8C0BAEBF36CC}" type="presParOf" srcId="{C9BC13D3-C129-4C58-80BE-B21DFBCD7278}" destId="{DB870E6C-6B7F-42EE-875F-CA8CF64BAFD7}" srcOrd="0" destOrd="0" presId="urn:microsoft.com/office/officeart/2005/8/layout/hProcess11"/>
    <dgm:cxn modelId="{73DF7C27-4BF8-416C-B042-6EB45CA349F3}" type="presParOf" srcId="{C9BC13D3-C129-4C58-80BE-B21DFBCD7278}" destId="{1C44D1D8-F064-4680-A193-199CF874F828}" srcOrd="1" destOrd="0" presId="urn:microsoft.com/office/officeart/2005/8/layout/hProcess11"/>
    <dgm:cxn modelId="{54F42417-2533-4B84-AD58-BB76153294F1}" type="presParOf" srcId="{C9BC13D3-C129-4C58-80BE-B21DFBCD7278}" destId="{65A201EE-1327-447C-9202-F56FE0CCFA3F}" srcOrd="2" destOrd="0" presId="urn:microsoft.com/office/officeart/2005/8/layout/hProcess11"/>
    <dgm:cxn modelId="{C9576775-6DB2-4132-B307-6827BC5B0EB1}" type="presParOf" srcId="{D42E1103-6C76-497E-8D93-0286E9BB03A0}" destId="{7816C9BD-4D84-47FC-AAD8-FB14F2CAD57C}" srcOrd="3" destOrd="0" presId="urn:microsoft.com/office/officeart/2005/8/layout/hProcess11"/>
    <dgm:cxn modelId="{28ACA535-2E1F-4DFA-BA5C-5F38E33C5F2A}" type="presParOf" srcId="{D42E1103-6C76-497E-8D93-0286E9BB03A0}" destId="{B546B11F-1118-409A-8436-5E52E049B213}" srcOrd="4" destOrd="0" presId="urn:microsoft.com/office/officeart/2005/8/layout/hProcess11"/>
    <dgm:cxn modelId="{74F2BF0C-BE28-4EFA-9E5A-F06469484D95}" type="presParOf" srcId="{B546B11F-1118-409A-8436-5E52E049B213}" destId="{6A07117D-A07B-4295-8459-918C62AA7675}" srcOrd="0" destOrd="0" presId="urn:microsoft.com/office/officeart/2005/8/layout/hProcess11"/>
    <dgm:cxn modelId="{CBC1F47A-00D3-45A6-AB5E-AEEF71BF0DC9}" type="presParOf" srcId="{B546B11F-1118-409A-8436-5E52E049B213}" destId="{9FDFAA04-DFD3-404F-839D-95CAF635026C}" srcOrd="1" destOrd="0" presId="urn:microsoft.com/office/officeart/2005/8/layout/hProcess11"/>
    <dgm:cxn modelId="{32E10E82-0E7C-4596-920A-6284B6125516}" type="presParOf" srcId="{B546B11F-1118-409A-8436-5E52E049B213}" destId="{3F46ED05-C895-4A58-9C9B-6340449F61C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04547F-3200-41BA-9FAE-A0225BCFD1E5}">
      <dsp:nvSpPr>
        <dsp:cNvPr id="0" name=""/>
        <dsp:cNvSpPr/>
      </dsp:nvSpPr>
      <dsp:spPr>
        <a:xfrm>
          <a:off x="0" y="510282"/>
          <a:ext cx="8856983" cy="874546"/>
        </a:xfrm>
        <a:prstGeom prst="notchedRightArrow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F9788883-E791-46D3-BB97-2573422F983D}">
      <dsp:nvSpPr>
        <dsp:cNvPr id="0" name=""/>
        <dsp:cNvSpPr/>
      </dsp:nvSpPr>
      <dsp:spPr>
        <a:xfrm>
          <a:off x="0" y="72010"/>
          <a:ext cx="2411168" cy="680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Перечисление страховых взносов </a:t>
          </a:r>
          <a:br>
            <a:rPr lang="ru-RU" sz="1100" b="1" i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100" b="1" i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ОМС неработающего населения из областного бюджета в бюджет ФОМС  за сентябрь 2020 года</a:t>
          </a:r>
          <a:endParaRPr lang="ru-RU" sz="1100" b="1" i="1" kern="1200" baseline="0" dirty="0"/>
        </a:p>
      </dsp:txBody>
      <dsp:txXfrm>
        <a:off x="0" y="72010"/>
        <a:ext cx="2411168" cy="680376"/>
      </dsp:txXfrm>
    </dsp:sp>
    <dsp:sp modelId="{B35D3359-4DDE-4CBE-BCEC-9DA5C2A480E1}">
      <dsp:nvSpPr>
        <dsp:cNvPr id="0" name=""/>
        <dsp:cNvSpPr/>
      </dsp:nvSpPr>
      <dsp:spPr>
        <a:xfrm>
          <a:off x="44376" y="720080"/>
          <a:ext cx="927354" cy="46400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DB870E6C-6B7F-42EE-875F-CA8CF64BAFD7}">
      <dsp:nvSpPr>
        <dsp:cNvPr id="0" name=""/>
        <dsp:cNvSpPr/>
      </dsp:nvSpPr>
      <dsp:spPr>
        <a:xfrm>
          <a:off x="1368155" y="1080124"/>
          <a:ext cx="2039658" cy="279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Выходные дни</a:t>
          </a:r>
        </a:p>
      </dsp:txBody>
      <dsp:txXfrm>
        <a:off x="1368155" y="1080124"/>
        <a:ext cx="2039658" cy="279454"/>
      </dsp:txXfrm>
    </dsp:sp>
    <dsp:sp modelId="{1C44D1D8-F064-4680-A193-199CF874F828}">
      <dsp:nvSpPr>
        <dsp:cNvPr id="0" name=""/>
        <dsp:cNvSpPr/>
      </dsp:nvSpPr>
      <dsp:spPr>
        <a:xfrm>
          <a:off x="3186858" y="720080"/>
          <a:ext cx="1205631" cy="31999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6A07117D-A07B-4295-8459-918C62AA7675}">
      <dsp:nvSpPr>
        <dsp:cNvPr id="0" name=""/>
        <dsp:cNvSpPr/>
      </dsp:nvSpPr>
      <dsp:spPr>
        <a:xfrm>
          <a:off x="3024345" y="216022"/>
          <a:ext cx="1624143" cy="510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Поступление субвенции из ФОМС </a:t>
          </a:r>
          <a:br>
            <a:rPr lang="ru-RU" sz="11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1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бюджет ТФОМС АО</a:t>
          </a:r>
        </a:p>
      </dsp:txBody>
      <dsp:txXfrm>
        <a:off x="3024345" y="216022"/>
        <a:ext cx="1624143" cy="510282"/>
      </dsp:txXfrm>
    </dsp:sp>
    <dsp:sp modelId="{9FDFAA04-DFD3-404F-839D-95CAF635026C}">
      <dsp:nvSpPr>
        <dsp:cNvPr id="0" name=""/>
        <dsp:cNvSpPr/>
      </dsp:nvSpPr>
      <dsp:spPr>
        <a:xfrm>
          <a:off x="4680521" y="864095"/>
          <a:ext cx="1171638" cy="31999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0.68112</cdr:x>
      <cdr:y>0.75359</cdr:y>
    </cdr:from>
    <cdr:to>
      <cdr:x>0.96462</cdr:x>
      <cdr:y>0.86953</cdr:y>
    </cdr:to>
    <cdr:sp macro="" textlink="">
      <cdr:nvSpPr>
        <cdr:cNvPr id="2" name="Блок-схема: альтернативный процесс 1"/>
        <cdr:cNvSpPr/>
      </cdr:nvSpPr>
      <cdr:spPr>
        <a:xfrm xmlns:a="http://schemas.openxmlformats.org/drawingml/2006/main">
          <a:off x="6228184" y="2808312"/>
          <a:ext cx="2592301" cy="432041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9999F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ВСЕГО </a:t>
          </a:r>
          <a:r>
            <a:rPr lang="ru-RU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77, 0 млн. руб.</a:t>
          </a:r>
          <a:endParaRPr lang="ru-RU" sz="16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</cdr:x>
      <cdr:y>0.18056</cdr:y>
    </cdr:from>
    <cdr:to>
      <cdr:x>0.38182</cdr:x>
      <cdr:y>0.20833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792088" y="936104"/>
          <a:ext cx="720073" cy="14401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0.17067</cdr:x>
      <cdr:y>0.10182</cdr:y>
    </cdr:from>
    <cdr:to>
      <cdr:x>0.36571</cdr:x>
      <cdr:y>0.16264</cdr:y>
    </cdr:to>
    <cdr:sp macro="" textlink="">
      <cdr:nvSpPr>
        <cdr:cNvPr id="4" name="TextBox 3"/>
        <cdr:cNvSpPr txBox="1"/>
      </cdr:nvSpPr>
      <cdr:spPr>
        <a:xfrm xmlns:a="http://schemas.openxmlformats.org/drawingml/2006/main" rot="20686995">
          <a:off x="675911" y="527893"/>
          <a:ext cx="772445" cy="31532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+ 87,8</a:t>
          </a:r>
          <a:endParaRPr lang="ru-RU" sz="1400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0.54545</cdr:x>
      <cdr:y>0.18056</cdr:y>
    </cdr:from>
    <cdr:to>
      <cdr:x>0.67273</cdr:x>
      <cdr:y>0.20833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2160240" y="936104"/>
          <a:ext cx="504056" cy="14401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C0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"/>
            </a:defRPr>
          </a:lvl1pPr>
          <a:lvl2pPr marL="457200" indent="0">
            <a:defRPr sz="1100">
              <a:solidFill>
                <a:srgbClr val="000000"/>
              </a:solidFill>
              <a:latin typeface="Arial"/>
            </a:defRPr>
          </a:lvl2pPr>
          <a:lvl3pPr marL="914400" indent="0">
            <a:defRPr sz="1100">
              <a:solidFill>
                <a:srgbClr val="000000"/>
              </a:solidFill>
              <a:latin typeface="Arial"/>
            </a:defRPr>
          </a:lvl3pPr>
          <a:lvl4pPr marL="1371600" indent="0">
            <a:defRPr sz="1100">
              <a:solidFill>
                <a:srgbClr val="000000"/>
              </a:solidFill>
              <a:latin typeface="Arial"/>
            </a:defRPr>
          </a:lvl4pPr>
          <a:lvl5pPr marL="1828800" indent="0">
            <a:defRPr sz="1100">
              <a:solidFill>
                <a:srgbClr val="000000"/>
              </a:solidFill>
              <a:latin typeface="Arial"/>
            </a:defRPr>
          </a:lvl5pPr>
          <a:lvl6pPr marL="2286000" indent="0">
            <a:defRPr sz="1100">
              <a:solidFill>
                <a:srgbClr val="000000"/>
              </a:solidFill>
              <a:latin typeface="Arial"/>
            </a:defRPr>
          </a:lvl6pPr>
          <a:lvl7pPr marL="2743200" indent="0">
            <a:defRPr sz="1100">
              <a:solidFill>
                <a:srgbClr val="000000"/>
              </a:solidFill>
              <a:latin typeface="Arial"/>
            </a:defRPr>
          </a:lvl7pPr>
          <a:lvl8pPr marL="3200400" indent="0">
            <a:defRPr sz="1100">
              <a:solidFill>
                <a:srgbClr val="000000"/>
              </a:solidFill>
              <a:latin typeface="Arial"/>
            </a:defRPr>
          </a:lvl8pPr>
          <a:lvl9pPr marL="3657600" indent="0">
            <a:defRPr sz="11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0.53549</cdr:x>
      <cdr:y>0.10146</cdr:y>
    </cdr:from>
    <cdr:to>
      <cdr:x>0.71731</cdr:x>
      <cdr:y>0.16617</cdr:y>
    </cdr:to>
    <cdr:sp macro="" textlink="">
      <cdr:nvSpPr>
        <cdr:cNvPr id="6" name="TextBox 1"/>
        <cdr:cNvSpPr txBox="1"/>
      </cdr:nvSpPr>
      <cdr:spPr>
        <a:xfrm xmlns:a="http://schemas.openxmlformats.org/drawingml/2006/main" rot="974353">
          <a:off x="2120777" y="526040"/>
          <a:ext cx="720087" cy="33549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rPr>
            <a:t>- 126,4</a:t>
          </a:r>
          <a:endParaRPr lang="ru-RU" sz="1400" b="1" dirty="0">
            <a:solidFill>
              <a:srgbClr val="00007D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0.03636</cdr:x>
      <cdr:y>0</cdr:y>
    </cdr:from>
    <cdr:to>
      <cdr:x>0.98182</cdr:x>
      <cdr:y>0.08824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4016" y="0"/>
          <a:ext cx="37444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Остатки средств ОМС, млн. рублей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08.12.2020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457200"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457200" algn="just"/>
            <a:endParaRPr lang="ru-RU" sz="1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16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273050"/>
            <a:ext cx="4951412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79" y="4104092"/>
            <a:ext cx="6209590" cy="562922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396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итогам работы за девять месяцев 2020 года бюджет территориального фонда исполнен по доходам в сумме 18 241,9 млн. рублей (75,6%), по расходам в сумме 17 893,4 млн. рублей (75,0%). </a:t>
            </a:r>
          </a:p>
          <a:p>
            <a:pPr indent="457200" algn="just"/>
            <a:r>
              <a:rPr lang="ru-RU" sz="1050" b="0" kern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 обусловлен поступление </a:t>
            </a:r>
            <a:r>
              <a:rPr lang="ru-RU" sz="1050" b="0" dirty="0" smtClean="0">
                <a:latin typeface="Times New Roman" pitchFamily="18" charset="0"/>
                <a:cs typeface="Times New Roman" pitchFamily="18" charset="0"/>
              </a:rPr>
              <a:t>субвенции из бюджета Федерального фонда ОМС в бюджет территориального фонда </a:t>
            </a:r>
            <a:r>
              <a:rPr lang="ru-RU" sz="1050" b="0" u="sng" dirty="0" smtClean="0">
                <a:latin typeface="Times New Roman" pitchFamily="18" charset="0"/>
                <a:cs typeface="Times New Roman" pitchFamily="18" charset="0"/>
              </a:rPr>
              <a:t>после перечисления в установленном порядке из бюджета Архангельской области в бюджет ФОМС обязательного ежемесячного платежа на неработающее население.</a:t>
            </a:r>
            <a:r>
              <a:rPr lang="ru-RU" sz="10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05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Перечисление страховых взносов на ОМС неработающего населения из областного бюджета в бюджет ФОМС за сентябрь 2020 года осуществлено 25 сентября 2020 года, в связи с тем, что 26 и 27 сентября 2020 года - выходные дни, субвенция из бюджета ФОМС поступила на счет территориального фонда 29 сентября 2020 года. Указанные средства направлены в страховые медицинские организации на авансирование медицинской помощи за сентябрь 2020 года в объеме 1 007 254,6 тыс. рублей в соответствии с предоставленными СМО и МО заявками (30 сентября 2020 года), а на проведение окончательного расчета за медицинскую помощь, оказанную медицинскими организациями в сентябре 2020 года, средства</a:t>
            </a:r>
            <a:r>
              <a:rPr lang="ru-RU" sz="1050" b="0" kern="12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направлены в СМО из бюджета ТФОМС </a:t>
            </a:r>
            <a:r>
              <a:rPr lang="ru-RU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сроки, установленные разделом </a:t>
            </a:r>
            <a:r>
              <a:rPr lang="en-US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1050" b="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 обязательного медицинского страхования, утвержденных приказом Минздрава России от 28.02.2019 № 108н, 8 октября 2020 года.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19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139700"/>
            <a:ext cx="4949825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493" y="3956000"/>
            <a:ext cx="6336704" cy="5832648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5143446"/>
          </a:xfrm>
        </p:spPr>
        <p:txBody>
          <a:bodyPr>
            <a:noAutofit/>
          </a:bodyPr>
          <a:lstStyle/>
          <a:p>
            <a:pPr indent="457200" algn="just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604072"/>
            <a:ext cx="6352339" cy="512924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FontTx/>
              <a:buNone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baseline="0" dirty="0" smtClean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7705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33880"/>
            <a:ext cx="6019800" cy="2215938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79054"/>
            <a:ext cx="6019800" cy="175746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757"/>
            <a:ext cx="2133600" cy="458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8470"/>
            <a:ext cx="2057400" cy="5425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8470"/>
            <a:ext cx="6019800" cy="5425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8470"/>
            <a:ext cx="8229600" cy="542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3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89"/>
            <a:ext cx="7772400" cy="150435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2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10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9088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5757"/>
            <a:ext cx="2895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5757"/>
            <a:ext cx="2133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"/>
            <a:ext cx="9144000" cy="547617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8470"/>
            <a:ext cx="8229600" cy="137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6703"/>
            <a:ext cx="8229600" cy="389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2574"/>
            <a:ext cx="2133600" cy="47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D04C6E92C5F601B88903DF8E242552C731E5229EC71A7F7FDE01BF52CCF0BA399916F0145CAC72CD8D97AE9D78D42959C36987DE524755C5a1I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1926358"/>
            <a:ext cx="6019800" cy="2123461"/>
          </a:xfrm>
        </p:spPr>
        <p:txBody>
          <a:bodyPr/>
          <a:lstStyle/>
          <a:p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об исполнении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территориального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фонда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обязательного медицинского страхования Архангельской области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девять месяцев 2020 года</a:t>
            </a:r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6174829"/>
            <a:ext cx="8991600" cy="505456"/>
          </a:xfrm>
        </p:spPr>
        <p:txBody>
          <a:bodyPr/>
          <a:lstStyle/>
          <a:p>
            <a:pPr lvl="0" algn="ctr">
              <a:buClr>
                <a:srgbClr val="00007D"/>
              </a:buClr>
            </a:pPr>
            <a:r>
              <a:rPr kumimoji="1"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Архангельск, 2020 г.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"/>
            <a:ext cx="1835696" cy="15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6012160" y="4653136"/>
            <a:ext cx="2591692" cy="93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spcAft>
                <a:spcPts val="600"/>
              </a:spcAft>
            </a:pP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Наталья Николаевна Ясько,                          директор ТФОМС </a:t>
            </a:r>
            <a:r>
              <a:rPr lang="ru-RU" sz="1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0" y="1278284"/>
          <a:ext cx="8640962" cy="5324718"/>
        </p:xfrm>
        <a:graphic>
          <a:graphicData uri="http://schemas.openxmlformats.org/drawingml/2006/table">
            <a:tbl>
              <a:tblPr/>
              <a:tblGrid>
                <a:gridCol w="291450"/>
                <a:gridCol w="4026332"/>
                <a:gridCol w="720530"/>
                <a:gridCol w="720530"/>
                <a:gridCol w="720530"/>
                <a:gridCol w="720530"/>
                <a:gridCol w="720530"/>
                <a:gridCol w="720530"/>
              </a:tblGrid>
              <a:tr h="3718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200" b="0" i="0" u="none" strike="noStrike" dirty="0" err="1">
                          <a:solidFill>
                            <a:srgbClr val="002774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i="0" u="none" strike="noStrike" dirty="0" err="1">
                          <a:solidFill>
                            <a:srgbClr val="002774"/>
                          </a:solidFill>
                          <a:latin typeface="Times New Roman"/>
                        </a:rPr>
                        <a:t>п</a:t>
                      </a:r>
                      <a:endParaRPr lang="ru-RU" sz="1200" b="0" i="0" u="none" strike="noStrike" dirty="0">
                        <a:solidFill>
                          <a:srgbClr val="002774"/>
                        </a:solidFill>
                        <a:latin typeface="Times New Roman"/>
                      </a:endParaRP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Медицинская организация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План (комиссия 30.09.2020)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Факт 9 мес. 2020 года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Объемы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Стоимость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Объемы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Стоимость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Объемы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Стоимость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ГБУЗ АО "Архангельская областная клиническая больница"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1 341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276 062,7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735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153 207,3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54,8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55,5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ГАУЗ АО "Архангельская клиническая офтальмологическая больница"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125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10 719,8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93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8 005,4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ГБУЗ АО "Архангельская областная детская клиническая больница имени П.Г. Выжлецова"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5 144,9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2 110,1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37,0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41,0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ГБУ АО "Архангельский клинический онкологический диспансер"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400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61 112,3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296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45 223,1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ГБУЗ АО "Первая городская клиническая больница имени Е.Е.Волосевич"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960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221 400,0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738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180 875,9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76,9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81,7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ГБУЗ АО "Котласская центральная городская больница имени святителя Луки (В.Ф.Войно-Ясенецкого)"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278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59 152,2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217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47 542,8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78,1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80,4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ФГБУЗ"Северный медицинский клинический центр имени Н.А.Семашко Федерального медико-биологического агентства"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520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79 965,7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320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49 311,5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61,5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61,7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ФГБУЗ "Центральная медико-санитарная часть №58 Федерального  медико-биологического агентства"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461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109 732,0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262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60 510,2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56,8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55,1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ООО «Уральский клинический лечебно-реабилитационный центр» (г. Нижний Тагил)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350,8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0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Всего для медицинских организаций, участвующих в реализации территориальной программы ОМС Архангельской области на год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4 114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823 640,4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2 671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546 786,4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64,9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66,4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962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Межтерриториальные расчеты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1 000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162 044,6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130 458,7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74,2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80,5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ИТОГО</a:t>
                      </a:r>
                    </a:p>
                  </a:txBody>
                  <a:tcPr marL="5701" marR="5701" marT="57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5 114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985 685,0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3 413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677 245,1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774"/>
                          </a:solidFill>
                          <a:latin typeface="Times New Roman"/>
                        </a:rPr>
                        <a:t>66,7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774"/>
                          </a:solidFill>
                          <a:latin typeface="Times New Roman"/>
                        </a:rPr>
                        <a:t>68,7</a:t>
                      </a:r>
                    </a:p>
                  </a:txBody>
                  <a:tcPr marL="5701" marR="5701" marT="57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07504" y="414189"/>
            <a:ext cx="9036496" cy="100811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ru-RU" sz="19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Анализ исполнения объемов и стоимости высокотехнологичной медицинской помощи за 9 месяцев 2020 года в рамках ТП ОМС Архангельской области</a:t>
            </a:r>
            <a:endParaRPr kumimoji="0" lang="ru-RU" sz="19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лок-схема: альтернативный процесс 9"/>
          <p:cNvSpPr/>
          <p:nvPr/>
        </p:nvSpPr>
        <p:spPr>
          <a:xfrm>
            <a:off x="107504" y="702221"/>
            <a:ext cx="8892480" cy="172819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переавансирования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медицинских организаций составляет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1 071, 5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14189"/>
            <a:ext cx="8640960" cy="86409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</a:pPr>
            <a:r>
              <a:rPr kumimoji="0" lang="ru-RU" sz="1700" b="1" i="0" u="none" strike="noStrike" kern="0" cap="none" spc="0" normalizeH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Стоимость медицинской помощи за 9 месяцев 2020 года </a:t>
            </a:r>
            <a:endParaRPr kumimoji="0" lang="ru-RU" sz="17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51520" y="1134269"/>
            <a:ext cx="2088232" cy="93610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(Утв. 30.09.2020)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22 424, 3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372200" y="774229"/>
            <a:ext cx="2448272" cy="115212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ПОДТВЕРЖДЕНО  СЧЕТАМИ НА ОПЛАТУ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15 189, 4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987824" y="918245"/>
            <a:ext cx="2664296" cy="108012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ПЕРЕЧИСЛЕНО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МЕДИЦИНСКИЕ ОРГАНИЗАЦИИ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состоянию на 20.10.2020 </a:t>
            </a:r>
          </a:p>
          <a:p>
            <a:pPr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16 260, 9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339752" y="135029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5652120" y="1350293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0" y="3150493"/>
          <a:ext cx="9144000" cy="372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2609387"/>
            <a:ext cx="9144000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ru-RU" sz="17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Объёмы финансового обеспечения тестирования лиц, застрахованных по ОМС,</a:t>
            </a:r>
          </a:p>
          <a:p>
            <a:pPr lvl="0">
              <a:lnSpc>
                <a:spcPct val="80000"/>
              </a:lnSpc>
            </a:pPr>
            <a:r>
              <a:rPr lang="ru-RU" sz="17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на новую </a:t>
            </a:r>
            <a:r>
              <a:rPr lang="ru-RU" sz="1700" b="1" kern="0" dirty="0" err="1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коронавирусную</a:t>
            </a:r>
            <a:r>
              <a:rPr lang="ru-RU" sz="17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инфекцию до и при госпитализации в соответствии</a:t>
            </a:r>
          </a:p>
          <a:p>
            <a:pPr lvl="0">
              <a:lnSpc>
                <a:spcPct val="80000"/>
              </a:lnSpc>
            </a:pPr>
            <a:r>
              <a:rPr lang="ru-RU" sz="17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 с приказом Минздрава России от 19.03.2020 № 198н, млн. руб.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558205"/>
            <a:ext cx="8640960" cy="1152127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Дополнительные расходы на оказание медицинской помощи лицам </a:t>
            </a:r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 заболеванием или подозрением на заболевание новой коронавирусной инфекцией за апрель – сентябрь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926357"/>
          <a:ext cx="8712969" cy="4104456"/>
        </p:xfrm>
        <a:graphic>
          <a:graphicData uri="http://schemas.openxmlformats.org/drawingml/2006/table">
            <a:tbl>
              <a:tblPr/>
              <a:tblGrid>
                <a:gridCol w="2147562"/>
                <a:gridCol w="1020790"/>
                <a:gridCol w="1065414"/>
                <a:gridCol w="1094826"/>
                <a:gridCol w="1152128"/>
                <a:gridCol w="1224136"/>
                <a:gridCol w="1008113"/>
              </a:tblGrid>
              <a:tr h="43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амбулатор-ных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условиях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условиях дневного стационара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условиях </a:t>
                      </a:r>
                      <a:r>
                        <a:rPr lang="ru-RU" sz="1400" b="1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кругло-суточного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стационара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Скорая медицинская помощь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Тестирование на </a:t>
                      </a:r>
                      <a:r>
                        <a:rPr lang="en-US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en-US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en-US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endParaRPr lang="ru-RU" sz="1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к оплате страховыми медицинскими организациями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10 784,7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61 963,9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72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748 580,1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15 255,7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75 788,5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912 372,9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Оплачено за медицинскую помощь, оказанную застрахованным лицам за пределами Архангельской области</a:t>
                      </a:r>
                      <a:endParaRPr lang="ru-RU" sz="15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73,1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10 937,3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248,4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274,0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11 532,8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9370" marR="39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10 857,8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61 963,9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759 517,4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15 504,1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76 062,5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923 905,7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COVID-19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6336" y="163832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rgbClr val="002774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400" dirty="0">
              <a:solidFill>
                <a:srgbClr val="00277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7704856" cy="36003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Межтерриториальные расчеты, млн. руб.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0745738"/>
              </p:ext>
            </p:extLst>
          </p:nvPr>
        </p:nvGraphicFramePr>
        <p:xfrm>
          <a:off x="179512" y="1710332"/>
          <a:ext cx="4320480" cy="5053685"/>
        </p:xfrm>
        <a:graphic>
          <a:graphicData uri="http://schemas.openxmlformats.org/drawingml/2006/table">
            <a:tbl>
              <a:tblPr/>
              <a:tblGrid>
                <a:gridCol w="1440160"/>
                <a:gridCol w="648072"/>
                <a:gridCol w="720080"/>
                <a:gridCol w="648072"/>
                <a:gridCol w="864096"/>
              </a:tblGrid>
              <a:tr h="804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 оказания 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 2020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2020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2019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r>
                        <a:rPr lang="ru-RU" sz="1400" b="1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выпол-нения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2020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70661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Амбулаторная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МП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посещения с проф.  и иными целями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29 003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40 687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64,5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неотложная 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7 367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1 067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491,1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обращения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9 797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13 144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6212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Круглосуточный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10 499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7 837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10 726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74,6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ВМП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1 222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74,2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1 157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70661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Дневной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лечения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400" b="0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055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57,3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145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ЭКО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023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Скорая помощь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8 500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6 230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7 112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73,3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44008" y="774229"/>
            <a:ext cx="4320605" cy="720080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Оплата МП, оказанной в МО Архангельской области лицам, застрахованным на территории других субъектов РФ</a:t>
            </a:r>
            <a:endParaRPr lang="ru-RU" sz="1600" dirty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774229"/>
            <a:ext cx="4320480" cy="720080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Оплата МП, оказанной в МО других субъектов РФ лицам, застрахованным </a:t>
            </a:r>
            <a:b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территории Архангельской области</a:t>
            </a:r>
            <a:endParaRPr lang="ru-RU" sz="1600" dirty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МТР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0745738"/>
              </p:ext>
            </p:extLst>
          </p:nvPr>
        </p:nvGraphicFramePr>
        <p:xfrm>
          <a:off x="4644008" y="1710335"/>
          <a:ext cx="4320480" cy="5040556"/>
        </p:xfrm>
        <a:graphic>
          <a:graphicData uri="http://schemas.openxmlformats.org/drawingml/2006/table">
            <a:tbl>
              <a:tblPr/>
              <a:tblGrid>
                <a:gridCol w="2114278"/>
                <a:gridCol w="1103101"/>
                <a:gridCol w="1103101"/>
              </a:tblGrid>
              <a:tr h="803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 оказания 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2020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2019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0125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Амбулаторная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МП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посещения с проф. и иными целями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16 489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15 814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679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неотложная 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6 827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6 546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обращения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14 030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14 939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7403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Круглосуточный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2 849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3 149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ВМП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30125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Дневной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лечения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ЭКО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3012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Скорая помощь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4 945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4 945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>
            <a:off x="2915816" y="3078485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915816" y="3510533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915816" y="3798565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915816" y="4446637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15816" y="4806677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2915816" y="5094709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915816" y="5598765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915816" y="5886797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915816" y="6174829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915816" y="6534869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7740352" y="3006477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7740352" y="3366517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740352" y="3654549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740352" y="4230613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7740352" y="4662661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7740352" y="5022701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7740352" y="5598765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7740352" y="5886797"/>
            <a:ext cx="0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740352" y="6174829"/>
            <a:ext cx="0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278285"/>
            <a:ext cx="1872208" cy="57606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2 908,8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796136" y="1062261"/>
            <a:ext cx="3096344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2 202,0 млн. руб. (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75,7%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т.ч. на противоопухолевую лекарственную терапию –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1 628,2 млн. руб.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414189"/>
            <a:ext cx="7560840" cy="864096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на оказание медицинской помощи пациентам с онкологическими заболеваниями в стационарных условиях и в условиях дневного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стационара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771800" y="1278285"/>
            <a:ext cx="2376264" cy="57606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ПРЕДОСТАВЛЕНО ФОМС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2 181,6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«Борьба с онкологическими заболеваниями»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123728" y="135029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148064" y="135029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1520" y="2142381"/>
          <a:ext cx="4032448" cy="27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720080"/>
                <a:gridCol w="864096"/>
                <a:gridCol w="576064"/>
              </a:tblGrid>
              <a:tr h="504056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ИСПОЛЬЗОВАНО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УСЛОВИЯХ  СТАЦИОНАРА</a:t>
                      </a:r>
                      <a:endParaRPr lang="ru-RU" sz="14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9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Профиль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</a:tr>
              <a:tr h="4038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Всего мед.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организациями АО, 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1 896,4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1 280,1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67,5 </a:t>
                      </a:r>
                    </a:p>
                  </a:txBody>
                  <a:tcPr marL="7620" marR="7620" marT="10160" marB="0" anchor="ctr"/>
                </a:tc>
              </a:tr>
              <a:tr h="369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 т.ч химиотерапия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1 102,1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799,8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</a:tr>
              <a:tr h="23453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Справочно:</a:t>
                      </a:r>
                    </a:p>
                  </a:txBody>
                  <a:tcPr marL="7620" marR="7620" marT="1016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</a:tr>
              <a:tr h="396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межтерриториальные расчеты  (жители Архангельской области в др.субъектах)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293,0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28,7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499992" y="2142381"/>
          <a:ext cx="4392488" cy="274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936104"/>
                <a:gridCol w="1008112"/>
                <a:gridCol w="576064"/>
              </a:tblGrid>
              <a:tr h="504056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ИСПОЛЬЗОВАНО </a:t>
                      </a:r>
                      <a:b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УСЛОВИЯХ ДНЕВНОГО СТАЦИОНАРА </a:t>
                      </a:r>
                      <a:endParaRPr lang="ru-RU" sz="1400" b="1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Профиль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4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</a:tr>
              <a:tr h="307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Всего мед.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организациями АО, 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1 012,4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921,9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91,1</a:t>
                      </a:r>
                    </a:p>
                  </a:txBody>
                  <a:tcPr marL="7620" marR="7620" marT="10160" marB="0" anchor="ctr"/>
                </a:tc>
              </a:tr>
              <a:tr h="393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 т.ч химиотерапия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855,6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828,4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96,8</a:t>
                      </a:r>
                    </a:p>
                  </a:txBody>
                  <a:tcPr marL="7620" marR="7620" marT="10160" marB="0" anchor="ctr"/>
                </a:tc>
              </a:tr>
              <a:tr h="21602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Справочно:</a:t>
                      </a:r>
                    </a:p>
                  </a:txBody>
                  <a:tcPr marL="7620" marR="7620" marT="101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межтерриториальные расчеты  (жители Архангельской области в др.субъектах)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14,0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5536" y="5238725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Уровень использования средств: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5526757"/>
            <a:ext cx="1872208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9 месяцев 2019 года</a:t>
            </a:r>
          </a:p>
          <a:p>
            <a:pPr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53,5%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339752" y="5526757"/>
            <a:ext cx="1872208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9 месяцев 2020 года</a:t>
            </a:r>
          </a:p>
          <a:p>
            <a:pPr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75,7%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9992" y="4878685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Средняя стоимость единицы объема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медицинской помощи, тыс. руб.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4572000" y="5454749"/>
          <a:ext cx="4320480" cy="1264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08112"/>
                <a:gridCol w="1080120"/>
                <a:gridCol w="1008112"/>
              </a:tblGrid>
              <a:tr h="3479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Всего в т.ч: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месяцев 2019 года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2020 года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Рост, %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</a:tr>
              <a:tr h="425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Круглосуточный стационар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93,8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132,8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41,6</a:t>
                      </a:r>
                    </a:p>
                  </a:txBody>
                  <a:tcPr marL="7620" marR="7620" marT="10160" marB="0" anchor="ctr"/>
                </a:tc>
              </a:tr>
              <a:tr h="4628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85,5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139,6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63,3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 flipV="1">
            <a:off x="6516216" y="5814789"/>
            <a:ext cx="432048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6588224" y="6246837"/>
            <a:ext cx="288032" cy="1440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1"/>
            <a:ext cx="8229600" cy="4192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436096" y="774229"/>
            <a:ext cx="3312368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Страхователи работающего населения (работодатели)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27784" y="774229"/>
            <a:ext cx="2376264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Страховые взносы на ОМС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774229"/>
            <a:ext cx="1584176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ФНС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422301"/>
            <a:ext cx="2160240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Федеральный фонд ОМС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16216" y="1350293"/>
            <a:ext cx="244827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 субъекта РФ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59832" y="1350293"/>
            <a:ext cx="2376264" cy="5054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Страховые взносы на ОМС неработающего населения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3294509"/>
            <a:ext cx="3024336" cy="361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Территориальный фонд ОМС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5676974"/>
            <a:ext cx="3600400" cy="361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СМО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5004048" y="99025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123728" y="990253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</p:cNvCxnSpPr>
          <p:nvPr/>
        </p:nvCxnSpPr>
        <p:spPr>
          <a:xfrm>
            <a:off x="1331640" y="120627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1"/>
          </p:cNvCxnSpPr>
          <p:nvPr/>
        </p:nvCxnSpPr>
        <p:spPr>
          <a:xfrm flipH="1">
            <a:off x="5436096" y="1566317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627784" y="171033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51520" y="2070373"/>
            <a:ext cx="3672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Субвенция 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финансовое 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и </a:t>
            </a:r>
          </a:p>
          <a:p>
            <a:pPr algn="l"/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реализацию </a:t>
            </a:r>
            <a:r>
              <a:rPr lang="ru-RU" sz="105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терр.программы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ОМС </a:t>
            </a:r>
            <a:r>
              <a:rPr lang="ru-RU" sz="105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условии 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соответствия объема бюджетных ассигнований на ОМС неработающего населения</a:t>
            </a:r>
            <a:r>
              <a:rPr lang="ru-RU" sz="105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и при условии их 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перечисления в бюджет ФОМС ежемесячно 1/12 годового объема бюджетных </a:t>
            </a: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ассигнований, </a:t>
            </a:r>
            <a:r>
              <a:rPr lang="ru-RU" sz="105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срок не позднее 28-го числа каждого месяца</a:t>
            </a:r>
            <a:endParaRPr lang="ru-RU" sz="1050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algn="l"/>
            <a:endParaRPr lang="ru-RU" sz="105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1331640" y="3727357"/>
            <a:ext cx="648072" cy="1949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3799566"/>
            <a:ext cx="1043608" cy="8333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Договор о финансовом обеспечении ОМС</a:t>
            </a:r>
          </a:p>
        </p:txBody>
      </p:sp>
      <p:sp>
        <p:nvSpPr>
          <p:cNvPr id="58" name="TextBox 57"/>
          <p:cNvSpPr txBox="1"/>
          <p:nvPr/>
        </p:nvSpPr>
        <p:spPr>
          <a:xfrm rot="17387926">
            <a:off x="417957" y="4318527"/>
            <a:ext cx="1457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Заявка на аванс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flipV="1">
            <a:off x="899592" y="3727357"/>
            <a:ext cx="648072" cy="19496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7258431">
            <a:off x="1089302" y="4260446"/>
            <a:ext cx="86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аванс</a:t>
            </a:r>
          </a:p>
        </p:txBody>
      </p:sp>
      <p:cxnSp>
        <p:nvCxnSpPr>
          <p:cNvPr id="64" name="Прямая со стрелкой 63"/>
          <p:cNvCxnSpPr/>
          <p:nvPr/>
        </p:nvCxnSpPr>
        <p:spPr>
          <a:xfrm flipV="1">
            <a:off x="1907704" y="3799565"/>
            <a:ext cx="648072" cy="18774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 rot="17273636">
            <a:off x="1313434" y="4334817"/>
            <a:ext cx="1308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Заявка на оплату счетов</a:t>
            </a:r>
          </a:p>
        </p:txBody>
      </p:sp>
      <p:cxnSp>
        <p:nvCxnSpPr>
          <p:cNvPr id="66" name="Прямая со стрелкой 65"/>
          <p:cNvCxnSpPr/>
          <p:nvPr/>
        </p:nvCxnSpPr>
        <p:spPr>
          <a:xfrm flipH="1">
            <a:off x="3059832" y="3727357"/>
            <a:ext cx="720080" cy="1877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 rot="17518708">
            <a:off x="1942634" y="4264771"/>
            <a:ext cx="1793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Целевое финансирование по дифференцированным </a:t>
            </a:r>
            <a:r>
              <a:rPr lang="ru-RU" sz="1200" i="1" dirty="0" err="1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подушевым</a:t>
            </a:r>
            <a:r>
              <a:rPr lang="ru-RU" sz="1200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нормативам</a:t>
            </a: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5868144" y="3366317"/>
            <a:ext cx="2952328" cy="361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Медицинские организации</a:t>
            </a:r>
          </a:p>
        </p:txBody>
      </p:sp>
      <p:cxnSp>
        <p:nvCxnSpPr>
          <p:cNvPr id="87" name="Прямая со стрелкой 86"/>
          <p:cNvCxnSpPr/>
          <p:nvPr/>
        </p:nvCxnSpPr>
        <p:spPr>
          <a:xfrm flipV="1">
            <a:off x="3779912" y="3799565"/>
            <a:ext cx="2664296" cy="216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 rot="19500977">
            <a:off x="4692484" y="4558059"/>
            <a:ext cx="2268945" cy="46294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Договор на оказание и оплату медицинской помощи по ОМС</a:t>
            </a:r>
          </a:p>
        </p:txBody>
      </p:sp>
      <p:cxnSp>
        <p:nvCxnSpPr>
          <p:cNvPr id="90" name="Прямая со стрелкой 89"/>
          <p:cNvCxnSpPr/>
          <p:nvPr/>
        </p:nvCxnSpPr>
        <p:spPr>
          <a:xfrm flipH="1">
            <a:off x="3707904" y="3726557"/>
            <a:ext cx="2376264" cy="19496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19414477">
            <a:off x="3866447" y="4487080"/>
            <a:ext cx="1430294" cy="27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Заявка на аванс</a:t>
            </a:r>
          </a:p>
        </p:txBody>
      </p:sp>
      <p:sp>
        <p:nvSpPr>
          <p:cNvPr id="93" name="TextBox 92"/>
          <p:cNvSpPr txBox="1"/>
          <p:nvPr/>
        </p:nvSpPr>
        <p:spPr>
          <a:xfrm rot="19259569">
            <a:off x="4995146" y="4327574"/>
            <a:ext cx="864096" cy="27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аванс</a:t>
            </a:r>
          </a:p>
        </p:txBody>
      </p:sp>
      <p:sp>
        <p:nvSpPr>
          <p:cNvPr id="94" name="Выгнутая вверх стрелка 93"/>
          <p:cNvSpPr/>
          <p:nvPr/>
        </p:nvSpPr>
        <p:spPr>
          <a:xfrm rot="8600972">
            <a:off x="3483849" y="4901899"/>
            <a:ext cx="4450779" cy="1593805"/>
          </a:xfrm>
          <a:prstGeom prst="curved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339752" y="6038014"/>
            <a:ext cx="1440160" cy="3086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СЧЕТ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0" y="6110222"/>
            <a:ext cx="2339752" cy="7668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контрольно – экспертных мероприятий</a:t>
            </a:r>
          </a:p>
        </p:txBody>
      </p:sp>
      <p:cxnSp>
        <p:nvCxnSpPr>
          <p:cNvPr id="107" name="Прямая со стрелкой 106"/>
          <p:cNvCxnSpPr/>
          <p:nvPr/>
        </p:nvCxnSpPr>
        <p:spPr>
          <a:xfrm flipV="1">
            <a:off x="3779912" y="3799565"/>
            <a:ext cx="4896544" cy="2382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7415808" y="4305021"/>
            <a:ext cx="1728192" cy="157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Оплата оказанной медицинской помощи с учетом результатов контроля - аванс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4" name="Прямая со стрелкой 123"/>
          <p:cNvCxnSpPr>
            <a:stCxn id="85" idx="1"/>
          </p:cNvCxnSpPr>
          <p:nvPr/>
        </p:nvCxnSpPr>
        <p:spPr>
          <a:xfrm flipH="1" flipV="1">
            <a:off x="3635896" y="3546237"/>
            <a:ext cx="2232248" cy="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067944" y="3510733"/>
            <a:ext cx="1656184" cy="370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счета</a:t>
            </a:r>
            <a:endParaRPr lang="ru-RU" dirty="0"/>
          </a:p>
        </p:txBody>
      </p:sp>
      <p:sp>
        <p:nvSpPr>
          <p:cNvPr id="127" name="TextBox 126"/>
          <p:cNvSpPr txBox="1"/>
          <p:nvPr/>
        </p:nvSpPr>
        <p:spPr>
          <a:xfrm>
            <a:off x="4283968" y="2718445"/>
            <a:ext cx="3096344" cy="64807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1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Оплата медицинской помощи, оказанной гражданам, застрахованным за пределами Архангельской области (межтерриториальные расчеты) с учетом  результатов контроля</a:t>
            </a:r>
          </a:p>
          <a:p>
            <a:endParaRPr lang="ru-RU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Прямая со стрелкой 128"/>
          <p:cNvCxnSpPr/>
          <p:nvPr/>
        </p:nvCxnSpPr>
        <p:spPr>
          <a:xfrm>
            <a:off x="3635896" y="3438525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251520" y="342181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Схема финансового обеспечения реализации территориальной программы ОМС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419872" y="1782341"/>
            <a:ext cx="43924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Ежемесячный обязательный платеж подлежит </a:t>
            </a:r>
            <a:br>
              <a:rPr lang="ru-RU" sz="105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уплате в срок </a:t>
            </a:r>
            <a:r>
              <a:rPr lang="ru-RU" sz="10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 28-го числа текущего календарного месяца </a:t>
            </a:r>
            <a:endParaRPr lang="ru-RU" sz="1050" b="1" dirty="0">
              <a:solidFill>
                <a:srgbClr val="C00000"/>
              </a:solidFill>
            </a:endParaRPr>
          </a:p>
        </p:txBody>
      </p:sp>
      <p:sp>
        <p:nvSpPr>
          <p:cNvPr id="100" name="Выгнутая вверх стрелка 99"/>
          <p:cNvSpPr/>
          <p:nvPr/>
        </p:nvSpPr>
        <p:spPr>
          <a:xfrm rot="10800000">
            <a:off x="2195736" y="1854349"/>
            <a:ext cx="6264696" cy="432048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1" name="Выгнутая вниз стрелка 100"/>
          <p:cNvSpPr/>
          <p:nvPr/>
        </p:nvSpPr>
        <p:spPr>
          <a:xfrm rot="5100566">
            <a:off x="-722149" y="2297582"/>
            <a:ext cx="2006686" cy="402594"/>
          </a:xfrm>
          <a:prstGeom prst="curved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4" name="Рисунок 113" descr="vnimanie-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0" y="1926357"/>
            <a:ext cx="467544" cy="524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86197"/>
            <a:ext cx="8229600" cy="36004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бюджета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территориального фонда за девять месяцев 2020 года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79512" y="978968"/>
          <a:ext cx="8712969" cy="2683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242"/>
                <a:gridCol w="1524770"/>
                <a:gridCol w="1597378"/>
                <a:gridCol w="1452162"/>
                <a:gridCol w="1960417"/>
              </a:tblGrid>
              <a:tr h="747164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2020 год</a:t>
                      </a:r>
                      <a:endParaRPr lang="ru-RU" sz="15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(млн. рублей)</a:t>
                      </a:r>
                      <a:endParaRPr lang="ru-RU" sz="1500" b="1" kern="120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факту</a:t>
                      </a: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мес.2019 года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0779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24 120,0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18 241,9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+ 6,9%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0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0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17 893,4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+ 6,5%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0779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24 374,5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17 190,6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+ 15,5%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625212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остатков средств 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254,5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1 051,3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07504" y="4158605"/>
          <a:ext cx="8856984" cy="319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4950693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/>
              <a:t>25.09.2020,</a:t>
            </a:r>
          </a:p>
          <a:p>
            <a:r>
              <a:rPr lang="ru-RU" sz="1050" b="1" dirty="0" smtClean="0"/>
              <a:t>пятница</a:t>
            </a:r>
          </a:p>
        </p:txBody>
      </p:sp>
      <p:sp>
        <p:nvSpPr>
          <p:cNvPr id="8" name="Овал 7"/>
          <p:cNvSpPr/>
          <p:nvPr/>
        </p:nvSpPr>
        <p:spPr>
          <a:xfrm>
            <a:off x="2051720" y="4950693"/>
            <a:ext cx="1080120" cy="36004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51720" y="5022701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</a:rPr>
              <a:t>26-27.09.2020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19872" y="4878685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29.09.2020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0032" y="5022701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30.09.2020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27984" y="5310733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Средства из бюджета </a:t>
            </a:r>
            <a:b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ТФОМС направлены </a:t>
            </a:r>
            <a:b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в СМО  </a:t>
            </a:r>
            <a:r>
              <a:rPr lang="ru-RU" sz="11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авансирование </a:t>
            </a:r>
            <a:r>
              <a:rPr lang="ru-RU" sz="11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мед.помощи</a:t>
            </a:r>
            <a:r>
              <a:rPr lang="ru-RU" sz="11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 сентябрь</a:t>
            </a:r>
          </a:p>
        </p:txBody>
      </p:sp>
      <p:sp>
        <p:nvSpPr>
          <p:cNvPr id="14" name="Овал 13"/>
          <p:cNvSpPr/>
          <p:nvPr/>
        </p:nvSpPr>
        <p:spPr>
          <a:xfrm>
            <a:off x="7308304" y="4950693"/>
            <a:ext cx="1008112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3568" y="3726557"/>
            <a:ext cx="7704856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Причины превышения доходов над расходами</a:t>
            </a:r>
            <a:endParaRPr 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9992" y="6390853"/>
            <a:ext cx="421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Медицинские организации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4158605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Средства из бюджета </a:t>
            </a:r>
            <a:b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ТФОМС направлены в СМО  </a:t>
            </a:r>
            <a:b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окончательного расчета за мед. помощь, оказанную в сентябре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08304" y="5022701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08.10.2020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44208" y="5670773"/>
            <a:ext cx="20882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Договор на оказание и оплату медицинской помощи по ОМС</a:t>
            </a:r>
          </a:p>
        </p:txBody>
      </p:sp>
      <p:sp>
        <p:nvSpPr>
          <p:cNvPr id="22" name="Выгнутая влево стрелка 21"/>
          <p:cNvSpPr/>
          <p:nvPr/>
        </p:nvSpPr>
        <p:spPr>
          <a:xfrm>
            <a:off x="4139952" y="5526757"/>
            <a:ext cx="576064" cy="1080120"/>
          </a:xfrm>
          <a:prstGeom prst="curv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право стрелка 22"/>
          <p:cNvSpPr/>
          <p:nvPr/>
        </p:nvSpPr>
        <p:spPr>
          <a:xfrm>
            <a:off x="8316416" y="5454749"/>
            <a:ext cx="576064" cy="1224136"/>
          </a:xfrm>
          <a:prstGeom prst="curved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14189"/>
            <a:ext cx="8229600" cy="648071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Динамика остатков средств ОМС на счетах медицинских организаций и динамика кредиторская задолженность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1206277"/>
          <a:ext cx="38884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0" y="1422301"/>
          <a:ext cx="4248472" cy="241773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60734"/>
                <a:gridCol w="687738"/>
              </a:tblGrid>
              <a:tr h="90842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организации с наибольшей просроченной кредиторской задолженностью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средствам ОМС по состоянию на 01.10.2020, млн. рублей</a:t>
                      </a:r>
                      <a:endParaRPr lang="ru-RU" sz="140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126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«Первая ГКБ им. Е.Е. Волосевич»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873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«Новодвинская ЦРБ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88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«АДОКБ им. П.Г. Выжлецова» 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7276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«АГКБ № 6»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</a:tr>
              <a:tr h="27276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«Вельская ЦРБ»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lang="ru-RU" sz="13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0" y="4302621"/>
          <a:ext cx="4295800" cy="224475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744416"/>
                <a:gridCol w="551384"/>
              </a:tblGrid>
              <a:tr h="57532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Остатки средств ОМС на счетах медицинских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организаций по состоянию на 01.10.2020,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40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209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«Первая ГКБ им. Е.Е. Волосевич»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315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«Новодвинская ЦРБ»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343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«АДОКБ им. П.Г. Выжлецова»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343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«АГКБ № 6»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  <a:tr h="23439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ГБУЗ АО «Вельская ЦРБ»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31,5</a:t>
                      </a:r>
                      <a:endParaRPr lang="ru-RU" sz="1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36000" marB="360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2181"/>
            <a:ext cx="8229600" cy="360039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Ожидаемое исполнение бюджета ТФОМС АО в 2020 году по доходам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702221"/>
          <a:ext cx="8352928" cy="80951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400600"/>
                <a:gridCol w="2952328"/>
              </a:tblGrid>
              <a:tr h="27521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 законом </a:t>
                      </a:r>
                      <a:r>
                        <a:rPr lang="ru-RU" sz="11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r>
                        <a:rPr lang="ru-RU" sz="11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25.11.2020 № 346-21-ОЗ</a:t>
                      </a:r>
                      <a:endParaRPr lang="ru-RU" sz="1100" u="sng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</a:t>
                      </a:r>
                      <a:endParaRPr lang="ru-RU" sz="110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16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24 695,5 млн.руб.</a:t>
                      </a:r>
                      <a:endParaRPr lang="ru-RU" sz="11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24 695,5 млн.руб.</a:t>
                      </a:r>
                      <a:endParaRPr lang="ru-RU" sz="11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5215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состоянию на 1 декабря 2020 года в бюджет поступило 22 670,4 млн. рублей (91,8%)</a:t>
                      </a:r>
                      <a:endParaRPr lang="ru-RU" sz="11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854350"/>
          <a:ext cx="8784976" cy="449698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08874"/>
                <a:gridCol w="899350"/>
                <a:gridCol w="754570"/>
                <a:gridCol w="488528"/>
                <a:gridCol w="3633654"/>
              </a:tblGrid>
              <a:tr h="402788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законом,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anchor="ctr"/>
                </a:tc>
              </a:tr>
              <a:tr h="238772"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/>
                </a:tc>
              </a:tr>
              <a:tr h="2485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в том числе:</a:t>
                      </a:r>
                      <a:endParaRPr lang="ru-RU" sz="1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24 950,0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24 812,0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877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</a:t>
                      </a:r>
                      <a:r>
                        <a:rPr kumimoji="0" lang="ru-RU" sz="1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организации ОМС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24 349,7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24 349,7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1255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дополнительное финансовое обеспечение медицинских организаций в условиях ЧС </a:t>
                      </a:r>
                      <a:b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реализации ТПОМС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337,9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337,9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РФ от 12.08.2020 № 1213.</a:t>
                      </a:r>
                      <a:b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МБТ направляются на фин.обеспечение первичной медико-санитарной помощи, в части неотложной медицинской помощи, скорой медицинской помощи (за исключением санитарно-авиационной эвакуации, осуществляемой воздушными судами), специализированной медицинской помощи, в том числе</a:t>
                      </a: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высокотехнологичной, при заболеваниях и состояниях, включенных в базовую программу ОМС, </a:t>
                      </a:r>
                      <a:r>
                        <a:rPr lang="ru-RU" sz="1000" u="sng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связи с превышением объемов и стоимости </a:t>
                      </a:r>
                      <a:r>
                        <a:rPr lang="ru-RU" sz="1000" u="sng" kern="12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мед.помощи</a:t>
                      </a:r>
                      <a:r>
                        <a:rPr lang="ru-RU" sz="1000" u="sng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связанным с оказанием мед.</a:t>
                      </a:r>
                      <a:r>
                        <a:rPr lang="ru-RU" sz="1000" u="sng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u="sng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помощи пациентам с COVID-19  </a:t>
                      </a:r>
                      <a:r>
                        <a:rPr lang="ru-RU" sz="10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(письмо ФОМС от 16.10.2020 № 14654/30-2/и). 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3723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софинансирование расходов МО на оплату труда врачей и среднего медицинского персонала первичного звена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175,8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45,1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  <a:endParaRPr lang="ru-RU" sz="1000" b="1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медицинских организациях Архангельской области низкий уровень прироста численности медицинских работников, оказывающих первичную медико-санитарную помощь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864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фин.обеспечение выплат  стимулирующего характера мед. работникам первичного звена </a:t>
                      </a:r>
                      <a:b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выявление онкологических заболеваний при проведении</a:t>
                      </a:r>
                      <a:r>
                        <a:rPr lang="ru-RU" sz="10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проф.осмотров и диспансеризации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Приостановка плановой медицинской помощи, в том числе всеобщей диспансеризации в условиях угрозы распространения новой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коронавирусной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инфекции</a:t>
                      </a:r>
                    </a:p>
                  </a:txBody>
                  <a:tcPr anchor="ctr"/>
                </a:tc>
              </a:tr>
              <a:tr h="38718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МО за счет средств НСЗ</a:t>
                      </a:r>
                      <a:endParaRPr lang="ru-RU" sz="1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данным 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минздрава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Архангельской области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95536" y="1566317"/>
            <a:ext cx="837361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Ожидаемое исполнение бюджета ТФОМС АО в 2020 году по расходам</a:t>
            </a:r>
            <a:endParaRPr kumimoji="0" lang="ru-RU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znak_voc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179512" y="6445004"/>
            <a:ext cx="432048" cy="3918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6390853"/>
            <a:ext cx="7488832" cy="4154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Неосвоенные по состоянию на 31.12.2020 средства в соответствии </a:t>
            </a:r>
            <a:b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частью 5 статьи 242 Бюджетного кодекса РФ в январе 2021 года подлежат возврату в бюджет ФОМС </a:t>
            </a:r>
            <a:endParaRPr lang="ru-RU" sz="105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9079"/>
            <a:ext cx="4374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414190"/>
            <a:ext cx="8280920" cy="7920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девять месяцев 2020 года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206276"/>
          <a:ext cx="8640960" cy="5433082"/>
        </p:xfrm>
        <a:graphic>
          <a:graphicData uri="http://schemas.openxmlformats.org/drawingml/2006/table">
            <a:tbl>
              <a:tblPr/>
              <a:tblGrid>
                <a:gridCol w="3600400"/>
                <a:gridCol w="1182057"/>
                <a:gridCol w="1050191"/>
                <a:gridCol w="936104"/>
                <a:gridCol w="1080120"/>
                <a:gridCol w="792088"/>
              </a:tblGrid>
              <a:tr h="700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млн. рублей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9 месяцам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24 120,0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18 241,9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75,6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+ 1 171,1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5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17 893,4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+ 1 087,9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278,1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оплату труда врачей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среднего мед. персонала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+ 131,8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выплаты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выявление онкозаболеваний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субсидий, субвенций и иных МБТ прошлых 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703,8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</a:t>
                      </a: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,3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+ 287,5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 остатков субсидий, субвенций и иных МБТ прошлых 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- 109,0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- 119,3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- 110,0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57606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девять месяцев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062261"/>
          <a:ext cx="8712968" cy="5700268"/>
        </p:xfrm>
        <a:graphic>
          <a:graphicData uri="http://schemas.openxmlformats.org/drawingml/2006/table">
            <a:tbl>
              <a:tblPr/>
              <a:tblGrid>
                <a:gridCol w="3657083"/>
                <a:gridCol w="1147320"/>
                <a:gridCol w="1075613"/>
                <a:gridCol w="860491"/>
                <a:gridCol w="1219027"/>
                <a:gridCol w="753434"/>
              </a:tblGrid>
              <a:tr h="62260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бюджетной росписью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9 месяцам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  <a:r>
                        <a:rPr lang="ru-RU" sz="18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24 564,8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17 190,6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+ 2 312,8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+15,5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расходы: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оплату медицинской помощи </a:t>
                      </a:r>
                      <a:b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ведение дела страховых</a:t>
                      </a: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медицинских организаций 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24 177,2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17 054,1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+ 2 287,7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+ 15,5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расходов медицинских организаций на оплату труда врачей и среднего медицинского персонала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+ 17,8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+ 217,1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выплат стимулирующего характера мед. работникам за выявление онкологических заболеваний 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 организаций за счет средств НСЗ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+ 32,6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обеспечение выполнения  функций территориального фонда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62262"/>
            <a:ext cx="8784976" cy="5760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 ПО СРЕДСТВАМ НСЗ НА 9 МЕСЯЦЕВ 2020 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53,7 млн.руб.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СРЕДСТВ НСЗ ТФОМС АО</a:t>
            </a:r>
            <a:r>
              <a:rPr lang="ru-RU" sz="155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25,2 тыс. </a:t>
            </a:r>
            <a:r>
              <a:rPr lang="ru-RU" sz="155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(47,0%) </a:t>
            </a:r>
            <a:endParaRPr lang="ru-RU" sz="15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10333"/>
            <a:ext cx="230425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Обучено 1 135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работников  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3,6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(86,6%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плана 4,2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660232" y="1710333"/>
            <a:ext cx="230425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12,8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(53,5% от плана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23,9 млн. 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55776" y="2862462"/>
          <a:ext cx="4032448" cy="3882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728192"/>
              </a:tblGrid>
              <a:tr h="326931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78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искусственной вентиляции легких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«Вельская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Заключение контракта приостановлено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по причине изменения цены товара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Набор для проведения эндоскопических операций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«Верхнетоем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Маммограф 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ГБУЗ  АО «Каргопольская ЦРБ имени       Н.Д. Кировой»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заключен, исполнен 28.10.2020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флюорографический цифровой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«Коношская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заключен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экономией на сумму 80,0 тыс.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</a:t>
                      </a: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«Плесецкая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79512" y="414189"/>
            <a:ext cx="8712968" cy="576064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на мероприятия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дополнительному образованию, </a:t>
            </a:r>
            <a:r>
              <a:rPr lang="ru-RU" b="1" i="1" u="sng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приобретению и ремонту оборудования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660232" y="2862462"/>
          <a:ext cx="2304256" cy="388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282"/>
                <a:gridCol w="976974"/>
              </a:tblGrid>
              <a:tr h="320688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 рентгено-диагностический телеуправляемый </a:t>
                      </a:r>
                      <a:endParaRPr kumimoji="0" lang="ru-RU" sz="1200" b="1" u="sng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«АОДКБ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им. П.Г.Выжлецова» 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Государствен-ный</a:t>
                      </a: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Блок-схема: альтернативный процесс 9"/>
          <p:cNvSpPr/>
          <p:nvPr/>
        </p:nvSpPr>
        <p:spPr>
          <a:xfrm>
            <a:off x="2555776" y="1710333"/>
            <a:ext cx="4032448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оборудования </a:t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8,8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(34,5% от плана 25,6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2862462"/>
          <a:ext cx="2304256" cy="390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963"/>
                <a:gridCol w="1189293"/>
              </a:tblGrid>
              <a:tr h="331142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ОБУЧЕНИЕ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41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 выполнения плана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Количество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 70% до 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40% до 70%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0% до 40%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(«Мирнинская ЦГБ» - 0%, «Коношская ЦРБ» – 0%)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Блок-схема: документ 11"/>
          <p:cNvSpPr/>
          <p:nvPr/>
        </p:nvSpPr>
        <p:spPr>
          <a:xfrm>
            <a:off x="7596336" y="0"/>
            <a:ext cx="1547664" cy="63021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НСЗ «ФО мероприятий»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342181"/>
            <a:ext cx="7704856" cy="79209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9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</a:t>
            </a:r>
            <a:r>
              <a:rPr lang="ru-RU" sz="19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 для софинансирования расходов медицинских организаций на оплату труда врачей и среднего медицинского персонала</a:t>
            </a:r>
            <a:endParaRPr lang="ru-RU" sz="1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3006477"/>
          <a:ext cx="3384375" cy="3689527"/>
        </p:xfrm>
        <a:graphic>
          <a:graphicData uri="http://schemas.openxmlformats.org/drawingml/2006/table">
            <a:tbl>
              <a:tblPr/>
              <a:tblGrid>
                <a:gridCol w="862746"/>
                <a:gridCol w="1260814"/>
                <a:gridCol w="1260815"/>
              </a:tblGrid>
              <a:tr h="93516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Потребность во врачах и среднем медицинском персонале  в МО Архангельской области на 2020 год </a:t>
                      </a:r>
                      <a:b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данным МЗ</a:t>
                      </a:r>
                      <a:r>
                        <a:rPr lang="ru-RU" sz="1400" b="1" baseline="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79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6758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медицинских работников  </a:t>
                      </a:r>
                      <a:b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отчетном периоде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241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6758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Уволено медицинских работников в отчетном периоде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256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6202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численности медицинских работников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- 15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35896" y="3006477"/>
          <a:ext cx="532859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304256"/>
                <a:gridCol w="1052117"/>
                <a:gridCol w="1036113"/>
              </a:tblGrid>
              <a:tr h="776224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01.10.2020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13475">
                <a:tc gridSpan="2"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1347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3 360,9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4 314,2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7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2 727,2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17 683,6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7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209,3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472,7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7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582,4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7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197,4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11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1 208,2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3 255,4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38">
                <a:tc row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8 161,5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26 024,6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75">
                <a:tc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Блок-схема: документ 8"/>
          <p:cNvSpPr/>
          <p:nvPr/>
        </p:nvSpPr>
        <p:spPr>
          <a:xfrm>
            <a:off x="7596336" y="0"/>
            <a:ext cx="1547664" cy="558205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«Кадры»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323528" y="1134269"/>
          <a:ext cx="8533457" cy="1308887"/>
        </p:xfrm>
        <a:graphic>
          <a:graphicData uri="http://schemas.openxmlformats.org/drawingml/2006/table">
            <a:tbl>
              <a:tblPr/>
              <a:tblGrid>
                <a:gridCol w="699464"/>
                <a:gridCol w="1328981"/>
                <a:gridCol w="1468874"/>
                <a:gridCol w="1888552"/>
                <a:gridCol w="1608766"/>
                <a:gridCol w="1538820"/>
              </a:tblGrid>
              <a:tr h="2940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Предусмотрено,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на формирование НСЗ, 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в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5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8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 (75%)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131,9 (75%)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26,0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2430413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среднем по Российской Федерации использование средств НСЗ </a:t>
            </a:r>
            <a:b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софинансирования расходов 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медицинских организаций 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13,5%</a:t>
            </a:r>
            <a:endParaRPr lang="ru-RU" sz="1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956376" y="6390853"/>
            <a:ext cx="936104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7812360" y="6174829"/>
            <a:ext cx="216024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627784" y="4230613"/>
            <a:ext cx="576064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627784" y="6462861"/>
            <a:ext cx="576064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566317"/>
            <a:ext cx="2160240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14,5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084168" y="1566317"/>
            <a:ext cx="2880320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 В МО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млн. руб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414189"/>
            <a:ext cx="8496944" cy="864096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lang="ru-RU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Финансовое обеспечение осуществления денежных выплат </a:t>
            </a:r>
            <a:endParaRPr lang="ru-RU" b="1" kern="0" dirty="0" smtClean="0">
              <a:solidFill>
                <a:srgbClr val="9999FF">
                  <a:lumMod val="25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l">
              <a:lnSpc>
                <a:spcPct val="80000"/>
              </a:lnSpc>
            </a:pPr>
            <a:r>
              <a:rPr lang="ru-RU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стимулирующего </a:t>
            </a:r>
            <a:r>
              <a:rPr lang="ru-RU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характера медицинским работникам за выявление онкологических заболеваний в ходе проведения диспансеризации </a:t>
            </a:r>
            <a:br>
              <a:rPr lang="ru-RU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профилактических медицинских осмотров населения</a:t>
            </a:r>
            <a:endParaRPr kumimoji="0" lang="ru-RU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059832" y="1566317"/>
            <a:ext cx="2376264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ПРЕДОСТАВЛЕНО ФОМС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7,3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«Борьба </a:t>
            </a:r>
            <a:b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с онкологическими заболеваниями»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11760" y="156631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436096" y="156631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2142381"/>
            <a:ext cx="8784976" cy="7920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Порядок и условия осуществления денежных выплат утверждены приказом Минздрава России от 7 июля 2020 года № 682н, приказ зарегистрирован в Минюсте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 августа 2020 года, вступил в силу 21 августа 2020 года.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4230613"/>
            <a:ext cx="8605464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состоянию на 25 октября 2020 года заключены соглашения о софинансировании расходов на осуществление денежных выплат стимулирующего характера медицинским работникам между территориальным фондом и медицинскими организациями,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включенными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перечень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87624" y="6174829"/>
            <a:ext cx="6696744" cy="4320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неосвоения средств и возврата в бюджет 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ФОМС</a:t>
            </a:r>
            <a:endParaRPr lang="ru-RU" sz="17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3006477"/>
            <a:ext cx="8784976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Перечень медицинских организаций, в которых проводятся профилактические медицинские осмотры и диспансеризация, диагностические исследования, диспансерное наблюдение за пациентом с онкологическим заболеванием, утвержден постановлением министерства здравоохранения Архангельской области от 1 октября 2020 года № 11-пз.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7544" y="5382741"/>
            <a:ext cx="7920880" cy="64807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Приостановка плановой медицинской помощи, в том числе всеобщей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диспансеризации,  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условиях угрозы распространения новой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инфекции</a:t>
            </a:r>
          </a:p>
        </p:txBody>
      </p:sp>
      <p:sp>
        <p:nvSpPr>
          <p:cNvPr id="20" name="Выгнутая влево стрелка 19"/>
          <p:cNvSpPr/>
          <p:nvPr/>
        </p:nvSpPr>
        <p:spPr>
          <a:xfrm rot="20391687">
            <a:off x="182774" y="5929290"/>
            <a:ext cx="851884" cy="1051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право стрелка 20"/>
          <p:cNvSpPr/>
          <p:nvPr/>
        </p:nvSpPr>
        <p:spPr>
          <a:xfrm rot="1142000">
            <a:off x="8096069" y="5881483"/>
            <a:ext cx="1022994" cy="10282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108012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 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девять месяцев 2020 года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1" y="1494311"/>
          <a:ext cx="8680081" cy="4897435"/>
        </p:xfrm>
        <a:graphic>
          <a:graphicData uri="http://schemas.openxmlformats.org/drawingml/2006/table">
            <a:tbl>
              <a:tblPr/>
              <a:tblGrid>
                <a:gridCol w="3816424"/>
                <a:gridCol w="1152128"/>
                <a:gridCol w="1080120"/>
                <a:gridCol w="862033"/>
                <a:gridCol w="1035312"/>
                <a:gridCol w="734064"/>
              </a:tblGrid>
              <a:tr h="8558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</a:t>
                      </a: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месяцев 2020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9 месяцам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23 907,7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16 863,2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+ 2 276,4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+ 15,6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на оплату медицинской помощи 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22 750,4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16 033,6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+ 2 189,0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+ 15,8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территориях других субъектов РФ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277,2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+ 41,7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+ 17,7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оплату медицинской помощи, оказанной гражданам, застрахованным на территории Архангельской области,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пределами территории страхования </a:t>
                      </a:r>
                      <a:endParaRPr lang="ru-RU" sz="16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552,4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+ 45,7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0"/>
            <a:ext cx="8640960" cy="5760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 реализации территориальной программы ОМС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девять месяцев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990253"/>
          <a:ext cx="8712969" cy="5753595"/>
        </p:xfrm>
        <a:graphic>
          <a:graphicData uri="http://schemas.openxmlformats.org/drawingml/2006/table">
            <a:tbl>
              <a:tblPr/>
              <a:tblGrid>
                <a:gridCol w="3096344"/>
                <a:gridCol w="1296144"/>
                <a:gridCol w="1368152"/>
                <a:gridCol w="864096"/>
                <a:gridCol w="936104"/>
                <a:gridCol w="1152129"/>
              </a:tblGrid>
              <a:tr h="206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МП,</a:t>
                      </a:r>
                      <a:b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Объемы медицинской помощи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Направлено, 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15 745,0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 на оплату МП:</a:t>
                      </a:r>
                      <a:endParaRPr lang="ru-RU" sz="15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стационарных условиях, </a:t>
                      </a:r>
                      <a:b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7 604,5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08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128 004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«медицинская реабилитация»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5 690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2 116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1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ВМП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677,2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5 114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3 413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1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«онкология»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1 217,2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11 390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8 911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условиях дневного стационара, </a:t>
                      </a:r>
                      <a:b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1 686,0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71 643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43 416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«онкология»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927,2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7 898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6 471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23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рамках проведения профилактических мероприятий: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профилактические осмотры взрослого населения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24 412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11 403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диспансеризация определенных групп взрослого населения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238,5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147 696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67 129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профилактические осмотры несовершеннолетних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272,4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187 922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84 080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диспансеризация детей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3 760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0"/>
            <a:ext cx="8640960" cy="5760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 реализации территориальной программы ОМС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девять месяцев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062262"/>
          <a:ext cx="8712969" cy="5416713"/>
        </p:xfrm>
        <a:graphic>
          <a:graphicData uri="http://schemas.openxmlformats.org/drawingml/2006/table">
            <a:tbl>
              <a:tblPr/>
              <a:tblGrid>
                <a:gridCol w="3096344"/>
                <a:gridCol w="1296144"/>
                <a:gridCol w="1368152"/>
                <a:gridCol w="864096"/>
                <a:gridCol w="936104"/>
                <a:gridCol w="1152129"/>
              </a:tblGrid>
              <a:tr h="2194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МП,</a:t>
                      </a:r>
                      <a:b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Объемы медицинской помощи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проведение диагностических исследований,  в том числе:</a:t>
                      </a:r>
                      <a:endParaRPr lang="ru-RU" sz="15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422,7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54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компьютерная томография</a:t>
                      </a:r>
                    </a:p>
                  </a:txBody>
                  <a:tcPr marL="39370" marR="39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31 293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22 167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193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магнитно-резонансная томография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77,7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13 541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11 504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201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ультразвуковое исследование </a:t>
                      </a:r>
                      <a:b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сердечно-сосудистой системы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128 015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47 783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113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эндоскопическое диагностическое исследование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54 278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33 182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185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молекулярно-генетическое исследование с целью выявления онкологических заболеваний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гистологические исследования </a:t>
                      </a:r>
                      <a:b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целью выявления онкологических заболеваний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57 009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820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54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тестирование на </a:t>
                      </a:r>
                      <a:r>
                        <a:rPr lang="en-US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endParaRPr lang="ru-RU" sz="1500" b="1" kern="1200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133 501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116 589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Синяя презентация</Template>
  <TotalTime>24617</TotalTime>
  <Words>2691</Words>
  <Application>Microsoft Office PowerPoint</Application>
  <PresentationFormat>Произвольный</PresentationFormat>
  <Paragraphs>917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Пиксел</vt:lpstr>
      <vt:lpstr>«Отчет об исполнении бюджета территориального фонда обязательного медицинского страхования Архангельской области  за девять месяцев 2020 года»</vt:lpstr>
      <vt:lpstr>  Поступление доходов в бюджет территориального фонда  за девять месяцев 2020 года  </vt:lpstr>
      <vt:lpstr>Расходы бюджета территориального фонда  за девять месяцев 2020 года</vt:lpstr>
      <vt:lpstr>Слайд 4</vt:lpstr>
      <vt:lpstr>Использование средств НСЗ ТФОМС АО для софинансирования расходов медицинских организаций на оплату труда врачей и среднего медицинского персонала</vt:lpstr>
      <vt:lpstr>Слайд 6</vt:lpstr>
      <vt:lpstr>Расходы бюджета территориального фонда   на оплату медицинской помощи за девять месяцев 2020 года</vt:lpstr>
      <vt:lpstr>Анализ реализации территориальной программы ОМС  за девять месяцев 2020 года</vt:lpstr>
      <vt:lpstr>Анализ реализации территориальной программы ОМС  за девять месяцев 2020 года</vt:lpstr>
      <vt:lpstr>Слайд 10</vt:lpstr>
      <vt:lpstr>Слайд 11</vt:lpstr>
      <vt:lpstr>Дополнительные расходы на оказание медицинской помощи лицам  с заболеванием или подозрением на заболевание новой коронавирусной инфекцией за апрель – сентябрь 2020 года</vt:lpstr>
      <vt:lpstr>Межтерриториальные расчеты, млн. руб.</vt:lpstr>
      <vt:lpstr>Слайд 14</vt:lpstr>
      <vt:lpstr> </vt:lpstr>
      <vt:lpstr>Итоговая оценка исполнения бюджета  территориального фонда за девять месяцев 2020 года</vt:lpstr>
      <vt:lpstr>Динамика остатков средств ОМС на счетах медицинских организаций и динамика кредиторская задолженность</vt:lpstr>
      <vt:lpstr>Ожидаемое исполнение бюджета ТФОМС АО в 2020 году по доходам</vt:lpstr>
      <vt:lpstr>Слайд 19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2237</cp:revision>
  <dcterms:created xsi:type="dcterms:W3CDTF">2009-10-07T09:46:29Z</dcterms:created>
  <dcterms:modified xsi:type="dcterms:W3CDTF">2020-12-08T11:35:25Z</dcterms:modified>
</cp:coreProperties>
</file>