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95" r:id="rId2"/>
    <p:sldId id="336" r:id="rId3"/>
    <p:sldId id="333" r:id="rId4"/>
    <p:sldId id="330" r:id="rId5"/>
    <p:sldId id="326" r:id="rId6"/>
    <p:sldId id="319" r:id="rId7"/>
    <p:sldId id="321" r:id="rId8"/>
    <p:sldId id="334" r:id="rId9"/>
    <p:sldId id="344" r:id="rId10"/>
    <p:sldId id="352" r:id="rId11"/>
    <p:sldId id="346" r:id="rId12"/>
    <p:sldId id="347" r:id="rId13"/>
    <p:sldId id="348" r:id="rId14"/>
    <p:sldId id="349" r:id="rId15"/>
    <p:sldId id="350" r:id="rId16"/>
    <p:sldId id="353" r:id="rId17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0" autoAdjust="0"/>
    <p:restoredTop sz="87719" autoAdjust="0"/>
  </p:normalViewPr>
  <p:slideViewPr>
    <p:cSldViewPr>
      <p:cViewPr varScale="1">
        <p:scale>
          <a:sx n="71" d="100"/>
          <a:sy n="71" d="100"/>
        </p:scale>
        <p:origin x="368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Excel_Worksheet3.xlsx"/><Relationship Id="rId1" Type="http://schemas.openxmlformats.org/officeDocument/2006/relationships/image" Target="../media/image2.jpeg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975316400331005E-2"/>
          <c:y val="0.21468975317791694"/>
          <c:w val="0.96604938271604934"/>
          <c:h val="0.6656621486501499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АО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b="1" dirty="0" smtClean="0">
                        <a:solidFill>
                          <a:schemeClr val="bg1"/>
                        </a:solidFill>
                      </a:rPr>
                      <a:t>5</a:t>
                    </a:r>
                    <a:r>
                      <a:rPr lang="en-US" dirty="0" smtClean="0"/>
                      <a:t>5 706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 b="1" dirty="0" smtClean="0">
                        <a:solidFill>
                          <a:schemeClr val="bg1"/>
                        </a:solidFill>
                      </a:rPr>
                      <a:t>4</a:t>
                    </a:r>
                    <a:r>
                      <a:rPr lang="en-US" dirty="0" smtClean="0"/>
                      <a:t>7 887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b="1" dirty="0" smtClean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en-US" dirty="0" smtClean="0"/>
                      <a:t>55 724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600" b="1" dirty="0" smtClean="0">
                        <a:solidFill>
                          <a:schemeClr val="bg1"/>
                        </a:solidFill>
                      </a:rPr>
                      <a:t>6</a:t>
                    </a:r>
                    <a:r>
                      <a:rPr lang="en-US" dirty="0" smtClean="0"/>
                      <a:t>0 761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600" b="1" smtClean="0">
                        <a:solidFill>
                          <a:schemeClr val="bg1"/>
                        </a:solidFill>
                      </a:rPr>
                      <a:t>6</a:t>
                    </a:r>
                    <a:r>
                      <a:rPr lang="en-US" smtClean="0"/>
                      <a:t>4 956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г.
факт</c:v>
                </c:pt>
                <c:pt idx="1">
                  <c:v>2020 г.
оценка</c:v>
                </c:pt>
                <c:pt idx="2">
                  <c:v>2021 г.
прогноз</c:v>
                </c:pt>
                <c:pt idx="3">
                  <c:v>2022 г.
прогноз</c:v>
                </c:pt>
                <c:pt idx="4">
                  <c:v>2023 г.
прогноз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 formatCode="0">
                  <c:v>55706.106999090014</c:v>
                </c:pt>
                <c:pt idx="1">
                  <c:v>49559</c:v>
                </c:pt>
                <c:pt idx="2" formatCode="0">
                  <c:v>55723.875935000011</c:v>
                </c:pt>
                <c:pt idx="3" formatCode="0">
                  <c:v>60761</c:v>
                </c:pt>
                <c:pt idx="4" formatCode="0">
                  <c:v>64956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НАО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b="1" dirty="0" smtClean="0">
                        <a:solidFill>
                          <a:schemeClr val="tx1"/>
                        </a:solidFill>
                      </a:rPr>
                      <a:t>7</a:t>
                    </a:r>
                    <a:r>
                      <a:rPr lang="en-US" dirty="0" smtClean="0"/>
                      <a:t> 863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 b="1" dirty="0" smtClean="0">
                        <a:solidFill>
                          <a:schemeClr val="tx1"/>
                        </a:solidFill>
                      </a:rPr>
                      <a:t>4</a:t>
                    </a:r>
                    <a:r>
                      <a:rPr lang="en-US" dirty="0" smtClean="0"/>
                      <a:t> 692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b="1" dirty="0" smtClean="0">
                        <a:solidFill>
                          <a:schemeClr val="tx1"/>
                        </a:solidFill>
                      </a:rPr>
                      <a:t>7</a:t>
                    </a:r>
                    <a:r>
                      <a:rPr lang="en-US" dirty="0" smtClean="0"/>
                      <a:t> 556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600" b="1" dirty="0" smtClean="0">
                        <a:solidFill>
                          <a:schemeClr val="tx1"/>
                        </a:solidFill>
                      </a:rPr>
                      <a:t>8</a:t>
                    </a:r>
                    <a:r>
                      <a:rPr lang="en-US" dirty="0" smtClean="0"/>
                      <a:t> 510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600" b="1" smtClean="0">
                        <a:solidFill>
                          <a:schemeClr val="tx1"/>
                        </a:solidFill>
                      </a:rPr>
                      <a:t>8</a:t>
                    </a:r>
                    <a:r>
                      <a:rPr lang="en-US" smtClean="0"/>
                      <a:t> 771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г.
факт</c:v>
                </c:pt>
                <c:pt idx="1">
                  <c:v>2020 г.
оценка</c:v>
                </c:pt>
                <c:pt idx="2">
                  <c:v>2021 г.
прогноз</c:v>
                </c:pt>
                <c:pt idx="3">
                  <c:v>2022 г.
прогноз</c:v>
                </c:pt>
                <c:pt idx="4">
                  <c:v>2023 г.
прогноз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 formatCode="0">
                  <c:v>7862.5584600000002</c:v>
                </c:pt>
                <c:pt idx="1">
                  <c:v>4692</c:v>
                </c:pt>
                <c:pt idx="2" formatCode="0">
                  <c:v>7555.8640650000025</c:v>
                </c:pt>
                <c:pt idx="3">
                  <c:v>8510</c:v>
                </c:pt>
                <c:pt idx="4">
                  <c:v>8771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4"/>
        <c:overlap val="100"/>
        <c:axId val="1057071680"/>
        <c:axId val="1057069504"/>
      </c:barChart>
      <c:catAx>
        <c:axId val="10570716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057069504"/>
        <c:crosses val="autoZero"/>
        <c:auto val="1"/>
        <c:lblAlgn val="ctr"/>
        <c:lblOffset val="100"/>
        <c:noMultiLvlLbl val="0"/>
      </c:catAx>
      <c:valAx>
        <c:axId val="1057069504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one"/>
        <c:crossAx val="10570716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lang="ru-RU" sz="1800" kern="1200" dirty="0" smtClean="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8470515021814923E-2"/>
          <c:y val="7.2799527180175006E-3"/>
          <c:w val="0.97152947918067878"/>
          <c:h val="0.6503482139977310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 счет собственных средств областного бюджета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7.9735624294779237E-3"/>
                  <c:y val="-7.83456082082795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5947124858957016E-3"/>
                  <c:y val="-7.0763775155865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baseline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2020 год (план на 01.10.2020)</c:v>
                </c:pt>
                <c:pt idx="1">
                  <c:v>2021 год (проект)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86671</c:v>
                </c:pt>
                <c:pt idx="1">
                  <c:v>86391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 счет целевых средств от бюджетов других уровней (организаций)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1.2757699887164674E-2"/>
                  <c:y val="-4.04364429462088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2020 год (план на 01.10.2020)</c:v>
                </c:pt>
                <c:pt idx="1">
                  <c:v>2021 год (проект)</c:v>
                </c:pt>
              </c:strCache>
            </c:strRef>
          </c:cat>
          <c:val>
            <c:numRef>
              <c:f>Лист1!$C$2:$C$3</c:f>
              <c:numCache>
                <c:formatCode>#,##0</c:formatCode>
                <c:ptCount val="2"/>
                <c:pt idx="0">
                  <c:v>30635</c:v>
                </c:pt>
                <c:pt idx="1">
                  <c:v>20360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7"/>
        <c:overlap val="100"/>
        <c:axId val="1140255760"/>
        <c:axId val="1140247056"/>
      </c:barChart>
      <c:catAx>
        <c:axId val="11402557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40247056"/>
        <c:crosses val="autoZero"/>
        <c:auto val="1"/>
        <c:lblAlgn val="ctr"/>
        <c:lblOffset val="100"/>
        <c:noMultiLvlLbl val="0"/>
      </c:catAx>
      <c:valAx>
        <c:axId val="1140247056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114025576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8204220638894544E-2"/>
          <c:y val="0.74396706977077398"/>
          <c:w val="0.89516247707369778"/>
          <c:h val="0.19485894936404918"/>
        </c:manualLayout>
      </c:layout>
      <c:overlay val="0"/>
      <c:txPr>
        <a:bodyPr/>
        <a:lstStyle/>
        <a:p>
          <a:pPr>
            <a:defRPr sz="1600" baseline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1949981291989329E-2"/>
          <c:y val="6.3418879383772401E-4"/>
          <c:w val="0.97630611285846869"/>
          <c:h val="0.6079619099561328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"указные" категории работников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Потребность</c:v>
                </c:pt>
                <c:pt idx="1">
                  <c:v>Распределено по ГРБС и МО</c:v>
                </c:pt>
                <c:pt idx="2">
                  <c:v>Резерв по минфину АО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1727</c:v>
                </c:pt>
                <c:pt idx="1">
                  <c:v>446</c:v>
                </c:pt>
                <c:pt idx="2">
                  <c:v>1281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повышение МРОТ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2.9819483658903834E-3"/>
                  <c:y val="-6.153879727649313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Потребность</c:v>
                </c:pt>
                <c:pt idx="1">
                  <c:v>Распределено по ГРБС и МО</c:v>
                </c:pt>
                <c:pt idx="2">
                  <c:v>Резерв по минфину АО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 formatCode="#,##0">
                  <c:v>348.2</c:v>
                </c:pt>
                <c:pt idx="2" formatCode="#,##0">
                  <c:v>348.2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индексация фонда оплаты труда с 01.10.2020 на 3% (досчет)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 baseline="0">
                    <a:solidFill>
                      <a:schemeClr val="bg1"/>
                    </a:solidFill>
                    <a:latin typeface="Times New Roman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Потребность</c:v>
                </c:pt>
                <c:pt idx="1">
                  <c:v>Распределено по ГРБС и МО</c:v>
                </c:pt>
                <c:pt idx="2">
                  <c:v>Резерв по минфину АО</c:v>
                </c:pt>
              </c:strCache>
            </c:strRef>
          </c:cat>
          <c:val>
            <c:numRef>
              <c:f>Лист1!$D$2:$D$4</c:f>
              <c:numCache>
                <c:formatCode>#,##0</c:formatCode>
                <c:ptCount val="3"/>
                <c:pt idx="0">
                  <c:v>406</c:v>
                </c:pt>
                <c:pt idx="1">
                  <c:v>406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140245968"/>
        <c:axId val="1140248688"/>
      </c:barChart>
      <c:catAx>
        <c:axId val="11402459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 b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40248688"/>
        <c:crosses val="autoZero"/>
        <c:auto val="1"/>
        <c:lblAlgn val="ctr"/>
        <c:lblOffset val="100"/>
        <c:noMultiLvlLbl val="0"/>
      </c:catAx>
      <c:valAx>
        <c:axId val="1140248688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one"/>
        <c:crossAx val="11402459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75827031123525968"/>
          <c:w val="0.9873491068042245"/>
          <c:h val="0.23728573809259318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3363530154195733E-2"/>
          <c:y val="9.7370359879704743E-3"/>
          <c:w val="0.97152947918067889"/>
          <c:h val="0.6503482139977311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 счет собственных средств областного бюджета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7.9735624294779255E-3"/>
                  <c:y val="-7.83456082082795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5947124858957022E-3"/>
                  <c:y val="-7.0763775155865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baseline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2020 год (план на 01.10.2020)</c:v>
                </c:pt>
                <c:pt idx="1">
                  <c:v>2021 год (проект)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26036</c:v>
                </c:pt>
                <c:pt idx="1">
                  <c:v>25567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 счет целевых средств от бюджетов других уровней (организаций)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1.2757699887164674E-2"/>
                  <c:y val="-8.93252406583645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2020 год (план на 01.10.2020)</c:v>
                </c:pt>
                <c:pt idx="1">
                  <c:v>2021 год (проект)</c:v>
                </c:pt>
              </c:strCache>
            </c:strRef>
          </c:cat>
          <c:val>
            <c:numRef>
              <c:f>Лист1!$C$2:$C$3</c:f>
              <c:numCache>
                <c:formatCode>#,##0</c:formatCode>
                <c:ptCount val="2"/>
                <c:pt idx="0">
                  <c:v>9956</c:v>
                </c:pt>
                <c:pt idx="1">
                  <c:v>6064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7"/>
        <c:overlap val="100"/>
        <c:axId val="1140254672"/>
        <c:axId val="1140253584"/>
      </c:barChart>
      <c:catAx>
        <c:axId val="11402546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40253584"/>
        <c:crosses val="autoZero"/>
        <c:auto val="1"/>
        <c:lblAlgn val="ctr"/>
        <c:lblOffset val="100"/>
        <c:noMultiLvlLbl val="0"/>
      </c:catAx>
      <c:valAx>
        <c:axId val="1140253584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114025467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7.1608876106711877E-2"/>
          <c:y val="0.72269443115913423"/>
          <c:w val="0.89516247707369778"/>
          <c:h val="0.19485894936404918"/>
        </c:manualLayout>
      </c:layout>
      <c:overlay val="0"/>
      <c:txPr>
        <a:bodyPr/>
        <a:lstStyle/>
        <a:p>
          <a:pPr>
            <a:defRPr sz="1600" baseline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992037493866749"/>
          <c:y val="2.9619584460764552E-2"/>
          <c:w val="0.58547379066925409"/>
          <c:h val="0.94076083107847153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326064">
                <a:alpha val="84706"/>
              </a:srgbClr>
            </a:solidFill>
            <a:ln w="946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1"/>
          <c:dPt>
            <c:idx val="0"/>
            <c:invertIfNegative val="1"/>
            <c:bubble3D val="0"/>
          </c:dPt>
          <c:dPt>
            <c:idx val="1"/>
            <c:invertIfNegative val="1"/>
            <c:bubble3D val="0"/>
          </c:dPt>
          <c:dPt>
            <c:idx val="2"/>
            <c:invertIfNegative val="1"/>
            <c:bubble3D val="0"/>
          </c:dPt>
          <c:dPt>
            <c:idx val="3"/>
            <c:invertIfNegative val="1"/>
            <c:bubble3D val="0"/>
          </c:dPt>
          <c:dPt>
            <c:idx val="4"/>
            <c:invertIfNegative val="1"/>
            <c:bubble3D val="0"/>
          </c:dPt>
          <c:dPt>
            <c:idx val="5"/>
            <c:invertIfNegative val="1"/>
            <c:bubble3D val="0"/>
          </c:dPt>
          <c:dPt>
            <c:idx val="6"/>
            <c:invertIfNegative val="1"/>
            <c:bubble3D val="0"/>
          </c:dPt>
          <c:dPt>
            <c:idx val="7"/>
            <c:invertIfNegative val="1"/>
            <c:bubble3D val="0"/>
          </c:dPt>
          <c:dPt>
            <c:idx val="8"/>
            <c:invertIfNegative val="1"/>
            <c:bubble3D val="0"/>
          </c:dPt>
          <c:dLbls>
            <c:spPr>
              <a:noFill/>
              <a:ln w="25276"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1400" b="0" i="0" u="none" strike="noStrike" kern="1200" baseline="0">
                    <a:solidFill>
                      <a:schemeClr val="tx2">
                        <a:lumMod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1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ВОДНОЕ ХОЗЯЙСТВО</c:v>
                </c:pt>
                <c:pt idx="1">
                  <c:v>КУЛЬТУРА</c:v>
                </c:pt>
                <c:pt idx="2">
                  <c:v>ВОПРОСЫ МИГРАЦИИ</c:v>
                </c:pt>
                <c:pt idx="3">
                  <c:v>СПОРТ</c:v>
                </c:pt>
                <c:pt idx="4">
                  <c:v>ЖИЛИЩНОЕ СТРОИТЕЛЬСТВО</c:v>
                </c:pt>
                <c:pt idx="5">
                  <c:v>ИНЖЕНЕРНАЯ ИНФРАСТРУКТУРА</c:v>
                </c:pt>
                <c:pt idx="6">
                  <c:v>ЗДРАВООХРАНЕНИЕ</c:v>
                </c:pt>
                <c:pt idx="7">
                  <c:v>ДОРОЖНОЕ СТРОИТЕЛЬСТВО, ТРАНСПОРТНАЯ ИНФРАСТРУКТУРА</c:v>
                </c:pt>
                <c:pt idx="8">
                  <c:v>ОБРАЗОВАНИЕ</c:v>
                </c:pt>
              </c:strCache>
            </c:strRef>
          </c:cat>
          <c:val>
            <c:numRef>
              <c:f>Лист1!$B$2:$B$10</c:f>
              <c:numCache>
                <c:formatCode>#,##0.0</c:formatCode>
                <c:ptCount val="9"/>
                <c:pt idx="0">
                  <c:v>34.5</c:v>
                </c:pt>
                <c:pt idx="1">
                  <c:v>43.9</c:v>
                </c:pt>
                <c:pt idx="2">
                  <c:v>99</c:v>
                </c:pt>
                <c:pt idx="3">
                  <c:v>290.3</c:v>
                </c:pt>
                <c:pt idx="4">
                  <c:v>732.2</c:v>
                </c:pt>
                <c:pt idx="5">
                  <c:v>1044.7</c:v>
                </c:pt>
                <c:pt idx="6">
                  <c:v>1186</c:v>
                </c:pt>
                <c:pt idx="7">
                  <c:v>1247.4000000000001</c:v>
                </c:pt>
                <c:pt idx="8">
                  <c:v>2097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946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axId val="1140256304"/>
        <c:axId val="1140241616"/>
      </c:barChart>
      <c:catAx>
        <c:axId val="1140256304"/>
        <c:scaling>
          <c:orientation val="minMax"/>
        </c:scaling>
        <c:delete val="0"/>
        <c:axPos val="l"/>
        <c:numFmt formatCode="General" sourceLinked="1"/>
        <c:majorTickMark val="out"/>
        <c:minorTickMark val="cross"/>
        <c:tickLblPos val="nextTo"/>
        <c:spPr>
          <a:ln>
            <a:noFill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40241616"/>
        <c:crosses val="autoZero"/>
        <c:auto val="1"/>
        <c:lblAlgn val="ctr"/>
        <c:lblOffset val="100"/>
        <c:noMultiLvlLbl val="1"/>
      </c:catAx>
      <c:valAx>
        <c:axId val="1140241616"/>
        <c:scaling>
          <c:orientation val="minMax"/>
        </c:scaling>
        <c:delete val="1"/>
        <c:axPos val="b"/>
        <c:majorGridlines>
          <c:spPr>
            <a:ln w="9465" cap="flat" cmpd="sng" algn="ctr">
              <a:noFill/>
              <a:prstDash val="solid"/>
              <a:round/>
            </a:ln>
            <a:effectLst/>
          </c:spPr>
        </c:majorGridlines>
        <c:numFmt formatCode="#,##0.0" sourceLinked="1"/>
        <c:majorTickMark val="out"/>
        <c:minorTickMark val="none"/>
        <c:tickLblPos val="none"/>
        <c:crossAx val="1140256304"/>
        <c:crosses val="autoZero"/>
        <c:crossBetween val="between"/>
      </c:valAx>
      <c:spPr>
        <a:noFill/>
        <a:ln w="25369">
          <a:noFill/>
        </a:ln>
      </c:spPr>
    </c:plotArea>
    <c:plotVisOnly val="1"/>
    <c:dispBlanksAs val="gap"/>
    <c:showDLblsOverMax val="1"/>
  </c:chart>
  <c:spPr>
    <a:noFill/>
    <a:ln>
      <a:noFill/>
    </a:ln>
  </c:spPr>
  <c:txPr>
    <a:bodyPr/>
    <a:lstStyle/>
    <a:p>
      <a:pPr>
        <a:defRPr lang="ru-RU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0.15454</cdr:x>
      <cdr:y>0.32345</cdr:y>
    </cdr:from>
    <cdr:to>
      <cdr:x>0.27682</cdr:x>
      <cdr:y>0.38297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 rot="2186252">
          <a:off x="1229578" y="1840010"/>
          <a:ext cx="972906" cy="338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ru-RU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-17%</a:t>
          </a:r>
          <a:endParaRPr lang="ru-RU" sz="16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0.25341</cdr:x>
      <cdr:y>0.34177</cdr:y>
    </cdr:from>
    <cdr:to>
      <cdr:x>0.35928</cdr:x>
      <cdr:y>0.40785</cdr:y>
    </cdr:to>
    <cdr:sp macro="" textlink="">
      <cdr:nvSpPr>
        <cdr:cNvPr id="14" name="Прямоугольник 13"/>
        <cdr:cNvSpPr/>
      </cdr:nvSpPr>
      <cdr:spPr>
        <a:xfrm xmlns:a="http://schemas.openxmlformats.org/drawingml/2006/main">
          <a:off x="2016224" y="1944216"/>
          <a:ext cx="842325" cy="375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pPr algn="ctr"/>
          <a:r>
            <a:rPr lang="ru-RU" b="1" dirty="0" smtClean="0">
              <a:latin typeface="Times New Roman" pitchFamily="18" charset="0"/>
              <a:cs typeface="Times New Roman" pitchFamily="18" charset="0"/>
            </a:rPr>
            <a:t>54 251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0.44347</cdr:x>
      <cdr:y>0.26582</cdr:y>
    </cdr:from>
    <cdr:to>
      <cdr:x>0.54934</cdr:x>
      <cdr:y>0.3319</cdr:y>
    </cdr:to>
    <cdr:sp macro="" textlink="">
      <cdr:nvSpPr>
        <cdr:cNvPr id="17" name="Прямоугольник 16"/>
        <cdr:cNvSpPr/>
      </cdr:nvSpPr>
      <cdr:spPr>
        <a:xfrm xmlns:a="http://schemas.openxmlformats.org/drawingml/2006/main">
          <a:off x="3528392" y="1512168"/>
          <a:ext cx="842326" cy="375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63 280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0.64257</cdr:x>
      <cdr:y>0.21519</cdr:y>
    </cdr:from>
    <cdr:to>
      <cdr:x>0.74844</cdr:x>
      <cdr:y>0.28127</cdr:y>
    </cdr:to>
    <cdr:sp macro="" textlink="">
      <cdr:nvSpPr>
        <cdr:cNvPr id="18" name="Прямоугольник 17"/>
        <cdr:cNvSpPr/>
      </cdr:nvSpPr>
      <cdr:spPr>
        <a:xfrm xmlns:a="http://schemas.openxmlformats.org/drawingml/2006/main">
          <a:off x="5112568" y="1224136"/>
          <a:ext cx="842325" cy="375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69 271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0.83263</cdr:x>
      <cdr:y>0.17722</cdr:y>
    </cdr:from>
    <cdr:to>
      <cdr:x>0.9385</cdr:x>
      <cdr:y>0.24329</cdr:y>
    </cdr:to>
    <cdr:sp macro="" textlink="">
      <cdr:nvSpPr>
        <cdr:cNvPr id="19" name="Прямоугольник 18"/>
        <cdr:cNvSpPr/>
      </cdr:nvSpPr>
      <cdr:spPr>
        <a:xfrm xmlns:a="http://schemas.openxmlformats.org/drawingml/2006/main">
          <a:off x="6624736" y="1008112"/>
          <a:ext cx="842325" cy="375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73 727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0.17196</cdr:x>
      <cdr:y>0.35443</cdr:y>
    </cdr:from>
    <cdr:to>
      <cdr:x>0.24436</cdr:x>
      <cdr:y>0.43038</cdr:y>
    </cdr:to>
    <cdr:sp macro="" textlink="">
      <cdr:nvSpPr>
        <cdr:cNvPr id="21" name="Прямая со стрелкой 20"/>
        <cdr:cNvSpPr/>
      </cdr:nvSpPr>
      <cdr:spPr>
        <a:xfrm xmlns:a="http://schemas.openxmlformats.org/drawingml/2006/main">
          <a:off x="1368152" y="2016224"/>
          <a:ext cx="576064" cy="432048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C00000"/>
          </a:solidFill>
          <a:tailEnd type="arrow"/>
        </a:ln>
      </cdr:spPr>
      <cdr:style>
        <a:lnRef xmlns:a="http://schemas.openxmlformats.org/drawingml/2006/main" idx="3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2">
          <a:schemeClr val="accent4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0.36201</cdr:x>
      <cdr:y>0.34177</cdr:y>
    </cdr:from>
    <cdr:to>
      <cdr:x>0.44347</cdr:x>
      <cdr:y>0.41772</cdr:y>
    </cdr:to>
    <cdr:sp macro="" textlink="">
      <cdr:nvSpPr>
        <cdr:cNvPr id="22" name="Прямая со стрелкой 21"/>
        <cdr:cNvSpPr/>
      </cdr:nvSpPr>
      <cdr:spPr>
        <a:xfrm xmlns:a="http://schemas.openxmlformats.org/drawingml/2006/main" flipV="1">
          <a:off x="2880320" y="1944216"/>
          <a:ext cx="648072" cy="432048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1750" cap="flat" cmpd="sng" algn="ctr">
          <a:solidFill>
            <a:schemeClr val="accent1"/>
          </a:solidFill>
          <a:prstDash val="solid"/>
          <a:tailEnd type="arrow"/>
        </a:ln>
        <a:effectLst xmlns:a="http://schemas.openxmlformats.org/drawingml/2006/main">
          <a:outerShdw blurRad="50800" dist="25400" dir="5400000" rotWithShape="0">
            <a:srgbClr val="000000">
              <a:alpha val="45000"/>
            </a:srgbClr>
          </a:outerShdw>
        </a:effectLst>
      </cdr:spPr>
      <cdr:style>
        <a:lnRef xmlns:a="http://schemas.openxmlformats.org/drawingml/2006/main" idx="3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2">
          <a:schemeClr val="accent4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0.55207</cdr:x>
      <cdr:y>0.29114</cdr:y>
    </cdr:from>
    <cdr:to>
      <cdr:x>0.63352</cdr:x>
      <cdr:y>0.34177</cdr:y>
    </cdr:to>
    <cdr:sp macro="" textlink="">
      <cdr:nvSpPr>
        <cdr:cNvPr id="23" name="Прямая со стрелкой 22"/>
        <cdr:cNvSpPr/>
      </cdr:nvSpPr>
      <cdr:spPr>
        <a:xfrm xmlns:a="http://schemas.openxmlformats.org/drawingml/2006/main" flipV="1">
          <a:off x="4392488" y="1656184"/>
          <a:ext cx="648072" cy="288032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1750" cap="flat" cmpd="sng" algn="ctr">
          <a:solidFill>
            <a:schemeClr val="accent1"/>
          </a:solidFill>
          <a:prstDash val="solid"/>
          <a:tailEnd type="arrow"/>
        </a:ln>
        <a:effectLst xmlns:a="http://schemas.openxmlformats.org/drawingml/2006/main">
          <a:outerShdw blurRad="50800" dist="25400" dir="5400000" rotWithShape="0">
            <a:srgbClr val="000000">
              <a:alpha val="45000"/>
            </a:srgbClr>
          </a:outerShdw>
        </a:effectLst>
      </cdr:spPr>
      <cdr:style>
        <a:lnRef xmlns:a="http://schemas.openxmlformats.org/drawingml/2006/main" idx="3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2">
          <a:schemeClr val="accent4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0.74213</cdr:x>
      <cdr:y>0.25316</cdr:y>
    </cdr:from>
    <cdr:to>
      <cdr:x>0.83263</cdr:x>
      <cdr:y>0.29114</cdr:y>
    </cdr:to>
    <cdr:sp macro="" textlink="">
      <cdr:nvSpPr>
        <cdr:cNvPr id="24" name="Прямая со стрелкой 23"/>
        <cdr:cNvSpPr/>
      </cdr:nvSpPr>
      <cdr:spPr>
        <a:xfrm xmlns:a="http://schemas.openxmlformats.org/drawingml/2006/main" flipV="1">
          <a:off x="5904656" y="1440160"/>
          <a:ext cx="720080" cy="216024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1750" cap="flat" cmpd="sng" algn="ctr">
          <a:solidFill>
            <a:schemeClr val="accent1"/>
          </a:solidFill>
          <a:prstDash val="solid"/>
          <a:tailEnd type="arrow"/>
        </a:ln>
        <a:effectLst xmlns:a="http://schemas.openxmlformats.org/drawingml/2006/main">
          <a:outerShdw blurRad="50800" dist="25400" dir="5400000" rotWithShape="0">
            <a:srgbClr val="000000">
              <a:alpha val="45000"/>
            </a:srgbClr>
          </a:outerShdw>
        </a:effectLst>
      </cdr:spPr>
      <cdr:style>
        <a:lnRef xmlns:a="http://schemas.openxmlformats.org/drawingml/2006/main" idx="3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2">
          <a:schemeClr val="accent4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0.53656</cdr:x>
      <cdr:y>0.25162</cdr:y>
    </cdr:from>
    <cdr:to>
      <cdr:x>0.63612</cdr:x>
      <cdr:y>0.31113</cdr:y>
    </cdr:to>
    <cdr:sp macro="" textlink="">
      <cdr:nvSpPr>
        <cdr:cNvPr id="25" name="Прямоугольник 24"/>
        <cdr:cNvSpPr/>
      </cdr:nvSpPr>
      <cdr:spPr>
        <a:xfrm xmlns:a="http://schemas.openxmlformats.org/drawingml/2006/main" rot="20109917">
          <a:off x="4269073" y="1431362"/>
          <a:ext cx="792137" cy="338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ru-RU" sz="16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+ 9 %</a:t>
          </a:r>
          <a:endParaRPr lang="ru-RU" sz="1600" b="1" dirty="0">
            <a:solidFill>
              <a:schemeClr val="accent1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0.30499</cdr:x>
      <cdr:y>0.09623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0" y="0"/>
          <a:ext cx="2428892" cy="483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r"/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117 306</a:t>
          </a:r>
          <a:endParaRPr lang="ru-RU" sz="2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0.63811</cdr:x>
      <cdr:y>0.01852</cdr:y>
    </cdr:from>
    <cdr:to>
      <cdr:x>0.82391</cdr:x>
      <cdr:y>0.11475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081788" y="93090"/>
          <a:ext cx="1479711" cy="483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r"/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106 751</a:t>
          </a:r>
          <a:endParaRPr lang="ru-RU" sz="2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0.38494</cdr:x>
      <cdr:y>0.15927</cdr:y>
    </cdr:from>
    <cdr:to>
      <cdr:x>0.63811</cdr:x>
      <cdr:y>0.21324</cdr:y>
    </cdr:to>
    <cdr:sp macro="" textlink="">
      <cdr:nvSpPr>
        <cdr:cNvPr id="10" name="Прямая со стрелкой 9"/>
        <cdr:cNvSpPr/>
      </cdr:nvSpPr>
      <cdr:spPr>
        <a:xfrm xmlns:a="http://schemas.openxmlformats.org/drawingml/2006/main">
          <a:off x="3065565" y="800373"/>
          <a:ext cx="2016224" cy="271197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44450" cap="flat" cmpd="sng" algn="ctr">
          <a:solidFill>
            <a:schemeClr val="accent2">
              <a:lumMod val="60000"/>
              <a:lumOff val="40000"/>
            </a:schemeClr>
          </a:solidFill>
          <a:prstDash val="solid"/>
          <a:tailEnd type="arrow"/>
        </a:ln>
        <a:effectLst xmlns:a="http://schemas.openxmlformats.org/drawingml/2006/main">
          <a:outerShdw blurRad="51500" dist="25400" dir="5400000" rotWithShape="0">
            <a:srgbClr val="000000">
              <a:alpha val="40000"/>
            </a:srgbClr>
          </a:outerShdw>
        </a:effectLst>
      </cdr:spPr>
      <cdr:style>
        <a:lnRef xmlns:a="http://schemas.openxmlformats.org/drawingml/2006/main" idx="2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1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0.10464</cdr:x>
      <cdr:y>0.86963</cdr:y>
    </cdr:from>
    <cdr:to>
      <cdr:x>0.1495</cdr:x>
      <cdr:y>0.9265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833316" y="4370057"/>
          <a:ext cx="357257" cy="285781"/>
        </a:xfrm>
        <a:prstGeom xmlns:a="http://schemas.openxmlformats.org/drawingml/2006/main" prst="rect">
          <a:avLst/>
        </a:prstGeom>
        <a:solidFill xmlns:a="http://schemas.openxmlformats.org/drawingml/2006/main">
          <a:srgbClr val="326064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0.10464</cdr:x>
      <cdr:y>0.77241</cdr:y>
    </cdr:from>
    <cdr:to>
      <cdr:x>0.1495</cdr:x>
      <cdr:y>0.82928</cdr:y>
    </cdr:to>
    <cdr:sp macro="" textlink="">
      <cdr:nvSpPr>
        <cdr:cNvPr id="11" name="Прямоугольник 10"/>
        <cdr:cNvSpPr/>
      </cdr:nvSpPr>
      <cdr:spPr>
        <a:xfrm xmlns:a="http://schemas.openxmlformats.org/drawingml/2006/main">
          <a:off x="833316" y="3881481"/>
          <a:ext cx="357257" cy="285781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40000"/>
            <a:lumOff val="6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0.52028</cdr:x>
      <cdr:y>0.31275</cdr:y>
    </cdr:from>
    <cdr:to>
      <cdr:x>0.6351</cdr:x>
      <cdr:y>0.38383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143404" y="1571636"/>
          <a:ext cx="914400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24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0.53865</cdr:x>
      <cdr:y>0.13071</cdr:y>
    </cdr:from>
    <cdr:to>
      <cdr:x>0.65347</cdr:x>
      <cdr:y>0.20179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4289700" y="656822"/>
          <a:ext cx="914406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- 33 %</a:t>
          </a:r>
          <a:endParaRPr lang="ru-RU" sz="1800" b="1" dirty="0">
            <a:solidFill>
              <a:schemeClr val="accent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0.18601</cdr:x>
      <cdr:y>0.39253</cdr:y>
    </cdr:from>
    <cdr:to>
      <cdr:x>0.38494</cdr:x>
      <cdr:y>0.60747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81388" y="1972525"/>
          <a:ext cx="1584176" cy="10801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(в </a:t>
          </a:r>
          <a:r>
            <a:rPr lang="ru-RU" sz="1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т.ч</a:t>
          </a:r>
          <a:r>
            <a:rPr lang="ru-RU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за счет остатков  2019 г. – </a:t>
          </a:r>
          <a:r>
            <a:rPr lang="ru-RU" sz="1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3 170 </a:t>
          </a:r>
          <a:r>
            <a:rPr lang="ru-RU" sz="1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млн.руб</a:t>
          </a:r>
          <a:r>
            <a:rPr lang="ru-RU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.)</a:t>
          </a:r>
          <a:endParaRPr lang="ru-RU" sz="1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0.41379</cdr:x>
      <cdr:y>0.31429</cdr:y>
    </cdr:from>
    <cdr:to>
      <cdr:x>0.57471</cdr:x>
      <cdr:y>0.39004</cdr:y>
    </cdr:to>
    <cdr:sp macro="" textlink="">
      <cdr:nvSpPr>
        <cdr:cNvPr id="16" name="TextBox 15"/>
        <cdr:cNvSpPr txBox="1"/>
      </cdr:nvSpPr>
      <cdr:spPr>
        <a:xfrm xmlns:a="http://schemas.openxmlformats.org/drawingml/2006/main" flipH="1">
          <a:off x="2592288" y="1584176"/>
          <a:ext cx="1008114" cy="3818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852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0.11494</cdr:x>
      <cdr:y>0.01429</cdr:y>
    </cdr:from>
    <cdr:to>
      <cdr:x>0.2452</cdr:x>
      <cdr:y>0.09384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720080" y="72008"/>
          <a:ext cx="816039" cy="4009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2 481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0.73563</cdr:x>
      <cdr:y>0.17143</cdr:y>
    </cdr:from>
    <cdr:to>
      <cdr:x>0.89655</cdr:x>
      <cdr:y>0.24718</cdr:y>
    </cdr:to>
    <cdr:sp macro="" textlink="">
      <cdr:nvSpPr>
        <cdr:cNvPr id="6" name="TextBox 1"/>
        <cdr:cNvSpPr txBox="1"/>
      </cdr:nvSpPr>
      <cdr:spPr>
        <a:xfrm xmlns:a="http://schemas.openxmlformats.org/drawingml/2006/main" flipH="1">
          <a:off x="4608512" y="864096"/>
          <a:ext cx="1008114" cy="3818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1 629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0.19506</cdr:x>
      <cdr:y>0</cdr:y>
    </cdr:from>
    <cdr:to>
      <cdr:x>0.34116</cdr:x>
      <cdr:y>0.09623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1553396" y="0"/>
          <a:ext cx="1163521" cy="5043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r"/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35 992</a:t>
          </a:r>
          <a:endParaRPr lang="ru-RU" sz="2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0.63811</cdr:x>
      <cdr:y>0.01852</cdr:y>
    </cdr:from>
    <cdr:to>
      <cdr:x>0.82391</cdr:x>
      <cdr:y>0.11475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081788" y="93090"/>
          <a:ext cx="1479711" cy="483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r"/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31 631</a:t>
          </a:r>
          <a:endParaRPr lang="ru-RU" sz="2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0.08872</cdr:x>
      <cdr:y>0.83564</cdr:y>
    </cdr:from>
    <cdr:to>
      <cdr:x>0.13358</cdr:x>
      <cdr:y>0.89251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661884" y="4319102"/>
          <a:ext cx="334673" cy="293939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75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0.08872</cdr:x>
      <cdr:y>0.75205</cdr:y>
    </cdr:from>
    <cdr:to>
      <cdr:x>0.13358</cdr:x>
      <cdr:y>0.80892</cdr:y>
    </cdr:to>
    <cdr:sp macro="" textlink="">
      <cdr:nvSpPr>
        <cdr:cNvPr id="11" name="Прямоугольник 10"/>
        <cdr:cNvSpPr/>
      </cdr:nvSpPr>
      <cdr:spPr>
        <a:xfrm xmlns:a="http://schemas.openxmlformats.org/drawingml/2006/main">
          <a:off x="661884" y="3887054"/>
          <a:ext cx="334673" cy="293939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60000"/>
            <a:lumOff val="4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0.52028</cdr:x>
      <cdr:y>0.31275</cdr:y>
    </cdr:from>
    <cdr:to>
      <cdr:x>0.6351</cdr:x>
      <cdr:y>0.38383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143404" y="1571636"/>
          <a:ext cx="914400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24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0.18601</cdr:x>
      <cdr:y>0.39253</cdr:y>
    </cdr:from>
    <cdr:to>
      <cdr:x>0.38494</cdr:x>
      <cdr:y>0.60747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81388" y="1972525"/>
          <a:ext cx="1584176" cy="10801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(в </a:t>
          </a:r>
          <a:r>
            <a:rPr lang="ru-RU" sz="1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т.ч</a:t>
          </a:r>
          <a:r>
            <a:rPr lang="ru-RU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за счет остатков  2019 г. </a:t>
          </a:r>
          <a:r>
            <a:rPr lang="ru-RU" sz="1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538 </a:t>
          </a:r>
          <a:r>
            <a:rPr lang="ru-RU" sz="14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млн.руб</a:t>
          </a:r>
          <a:r>
            <a:rPr lang="ru-RU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.)</a:t>
          </a:r>
          <a:endParaRPr lang="ru-RU" sz="1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7C30D1-1EE7-4E17-8608-DAB07011FA48}" type="datetime1">
              <a:rPr lang="ru-RU" smtClean="0"/>
              <a:t>27.11.2020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9F5D2-2C10-4C33-9714-AE7BDD510C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16587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8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13145-CDF9-49EF-989B-C82765CC5061}" type="datetime1">
              <a:rPr lang="ru-RU" smtClean="0"/>
              <a:t>27.11.2020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0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8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16408-3EB2-4BF2-BE40-83290DBAC4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162646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1281652-B8AE-4BAC-9D6E-4FEAF85E69B4}" type="datetime1">
              <a:rPr lang="ru-RU" smtClean="0"/>
              <a:t>27.11.2020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1474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3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" y="3675529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2D36854-8948-4BA9-8D69-50BC3AB0A157}" type="datetime1">
              <a:rPr lang="ru-RU" smtClean="0"/>
              <a:t>27.11.2020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9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BEFEE-4216-441A-ABC0-AF1E0BE32618}" type="datetime1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222B-EC7F-4A0F-A6B6-B52EDC695DE7}" type="datetime1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6235B03-A1A3-4E94-9992-FA24607EE8D3}" type="datetime1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09ACD69-000A-4DFE-8A40-8645A2C3B0B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D051B-297B-4F9E-8CD9-D5BC3BDE4CF1}" type="datetime1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97E3-1C8E-4E45-A719-FB45CEAA6521}" type="datetime1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C693-4387-42BB-91C8-F3FEDBE368F9}" type="datetime1">
              <a:rPr lang="ru-RU" smtClean="0"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186D99-2670-4F14-AB55-D71658BEF067}" type="datetime1">
              <a:rPr lang="ru-RU" smtClean="0"/>
              <a:t>27.11.2020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74AD901-78AD-4A6E-8485-07FC25F39CC9}" type="datetime1">
              <a:rPr lang="ru-RU" smtClean="0"/>
              <a:t>27.11.2020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7BF4-D144-4FB9-9EAD-43A703EE2C82}" type="datetime1">
              <a:rPr lang="ru-RU" smtClean="0"/>
              <a:t>27.11.2020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F75B7-A4FC-4C58-ACE8-5872263D008A}" type="datetime1">
              <a:rPr lang="ru-RU" smtClean="0"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E608-4970-4D10-9194-2EF56E93D372}" type="datetime1">
              <a:rPr lang="ru-RU" smtClean="0"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1" y="308278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3" y="360248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1" y="440114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7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A8BD63E-17DF-4A21-B7FF-1545FBDDA8BD}" type="datetime1">
              <a:rPr lang="ru-RU" smtClean="0"/>
              <a:t>27.11.2020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0"/>
            <a:ext cx="9217024" cy="37170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2200" dirty="0" smtClean="0"/>
              <a:t>Координационный совет представительных органов </a:t>
            </a:r>
            <a:br>
              <a:rPr lang="ru-RU" sz="2200" dirty="0" smtClean="0"/>
            </a:br>
            <a:r>
              <a:rPr lang="ru-RU" sz="2200" dirty="0" smtClean="0"/>
              <a:t>муниципальных образований Архангельской области</a:t>
            </a:r>
            <a:br>
              <a:rPr lang="ru-RU" sz="2200" dirty="0" smtClean="0"/>
            </a:br>
            <a:r>
              <a:rPr lang="ru-RU" sz="2200" dirty="0" smtClean="0"/>
              <a:t> при Архангельском областном Собрании депутатов</a:t>
            </a:r>
            <a:br>
              <a:rPr lang="ru-RU" sz="22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Об областном бюджете </a:t>
            </a:r>
            <a:br>
              <a:rPr lang="ru-RU" sz="3100" dirty="0" smtClean="0"/>
            </a:br>
            <a:r>
              <a:rPr lang="ru-RU" sz="3100" dirty="0" smtClean="0"/>
              <a:t>и межбюджетных отношениях на 2021 год</a:t>
            </a:r>
            <a:br>
              <a:rPr lang="ru-RU" sz="3100" dirty="0" smtClean="0"/>
            </a:br>
            <a:r>
              <a:rPr lang="ru-RU" sz="3100" dirty="0" smtClean="0"/>
              <a:t> и на плановый период 2022 и 20</a:t>
            </a:r>
            <a:r>
              <a:rPr lang="en-US" sz="3100" dirty="0" smtClean="0"/>
              <a:t>2</a:t>
            </a:r>
            <a:r>
              <a:rPr lang="ru-RU" sz="3100" dirty="0" smtClean="0"/>
              <a:t>3 годов</a:t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endParaRPr lang="ru-RU" sz="31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5626968" cy="2958062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sz="2000" dirty="0" smtClean="0"/>
              <a:t>Министерство финансов </a:t>
            </a:r>
          </a:p>
          <a:p>
            <a:r>
              <a:rPr lang="ru-RU" sz="2000" dirty="0" smtClean="0"/>
              <a:t>Архангельской области</a:t>
            </a:r>
          </a:p>
          <a:p>
            <a:endParaRPr lang="ru-RU" sz="2000" dirty="0"/>
          </a:p>
          <a:p>
            <a:endParaRPr lang="ru-RU" sz="2000" dirty="0" smtClean="0"/>
          </a:p>
          <a:p>
            <a:r>
              <a:rPr lang="ru-RU" sz="2000" dirty="0" smtClean="0"/>
              <a:t>2 декабря 2020 года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07504" y="1412776"/>
            <a:ext cx="8928992" cy="38884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-142908" y="714356"/>
            <a:ext cx="9144000" cy="48125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Отдельные сопоставимые виды финансовой поддержки                               муниципальных образований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4392" name="Group 7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898399348"/>
              </p:ext>
            </p:extLst>
          </p:nvPr>
        </p:nvGraphicFramePr>
        <p:xfrm>
          <a:off x="251520" y="1522000"/>
          <a:ext cx="8640961" cy="397870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896544"/>
                <a:gridCol w="1209886"/>
                <a:gridCol w="1214446"/>
                <a:gridCol w="1320085"/>
              </a:tblGrid>
              <a:tr h="110365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год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уточ.план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 на 01.10.2020),</a:t>
                      </a:r>
                    </a:p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 рублей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(проект),     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2021-2020,   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млн. рублей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5206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Дотация 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выравнивание поселений *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- 4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</a:tr>
              <a:tr h="962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Дотация 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выравнивание муниципальных районов, муниципальных округов, городских округов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1 394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1 487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+ 93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</a:tr>
              <a:tr h="674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Субсидия 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kumimoji="0" lang="ru-RU" sz="18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софинансирование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вопросов местного значения</a:t>
                      </a:r>
                      <a:endParaRPr kumimoji="0" lang="ru-RU" sz="18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2000" marR="89663" marT="46957" marB="46957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4 260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4 449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+ 189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</a:tr>
              <a:tr h="716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средства областного бюджета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5 742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72000" marT="0" marB="0"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6 020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72000" marT="0" marB="0"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+278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(+ 4,8 %)</a:t>
                      </a:r>
                    </a:p>
                  </a:txBody>
                  <a:tcPr marL="0" marR="72000" marT="0" marB="0" anchor="ctr" horzOverflow="overflow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6" name="Номер слайда 9"/>
          <p:cNvSpPr txBox="1">
            <a:spLocks/>
          </p:cNvSpPr>
          <p:nvPr/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EE5C9-CD71-4368-B7D6-7B48A21416D4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29520" y="1071546"/>
            <a:ext cx="15716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млн. 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7016" y="5500702"/>
            <a:ext cx="8499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*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Снижение дотации на выравнивание поселений, в основном,  обусловлено исключением муниципальных округов из получателей дотации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CD69-000A-4DFE-8A40-8645A2C3B0B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03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-142876" y="647658"/>
            <a:ext cx="9144000" cy="48125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Субвенции бюджетам муниципальных образований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4392" name="Group 7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531718087"/>
              </p:ext>
            </p:extLst>
          </p:nvPr>
        </p:nvGraphicFramePr>
        <p:xfrm>
          <a:off x="295775" y="1321533"/>
          <a:ext cx="8640961" cy="520381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572369"/>
                <a:gridCol w="1008112"/>
                <a:gridCol w="1008112"/>
                <a:gridCol w="1052368"/>
              </a:tblGrid>
              <a:tr h="104721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г.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(план)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г.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</a:p>
                  </a:txBody>
                  <a:tcPr marL="36000" marR="36000" marT="36000" marB="36000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Сравнение (2021 г. -</a:t>
                      </a:r>
                      <a:b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г.)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solidFill>
                      <a:schemeClr val="bg1"/>
                    </a:solidFill>
                  </a:tcPr>
                </a:tc>
              </a:tr>
              <a:tr h="6881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СУБВЕНЦИЙ</a:t>
                      </a:r>
                    </a:p>
                  </a:txBody>
                  <a:tcPr marL="89663" marR="89663" marT="46957" marB="46957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17 228</a:t>
                      </a:r>
                    </a:p>
                  </a:txBody>
                  <a:tcPr marL="90129" marR="72000" marT="45452" marB="45452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17 254</a:t>
                      </a:r>
                    </a:p>
                  </a:txBody>
                  <a:tcPr marL="90129" marR="72000" marT="45452" marB="45452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+ 26</a:t>
                      </a:r>
                    </a:p>
                  </a:txBody>
                  <a:tcPr marL="90129" marR="72000" marT="45452" marB="45452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01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т. ч.  за счет собственных средств областного бюджета</a:t>
                      </a:r>
                    </a:p>
                  </a:txBody>
                  <a:tcPr marL="89663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16 798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17 088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+ 290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851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общего объема 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субвенций: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на реализацию общеобразовательных программ</a:t>
                      </a:r>
                    </a:p>
                  </a:txBody>
                  <a:tcPr marL="89663" marR="89663" marT="46957" marB="46957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15 083</a:t>
                      </a:r>
                    </a:p>
                  </a:txBody>
                  <a:tcPr marL="90129" marR="72000" marT="45452" marB="45452" anchor="b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15 417</a:t>
                      </a:r>
                    </a:p>
                  </a:txBody>
                  <a:tcPr marL="90129" marR="72000" marT="45452" marB="45452" anchor="b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+334</a:t>
                      </a:r>
                    </a:p>
                  </a:txBody>
                  <a:tcPr marL="90129" marR="72000" marT="45452" marB="45452" anchor="b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3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исполнение государственных полномочий                     </a:t>
                      </a:r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(комиссии по делам несовершеннолетних, по охране труда, по опеке и попечительству, административные комиссии, торговый реестр, выезд из районов </a:t>
                      </a:r>
                      <a:r>
                        <a:rPr kumimoji="0" lang="ru-RU" sz="16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Кр.Севера</a:t>
                      </a:r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лицензионный контроль)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267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+ 57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96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предоставление жилья детям-сиротам</a:t>
                      </a:r>
                      <a:endParaRPr kumimoji="0" lang="ru-RU" sz="16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402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464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+ 62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Номер слайда 9"/>
          <p:cNvSpPr txBox="1">
            <a:spLocks/>
          </p:cNvSpPr>
          <p:nvPr/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EE5C9-CD71-4368-B7D6-7B48A21416D4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86632" y="840277"/>
            <a:ext cx="15716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млн. 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-174889" y="396469"/>
            <a:ext cx="9144000" cy="48125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Субсидии бюджетам муниципальных образований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4392" name="Group 7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268332808"/>
              </p:ext>
            </p:extLst>
          </p:nvPr>
        </p:nvGraphicFramePr>
        <p:xfrm>
          <a:off x="328150" y="851558"/>
          <a:ext cx="8640961" cy="576935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539994"/>
                <a:gridCol w="1152128"/>
                <a:gridCol w="936104"/>
                <a:gridCol w="1012735"/>
              </a:tblGrid>
              <a:tr h="70345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г.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(план)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г.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</a:p>
                  </a:txBody>
                  <a:tcPr marL="36000" marR="36000" marT="36000" marB="36000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Сравнение (2021 г. -</a:t>
                      </a:r>
                      <a:b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г.)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solidFill>
                      <a:schemeClr val="bg1"/>
                    </a:solidFill>
                  </a:tcPr>
                </a:tc>
              </a:tr>
              <a:tr h="4183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СУБСИДИЙ</a:t>
                      </a:r>
                    </a:p>
                  </a:txBody>
                  <a:tcPr marL="89663" marR="89663" marT="46957" marB="46957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14 307</a:t>
                      </a:r>
                    </a:p>
                  </a:txBody>
                  <a:tcPr marL="90129" marR="72000" marT="45452" marB="45452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10 940</a:t>
                      </a:r>
                    </a:p>
                  </a:txBody>
                  <a:tcPr marL="90129" marR="72000" marT="45452" marB="45452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- 3 367</a:t>
                      </a:r>
                    </a:p>
                  </a:txBody>
                  <a:tcPr marL="90129" marR="72000" marT="45452" marB="45452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867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т. ч.  за счет собственных средств областного бюджета) </a:t>
                      </a:r>
                    </a:p>
                  </a:txBody>
                  <a:tcPr marL="89663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7 389               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0" marB="0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6 442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- 947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998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общего объема 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субсидий: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на организацию бесплатного горячего питания школьников</a:t>
                      </a:r>
                    </a:p>
                  </a:txBody>
                  <a:tcPr marL="89663" marR="89663" marT="46957" marB="46957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326</a:t>
                      </a:r>
                    </a:p>
                  </a:txBody>
                  <a:tcPr marL="90129" marR="72000" marT="45452" marB="45452" anchor="b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629</a:t>
                      </a:r>
                    </a:p>
                  </a:txBody>
                  <a:tcPr marL="90129" marR="72000" marT="45452" marB="45452" anchor="b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+ 303</a:t>
                      </a:r>
                    </a:p>
                  </a:txBody>
                  <a:tcPr marL="90129" marR="72000" marT="45452" marB="45452" anchor="b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94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оборудование пищеблоков школьных столовых</a:t>
                      </a:r>
                      <a:endParaRPr kumimoji="0" lang="ru-RU" sz="16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+ 25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60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</a:t>
                      </a:r>
                      <a:r>
                        <a:rPr kumimoji="0" lang="ru-RU" sz="1600" b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кап.ремонт</a:t>
                      </a: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укрепление базы дошкольных организаций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178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- 8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82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благоустройство зданий школ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225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+139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0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разработку проектно-сметной документации                              по проекту «Чистая вода» </a:t>
                      </a:r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(областной бюджет)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101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+ 81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25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</a:t>
                      </a:r>
                      <a:r>
                        <a:rPr kumimoji="0" lang="ru-RU" sz="1600" b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софинансирование</a:t>
                      </a: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дорожной деятельности                                   </a:t>
                      </a:r>
                      <a:r>
                        <a:rPr kumimoji="0" lang="ru-RU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(% от транспортного налога)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359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371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+ 12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60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ремонт дорог </a:t>
                      </a:r>
                      <a:r>
                        <a:rPr kumimoji="0" lang="ru-RU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(на конкурсной основе)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- 100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48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обеспечение комплексного развития сельских территорий </a:t>
                      </a:r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(без инвестиций)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164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+ 90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Номер слайда 9"/>
          <p:cNvSpPr txBox="1">
            <a:spLocks/>
          </p:cNvSpPr>
          <p:nvPr/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EE5C9-CD71-4368-B7D6-7B48A21416D4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88934" y="575633"/>
            <a:ext cx="15716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млн. 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89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-324544" y="622042"/>
            <a:ext cx="9144000" cy="48125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Иные целевые межбюджетные трансферты (МБТ) </a:t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бюджетам муниципальных образований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4392" name="Group 7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358516763"/>
              </p:ext>
            </p:extLst>
          </p:nvPr>
        </p:nvGraphicFramePr>
        <p:xfrm>
          <a:off x="295775" y="1245920"/>
          <a:ext cx="8640961" cy="554424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756018"/>
                <a:gridCol w="936104"/>
                <a:gridCol w="936104"/>
                <a:gridCol w="1012735"/>
              </a:tblGrid>
              <a:tr h="81229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г.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(план)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г.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</a:p>
                  </a:txBody>
                  <a:tcPr marL="36000" marR="36000" marT="36000" marB="36000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Сравнение (2021 г. -</a:t>
                      </a:r>
                      <a:b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г.)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horzOverflow="overflow">
                    <a:solidFill>
                      <a:schemeClr val="bg1"/>
                    </a:solidFill>
                  </a:tcPr>
                </a:tc>
              </a:tr>
              <a:tr h="3771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ИНЫХ ЦЕЛЕВЫХ МБТ</a:t>
                      </a:r>
                    </a:p>
                  </a:txBody>
                  <a:tcPr marL="89663" marR="89663" marT="46957" marB="46957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2 838</a:t>
                      </a:r>
                    </a:p>
                  </a:txBody>
                  <a:tcPr marL="90129" marR="72000" marT="45452" marB="45452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1 931</a:t>
                      </a:r>
                    </a:p>
                  </a:txBody>
                  <a:tcPr marL="90129" marR="72000" marT="45452" marB="45452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- 907</a:t>
                      </a:r>
                    </a:p>
                  </a:txBody>
                  <a:tcPr marL="90129" marR="72000" marT="45452" marB="45452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19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в т. ч.  за счет собственных средств областного бюджета</a:t>
                      </a:r>
                    </a:p>
                  </a:txBody>
                  <a:tcPr marL="89663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453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532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+ 79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007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общего объема 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иных целевых МБТ: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на обеспечение дорожной деятельности в рамках нацпроекта «Безопасные и качественные автомобильные дороги»</a:t>
                      </a:r>
                    </a:p>
                  </a:txBody>
                  <a:tcPr marL="89663" marR="89663" marT="46957" marB="46957" anchor="ctr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1 160</a:t>
                      </a:r>
                    </a:p>
                  </a:txBody>
                  <a:tcPr marL="90129" marR="72000" marT="45452" marB="45452" anchor="b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710</a:t>
                      </a:r>
                    </a:p>
                  </a:txBody>
                  <a:tcPr marL="90129" marR="72000" marT="45452" marB="45452" anchor="b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- 450</a:t>
                      </a:r>
                    </a:p>
                  </a:txBody>
                  <a:tcPr marL="90129" marR="72000" marT="45452" marB="45452" anchor="b" horzOverflow="overflow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80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финансовое обеспечение дорожной деятельности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412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+ 288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80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капитальный ремонт школ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136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+ 51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80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капитальный ремонт организаций дополнительного образования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+ 11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52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подготовку объектов теплоснабжения образовательных организаций к отопительному периоду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80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создание комфортной городской среды в малых городах и исторических поселениях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204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178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- 26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7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создание виртуальных концертных залов и модельных библиотек</a:t>
                      </a:r>
                    </a:p>
                  </a:txBody>
                  <a:tcPr marL="72000" marR="89663" marT="46957" marB="46957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+ 3</a:t>
                      </a:r>
                    </a:p>
                  </a:txBody>
                  <a:tcPr marL="90129" marR="72000" marT="45452" marB="45452" anchor="ctr" horzOverflow="overflow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Номер слайда 9"/>
          <p:cNvSpPr txBox="1">
            <a:spLocks/>
          </p:cNvSpPr>
          <p:nvPr/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EE5C9-CD71-4368-B7D6-7B48A21416D4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97507" y="764704"/>
            <a:ext cx="1539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млн. 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52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14</a:t>
            </a:fld>
            <a:endParaRPr lang="ru-RU"/>
          </a:p>
        </p:txBody>
      </p:sp>
      <p:graphicFrame>
        <p:nvGraphicFramePr>
          <p:cNvPr id="5" name="Диаграмма 20"/>
          <p:cNvGraphicFramePr>
            <a:graphicFrameLocks noGrp="1"/>
          </p:cNvGraphicFramePr>
          <p:nvPr>
            <p:ph idx="1"/>
            <p:extLst/>
          </p:nvPr>
        </p:nvGraphicFramePr>
        <p:xfrm>
          <a:off x="174319" y="1989374"/>
          <a:ext cx="8258204" cy="4716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Заголовок 1"/>
          <p:cNvSpPr txBox="1">
            <a:spLocks noGrp="1"/>
          </p:cNvSpPr>
          <p:nvPr>
            <p:ph type="title"/>
          </p:nvPr>
        </p:nvSpPr>
        <p:spPr>
          <a:xfrm>
            <a:off x="357158" y="714356"/>
            <a:ext cx="8229600" cy="35719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Областная адресная инвестиционная программа на 2021 год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5708" y="1240910"/>
            <a:ext cx="2071702" cy="64294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72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объекта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86314" y="1071546"/>
            <a:ext cx="4000528" cy="106131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6 775,0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рублей,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 них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2 702,3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рублей в виде межбюджетных трансфертов                       местным бюджетам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/>
          </p:nvPr>
        </p:nvGraphicFramePr>
        <p:xfrm>
          <a:off x="4786314" y="4869160"/>
          <a:ext cx="4150422" cy="107696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140862"/>
                <a:gridCol w="1009560"/>
              </a:tblGrid>
              <a:tr h="21602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4 606,1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областного бюджета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1 443,2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ПАО «Газпром»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725,7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716647" y="4530606"/>
            <a:ext cx="12337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рублей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2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-142876" y="647658"/>
            <a:ext cx="9144000" cy="48125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Особенности  межбюджетных трансфертов из областного бюджета                              в связи с образованием муниципальных округов (на 2021 год)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омер слайда 9"/>
          <p:cNvSpPr txBox="1">
            <a:spLocks/>
          </p:cNvSpPr>
          <p:nvPr/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EE5C9-CD71-4368-B7D6-7B48A21416D4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408540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79512" y="1268760"/>
          <a:ext cx="8757224" cy="5425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84776"/>
                <a:gridCol w="1772448"/>
              </a:tblGrid>
              <a:tr h="57606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Реализация мероприятий  по социально-экономическому развитию 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муниципальных округов </a:t>
                      </a:r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(иной МБТ)………………………………………....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R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48 млн. рублей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0008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Меры социальной поддержки отдельным категориям лиц, замещавшим   муниципальные должности, в связи с досрочным прекращением полномочий </a:t>
                      </a:r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(субвенция)…………………………………..…</a:t>
                      </a:r>
                      <a:endParaRPr lang="ru-RU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R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 млн. рублей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2178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выплаты выходного пособия  и сохранение среднемесячного заработка на период трудоустройства в связи                          с ликвидацией органов  местного самоуправления  </a:t>
                      </a:r>
                      <a:r>
                        <a:rPr lang="ru-RU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(субсидия)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</a:t>
                      </a:r>
                      <a:r>
                        <a:rPr lang="ru-RU" i="1" u="non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</a:t>
                      </a:r>
                      <a:endParaRPr lang="ru-RU" i="1" u="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R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млн. рублей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5456">
                <a:tc>
                  <a:txBody>
                    <a:bodyPr/>
                    <a:lstStyle/>
                    <a:p>
                      <a:r>
                        <a:rPr lang="ru-RU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Увеличение с 25 до 40 процентов норматива транспортного                                            налога с физ.</a:t>
                      </a:r>
                      <a:r>
                        <a:rPr lang="ru-RU" i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лиц для расчета </a:t>
                      </a:r>
                      <a:r>
                        <a:rPr lang="ru-RU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r>
                        <a:rPr lang="ru-RU" i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на дорожную деятельность …</a:t>
                      </a:r>
                      <a:endParaRPr lang="ru-RU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R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 млн. рублей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029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Компенсация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выпадающих доходов от замены дотаций поселения на дополнительный норматив НДФЛ 1,5 % </a:t>
                      </a:r>
                      <a:r>
                        <a:rPr kumimoji="0" lang="ru-RU" sz="1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(в части субсидии на </a:t>
                      </a:r>
                      <a:r>
                        <a:rPr kumimoji="0" lang="ru-RU" sz="180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софинансирование</a:t>
                      </a:r>
                      <a:r>
                        <a:rPr kumimoji="0" lang="ru-RU" sz="1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вопросов местного значения).……………... </a:t>
                      </a:r>
                      <a:endParaRPr lang="ru-RU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R="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 млн. рублей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02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Учет повышающего коэффициента 1,2: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расчете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расходов на содержание органов местного самоуправления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(ОМСУ) для расчета норматива расходов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содержание (ОМСУ);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при расчете фонда оплаты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труда  работников ОМСУ для учета в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субсидии на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вопросов местного значения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R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R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792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-142876" y="647658"/>
            <a:ext cx="9144000" cy="69311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к трехлетнему бюджетному планированию </a:t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муниципальном уровне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омер слайда 9"/>
          <p:cNvSpPr txBox="1">
            <a:spLocks/>
          </p:cNvSpPr>
          <p:nvPr/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EE5C9-CD71-4368-B7D6-7B48A21416D4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767299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741" y="1484784"/>
            <a:ext cx="7848872" cy="2254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Архангельской области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трехлетний местный бюджет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 год и плановый период 2021 и 2022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 -  утвердили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муниципалитетов (7 %)</a:t>
            </a:r>
          </a:p>
          <a:p>
            <a:pPr algn="just"/>
            <a:endParaRPr lang="ru-RU" sz="105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2021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годов – планируют утвердить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106 муниципалитетов (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55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%)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7823" y="4021762"/>
            <a:ext cx="7946789" cy="1323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Министерством финансов Архангельской области разработан                           и направлен в финансовые органы МО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октябре 2020 г.                   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модельный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решения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бюджете поселения на три года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подробными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рекомендациями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(примерами, комментариями)</a:t>
            </a:r>
          </a:p>
        </p:txBody>
      </p:sp>
    </p:spTree>
    <p:extLst>
      <p:ext uri="{BB962C8B-B14F-4D97-AF65-F5344CB8AC3E}">
        <p14:creationId xmlns:p14="http://schemas.microsoft.com/office/powerpoint/2010/main" val="151957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2</a:t>
            </a:fld>
            <a:endParaRPr lang="ru-RU" dirty="0"/>
          </a:p>
        </p:txBody>
      </p:sp>
      <p:graphicFrame>
        <p:nvGraphicFramePr>
          <p:cNvPr id="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005219"/>
              </p:ext>
            </p:extLst>
          </p:nvPr>
        </p:nvGraphicFramePr>
        <p:xfrm>
          <a:off x="107503" y="836713"/>
          <a:ext cx="8928993" cy="6053230"/>
        </p:xfrm>
        <a:graphic>
          <a:graphicData uri="http://schemas.openxmlformats.org/drawingml/2006/table">
            <a:tbl>
              <a:tblPr/>
              <a:tblGrid>
                <a:gridCol w="3608786"/>
                <a:gridCol w="1093193"/>
                <a:gridCol w="986654"/>
                <a:gridCol w="1152128"/>
                <a:gridCol w="2088232"/>
              </a:tblGrid>
              <a:tr h="417793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Местные бюджеты</a:t>
                      </a: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1" i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Темп прироста                по областному</a:t>
                      </a:r>
                      <a:r>
                        <a:rPr lang="ru-RU" sz="1600" b="1" i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бюджету, %</a:t>
                      </a:r>
                      <a:endParaRPr lang="ru-RU" sz="1600" b="1" i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8218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 на 01.11.2019, млн. руб.</a:t>
                      </a: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 01.11.2020, млн. руб.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Темп прироста, % 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4779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33 693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38 594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+ 15 %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- 2 % </a:t>
                      </a:r>
                      <a:r>
                        <a:rPr lang="ru-RU" sz="20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(!)</a:t>
                      </a:r>
                      <a:endParaRPr lang="ru-RU" sz="2000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28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700114">
                <a:tc>
                  <a:txBody>
                    <a:bodyPr/>
                    <a:lstStyle/>
                    <a:p>
                      <a:pPr marL="108000" algn="l"/>
                      <a:r>
                        <a:rPr lang="ru-RU" sz="2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из них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12 269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11 850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- 3 %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  - 17 % </a:t>
                      </a:r>
                      <a:r>
                        <a:rPr lang="ru-RU" sz="2000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(!!)</a:t>
                      </a:r>
                      <a:endParaRPr lang="ru-RU" sz="2000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28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2405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32 634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38 242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+ 17 %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   + 29 %</a:t>
                      </a:r>
                      <a:endParaRPr lang="ru-RU" sz="20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28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101343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 (-), ПРОФИЦИТ (+)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1 059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352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01.11.2019:</a:t>
                      </a:r>
                    </a:p>
                    <a:p>
                      <a:pPr algn="r"/>
                      <a:r>
                        <a:rPr lang="ru-RU" sz="14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профицит 5 523 </a:t>
                      </a:r>
                      <a:r>
                        <a:rPr lang="ru-RU" sz="1400" b="0" i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r>
                        <a:rPr lang="ru-RU" sz="14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.,</a:t>
                      </a:r>
                    </a:p>
                    <a:p>
                      <a:pPr algn="r"/>
                      <a:r>
                        <a:rPr lang="ru-RU" sz="14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01.11.2020:</a:t>
                      </a:r>
                    </a:p>
                    <a:p>
                      <a:pPr algn="r"/>
                      <a:r>
                        <a:rPr lang="ru-RU" sz="1400" b="0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дефицит минус 13 692 </a:t>
                      </a:r>
                      <a:r>
                        <a:rPr lang="ru-RU" sz="1400" b="0" i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r>
                        <a:rPr lang="ru-RU" sz="12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.  </a:t>
                      </a:r>
                      <a:endParaRPr lang="ru-RU" sz="12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82638">
                <a:tc>
                  <a:txBody>
                    <a:bodyPr/>
                    <a:lstStyle/>
                    <a:p>
                      <a:pPr algn="l"/>
                      <a:endParaRPr lang="ru-RU" sz="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6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39234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долг/ муниципальный долг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3 273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3 338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+ 2 %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+ 68 % </a:t>
                      </a:r>
                      <a:r>
                        <a:rPr lang="ru-RU" sz="20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(!!!)</a:t>
                      </a:r>
                      <a:endParaRPr lang="ru-RU" sz="2000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28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218493">
                <a:tc gridSpan="5">
                  <a:txBody>
                    <a:bodyPr/>
                    <a:lstStyle/>
                    <a:p>
                      <a:r>
                        <a:rPr kumimoji="0" lang="ru-RU" sz="1700" i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Справочно</a:t>
                      </a:r>
                      <a:r>
                        <a:rPr kumimoji="0" lang="ru-RU" sz="17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kumimoji="0" lang="ru-RU" sz="17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7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2020 год п</a:t>
                      </a:r>
                      <a:r>
                        <a:rPr kumimoji="0" lang="ru-RU" sz="17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рогноз налоговых и неналоговых доходов </a:t>
                      </a:r>
                      <a:r>
                        <a:rPr kumimoji="0" lang="ru-RU" sz="17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местных</a:t>
                      </a:r>
                      <a:r>
                        <a:rPr kumimoji="0" lang="ru-RU" sz="17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бюджетов                </a:t>
                      </a:r>
                      <a:r>
                        <a:rPr kumimoji="0" lang="ru-RU" sz="17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21 </a:t>
                      </a:r>
                      <a:r>
                        <a:rPr kumimoji="0" lang="ru-RU" sz="17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муниципалитете </a:t>
                      </a:r>
                      <a:r>
                        <a:rPr kumimoji="0"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был оценен </a:t>
                      </a:r>
                      <a:r>
                        <a:rPr kumimoji="0" lang="ru-RU" sz="17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минфином</a:t>
                      </a:r>
                      <a:r>
                        <a:rPr kumimoji="0"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ниже факта за 2019 год.</a:t>
                      </a:r>
                    </a:p>
                    <a:p>
                      <a:r>
                        <a:rPr kumimoji="0" lang="ru-RU" sz="17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результатам</a:t>
                      </a:r>
                      <a:r>
                        <a:rPr kumimoji="0" lang="ru-RU" sz="17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7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исполнения  за 10 месяцев 2020 года </a:t>
                      </a:r>
                      <a:r>
                        <a:rPr kumimoji="0"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только </a:t>
                      </a:r>
                      <a:r>
                        <a:rPr kumimoji="0" lang="ru-RU" sz="17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12 </a:t>
                      </a:r>
                      <a:r>
                        <a:rPr kumimoji="0" lang="ru-RU" sz="1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муниципалитетах налоговые и неналоговые доходы исполнены ниже прогнозных темпов на 2020 год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14282" y="479956"/>
            <a:ext cx="8501122" cy="42862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Отдельные показатели исполнения  бюджетов в 2020 году</a:t>
            </a:r>
          </a:p>
        </p:txBody>
      </p:sp>
    </p:spTree>
    <p:extLst>
      <p:ext uri="{BB962C8B-B14F-4D97-AF65-F5344CB8AC3E}">
        <p14:creationId xmlns:p14="http://schemas.microsoft.com/office/powerpoint/2010/main" val="225855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1161698"/>
              </p:ext>
            </p:extLst>
          </p:nvPr>
        </p:nvGraphicFramePr>
        <p:xfrm>
          <a:off x="611560" y="188640"/>
          <a:ext cx="7956376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7245424"/>
          <a:ext cx="9108000" cy="102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7522"/>
                <a:gridCol w="1243413"/>
                <a:gridCol w="1243413"/>
                <a:gridCol w="1243413"/>
                <a:gridCol w="1243413"/>
                <a:gridCol w="1243413"/>
                <a:gridCol w="1243413"/>
              </a:tblGrid>
              <a:tr h="324000">
                <a:tc>
                  <a:txBody>
                    <a:bodyPr/>
                    <a:lstStyle/>
                    <a:p>
                      <a:pPr algn="l"/>
                      <a:r>
                        <a:rPr lang="ru-RU" sz="13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3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63 569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54 251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52 579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63 280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69 271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73 727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8ED"/>
                    </a:solidFill>
                  </a:tcPr>
                </a:tc>
              </a:tr>
              <a:tr h="5133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в т.ч. без</a:t>
                      </a:r>
                      <a: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учета акцизов на нефтепродукты</a:t>
                      </a:r>
                      <a:endParaRPr lang="ru-RU" sz="13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60 372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49 562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47 890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56 607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61 331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63 936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59632" y="6017513"/>
            <a:ext cx="756084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Архангельская область                       Ненецкий автономный округ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9613644">
            <a:off x="3287334" y="2006788"/>
            <a:ext cx="879314" cy="3385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+17 %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20625887">
            <a:off x="6475742" y="1372736"/>
            <a:ext cx="792088" cy="3385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+6%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27584" y="6093296"/>
            <a:ext cx="360040" cy="36004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4427984" y="6093296"/>
            <a:ext cx="360040" cy="3600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chemeClr val="accent2"/>
                </a:solidFill>
              </a:ln>
              <a:solidFill>
                <a:schemeClr val="accent2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88032" y="345976"/>
            <a:ext cx="9756576" cy="106680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Динамика налоговых и неналоговых поступлений </a:t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областной бюджет, млн. рублей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115616" y="1700808"/>
            <a:ext cx="8194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63 569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04994" y="1395330"/>
            <a:ext cx="1080119" cy="65736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Уточненный план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55 515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2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189764"/>
              </p:ext>
            </p:extLst>
          </p:nvPr>
        </p:nvGraphicFramePr>
        <p:xfrm>
          <a:off x="159457" y="917804"/>
          <a:ext cx="8786906" cy="5823564"/>
        </p:xfrm>
        <a:graphic>
          <a:graphicData uri="http://schemas.openxmlformats.org/drawingml/2006/table">
            <a:tbl>
              <a:tblPr/>
              <a:tblGrid>
                <a:gridCol w="4643502"/>
                <a:gridCol w="1142976"/>
                <a:gridCol w="1104221"/>
                <a:gridCol w="1014327"/>
                <a:gridCol w="881880"/>
              </a:tblGrid>
              <a:tr h="942901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5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год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2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уточн.план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 01.10.2019),      </a:t>
                      </a: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5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(прогноз)</a:t>
                      </a:r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   </a:t>
                      </a:r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(2021-2020),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млн. руб.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3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Темп  прироста 2021/2020, %</a:t>
                      </a: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604227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НАЛОГОВЫЕ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НЕНАЛОГОВЫЕ ДОХОДЫ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55 515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63 280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216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+ 7 765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+ 14 %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49781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ПОСТУПЛЕНИЯ, всего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42 857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33 979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216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- 8 878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- 21 %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4271">
                <a:tc>
                  <a:txBody>
                    <a:bodyPr/>
                    <a:lstStyle/>
                    <a:p>
                      <a:r>
                        <a:rPr lang="ru-RU" sz="1050" i="1" dirty="0" smtClean="0">
                          <a:latin typeface="Times New Roman" pitchFamily="18" charset="0"/>
                          <a:cs typeface="Times New Roman" pitchFamily="18" charset="0"/>
                        </a:rPr>
                        <a:t>из них отдельные:</a:t>
                      </a:r>
                      <a:endParaRPr lang="ru-RU" sz="105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3165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2.1. Межбюджетные трансферты                                 из федерального бюджета,</a:t>
                      </a: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всего: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40 313</a:t>
                      </a:r>
                      <a:endParaRPr lang="ru-RU" sz="17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31 005</a:t>
                      </a:r>
                      <a:endParaRPr lang="ru-RU" sz="17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216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 9 308</a:t>
                      </a:r>
                      <a:endParaRPr lang="ru-RU" sz="17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- 23 %</a:t>
                      </a:r>
                      <a:endParaRPr lang="ru-RU" sz="17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47482">
                <a:tc>
                  <a:txBody>
                    <a:bodyPr/>
                    <a:lstStyle/>
                    <a:p>
                      <a:pPr lvl="1"/>
                      <a:r>
                        <a:rPr lang="ru-RU" sz="17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дотации на выравнивание бюджетной  обеспеченности,</a:t>
                      </a:r>
                      <a:r>
                        <a:rPr lang="ru-RU" sz="17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 повышение ЗП,                     на сбалансированность бюджета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14 970</a:t>
                      </a:r>
                      <a:endParaRPr lang="ru-RU" sz="17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13 439 </a:t>
                      </a:r>
                      <a:endParaRPr lang="ru-RU" sz="17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216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- 1 531</a:t>
                      </a:r>
                      <a:endParaRPr lang="ru-RU" sz="17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- 10 %</a:t>
                      </a:r>
                      <a:endParaRPr lang="ru-RU" sz="17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53084">
                <a:tc>
                  <a:txBody>
                    <a:bodyPr/>
                    <a:lstStyle/>
                    <a:p>
                      <a:pPr marL="457200" lvl="1" algn="l" rtl="0" eaLnBrk="1" latinLnBrk="0" hangingPunct="1"/>
                      <a:r>
                        <a:rPr kumimoji="0" lang="ru-RU" sz="17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субсидии, субвенции и иные целевые межбюджетные трансферты</a:t>
                      </a:r>
                      <a:endParaRPr kumimoji="0" lang="ru-RU" sz="17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08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24 182</a:t>
                      </a:r>
                      <a:endParaRPr lang="ru-RU" sz="17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17 563     </a:t>
                      </a:r>
                      <a:endParaRPr lang="ru-RU" sz="17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216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FontTx/>
                        <a:buNone/>
                      </a:pPr>
                      <a:r>
                        <a:rPr lang="ru-RU" sz="17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- 6</a:t>
                      </a:r>
                      <a:r>
                        <a:rPr lang="ru-RU" sz="1700" b="0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619</a:t>
                      </a:r>
                      <a:endParaRPr lang="ru-RU" sz="17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7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- 27 %</a:t>
                      </a:r>
                      <a:endParaRPr lang="ru-RU" sz="17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3165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2.2. Поступления от</a:t>
                      </a: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ГК – Фонд содействия реформированию ЖКХ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2 017</a:t>
                      </a:r>
                      <a:endParaRPr lang="ru-RU" sz="17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2 068</a:t>
                      </a:r>
                      <a:endParaRPr lang="ru-RU" sz="17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21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+ 51</a:t>
                      </a:r>
                      <a:endParaRPr lang="ru-RU" sz="17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7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+3 %</a:t>
                      </a:r>
                      <a:endParaRPr lang="ru-RU" sz="17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8851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 ВСЕГО ДОХОДОВ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98 372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97 259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216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- 1 113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- 1 %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23528" y="489176"/>
            <a:ext cx="9144000" cy="42862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Доходы областного бюджета с учетом безвозмездных поступлений</a:t>
            </a:r>
            <a:endParaRPr lang="ru-RU" sz="2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91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26136" y="484578"/>
            <a:ext cx="8229600" cy="107157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Структура расходов областного бюджета 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(по источникам финансирования), млн. рублей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7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9398733"/>
              </p:ext>
            </p:extLst>
          </p:nvPr>
        </p:nvGraphicFramePr>
        <p:xfrm>
          <a:off x="714348" y="1428736"/>
          <a:ext cx="7963818" cy="5025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835696" y="2269473"/>
            <a:ext cx="19442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 счет остатков  2019 г.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4 031 </a:t>
            </a:r>
            <a:r>
              <a:rPr lang="ru-RU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50456" y="6237312"/>
            <a:ext cx="8027710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сформированы с учетом максимально допустимого дефицита бюджета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851920" y="2745565"/>
            <a:ext cx="1872208" cy="0"/>
          </a:xfrm>
          <a:prstGeom prst="line">
            <a:avLst/>
          </a:prstGeom>
          <a:ln w="53975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79512" y="548680"/>
            <a:ext cx="8784976" cy="10229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Информация о дополнительной потребности на 2021 год на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повышение заработной платы работников бюджетной сферы Архангельской области –                      </a:t>
            </a:r>
            <a:r>
              <a:rPr kumimoji="0" lang="ru-RU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прирост к  2020 году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млн. рублей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0" name="Содержимое 3"/>
          <p:cNvGraphicFramePr>
            <a:graphicFrameLocks/>
          </p:cNvGraphicFramePr>
          <p:nvPr/>
        </p:nvGraphicFramePr>
        <p:xfrm>
          <a:off x="2699792" y="1628800"/>
          <a:ext cx="626469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1628800"/>
          <a:ext cx="2555776" cy="1956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616"/>
                <a:gridCol w="1440160"/>
              </a:tblGrid>
              <a:tr h="329179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МРОТ, рублей/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01.01.2019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11 280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305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12 130 (+ 7,5%)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12 792 (+ 5,5%)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13 393 (+ 4,7%)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14 170 (+ 5,8%)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0" y="4221088"/>
          <a:ext cx="2555776" cy="2468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616"/>
                <a:gridCol w="1440160"/>
              </a:tblGrid>
              <a:tr h="36576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Заработная плата «указных» категорий, рублей/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2019 год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42 105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43 835 (+ 4,1%)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46 290 (+ 5,6%)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49 160 (+ 6,2%)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52 404 (+ 6,6%)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614687"/>
              </p:ext>
            </p:extLst>
          </p:nvPr>
        </p:nvGraphicFramePr>
        <p:xfrm>
          <a:off x="214282" y="1142984"/>
          <a:ext cx="8754710" cy="5450313"/>
        </p:xfrm>
        <a:graphic>
          <a:graphicData uri="http://schemas.openxmlformats.org/drawingml/2006/table">
            <a:tbl>
              <a:tblPr/>
              <a:tblGrid>
                <a:gridCol w="3857652"/>
                <a:gridCol w="1220146"/>
                <a:gridCol w="1269985"/>
                <a:gridCol w="1157891"/>
                <a:gridCol w="1249036"/>
              </a:tblGrid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Уточненный план                     на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01.10.2020</a:t>
                      </a:r>
                      <a:endParaRPr lang="ru-RU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527053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98 372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97 259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104 095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103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587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51212">
                <a:tc>
                  <a:txBody>
                    <a:bodyPr/>
                    <a:lstStyle/>
                    <a:p>
                      <a:pPr marL="108000"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55 515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63 280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69 271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73 727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1212">
                <a:tc>
                  <a:txBody>
                    <a:bodyPr/>
                    <a:lstStyle/>
                    <a:p>
                      <a:pPr marL="108000"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42 857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33 979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34 823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29 860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44427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117 306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106 751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109 949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107 729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51212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 (-)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- 18 934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- 9 492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- 5 855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- 4 142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46757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дефицита (-)                                          к налоговым  и неналоговым доходам,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34%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- 15%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- 8 %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- 6%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2194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                        на конец периода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46 006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52 667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58 522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62 664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52567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общего государственного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долга,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83 %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83 %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84 %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85%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57290" y="571480"/>
            <a:ext cx="7358114" cy="42862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Общие параметры областного бюджета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43834" y="857232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7290111" y="1333987"/>
            <a:ext cx="1728192" cy="7041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57158" y="642918"/>
            <a:ext cx="8229600" cy="107157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Структура межбюджетных трансфертов (МБТ)                       муниципальным образованиям, млн. рублей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7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6261938"/>
              </p:ext>
            </p:extLst>
          </p:nvPr>
        </p:nvGraphicFramePr>
        <p:xfrm>
          <a:off x="741764" y="1414154"/>
          <a:ext cx="7460388" cy="5168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410064" y="1452878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95 %  МБТ-2021 распределено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14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42862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Учтено при формировании межбюджетных отношений  в 2021году: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7765" y="860341"/>
            <a:ext cx="9217024" cy="5877272"/>
          </a:xfrm>
        </p:spPr>
        <p:txBody>
          <a:bodyPr>
            <a:noAutofit/>
          </a:bodyPr>
          <a:lstStyle/>
          <a:p>
            <a:pPr marL="288000">
              <a:spcBef>
                <a:spcPts val="0"/>
              </a:spcBef>
              <a:buFont typeface="Wingdings" pitchFamily="2" charset="2"/>
              <a:buChar char="Ø"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Индексация критериев выравнивания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уровень инфляции для расчета дотаций поселениям (104,0 %)</a:t>
            </a: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8000">
              <a:spcBef>
                <a:spcPts val="0"/>
              </a:spcBef>
              <a:buFont typeface="Wingdings" pitchFamily="2" charset="2"/>
              <a:buChar char="Ø"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муниципальных округов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(областной закон № 266-17-ОЗ)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40000" indent="180000">
              <a:spcBef>
                <a:spcPts val="0"/>
              </a:spcBef>
            </a:pP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на 1,5 % норматива НДФЛ;</a:t>
            </a:r>
          </a:p>
          <a:p>
            <a:pPr marL="540000" indent="180000">
              <a:spcBef>
                <a:spcPts val="0"/>
              </a:spcBef>
            </a:pP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 из получателей дотаций на выравнивание бюджетной обеспеченности поселений; </a:t>
            </a:r>
          </a:p>
          <a:p>
            <a:pPr marL="288000">
              <a:spcBef>
                <a:spcPts val="0"/>
              </a:spcBef>
              <a:buFont typeface="Wingdings" pitchFamily="2" charset="2"/>
              <a:buChar char="Ø"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Уточнение методики оценки налогового потенциала - передача с 1 января 2021 г. местным бюджетам норматива 15 процентов от налога, взимаемого в связи с применением УСН </a:t>
            </a:r>
            <a:b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(изменения в областной закон «О реализации государственных полномочий Архангельской области в  сфере регулирования межбюджетных отношений», принят на сентябрьской сессии АОСД)</a:t>
            </a:r>
          </a:p>
          <a:p>
            <a:pPr marL="288000">
              <a:spcBef>
                <a:spcPts val="0"/>
              </a:spcBef>
              <a:buFont typeface="Wingdings" pitchFamily="2" charset="2"/>
              <a:buChar char="Ø"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методики  расчета субсидии на </a:t>
            </a:r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софинансирование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вопросов местного значения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(субсидия на СВМЗ)</a:t>
            </a:r>
          </a:p>
          <a:p>
            <a:pPr marL="288000" algn="just">
              <a:spcBef>
                <a:spcPts val="0"/>
              </a:spcBef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При определении объема субсидии на СВМЗ учтены </a:t>
            </a:r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расчетные расходы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местных бюджетов                             в 2021 году:</a:t>
            </a:r>
          </a:p>
          <a:p>
            <a:pPr marL="540000" indent="180000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 в расходах на  ЗП в муниципальном бюджетном секторе  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(увеличение ФОТ по  сценарным условиям для государственных организаций);</a:t>
            </a:r>
          </a:p>
          <a:p>
            <a:pPr marL="540000" indent="180000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 в расходах на коммунальные услуги (индексация по прогнозу роста тарифов);</a:t>
            </a:r>
          </a:p>
          <a:p>
            <a:pPr marL="540000" indent="180000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прочие расходы (22 % от общего объема);</a:t>
            </a:r>
          </a:p>
          <a:p>
            <a:pPr marL="540000" indent="180000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компенсация выпадающих доходов бюджетов муниципальных округов в случае, если объем дополнительных поступлений от НДФЛ меньше совокупного объема  дотаций на выравнивание бюджетной обеспеченности поселений, рассчитанного в сопоставимых условиях для поселений соответствующего муниципального  района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(областной закон № 266-17-ОЗ)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40000" indent="180000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изменения бюджетной сети (новые учреждения).</a:t>
            </a:r>
          </a:p>
          <a:p>
            <a:pPr marL="540000" indent="180000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учитывается потенциал по привлечению кредитных ресурсов 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(!!!)</a:t>
            </a:r>
          </a:p>
          <a:p>
            <a:pPr marL="28800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2300" dirty="0" smtClean="0"/>
          </a:p>
          <a:p>
            <a:endParaRPr lang="ru-RU" sz="2300" dirty="0" smtClean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7167842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8937</TotalTime>
  <Words>1716</Words>
  <Application>Microsoft Office PowerPoint</Application>
  <PresentationFormat>Экран (4:3)</PresentationFormat>
  <Paragraphs>430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Calibri</vt:lpstr>
      <vt:lpstr>Georgia</vt:lpstr>
      <vt:lpstr>Times New Roman</vt:lpstr>
      <vt:lpstr>Trebuchet MS</vt:lpstr>
      <vt:lpstr>Wingdings</vt:lpstr>
      <vt:lpstr>Wingdings 2</vt:lpstr>
      <vt:lpstr>Городская</vt:lpstr>
      <vt:lpstr>         Координационный совет представительных органов  муниципальных образований Архангельской области  при Архангельском областном Собрании депутатов  Об областном бюджете  и межбюджетных отношениях на 2021 год  и на плановый период 2022 и 2023 годов  </vt:lpstr>
      <vt:lpstr>Отдельные показатели исполнения  бюджетов в 2020 году</vt:lpstr>
      <vt:lpstr>Динамика налоговых и неналоговых поступлений  в областной бюджет, млн. рублей</vt:lpstr>
      <vt:lpstr>Доходы областного бюджета с учетом безвозмездных поступлений</vt:lpstr>
      <vt:lpstr>Презентация PowerPoint</vt:lpstr>
      <vt:lpstr>Презентация PowerPoint</vt:lpstr>
      <vt:lpstr>Общие параметры областного бюджета</vt:lpstr>
      <vt:lpstr>Презентация PowerPoint</vt:lpstr>
      <vt:lpstr>Учтено при формировании межбюджетных отношений  в 2021году:</vt:lpstr>
      <vt:lpstr>Отдельные сопоставимые виды финансовой поддержки                               муниципальных образований</vt:lpstr>
      <vt:lpstr>Субвенции бюджетам муниципальных образований</vt:lpstr>
      <vt:lpstr>Субсидии бюджетам муниципальных образований</vt:lpstr>
      <vt:lpstr>Иные целевые межбюджетные трансферты (МБТ)  бюджетам муниципальных образований</vt:lpstr>
      <vt:lpstr>Областная адресная инвестиционная программа на 2021 год  </vt:lpstr>
      <vt:lpstr>Особенности  межбюджетных трансфертов из областного бюджета                              в связи с образованием муниципальных округов (на 2021 год)</vt:lpstr>
      <vt:lpstr>Переход к трехлетнему бюджетному планированию  на муниципальном уровне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Материалы к докладу о проекте областного бюджета на 2014-2016 годы</dc:title>
  <dc:creator>Usacheva</dc:creator>
  <cp:lastModifiedBy>minfin user</cp:lastModifiedBy>
  <cp:revision>1080</cp:revision>
  <cp:lastPrinted>2020-11-27T06:09:02Z</cp:lastPrinted>
  <dcterms:created xsi:type="dcterms:W3CDTF">2013-10-05T06:58:27Z</dcterms:created>
  <dcterms:modified xsi:type="dcterms:W3CDTF">2020-11-27T07:02:50Z</dcterms:modified>
</cp:coreProperties>
</file>