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16"/>
  </p:notesMasterIdLst>
  <p:handoutMasterIdLst>
    <p:handoutMasterId r:id="rId17"/>
  </p:handoutMasterIdLst>
  <p:sldIdLst>
    <p:sldId id="335" r:id="rId2"/>
    <p:sldId id="400" r:id="rId3"/>
    <p:sldId id="402" r:id="rId4"/>
    <p:sldId id="403" r:id="rId5"/>
    <p:sldId id="404" r:id="rId6"/>
    <p:sldId id="405" r:id="rId7"/>
    <p:sldId id="371" r:id="rId8"/>
    <p:sldId id="323" r:id="rId9"/>
    <p:sldId id="336" r:id="rId10"/>
    <p:sldId id="383" r:id="rId11"/>
    <p:sldId id="399" r:id="rId12"/>
    <p:sldId id="349" r:id="rId13"/>
    <p:sldId id="390" r:id="rId14"/>
    <p:sldId id="316" r:id="rId15"/>
  </p:sldIdLst>
  <p:sldSz cx="9144000" cy="6858000" type="screen4x3"/>
  <p:notesSz cx="9928225" cy="143573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548A"/>
    <a:srgbClr val="ADD2D6"/>
    <a:srgbClr val="326064"/>
    <a:srgbClr val="587E86"/>
    <a:srgbClr val="A85314"/>
    <a:srgbClr val="E5741F"/>
    <a:srgbClr val="F1B487"/>
    <a:srgbClr val="E9E9E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017" autoAdjust="0"/>
    <p:restoredTop sz="94138" autoAdjust="0"/>
  </p:normalViewPr>
  <p:slideViewPr>
    <p:cSldViewPr>
      <p:cViewPr>
        <p:scale>
          <a:sx n="110" d="100"/>
          <a:sy n="110" d="100"/>
        </p:scale>
        <p:origin x="-136" y="16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750" y="-86"/>
      </p:cViewPr>
      <p:guideLst>
        <p:guide orient="horz" pos="4522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1019247594050732E-2"/>
          <c:y val="1.454496705737624E-2"/>
          <c:w val="0.72579363517060835"/>
          <c:h val="0.8590067440407837"/>
        </c:manualLayout>
      </c:layout>
      <c:barChart>
        <c:barDir val="col"/>
        <c:grouping val="stacked"/>
        <c:ser>
          <c:idx val="1"/>
          <c:order val="0"/>
          <c:tx>
            <c:strRef>
              <c:f>Sheet1!$A$3</c:f>
              <c:strCache>
                <c:ptCount val="1"/>
                <c:pt idx="0">
                  <c:v>Архангельская область                                                    (снижение на 12,0)</c:v>
                </c:pt>
              </c:strCache>
            </c:strRef>
          </c:tx>
          <c:spPr>
            <a:solidFill>
              <a:srgbClr val="53548A">
                <a:lumMod val="75000"/>
              </a:srgbClr>
            </a:solidFill>
            <a:ln w="17062" cmpd="sng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Sheet1!$B$2:$D$2</c:f>
              <c:strCache>
                <c:ptCount val="3"/>
                <c:pt idx="0">
                  <c:v>I п/г 2019 г.</c:v>
                </c:pt>
                <c:pt idx="1">
                  <c:v>I п/г 2020 г.</c:v>
                </c:pt>
                <c:pt idx="2">
                  <c:v> План на 2020 г.</c:v>
                </c:pt>
              </c:strCache>
            </c:strRef>
          </c:cat>
          <c:val>
            <c:numRef>
              <c:f>Sheet1!$B$3:$D$3</c:f>
              <c:numCache>
                <c:formatCode>#,##0</c:formatCode>
                <c:ptCount val="3"/>
                <c:pt idx="0">
                  <c:v>26946</c:v>
                </c:pt>
                <c:pt idx="1">
                  <c:v>23704</c:v>
                </c:pt>
                <c:pt idx="2">
                  <c:v>54930.501000000004</c:v>
                </c:pt>
              </c:numCache>
            </c:numRef>
          </c:val>
        </c:ser>
        <c:ser>
          <c:idx val="0"/>
          <c:order val="1"/>
          <c:tx>
            <c:strRef>
              <c:f>Sheet1!$A$4</c:f>
              <c:strCache>
                <c:ptCount val="1"/>
                <c:pt idx="0">
                  <c:v>НАО                               (снижение на 47,1)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Sheet1!$B$2:$D$2</c:f>
              <c:strCache>
                <c:ptCount val="3"/>
                <c:pt idx="0">
                  <c:v>I п/г 2019 г.</c:v>
                </c:pt>
                <c:pt idx="1">
                  <c:v>I п/г 2020 г.</c:v>
                </c:pt>
                <c:pt idx="2">
                  <c:v> План на 2020 г.</c:v>
                </c:pt>
              </c:strCache>
            </c:strRef>
          </c:cat>
          <c:val>
            <c:numRef>
              <c:f>Sheet1!$B$4:$D$4</c:f>
              <c:numCache>
                <c:formatCode>#,##0</c:formatCode>
                <c:ptCount val="3"/>
                <c:pt idx="0">
                  <c:v>4524.0403200000001</c:v>
                </c:pt>
                <c:pt idx="1">
                  <c:v>2395.0275200000001</c:v>
                </c:pt>
                <c:pt idx="2">
                  <c:v>8701.7550999999712</c:v>
                </c:pt>
              </c:numCache>
            </c:numRef>
          </c:val>
        </c:ser>
        <c:gapWidth val="129"/>
        <c:overlap val="100"/>
        <c:axId val="151533440"/>
        <c:axId val="151534976"/>
      </c:barChart>
      <c:catAx>
        <c:axId val="151533440"/>
        <c:scaling>
          <c:orientation val="minMax"/>
        </c:scaling>
        <c:axPos val="b"/>
        <c:numFmt formatCode="General" sourceLinked="1"/>
        <c:tickLblPos val="nextTo"/>
        <c:spPr>
          <a:ln w="4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51534976"/>
        <c:crosses val="autoZero"/>
        <c:lblAlgn val="ctr"/>
        <c:lblOffset val="100"/>
        <c:tickLblSkip val="1"/>
        <c:tickMarkSkip val="1"/>
      </c:catAx>
      <c:valAx>
        <c:axId val="151534976"/>
        <c:scaling>
          <c:orientation val="minMax"/>
        </c:scaling>
        <c:delete val="1"/>
        <c:axPos val="l"/>
        <c:numFmt formatCode="#,##0" sourceLinked="1"/>
        <c:tickLblPos val="none"/>
        <c:crossAx val="1515334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4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/>
              <a:t>Архангельская область</a:t>
            </a:r>
          </a:p>
        </c:rich>
      </c:tx>
      <c:layout>
        <c:manualLayout>
          <c:xMode val="edge"/>
          <c:yMode val="edge"/>
          <c:x val="0.23013963824644604"/>
          <c:y val="0.12247875236084878"/>
        </c:manualLayout>
      </c:layout>
    </c:title>
    <c:plotArea>
      <c:layout>
        <c:manualLayout>
          <c:layoutTarget val="inner"/>
          <c:xMode val="edge"/>
          <c:yMode val="edge"/>
          <c:x val="0.15876389109918887"/>
          <c:y val="0.28219086768136881"/>
          <c:w val="0.74590135630576282"/>
          <c:h val="0.4906109969262715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Лист1!$A$2:$A$3</c:f>
              <c:strCache>
                <c:ptCount val="2"/>
                <c:pt idx="0">
                  <c:v>I п/г 2019 г.</c:v>
                </c:pt>
                <c:pt idx="1">
                  <c:v>I п/г 2020 г.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 formatCode="#,##0">
                  <c:v>7311.2817056299991</c:v>
                </c:pt>
                <c:pt idx="1">
                  <c:v>5104.2331910799994</c:v>
                </c:pt>
              </c:numCache>
            </c:numRef>
          </c:val>
        </c:ser>
        <c:axId val="158822784"/>
        <c:axId val="158824320"/>
      </c:barChart>
      <c:catAx>
        <c:axId val="1588227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58824320"/>
        <c:crosses val="autoZero"/>
        <c:auto val="1"/>
        <c:lblAlgn val="ctr"/>
        <c:lblOffset val="100"/>
      </c:catAx>
      <c:valAx>
        <c:axId val="158824320"/>
        <c:scaling>
          <c:orientation val="minMax"/>
          <c:max val="12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#,##0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58822784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НАО</a:t>
            </a:r>
            <a:endParaRPr lang="ru-RU" sz="1600" b="0" dirty="0"/>
          </a:p>
        </c:rich>
      </c:tx>
      <c:layout>
        <c:manualLayout>
          <c:xMode val="edge"/>
          <c:yMode val="edge"/>
          <c:x val="0.48745355454332229"/>
          <c:y val="0.10698698643093719"/>
        </c:manualLayout>
      </c:layout>
    </c:title>
    <c:plotArea>
      <c:layout>
        <c:manualLayout>
          <c:layoutTarget val="inner"/>
          <c:xMode val="edge"/>
          <c:yMode val="edge"/>
          <c:x val="0.16973237541507741"/>
          <c:y val="0.26690552901529457"/>
          <c:w val="0.78715513091138023"/>
          <c:h val="0.541802412344577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-9.157242762500073E-3"/>
                  <c:y val="0.1539585879346739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6.7146860225407064E-3"/>
                  <c:y val="8.7329260712773749E-2"/>
                </c:manualLayout>
              </c:layout>
              <c:dLblPos val="outEnd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Лист1!$A$2:$A$3</c:f>
              <c:strCache>
                <c:ptCount val="2"/>
                <c:pt idx="0">
                  <c:v>I п/г 2019 г.</c:v>
                </c:pt>
                <c:pt idx="1">
                  <c:v>I п/г 2020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0.00">
                  <c:v>3708.9226699999908</c:v>
                </c:pt>
                <c:pt idx="1">
                  <c:v>1555</c:v>
                </c:pt>
              </c:numCache>
            </c:numRef>
          </c:val>
        </c:ser>
        <c:axId val="160569216"/>
        <c:axId val="160570752"/>
      </c:barChart>
      <c:catAx>
        <c:axId val="1605692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60570752"/>
        <c:crosses val="autoZero"/>
        <c:auto val="1"/>
        <c:lblAlgn val="ctr"/>
        <c:lblOffset val="100"/>
      </c:catAx>
      <c:valAx>
        <c:axId val="160570752"/>
        <c:scaling>
          <c:orientation val="minMax"/>
          <c:max val="12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0.00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60569216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ВСЕГО</a:t>
            </a:r>
            <a:endParaRPr lang="ru-RU" sz="1600" b="0" dirty="0"/>
          </a:p>
        </c:rich>
      </c:tx>
      <c:layout>
        <c:manualLayout>
          <c:xMode val="edge"/>
          <c:yMode val="edge"/>
          <c:x val="0.49153744388580878"/>
          <c:y val="0.13717611623399867"/>
        </c:manualLayout>
      </c:layout>
    </c:title>
    <c:plotArea>
      <c:layout>
        <c:manualLayout>
          <c:layoutTarget val="inner"/>
          <c:xMode val="edge"/>
          <c:yMode val="edge"/>
          <c:x val="0.18804757908277353"/>
          <c:y val="0.30570677332148394"/>
          <c:w val="0.76629631953649902"/>
          <c:h val="0.5428278030836094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Лист1!$A$2:$A$3</c:f>
              <c:strCache>
                <c:ptCount val="2"/>
                <c:pt idx="0">
                  <c:v>I п/г 2019 г.</c:v>
                </c:pt>
                <c:pt idx="1">
                  <c:v>I п/г 2020 г.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11020.204375630006</c:v>
                </c:pt>
                <c:pt idx="1">
                  <c:v>6658.8513110800004</c:v>
                </c:pt>
              </c:numCache>
            </c:numRef>
          </c:val>
        </c:ser>
        <c:axId val="160543104"/>
        <c:axId val="160567296"/>
      </c:barChart>
      <c:catAx>
        <c:axId val="1605431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60567296"/>
        <c:crossesAt val="0"/>
        <c:auto val="1"/>
        <c:lblAlgn val="ctr"/>
        <c:lblOffset val="100"/>
      </c:catAx>
      <c:valAx>
        <c:axId val="160567296"/>
        <c:scaling>
          <c:orientation val="minMax"/>
          <c:max val="12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#,##0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60543104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6303683117824942E-3"/>
          <c:y val="1.2215879654047567E-2"/>
          <c:w val="0.7331697010378756"/>
          <c:h val="0.81009615384615352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Архангельская область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I п/г 2019 г.</c:v>
                </c:pt>
                <c:pt idx="1">
                  <c:v>I п/г 2020 г.</c:v>
                </c:pt>
              </c:strCache>
            </c:strRef>
          </c:cat>
          <c:val>
            <c:numRef>
              <c:f>Sheet1!$B$2:$C$2</c:f>
              <c:numCache>
                <c:formatCode>0</c:formatCode>
                <c:ptCount val="2"/>
                <c:pt idx="0" formatCode="General">
                  <c:v>8312</c:v>
                </c:pt>
                <c:pt idx="1">
                  <c:v>8427.2000000000007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2"/>
            </a:solidFill>
            <a:ln w="17062">
              <a:solidFill>
                <a:schemeClr val="tx1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600" dirty="0" smtClean="0"/>
                      <a:t>720</a:t>
                    </a:r>
                    <a:endParaRPr lang="en-US" sz="1600" dirty="0"/>
                  </a:p>
                </c:rich>
              </c:tx>
              <c:showVal val="1"/>
            </c:dLbl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I п/г 2019 г.</c:v>
                </c:pt>
                <c:pt idx="1">
                  <c:v>I п/г 2020 г.</c:v>
                </c:pt>
              </c:strCache>
            </c:strRef>
          </c:cat>
          <c:val>
            <c:numRef>
              <c:f>Sheet1!$B$3:$C$3</c:f>
              <c:numCache>
                <c:formatCode>0</c:formatCode>
                <c:ptCount val="2"/>
                <c:pt idx="0" formatCode="General">
                  <c:v>720</c:v>
                </c:pt>
                <c:pt idx="1">
                  <c:v>760.4</c:v>
                </c:pt>
              </c:numCache>
            </c:numRef>
          </c:val>
        </c:ser>
        <c:dLbls>
          <c:showVal val="1"/>
        </c:dLbls>
        <c:overlap val="100"/>
        <c:axId val="160969088"/>
        <c:axId val="160970624"/>
      </c:barChart>
      <c:catAx>
        <c:axId val="160969088"/>
        <c:scaling>
          <c:orientation val="minMax"/>
        </c:scaling>
        <c:axPos val="b"/>
        <c:numFmt formatCode="General" sourceLinked="1"/>
        <c:tickLblPos val="nextTo"/>
        <c:spPr>
          <a:ln w="4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60970624"/>
        <c:crosses val="autoZero"/>
        <c:lblAlgn val="ctr"/>
        <c:lblOffset val="100"/>
        <c:tickLblSkip val="1"/>
        <c:tickMarkSkip val="1"/>
      </c:catAx>
      <c:valAx>
        <c:axId val="160970624"/>
        <c:scaling>
          <c:orientation val="minMax"/>
        </c:scaling>
        <c:delete val="1"/>
        <c:axPos val="l"/>
        <c:numFmt formatCode="General" sourceLinked="1"/>
        <c:tickLblPos val="none"/>
        <c:crossAx val="160969088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4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9947099894883474E-2"/>
          <c:y val="0.11800802326311659"/>
          <c:w val="0.93118707530995048"/>
          <c:h val="0.8819922680038316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ln w="38100"/>
          </c:spPr>
          <c:marker>
            <c:symbol val="circle"/>
            <c:size val="9"/>
            <c:spPr>
              <a:solidFill>
                <a:schemeClr val="tx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4315104110748342E-2"/>
                  <c:y val="0.1206210421064337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05,0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1"/>
              <c:layout>
                <c:manualLayout>
                  <c:x val="-4.7210907471532108E-2"/>
                  <c:y val="0.1006838129096767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ru-RU" dirty="0" smtClean="0"/>
                      <a:t>5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2"/>
              <c:layout>
                <c:manualLayout>
                  <c:x val="-7.3404599481757302E-2"/>
                  <c:y val="0.2402149761137652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ru-RU" dirty="0" smtClean="0"/>
                      <a:t>7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3"/>
              <c:layout>
                <c:manualLayout>
                  <c:x val="-4.7656936344141913E-2"/>
                  <c:y val="0.12859626708143701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3.6680448204167791E-2"/>
                  <c:y val="0.12920953227419191"/>
                </c:manualLayout>
              </c:layout>
              <c:dLblPos val="r"/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ru-RU" b="0" dirty="0" smtClean="0">
                        <a:solidFill>
                          <a:srgbClr val="000066"/>
                        </a:solidFill>
                      </a:rPr>
                      <a:t>103,0</a:t>
                    </a:r>
                    <a:r>
                      <a:rPr lang="en-US" b="0" dirty="0" smtClean="0">
                        <a:solidFill>
                          <a:srgbClr val="000066"/>
                        </a:solidFill>
                      </a:rPr>
                      <a:t>%</a:t>
                    </a:r>
                    <a:endParaRPr lang="en-US" b="0" dirty="0">
                      <a:solidFill>
                        <a:srgbClr val="000066"/>
                      </a:solidFill>
                    </a:endParaRPr>
                  </a:p>
                </c:rich>
              </c:tx>
              <c:dLblPos val="b"/>
              <c:showVal val="1"/>
            </c:dLbl>
            <c:numFmt formatCode="0.0%" sourceLinked="0"/>
            <c:txPr>
              <a:bodyPr/>
              <a:lstStyle/>
              <a:p>
                <a:pPr>
                  <a:defRPr sz="1400">
                    <a:solidFill>
                      <a:srgbClr val="000066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"/>
            <c:showVal val="1"/>
          </c:dLbls>
          <c:cat>
            <c:strRef>
              <c:f>Лист1!$A$2:$A$7</c:f>
              <c:strCache>
                <c:ptCount val="6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1.05</c:v>
                </c:pt>
                <c:pt idx="1">
                  <c:v>1.05</c:v>
                </c:pt>
                <c:pt idx="2">
                  <c:v>1.0780000000000001</c:v>
                </c:pt>
                <c:pt idx="3">
                  <c:v>0.91600000000000004</c:v>
                </c:pt>
                <c:pt idx="4">
                  <c:v>0.91300000000000003</c:v>
                </c:pt>
                <c:pt idx="5">
                  <c:v>1.0069999999999955</c:v>
                </c:pt>
              </c:numCache>
            </c:numRef>
          </c:val>
        </c:ser>
        <c:marker val="1"/>
        <c:axId val="165940608"/>
        <c:axId val="165999744"/>
      </c:lineChart>
      <c:catAx>
        <c:axId val="165940608"/>
        <c:scaling>
          <c:orientation val="minMax"/>
        </c:scaling>
        <c:axPos val="b"/>
        <c:tickLblPos val="nextTo"/>
        <c:spPr>
          <a:ln w="38100">
            <a:noFill/>
          </a:ln>
        </c:spPr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5999744"/>
        <c:crossesAt val="100"/>
        <c:auto val="1"/>
        <c:lblAlgn val="ctr"/>
        <c:lblOffset val="100"/>
      </c:catAx>
      <c:valAx>
        <c:axId val="165999744"/>
        <c:scaling>
          <c:orientation val="minMax"/>
        </c:scaling>
        <c:delete val="1"/>
        <c:axPos val="l"/>
        <c:majorGridlines>
          <c:spPr>
            <a:ln>
              <a:prstDash val="sysDot"/>
            </a:ln>
          </c:spPr>
        </c:majorGridlines>
        <c:numFmt formatCode="0.00%" sourceLinked="1"/>
        <c:tickLblPos val="none"/>
        <c:crossAx val="165940608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9689C6-0684-4268-AD48-662335D919E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ACDD22-7613-4EF8-A4DD-D316890C87E9}">
      <dgm:prSet phldrT="[Текст]"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Из федерального бюджета 16 511,9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F0A2A07-25EB-4619-8C47-B0CE8A883137}" type="parTrans" cxnId="{ACA8C5B0-79F6-4EB3-B858-74D2D6535CB5}">
      <dgm:prSet/>
      <dgm:spPr/>
      <dgm:t>
        <a:bodyPr/>
        <a:lstStyle/>
        <a:p>
          <a:endParaRPr lang="ru-RU"/>
        </a:p>
      </dgm:t>
    </dgm:pt>
    <dgm:pt modelId="{D7FDA9E1-3F46-480A-9A78-AABABC64583D}" type="sibTrans" cxnId="{ACA8C5B0-79F6-4EB3-B858-74D2D6535CB5}">
      <dgm:prSet/>
      <dgm:spPr/>
      <dgm:t>
        <a:bodyPr/>
        <a:lstStyle/>
        <a:p>
          <a:endParaRPr lang="ru-RU"/>
        </a:p>
      </dgm:t>
    </dgm:pt>
    <dgm:pt modelId="{4CFC08F2-CF4A-4E3F-A999-2E707293F309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Из Фонда содействия реформированию ЖКХ,  </a:t>
          </a:r>
        </a:p>
        <a:p>
          <a:pPr>
            <a:spcAft>
              <a:spcPts val="0"/>
            </a:spcAft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620,4 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E002E41-4B23-43DF-B80F-00DBA77C642E}" type="parTrans" cxnId="{8FD4F665-3BF8-47EA-BE75-CD5705072BF1}">
      <dgm:prSet/>
      <dgm:spPr/>
      <dgm:t>
        <a:bodyPr/>
        <a:lstStyle/>
        <a:p>
          <a:endParaRPr lang="ru-RU"/>
        </a:p>
      </dgm:t>
    </dgm:pt>
    <dgm:pt modelId="{775B2C39-4C2C-4C67-AFB1-F1258023953B}" type="sibTrans" cxnId="{8FD4F665-3BF8-47EA-BE75-CD5705072BF1}">
      <dgm:prSet/>
      <dgm:spPr/>
      <dgm:t>
        <a:bodyPr/>
        <a:lstStyle/>
        <a:p>
          <a:endParaRPr lang="ru-RU"/>
        </a:p>
      </dgm:t>
    </dgm:pt>
    <dgm:pt modelId="{3F0DA9E5-7B25-4458-B109-669A4BE55B36}">
      <dgm:prSet phldrT="[Текст]"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Прочие поступления 0,2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BF95C19-5248-4160-9C5F-1E2F9105E384}" type="parTrans" cxnId="{4139B861-DEF2-4290-8B44-C96BC75C4188}">
      <dgm:prSet/>
      <dgm:spPr/>
      <dgm:t>
        <a:bodyPr/>
        <a:lstStyle/>
        <a:p>
          <a:endParaRPr lang="ru-RU"/>
        </a:p>
      </dgm:t>
    </dgm:pt>
    <dgm:pt modelId="{38E85347-BAD0-458A-A60E-A0711C28F583}" type="sibTrans" cxnId="{4139B861-DEF2-4290-8B44-C96BC75C4188}">
      <dgm:prSet/>
      <dgm:spPr/>
      <dgm:t>
        <a:bodyPr/>
        <a:lstStyle/>
        <a:p>
          <a:endParaRPr lang="ru-RU"/>
        </a:p>
      </dgm:t>
    </dgm:pt>
    <dgm:pt modelId="{E3012BA1-2C08-47FC-AFC7-57063178E1F6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Сальдо возврата остатков минус 1 692,4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2688ADA-F886-4186-BC2B-4E388B826205}" type="parTrans" cxnId="{0997BB73-2FB4-468D-A935-67A684294B7C}">
      <dgm:prSet/>
      <dgm:spPr/>
      <dgm:t>
        <a:bodyPr/>
        <a:lstStyle/>
        <a:p>
          <a:endParaRPr lang="ru-RU"/>
        </a:p>
      </dgm:t>
    </dgm:pt>
    <dgm:pt modelId="{E1DF3FB0-A824-4082-B74D-7232B819E864}" type="sibTrans" cxnId="{0997BB73-2FB4-468D-A935-67A684294B7C}">
      <dgm:prSet/>
      <dgm:spPr/>
      <dgm:t>
        <a:bodyPr/>
        <a:lstStyle/>
        <a:p>
          <a:endParaRPr lang="ru-RU"/>
        </a:p>
      </dgm:t>
    </dgm:pt>
    <dgm:pt modelId="{C282457B-9E26-4639-9F21-F9C14C49E969}" type="pres">
      <dgm:prSet presAssocID="{5E9689C6-0684-4268-AD48-662335D919EF}" presName="Name0" presStyleCnt="0">
        <dgm:presLayoutVars>
          <dgm:chPref val="3"/>
          <dgm:dir val="rev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1C40286-B2C6-48CD-ACF2-4D45C8CDED7F}" type="pres">
      <dgm:prSet presAssocID="{EAACDD22-7613-4EF8-A4DD-D316890C87E9}" presName="horFlow" presStyleCnt="0"/>
      <dgm:spPr/>
    </dgm:pt>
    <dgm:pt modelId="{EB7151C2-77AB-4E81-98EB-0944C885B79D}" type="pres">
      <dgm:prSet presAssocID="{EAACDD22-7613-4EF8-A4DD-D316890C87E9}" presName="bigChev" presStyleLbl="node1" presStyleIdx="0" presStyleCnt="4" custScaleY="23812" custLinFactNeighborY="-2902"/>
      <dgm:spPr/>
      <dgm:t>
        <a:bodyPr/>
        <a:lstStyle/>
        <a:p>
          <a:endParaRPr lang="ru-RU"/>
        </a:p>
      </dgm:t>
    </dgm:pt>
    <dgm:pt modelId="{F606A728-BAC8-499D-A332-F535A9A18C8A}" type="pres">
      <dgm:prSet presAssocID="{EAACDD22-7613-4EF8-A4DD-D316890C87E9}" presName="vSp" presStyleCnt="0"/>
      <dgm:spPr/>
    </dgm:pt>
    <dgm:pt modelId="{7448758C-F035-4E1B-8952-AF04F74EB9E9}" type="pres">
      <dgm:prSet presAssocID="{4CFC08F2-CF4A-4E3F-A999-2E707293F309}" presName="horFlow" presStyleCnt="0"/>
      <dgm:spPr/>
    </dgm:pt>
    <dgm:pt modelId="{6676BA15-B13D-4F16-8F11-12219723BAD9}" type="pres">
      <dgm:prSet presAssocID="{4CFC08F2-CF4A-4E3F-A999-2E707293F309}" presName="bigChev" presStyleLbl="node1" presStyleIdx="1" presStyleCnt="4" custScaleY="26829" custLinFactNeighborY="-12099"/>
      <dgm:spPr/>
      <dgm:t>
        <a:bodyPr/>
        <a:lstStyle/>
        <a:p>
          <a:endParaRPr lang="ru-RU"/>
        </a:p>
      </dgm:t>
    </dgm:pt>
    <dgm:pt modelId="{3CB3D31E-745A-4B41-82FB-A5DBD35A349D}" type="pres">
      <dgm:prSet presAssocID="{4CFC08F2-CF4A-4E3F-A999-2E707293F309}" presName="vSp" presStyleCnt="0"/>
      <dgm:spPr/>
    </dgm:pt>
    <dgm:pt modelId="{465164B2-C0D1-41F1-B3CF-BF0D3B16E37D}" type="pres">
      <dgm:prSet presAssocID="{E3012BA1-2C08-47FC-AFC7-57063178E1F6}" presName="horFlow" presStyleCnt="0"/>
      <dgm:spPr/>
    </dgm:pt>
    <dgm:pt modelId="{C56B3C67-CC58-4519-8C9F-8455BC99D9DE}" type="pres">
      <dgm:prSet presAssocID="{E3012BA1-2C08-47FC-AFC7-57063178E1F6}" presName="bigChev" presStyleLbl="node1" presStyleIdx="2" presStyleCnt="4" custScaleY="23926" custLinFactNeighborY="-22336"/>
      <dgm:spPr/>
      <dgm:t>
        <a:bodyPr/>
        <a:lstStyle/>
        <a:p>
          <a:endParaRPr lang="ru-RU"/>
        </a:p>
      </dgm:t>
    </dgm:pt>
    <dgm:pt modelId="{470F129B-37C1-4B26-845E-CB9CD99DE19C}" type="pres">
      <dgm:prSet presAssocID="{E3012BA1-2C08-47FC-AFC7-57063178E1F6}" presName="vSp" presStyleCnt="0"/>
      <dgm:spPr/>
    </dgm:pt>
    <dgm:pt modelId="{86EAEFF4-86BC-42B8-8080-9DF855719D59}" type="pres">
      <dgm:prSet presAssocID="{3F0DA9E5-7B25-4458-B109-669A4BE55B36}" presName="horFlow" presStyleCnt="0"/>
      <dgm:spPr/>
    </dgm:pt>
    <dgm:pt modelId="{8AA80725-DFC1-48E3-A0E1-77CD9E2D4712}" type="pres">
      <dgm:prSet presAssocID="{3F0DA9E5-7B25-4458-B109-669A4BE55B36}" presName="bigChev" presStyleLbl="node1" presStyleIdx="3" presStyleCnt="4" custScaleY="20888" custLinFactNeighborY="-32098"/>
      <dgm:spPr/>
      <dgm:t>
        <a:bodyPr/>
        <a:lstStyle/>
        <a:p>
          <a:endParaRPr lang="ru-RU"/>
        </a:p>
      </dgm:t>
    </dgm:pt>
  </dgm:ptLst>
  <dgm:cxnLst>
    <dgm:cxn modelId="{ACA8C5B0-79F6-4EB3-B858-74D2D6535CB5}" srcId="{5E9689C6-0684-4268-AD48-662335D919EF}" destId="{EAACDD22-7613-4EF8-A4DD-D316890C87E9}" srcOrd="0" destOrd="0" parTransId="{0F0A2A07-25EB-4619-8C47-B0CE8A883137}" sibTransId="{D7FDA9E1-3F46-480A-9A78-AABABC64583D}"/>
    <dgm:cxn modelId="{22706222-2209-4CFD-9682-362D30C592D1}" type="presOf" srcId="{3F0DA9E5-7B25-4458-B109-669A4BE55B36}" destId="{8AA80725-DFC1-48E3-A0E1-77CD9E2D4712}" srcOrd="0" destOrd="0" presId="urn:microsoft.com/office/officeart/2005/8/layout/lProcess3"/>
    <dgm:cxn modelId="{0997BB73-2FB4-468D-A935-67A684294B7C}" srcId="{5E9689C6-0684-4268-AD48-662335D919EF}" destId="{E3012BA1-2C08-47FC-AFC7-57063178E1F6}" srcOrd="2" destOrd="0" parTransId="{22688ADA-F886-4186-BC2B-4E388B826205}" sibTransId="{E1DF3FB0-A824-4082-B74D-7232B819E864}"/>
    <dgm:cxn modelId="{5B2E5506-965C-48FD-9DB8-4C8994CEC96F}" type="presOf" srcId="{EAACDD22-7613-4EF8-A4DD-D316890C87E9}" destId="{EB7151C2-77AB-4E81-98EB-0944C885B79D}" srcOrd="0" destOrd="0" presId="urn:microsoft.com/office/officeart/2005/8/layout/lProcess3"/>
    <dgm:cxn modelId="{D3C4183E-58D4-4096-BDFB-80FEBCF9CFDC}" type="presOf" srcId="{5E9689C6-0684-4268-AD48-662335D919EF}" destId="{C282457B-9E26-4639-9F21-F9C14C49E969}" srcOrd="0" destOrd="0" presId="urn:microsoft.com/office/officeart/2005/8/layout/lProcess3"/>
    <dgm:cxn modelId="{8FD4F665-3BF8-47EA-BE75-CD5705072BF1}" srcId="{5E9689C6-0684-4268-AD48-662335D919EF}" destId="{4CFC08F2-CF4A-4E3F-A999-2E707293F309}" srcOrd="1" destOrd="0" parTransId="{6E002E41-4B23-43DF-B80F-00DBA77C642E}" sibTransId="{775B2C39-4C2C-4C67-AFB1-F1258023953B}"/>
    <dgm:cxn modelId="{07DA6C3F-251C-42DE-BF76-8919307A0D6C}" type="presOf" srcId="{4CFC08F2-CF4A-4E3F-A999-2E707293F309}" destId="{6676BA15-B13D-4F16-8F11-12219723BAD9}" srcOrd="0" destOrd="0" presId="urn:microsoft.com/office/officeart/2005/8/layout/lProcess3"/>
    <dgm:cxn modelId="{DCDE4327-63D0-4C26-BC2C-E54673506117}" type="presOf" srcId="{E3012BA1-2C08-47FC-AFC7-57063178E1F6}" destId="{C56B3C67-CC58-4519-8C9F-8455BC99D9DE}" srcOrd="0" destOrd="0" presId="urn:microsoft.com/office/officeart/2005/8/layout/lProcess3"/>
    <dgm:cxn modelId="{4139B861-DEF2-4290-8B44-C96BC75C4188}" srcId="{5E9689C6-0684-4268-AD48-662335D919EF}" destId="{3F0DA9E5-7B25-4458-B109-669A4BE55B36}" srcOrd="3" destOrd="0" parTransId="{DBF95C19-5248-4160-9C5F-1E2F9105E384}" sibTransId="{38E85347-BAD0-458A-A60E-A0711C28F583}"/>
    <dgm:cxn modelId="{026F7615-DF40-4A66-8CB6-3F8AF76783BC}" type="presParOf" srcId="{C282457B-9E26-4639-9F21-F9C14C49E969}" destId="{71C40286-B2C6-48CD-ACF2-4D45C8CDED7F}" srcOrd="0" destOrd="0" presId="urn:microsoft.com/office/officeart/2005/8/layout/lProcess3"/>
    <dgm:cxn modelId="{5C90EF94-982D-4828-80B1-211A5B2E9CE6}" type="presParOf" srcId="{71C40286-B2C6-48CD-ACF2-4D45C8CDED7F}" destId="{EB7151C2-77AB-4E81-98EB-0944C885B79D}" srcOrd="0" destOrd="0" presId="urn:microsoft.com/office/officeart/2005/8/layout/lProcess3"/>
    <dgm:cxn modelId="{41780D58-91E4-4E1C-8593-796028B1DF35}" type="presParOf" srcId="{C282457B-9E26-4639-9F21-F9C14C49E969}" destId="{F606A728-BAC8-499D-A332-F535A9A18C8A}" srcOrd="1" destOrd="0" presId="urn:microsoft.com/office/officeart/2005/8/layout/lProcess3"/>
    <dgm:cxn modelId="{E39A69BB-1753-4B47-82B4-8D9C27F96237}" type="presParOf" srcId="{C282457B-9E26-4639-9F21-F9C14C49E969}" destId="{7448758C-F035-4E1B-8952-AF04F74EB9E9}" srcOrd="2" destOrd="0" presId="urn:microsoft.com/office/officeart/2005/8/layout/lProcess3"/>
    <dgm:cxn modelId="{C4B4F82D-6456-462E-96A6-8A11B5EE8BF3}" type="presParOf" srcId="{7448758C-F035-4E1B-8952-AF04F74EB9E9}" destId="{6676BA15-B13D-4F16-8F11-12219723BAD9}" srcOrd="0" destOrd="0" presId="urn:microsoft.com/office/officeart/2005/8/layout/lProcess3"/>
    <dgm:cxn modelId="{BBB1EA73-094C-411F-89F8-C313162C478F}" type="presParOf" srcId="{C282457B-9E26-4639-9F21-F9C14C49E969}" destId="{3CB3D31E-745A-4B41-82FB-A5DBD35A349D}" srcOrd="3" destOrd="0" presId="urn:microsoft.com/office/officeart/2005/8/layout/lProcess3"/>
    <dgm:cxn modelId="{4E541252-FAB6-44B2-8386-24790337DE75}" type="presParOf" srcId="{C282457B-9E26-4639-9F21-F9C14C49E969}" destId="{465164B2-C0D1-41F1-B3CF-BF0D3B16E37D}" srcOrd="4" destOrd="0" presId="urn:microsoft.com/office/officeart/2005/8/layout/lProcess3"/>
    <dgm:cxn modelId="{CACBAA09-1850-43DC-9ABB-22B9F86740F4}" type="presParOf" srcId="{465164B2-C0D1-41F1-B3CF-BF0D3B16E37D}" destId="{C56B3C67-CC58-4519-8C9F-8455BC99D9DE}" srcOrd="0" destOrd="0" presId="urn:microsoft.com/office/officeart/2005/8/layout/lProcess3"/>
    <dgm:cxn modelId="{6EB10E38-CE5B-453E-8304-92531CA8419C}" type="presParOf" srcId="{C282457B-9E26-4639-9F21-F9C14C49E969}" destId="{470F129B-37C1-4B26-845E-CB9CD99DE19C}" srcOrd="5" destOrd="0" presId="urn:microsoft.com/office/officeart/2005/8/layout/lProcess3"/>
    <dgm:cxn modelId="{9313109D-A46B-4BE7-B05C-957BC4CCB4C6}" type="presParOf" srcId="{C282457B-9E26-4639-9F21-F9C14C49E969}" destId="{86EAEFF4-86BC-42B8-8080-9DF855719D59}" srcOrd="6" destOrd="0" presId="urn:microsoft.com/office/officeart/2005/8/layout/lProcess3"/>
    <dgm:cxn modelId="{8BFC2AC6-AF69-4981-83E8-2919C57BB4F0}" type="presParOf" srcId="{86EAEFF4-86BC-42B8-8080-9DF855719D59}" destId="{8AA80725-DFC1-48E3-A0E1-77CD9E2D4712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0.72837</cdr:x>
      <cdr:y>0.54282</cdr:y>
    </cdr:from>
    <cdr:to>
      <cdr:x>0.97581</cdr:x>
      <cdr:y>0.78481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6660232" y="2959918"/>
          <a:ext cx="2262591" cy="1319527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  <a:ln xmlns:a="http://schemas.openxmlformats.org/drawingml/2006/main" w="19050" cap="flat" cmpd="sng" algn="ctr">
          <a:solidFill>
            <a:srgbClr val="00006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плана</a:t>
          </a:r>
        </a:p>
        <a:p xmlns:a="http://schemas.openxmlformats.org/drawingml/2006/main">
          <a:pPr algn="ctr"/>
          <a:r>
            <a:rPr lang="en-U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41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,0%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0.21303</cdr:x>
      <cdr:y>0.55994</cdr:y>
    </cdr:from>
    <cdr:to>
      <cdr:x>0.31064</cdr:x>
      <cdr:y>0.631</cdr:y>
    </cdr:to>
    <cdr:sp macro="" textlink="">
      <cdr:nvSpPr>
        <cdr:cNvPr id="5" name="Стрелка вправо 4"/>
        <cdr:cNvSpPr/>
      </cdr:nvSpPr>
      <cdr:spPr>
        <a:xfrm xmlns:a="http://schemas.openxmlformats.org/drawingml/2006/main" rot="12245745" flipH="1" flipV="1">
          <a:off x="1947913" y="3053225"/>
          <a:ext cx="892546" cy="387477"/>
        </a:xfrm>
        <a:prstGeom xmlns:a="http://schemas.openxmlformats.org/drawingml/2006/main" prst="rightArrow">
          <a:avLst>
            <a:gd name="adj1" fmla="val 60297"/>
            <a:gd name="adj2" fmla="val 71428"/>
          </a:avLst>
        </a:prstGeom>
        <a:solidFill xmlns:a="http://schemas.openxmlformats.org/drawingml/2006/main">
          <a:schemeClr val="accent1">
            <a:lumMod val="40000"/>
            <a:lumOff val="60000"/>
          </a:schemeClr>
        </a:solidFill>
        <a:ln xmlns:a="http://schemas.openxmlformats.org/drawingml/2006/main" w="1905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Georgia"/>
            </a:defRPr>
          </a:lvl1pPr>
          <a:lvl2pPr marL="457200" indent="0">
            <a:defRPr sz="1100">
              <a:solidFill>
                <a:sysClr val="window" lastClr="FFFFFF"/>
              </a:solidFill>
              <a:latin typeface="Georgia"/>
            </a:defRPr>
          </a:lvl2pPr>
          <a:lvl3pPr marL="914400" indent="0">
            <a:defRPr sz="1100">
              <a:solidFill>
                <a:sysClr val="window" lastClr="FFFFFF"/>
              </a:solidFill>
              <a:latin typeface="Georgia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Georgia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Georgia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Georgia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Georgia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Georgia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>
            <a:defRPr/>
          </a:pPr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en-US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47,1</a:t>
          </a:r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0.563</cdr:x>
      <cdr:y>0.0146</cdr:y>
    </cdr:from>
    <cdr:to>
      <cdr:x>0.66537</cdr:x>
      <cdr:y>0.08233</cdr:y>
    </cdr:to>
    <cdr:sp macro="" textlink="">
      <cdr:nvSpPr>
        <cdr:cNvPr id="8" name="Text 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48064" y="79598"/>
          <a:ext cx="936071" cy="3693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ru-RU" sz="1800" b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rPr>
            <a:t>63 632</a:t>
          </a:r>
          <a:endParaRPr lang="ru-RU" sz="1800" b="1" dirty="0">
            <a:solidFill>
              <a:srgbClr val="FF33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0.31888</cdr:x>
      <cdr:y>0.4768</cdr:y>
    </cdr:from>
    <cdr:to>
      <cdr:x>0.42125</cdr:x>
      <cdr:y>0.54453</cdr:y>
    </cdr:to>
    <cdr:sp macro="" textlink="">
      <cdr:nvSpPr>
        <cdr:cNvPr id="9" name="Text 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915816" y="2599878"/>
          <a:ext cx="936071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ru-RU" sz="1800" b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rPr>
            <a:t>26 099</a:t>
          </a:r>
          <a:endParaRPr lang="ru-RU" sz="1800" b="1" dirty="0">
            <a:solidFill>
              <a:srgbClr val="FF33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0.72837</cdr:x>
      <cdr:y>0.10704</cdr:y>
    </cdr:from>
    <cdr:to>
      <cdr:x>0.96462</cdr:x>
      <cdr:y>0.41077</cdr:y>
    </cdr:to>
    <cdr:sp macro="" textlink="">
      <cdr:nvSpPr>
        <cdr:cNvPr id="12" name="Скругленный прямоугольник 11"/>
        <cdr:cNvSpPr/>
      </cdr:nvSpPr>
      <cdr:spPr>
        <a:xfrm xmlns:a="http://schemas.openxmlformats.org/drawingml/2006/main">
          <a:off x="6660233" y="583654"/>
          <a:ext cx="2160239" cy="1656184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ru-RU" sz="16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      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НАО  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      </a:t>
          </a:r>
        </a:p>
        <a:p xmlns:a="http://schemas.openxmlformats.org/drawingml/2006/main">
          <a:pPr algn="l"/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         </a:t>
          </a:r>
        </a:p>
        <a:p xmlns:a="http://schemas.openxmlformats.org/drawingml/2006/main">
          <a:pPr algn="l"/>
          <a:r>
            <a:rPr lang="ru-RU" sz="15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       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Архангельская</a:t>
          </a:r>
        </a:p>
        <a:p xmlns:a="http://schemas.openxmlformats.org/drawingml/2006/main">
          <a:pPr algn="l"/>
          <a:r>
            <a:rPr lang="ru-RU" sz="14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        область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0.75987</cdr:x>
      <cdr:y>0.17307</cdr:y>
    </cdr:from>
    <cdr:to>
      <cdr:x>0.78349</cdr:x>
      <cdr:y>0.21268</cdr:y>
    </cdr:to>
    <cdr:sp macro="" textlink="">
      <cdr:nvSpPr>
        <cdr:cNvPr id="13" name="Прямоугольник 12"/>
        <cdr:cNvSpPr/>
      </cdr:nvSpPr>
      <cdr:spPr>
        <a:xfrm xmlns:a="http://schemas.openxmlformats.org/drawingml/2006/main">
          <a:off x="6948264" y="943694"/>
          <a:ext cx="215981" cy="21598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  <a:ln xmlns:a="http://schemas.openxmlformats.org/drawingml/2006/main" w="9525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0.75987</cdr:x>
      <cdr:y>0.27871</cdr:y>
    </cdr:from>
    <cdr:to>
      <cdr:x>0.7835</cdr:x>
      <cdr:y>0.31832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6948264" y="1519758"/>
          <a:ext cx="216073" cy="21598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75000"/>
          </a:schemeClr>
        </a:solidFill>
        <a:ln xmlns:a="http://schemas.openxmlformats.org/drawingml/2006/main" w="9525" cap="flat" cmpd="sng" algn="ctr">
          <a:solidFill>
            <a:schemeClr val="accent1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Georgia"/>
            </a:defRPr>
          </a:lvl1pPr>
          <a:lvl2pPr marL="457200" indent="0">
            <a:defRPr sz="1100">
              <a:solidFill>
                <a:sysClr val="window" lastClr="FFFFFF"/>
              </a:solidFill>
              <a:latin typeface="Georgia"/>
            </a:defRPr>
          </a:lvl2pPr>
          <a:lvl3pPr marL="914400" indent="0">
            <a:defRPr sz="1100">
              <a:solidFill>
                <a:sysClr val="window" lastClr="FFFFFF"/>
              </a:solidFill>
              <a:latin typeface="Georgia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Georgia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Georgia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Georgia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Georgia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Georgia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0.2051</cdr:x>
      <cdr:y>0.70444</cdr:y>
    </cdr:from>
    <cdr:to>
      <cdr:x>0.30034</cdr:x>
      <cdr:y>0.7742</cdr:y>
    </cdr:to>
    <cdr:sp macro="" textlink="">
      <cdr:nvSpPr>
        <cdr:cNvPr id="16" name="Стрелка вправо 15"/>
        <cdr:cNvSpPr/>
      </cdr:nvSpPr>
      <cdr:spPr>
        <a:xfrm xmlns:a="http://schemas.openxmlformats.org/drawingml/2006/main" rot="12245745" flipH="1" flipV="1">
          <a:off x="1875403" y="3841198"/>
          <a:ext cx="870874" cy="380388"/>
        </a:xfrm>
        <a:prstGeom xmlns:a="http://schemas.openxmlformats.org/drawingml/2006/main" prst="rightArrow">
          <a:avLst>
            <a:gd name="adj1" fmla="val 63234"/>
            <a:gd name="adj2" fmla="val 71760"/>
          </a:avLst>
        </a:prstGeom>
        <a:solidFill xmlns:a="http://schemas.openxmlformats.org/drawingml/2006/main">
          <a:schemeClr val="accent1">
            <a:lumMod val="75000"/>
          </a:schemeClr>
        </a:solidFill>
        <a:ln xmlns:a="http://schemas.openxmlformats.org/drawingml/2006/main" w="1905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Georgia"/>
            </a:defRPr>
          </a:lvl1pPr>
          <a:lvl2pPr marL="457200" indent="0">
            <a:defRPr sz="1100">
              <a:solidFill>
                <a:sysClr val="window" lastClr="FFFFFF"/>
              </a:solidFill>
              <a:latin typeface="Georgia"/>
            </a:defRPr>
          </a:lvl2pPr>
          <a:lvl3pPr marL="914400" indent="0">
            <a:defRPr sz="1100">
              <a:solidFill>
                <a:sysClr val="window" lastClr="FFFFFF"/>
              </a:solidFill>
              <a:latin typeface="Georgia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Georgia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Georgia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Georgia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Georgia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Georgia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>
            <a:defRPr/>
          </a:pPr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- 12,0%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0.45367</cdr:x>
      <cdr:y>0.525</cdr:y>
    </cdr:from>
    <cdr:to>
      <cdr:x>0.6013</cdr:x>
      <cdr:y>0.64063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>
          <a:off x="1584176" y="1512168"/>
          <a:ext cx="515508" cy="333037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41275" cap="flat" cmpd="sng" algn="ctr">
          <a:solidFill>
            <a:srgbClr val="FF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0.48889</cdr:x>
      <cdr:y>0.54054</cdr:y>
    </cdr:from>
    <cdr:to>
      <cdr:x>0.64798</cdr:x>
      <cdr:y>0.66554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>
          <a:off x="1584176" y="1440160"/>
          <a:ext cx="515508" cy="333037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41275" cap="flat" cmpd="sng" algn="ctr">
          <a:solidFill>
            <a:srgbClr val="FF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0.47067</cdr:x>
      <cdr:y>0.33333</cdr:y>
    </cdr:from>
    <cdr:to>
      <cdr:x>0.78646</cdr:x>
      <cdr:y>0.51142</cdr:y>
    </cdr:to>
    <cdr:sp macro="" textlink="">
      <cdr:nvSpPr>
        <cdr:cNvPr id="5" name="TextBox 7"/>
        <cdr:cNvSpPr txBox="1"/>
      </cdr:nvSpPr>
      <cdr:spPr>
        <a:xfrm xmlns:a="http://schemas.openxmlformats.org/drawingml/2006/main">
          <a:off x="1440160" y="864096"/>
          <a:ext cx="966264" cy="46166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- 39,6%</a:t>
          </a:r>
          <a:endParaRPr lang="ru-RU" sz="14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0.4942</cdr:x>
      <cdr:y>0.58333</cdr:y>
    </cdr:from>
    <cdr:to>
      <cdr:x>0.66268</cdr:x>
      <cdr:y>0.71181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>
          <a:off x="1512168" y="1512168"/>
          <a:ext cx="515508" cy="333037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41275" cap="flat" cmpd="sng" algn="ctr">
          <a:solidFill>
            <a:srgbClr val="FF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0.26347</cdr:x>
      <cdr:y>0.69388</cdr:y>
    </cdr:from>
    <cdr:to>
      <cdr:x>0.48044</cdr:x>
      <cdr:y>0.78983</cdr:y>
    </cdr:to>
    <cdr:sp macro="" textlink="">
      <cdr:nvSpPr>
        <cdr:cNvPr id="3" name="TextBox 22"/>
        <cdr:cNvSpPr txBox="1"/>
      </cdr:nvSpPr>
      <cdr:spPr>
        <a:xfrm xmlns:a="http://schemas.openxmlformats.org/drawingml/2006/main">
          <a:off x="1584176" y="2448272"/>
          <a:ext cx="130458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+ 1,4%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0.28743</cdr:x>
      <cdr:y>0.40816</cdr:y>
    </cdr:from>
    <cdr:to>
      <cdr:x>0.45295</cdr:x>
      <cdr:y>0.50411</cdr:y>
    </cdr:to>
    <cdr:sp macro="" textlink="">
      <cdr:nvSpPr>
        <cdr:cNvPr id="4" name="TextBox 22"/>
        <cdr:cNvSpPr txBox="1"/>
      </cdr:nvSpPr>
      <cdr:spPr>
        <a:xfrm xmlns:a="http://schemas.openxmlformats.org/drawingml/2006/main">
          <a:off x="1728221" y="1440148"/>
          <a:ext cx="995217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+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 5,6%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0.33533</cdr:x>
      <cdr:y>0.30612</cdr:y>
    </cdr:from>
    <cdr:to>
      <cdr:x>0.40719</cdr:x>
      <cdr:y>0.38776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 flipV="1">
          <a:off x="2016224" y="1080120"/>
          <a:ext cx="432048" cy="28803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4925" cap="flat" cmpd="sng" algn="ctr">
          <a:solidFill>
            <a:sysClr val="windowText" lastClr="00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0.73054</cdr:x>
      <cdr:y>0.30612</cdr:y>
    </cdr:from>
    <cdr:to>
      <cdr:x>0.76646</cdr:x>
      <cdr:y>0.36734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92488" y="1080120"/>
          <a:ext cx="215982" cy="21598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 w="19050" cap="flat" cmpd="sng" algn="ctr">
          <a:solidFill>
            <a:srgbClr val="53548A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Georgia"/>
            </a:defRPr>
          </a:lvl1pPr>
          <a:lvl2pPr marL="457200" indent="0">
            <a:defRPr sz="1100">
              <a:solidFill>
                <a:sysClr val="window" lastClr="FFFFFF"/>
              </a:solidFill>
              <a:latin typeface="Georgia"/>
            </a:defRPr>
          </a:lvl2pPr>
          <a:lvl3pPr marL="914400" indent="0">
            <a:defRPr sz="1100">
              <a:solidFill>
                <a:sysClr val="window" lastClr="FFFFFF"/>
              </a:solidFill>
              <a:latin typeface="Georgia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Georgia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Georgia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Georgia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Georgia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Georgia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0.73054</cdr:x>
      <cdr:y>0.57143</cdr:y>
    </cdr:from>
    <cdr:to>
      <cdr:x>0.76648</cdr:x>
      <cdr:y>0.63264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92488" y="2016224"/>
          <a:ext cx="216073" cy="215986"/>
        </a:xfrm>
        <a:prstGeom xmlns:a="http://schemas.openxmlformats.org/drawingml/2006/main" prst="rect">
          <a:avLst/>
        </a:prstGeom>
        <a:solidFill xmlns:a="http://schemas.openxmlformats.org/drawingml/2006/main">
          <a:srgbClr val="53548A">
            <a:lumMod val="75000"/>
          </a:srgbClr>
        </a:solidFill>
        <a:ln xmlns:a="http://schemas.openxmlformats.org/drawingml/2006/main" w="19050" cap="flat" cmpd="sng" algn="ctr">
          <a:solidFill>
            <a:srgbClr val="53548A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Georgia"/>
            </a:defRPr>
          </a:lvl1pPr>
          <a:lvl2pPr marL="457200" indent="0">
            <a:defRPr sz="1100">
              <a:solidFill>
                <a:sysClr val="window" lastClr="FFFFFF"/>
              </a:solidFill>
              <a:latin typeface="Georgia"/>
            </a:defRPr>
          </a:lvl2pPr>
          <a:lvl3pPr marL="914400" indent="0">
            <a:defRPr sz="1100">
              <a:solidFill>
                <a:sysClr val="window" lastClr="FFFFFF"/>
              </a:solidFill>
              <a:latin typeface="Georgia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Georgia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Georgia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Georgia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Georgia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Georgia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0.8024</cdr:x>
      <cdr:y>0.40816</cdr:y>
    </cdr:from>
    <cdr:to>
      <cdr:x>0.95808</cdr:x>
      <cdr:y>0.53061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4824536" y="1440160"/>
          <a:ext cx="93610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0.78443</cdr:x>
      <cdr:y>0.55102</cdr:y>
    </cdr:from>
    <cdr:to>
      <cdr:x>1</cdr:x>
      <cdr:y>0.71429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4752528" y="194421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Архангельская</a:t>
          </a:r>
        </a:p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область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0.79042</cdr:x>
      <cdr:y>0.30612</cdr:y>
    </cdr:from>
    <cdr:to>
      <cdr:x>0.92216</cdr:x>
      <cdr:y>0.40816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4752528" y="1080120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НАО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719138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l">
              <a:defRPr sz="17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719138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r">
              <a:defRPr sz="17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AB2F98E-B829-4DBC-9D94-3D97F9FA8537}" type="datetimeFigureOut">
              <a:rPr lang="ru-RU"/>
              <a:pPr>
                <a:defRPr/>
              </a:pPr>
              <a:t>17.09.2020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6625"/>
            <a:ext cx="4303713" cy="719138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l">
              <a:defRPr sz="17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6625"/>
            <a:ext cx="4303713" cy="719138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r">
              <a:defRPr sz="17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F34CE02-A9EA-454E-A005-54FE66A99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719138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719138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fld id="{73DDD05A-2F79-4725-89E1-A08D4A975D23}" type="datetimeFigureOut">
              <a:rPr lang="ru-RU"/>
              <a:pPr>
                <a:defRPr/>
              </a:pPr>
              <a:t>17.09.2020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076325"/>
            <a:ext cx="7178675" cy="5383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62" tIns="66381" rIns="132762" bIns="66381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6819900"/>
            <a:ext cx="7943850" cy="6461125"/>
          </a:xfrm>
          <a:prstGeom prst="rect">
            <a:avLst/>
          </a:prstGeom>
        </p:spPr>
        <p:txBody>
          <a:bodyPr vert="horz" lIns="132762" tIns="66381" rIns="132762" bIns="66381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3713" cy="719138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3713" cy="719138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fld id="{70BC2359-25EE-40A3-B4FF-178C2AF2E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111048-93A1-4227-AE86-A51E75E9C92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2D5180-74BC-49EA-A18A-E9FD2003967C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3B71D9-A6AC-4F29-955D-8C6AF8AC77F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7B854-D0EB-4FB6-99D1-8625B61D1BA4}" type="datetimeFigureOut">
              <a:rPr lang="ru-RU"/>
              <a:pPr>
                <a:defRPr/>
              </a:pPr>
              <a:t>17.09.2020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50E96BF-4849-4BB4-A313-5C375FDB3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88707-ADA9-4215-85F8-BC5DB6CF3F1B}" type="datetimeFigureOut">
              <a:rPr lang="ru-RU"/>
              <a:pPr>
                <a:defRPr/>
              </a:pPr>
              <a:t>17.09.2020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FEFB4-318E-4E2D-A7C9-E1963E87CC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9FD47-E523-4D89-BFBD-568EA84E57E3}" type="datetimeFigureOut">
              <a:rPr lang="ru-RU"/>
              <a:pPr>
                <a:defRPr/>
              </a:pPr>
              <a:t>17.09.2020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7E3AA-5356-4ED2-AC30-B1261A71C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5A0BA-6A39-4369-9C2C-A76FD3CD85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13EB4-0D3C-47F8-A185-F52CA077A273}" type="datetimeFigureOut">
              <a:rPr lang="ru-RU"/>
              <a:pPr>
                <a:defRPr/>
              </a:pPr>
              <a:t>17.09.2020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EF798-2818-4099-93AA-B0696D82DD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FC933-4BD9-4956-BB52-7B1B5A64901A}" type="datetimeFigureOut">
              <a:rPr lang="ru-RU"/>
              <a:pPr>
                <a:defRPr/>
              </a:pPr>
              <a:t>17.09.2020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E154A-910D-4F75-9F52-7D6EF9D743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D440-FB52-4D61-9590-49C05F5F3D81}" type="datetimeFigureOut">
              <a:rPr lang="ru-RU"/>
              <a:pPr>
                <a:defRPr/>
              </a:pPr>
              <a:t>17.09.2020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5A86E-DE31-409B-9EE8-99FDDBE2B5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9D6E33-66D4-49E5-B01E-90972F16DCCD}" type="datetimeFigureOut">
              <a:rPr lang="ru-RU"/>
              <a:pPr>
                <a:defRPr/>
              </a:pPr>
              <a:t>17.09.2020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DEA6B4-DD81-488A-AA56-17CA95B14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6C634-7CC0-4B93-841E-ADFF99C4E239}" type="datetimeFigureOut">
              <a:rPr lang="ru-RU"/>
              <a:pPr>
                <a:defRPr/>
              </a:pPr>
              <a:t>17.09.2020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EA037-7BCA-4B2C-B292-3E34623CF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46D77-4AEF-40BC-AF55-0099C786E486}" type="datetimeFigureOut">
              <a:rPr lang="ru-RU"/>
              <a:pPr>
                <a:defRPr/>
              </a:pPr>
              <a:t>17.09.2020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A0A49-664F-4466-ADA0-490D1BD06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031AF-19D2-4A61-8E68-1C8EAA297965}" type="datetimeFigureOut">
              <a:rPr lang="ru-RU"/>
              <a:pPr>
                <a:defRPr/>
              </a:pPr>
              <a:t>17.09.2020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20182-206C-4E63-AFC9-3F3AC2E2DC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A6FCE-FC55-4FB8-8BA1-70F8034AB5E4}" type="datetimeFigureOut">
              <a:rPr lang="ru-RU"/>
              <a:pPr>
                <a:defRPr/>
              </a:pPr>
              <a:t>17.09.2020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F3C5F-2DD9-4258-B246-D594B111A4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0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820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C4B7A1F-10B2-42C6-B3D9-0E7B2D5BEC67}" type="datetimeFigureOut">
              <a:rPr lang="ru-RU"/>
              <a:pPr>
                <a:defRPr/>
              </a:pPr>
              <a:t>17.09.2020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C69FFEB-2A04-44CE-B5E6-84AFF0A1A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72" r:id="rId2"/>
    <p:sldLayoutId id="2147483873" r:id="rId3"/>
    <p:sldLayoutId id="2147483874" r:id="rId4"/>
    <p:sldLayoutId id="2147483881" r:id="rId5"/>
    <p:sldLayoutId id="2147483882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2.xls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oleObject" Target="../embeddings/_____Microsoft_Office_Excel_97-20031.xls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457200" y="2271713"/>
            <a:ext cx="8458200" cy="1470025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Отчёт об исполнении областного бюджета за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полугодие 2020 года</a:t>
            </a: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3929063"/>
            <a:ext cx="5357813" cy="1724025"/>
          </a:xfrm>
        </p:spPr>
        <p:txBody>
          <a:bodyPr/>
          <a:lstStyle/>
          <a:p>
            <a:pPr marL="63500" eaLnBrk="1" hangingPunct="1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21 сентября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2020 года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57188" y="4786313"/>
            <a:ext cx="8458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normAutofit fontScale="25000" lnSpcReduction="20000"/>
          </a:bodyPr>
          <a:lstStyle/>
          <a:p>
            <a:pPr algn="r" eaLnBrk="0" hangingPunct="0">
              <a:defRPr/>
            </a:pP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9600" dirty="0">
                <a:latin typeface="Times New Roman" pitchFamily="18" charset="0"/>
                <a:ea typeface="+mj-ea"/>
                <a:cs typeface="Times New Roman" pitchFamily="18" charset="0"/>
              </a:rPr>
              <a:t>Министерство финансов </a:t>
            </a:r>
            <a:br>
              <a:rPr lang="ru-RU" sz="96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9600" dirty="0">
                <a:latin typeface="Times New Roman" pitchFamily="18" charset="0"/>
                <a:ea typeface="+mj-ea"/>
                <a:cs typeface="Times New Roman" pitchFamily="18" charset="0"/>
              </a:rPr>
              <a:t>Архангельской области</a:t>
            </a:r>
            <a:br>
              <a:rPr lang="ru-RU" sz="9600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96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446088"/>
            <a:ext cx="92868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algn="ctr" defTabSz="904875"/>
            <a:r>
              <a:rPr lang="ru-RU" sz="2200" b="1">
                <a:latin typeface="Times New Roman" pitchFamily="18" charset="0"/>
                <a:cs typeface="Times New Roman" pitchFamily="18" charset="0"/>
              </a:rPr>
              <a:t>Расходы областного бюджета на реализацию национальных проектов</a:t>
            </a:r>
          </a:p>
          <a:p>
            <a:pPr algn="ctr" defTabSz="904875"/>
            <a:r>
              <a:rPr lang="ru-RU" sz="2200" b="1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en-US" sz="2200" b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1">
                <a:latin typeface="Times New Roman" pitchFamily="18" charset="0"/>
                <a:cs typeface="Times New Roman" pitchFamily="18" charset="0"/>
              </a:rPr>
              <a:t> полугодие 2020 года </a:t>
            </a: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68288" y="1168400"/>
          <a:ext cx="8627792" cy="545091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875684"/>
                <a:gridCol w="1285884"/>
                <a:gridCol w="1214446"/>
                <a:gridCol w="1074000"/>
                <a:gridCol w="1177778"/>
              </a:tblGrid>
              <a:tr h="302851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нацпроекта</a:t>
                      </a:r>
                    </a:p>
                  </a:txBody>
                  <a:tcPr marL="89016" marR="89016" marT="46288" marB="46288" anchor="ctr" horzOverflow="overflow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года,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Исполнено,</a:t>
                      </a:r>
                      <a:r>
                        <a:rPr kumimoji="0" lang="ru-RU" sz="13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 к плану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57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полугодия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</a:tr>
              <a:tr h="307489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18 123,3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4 467,1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25 %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96 %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Демография 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4 647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1 662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36 %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94 %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Здравоохранение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2 303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114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5 %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78 %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Образование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1 152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160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402339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Жилье и городская среда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4 780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960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Экология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313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47377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Безопасные автомобильные дороги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3 245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737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23 %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100 %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276105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 Цифровая экономика 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5,6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37031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Культура  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81,4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41,9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488845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МСП и поддержка индивидуальной предпринимательской инициативы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364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312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86 %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491706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 Производительность труда и поддержка занятости 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49456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11. Комплексный план модернизации магистральной инфраструктуры 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1 222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408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33 % 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100 %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  <p:sp>
        <p:nvSpPr>
          <p:cNvPr id="18526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7"/>
          <p:cNvSpPr>
            <a:spLocks noChangeArrowheads="1"/>
          </p:cNvSpPr>
          <p:nvPr/>
        </p:nvSpPr>
        <p:spPr bwMode="auto">
          <a:xfrm>
            <a:off x="0" y="817563"/>
            <a:ext cx="9144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200" b="1">
                <a:latin typeface="Times New Roman" pitchFamily="18" charset="0"/>
                <a:cs typeface="Times New Roman" pitchFamily="18" charset="0"/>
              </a:rPr>
              <a:t>Инвестиционные расходы за </a:t>
            </a:r>
            <a:r>
              <a:rPr lang="en-US" sz="2200" b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1">
                <a:latin typeface="Times New Roman" pitchFamily="18" charset="0"/>
                <a:cs typeface="Times New Roman" pitchFamily="18" charset="0"/>
              </a:rPr>
              <a:t> полугодие 2020 года</a:t>
            </a:r>
          </a:p>
        </p:txBody>
      </p:sp>
      <p:sp>
        <p:nvSpPr>
          <p:cNvPr id="15" name="Нашивка 4"/>
          <p:cNvSpPr/>
          <p:nvPr/>
        </p:nvSpPr>
        <p:spPr>
          <a:xfrm>
            <a:off x="4860745" y="3914244"/>
            <a:ext cx="3862713" cy="352161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8255" rIns="16510" bIns="8255" spcCol="1270" anchor="ctr"/>
          <a:lstStyle/>
          <a:p>
            <a:pPr algn="ctr" defTabSz="577850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49" name="Rectangle 37"/>
          <p:cNvSpPr>
            <a:spLocks noChangeArrowheads="1"/>
          </p:cNvSpPr>
          <p:nvPr/>
        </p:nvSpPr>
        <p:spPr bwMode="auto">
          <a:xfrm>
            <a:off x="4278313" y="1465263"/>
            <a:ext cx="4643437" cy="3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      Направления бюджетных инвестиций:</a:t>
            </a:r>
          </a:p>
        </p:txBody>
      </p:sp>
      <p:graphicFrame>
        <p:nvGraphicFramePr>
          <p:cNvPr id="6146" name="Диаграмма 10"/>
          <p:cNvGraphicFramePr>
            <a:graphicFrameLocks/>
          </p:cNvGraphicFramePr>
          <p:nvPr/>
        </p:nvGraphicFramePr>
        <p:xfrm>
          <a:off x="-107950" y="2103438"/>
          <a:ext cx="4929188" cy="3500437"/>
        </p:xfrm>
        <a:graphic>
          <a:graphicData uri="http://schemas.openxmlformats.org/presentationml/2006/ole">
            <p:oleObj spid="_x0000_s38914" r:id="rId4" imgW="4932091" imgH="3505504" progId="Excel.Sheet.8">
              <p:embed/>
            </p:oleObj>
          </a:graphicData>
        </a:graphic>
      </p:graphicFrame>
      <p:sp>
        <p:nvSpPr>
          <p:cNvPr id="6150" name="Rectangle 37"/>
          <p:cNvSpPr>
            <a:spLocks noChangeArrowheads="1"/>
          </p:cNvSpPr>
          <p:nvPr/>
        </p:nvSpPr>
        <p:spPr bwMode="auto">
          <a:xfrm>
            <a:off x="1325563" y="2389188"/>
            <a:ext cx="1693862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 algn="ctr">
              <a:lnSpc>
                <a:spcPct val="90000"/>
              </a:lnSpc>
            </a:pPr>
            <a:r>
              <a:rPr lang="ru-RU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868,7 </a:t>
            </a:r>
          </a:p>
          <a:p>
            <a:pPr indent="-342900" algn="ctr">
              <a:lnSpc>
                <a:spcPct val="90000"/>
              </a:lnSpc>
            </a:pPr>
            <a:r>
              <a:rPr lang="ru-RU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sp>
        <p:nvSpPr>
          <p:cNvPr id="6151" name="Rectangle 37"/>
          <p:cNvSpPr>
            <a:spLocks noChangeArrowheads="1"/>
          </p:cNvSpPr>
          <p:nvPr/>
        </p:nvSpPr>
        <p:spPr bwMode="auto">
          <a:xfrm>
            <a:off x="2182813" y="3532188"/>
            <a:ext cx="2143125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 algn="ctr">
              <a:lnSpc>
                <a:spcPct val="90000"/>
              </a:lnSpc>
            </a:pPr>
            <a:r>
              <a:rPr lang="ru-RU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1 910,9 </a:t>
            </a:r>
          </a:p>
          <a:p>
            <a:pPr indent="-342900" algn="ctr">
              <a:lnSpc>
                <a:spcPct val="90000"/>
              </a:lnSpc>
            </a:pPr>
            <a:r>
              <a:rPr lang="ru-RU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sp>
        <p:nvSpPr>
          <p:cNvPr id="6152" name="Rectangle 37"/>
          <p:cNvSpPr>
            <a:spLocks noChangeArrowheads="1"/>
          </p:cNvSpPr>
          <p:nvPr/>
        </p:nvSpPr>
        <p:spPr bwMode="auto">
          <a:xfrm>
            <a:off x="182563" y="3246438"/>
            <a:ext cx="1785937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 algn="ctr">
              <a:lnSpc>
                <a:spcPct val="90000"/>
              </a:lnSpc>
            </a:pPr>
            <a:r>
              <a:rPr lang="ru-RU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976,6 </a:t>
            </a:r>
          </a:p>
          <a:p>
            <a:pPr indent="-342900" algn="ctr">
              <a:lnSpc>
                <a:spcPct val="90000"/>
              </a:lnSpc>
            </a:pPr>
            <a:r>
              <a:rPr lang="ru-RU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sp>
        <p:nvSpPr>
          <p:cNvPr id="6153" name="Rectangle 37"/>
          <p:cNvSpPr>
            <a:spLocks noChangeArrowheads="1"/>
          </p:cNvSpPr>
          <p:nvPr/>
        </p:nvSpPr>
        <p:spPr bwMode="auto">
          <a:xfrm>
            <a:off x="1825625" y="5065713"/>
            <a:ext cx="3286125" cy="590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 algn="ctr">
              <a:lnSpc>
                <a:spcPct val="90000"/>
              </a:lnSpc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Средства </a:t>
            </a:r>
          </a:p>
          <a:p>
            <a:pPr indent="-342900" algn="ctr">
              <a:lnSpc>
                <a:spcPct val="90000"/>
              </a:lnSpc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федерального бюджета</a:t>
            </a:r>
          </a:p>
        </p:txBody>
      </p:sp>
      <p:sp>
        <p:nvSpPr>
          <p:cNvPr id="6154" name="Rectangle 37"/>
          <p:cNvSpPr>
            <a:spLocks noChangeArrowheads="1"/>
          </p:cNvSpPr>
          <p:nvPr/>
        </p:nvSpPr>
        <p:spPr bwMode="auto">
          <a:xfrm>
            <a:off x="1173163" y="1828800"/>
            <a:ext cx="2078037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 algn="ctr">
              <a:lnSpc>
                <a:spcPct val="90000"/>
              </a:lnSpc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Средства </a:t>
            </a:r>
          </a:p>
          <a:p>
            <a:pPr indent="-342900" algn="ctr">
              <a:lnSpc>
                <a:spcPct val="90000"/>
              </a:lnSpc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Фонда ЖКХ</a:t>
            </a:r>
          </a:p>
        </p:txBody>
      </p:sp>
      <p:sp>
        <p:nvSpPr>
          <p:cNvPr id="6155" name="Rectangle 37"/>
          <p:cNvSpPr>
            <a:spLocks noChangeArrowheads="1"/>
          </p:cNvSpPr>
          <p:nvPr/>
        </p:nvSpPr>
        <p:spPr bwMode="auto">
          <a:xfrm>
            <a:off x="-246063" y="4746625"/>
            <a:ext cx="1871663" cy="8397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 algn="ctr">
              <a:lnSpc>
                <a:spcPct val="90000"/>
              </a:lnSpc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Средства </a:t>
            </a:r>
          </a:p>
          <a:p>
            <a:pPr indent="-342900" algn="ctr">
              <a:lnSpc>
                <a:spcPct val="90000"/>
              </a:lnSpc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областного </a:t>
            </a:r>
          </a:p>
          <a:p>
            <a:pPr indent="-342900" algn="ctr">
              <a:lnSpc>
                <a:spcPct val="90000"/>
              </a:lnSpc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бюджета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654550" y="1914525"/>
          <a:ext cx="4203818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446"/>
                <a:gridCol w="1152660"/>
                <a:gridCol w="959712"/>
              </a:tblGrid>
              <a:tr h="259080">
                <a:tc rowSpan="2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9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1 136,1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28 %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ЖКХ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1 427,3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27 %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Дорожные объекты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485,3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44 %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134,8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13 %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95,9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21 %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Реконструкция аэропортового комплекса «Соловки»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408,8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25 %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 объекты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68,0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28 %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800" b="1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800" b="1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756,2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26 %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06413"/>
            <a:ext cx="9144000" cy="642937"/>
          </a:xfrm>
        </p:spPr>
        <p:txBody>
          <a:bodyPr/>
          <a:lstStyle/>
          <a:p>
            <a:pPr algn="ctr" eaLnBrk="1" hangingPunct="1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Динамика долговых обязательств за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полугодие 2020 года</a:t>
            </a:r>
          </a:p>
        </p:txBody>
      </p:sp>
      <p:graphicFrame>
        <p:nvGraphicFramePr>
          <p:cNvPr id="88140" name="Group 76"/>
          <p:cNvGraphicFramePr>
            <a:graphicFrameLocks noGrp="1"/>
          </p:cNvGraphicFramePr>
          <p:nvPr>
            <p:ph idx="4294967295"/>
          </p:nvPr>
        </p:nvGraphicFramePr>
        <p:xfrm>
          <a:off x="250825" y="1628775"/>
          <a:ext cx="8785101" cy="4320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9665"/>
                <a:gridCol w="983559"/>
                <a:gridCol w="1071021"/>
                <a:gridCol w="1072119"/>
                <a:gridCol w="1195004"/>
                <a:gridCol w="1047628"/>
                <a:gridCol w="936105"/>
              </a:tblGrid>
              <a:tr h="62940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01.01.2020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01.07.2020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Изменение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полугодие</a:t>
                      </a:r>
                    </a:p>
                  </a:txBody>
                  <a:tcPr anchor="ctr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32742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структуре</a:t>
                      </a: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структуре</a:t>
                      </a: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2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всего,                     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33 972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33 865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-107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- 0,4%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325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кредиты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13 672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20 165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+ 6 493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+ 47 %</a:t>
                      </a:r>
                    </a:p>
                  </a:txBody>
                  <a:tcPr anchor="ctr" horzOverflow="overflow"/>
                </a:tc>
              </a:tr>
              <a:tr h="10214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Коммерческие кредиты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20 300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13 700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-6 600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- 33 %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357188" y="500063"/>
            <a:ext cx="8535987" cy="1000125"/>
          </a:xfrm>
        </p:spPr>
        <p:txBody>
          <a:bodyPr/>
          <a:lstStyle/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Динамика объема государственного долга </a:t>
            </a:r>
            <a:br>
              <a:rPr lang="ru-RU" sz="24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Архангельской области за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 полугодия 2019 г. и 2020 г.</a:t>
            </a:r>
          </a:p>
        </p:txBody>
      </p:sp>
      <p:graphicFrame>
        <p:nvGraphicFramePr>
          <p:cNvPr id="7170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412875"/>
          <a:ext cx="8929688" cy="5445125"/>
        </p:xfrm>
        <a:graphic>
          <a:graphicData uri="http://schemas.openxmlformats.org/presentationml/2006/ole">
            <p:oleObj spid="_x0000_s7170" r:id="rId3" imgW="8931414" imgH="5444200" progId="Excel.Sheet.8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786438" y="3500438"/>
            <a:ext cx="863600" cy="4619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+6,8</a:t>
            </a:r>
            <a:endParaRPr lang="ru-RU" sz="24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141413" y="2198688"/>
            <a:ext cx="8572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rgbClr val="A85314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35,5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6064250" y="5057775"/>
            <a:ext cx="85725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rgbClr val="A85314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27,1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531813" y="3000375"/>
            <a:ext cx="85725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rgbClr val="587E8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34,0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6162675" y="2516188"/>
            <a:ext cx="8572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rgbClr val="587E8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33,9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4702175" y="3000375"/>
            <a:ext cx="11430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rgbClr val="587E8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2020 г.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4638675" y="4857750"/>
            <a:ext cx="12144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rgbClr val="A85314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2019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523875"/>
            <a:ext cx="8401050" cy="642938"/>
          </a:xfrm>
        </p:spPr>
        <p:txBody>
          <a:bodyPr/>
          <a:lstStyle/>
          <a:p>
            <a:pPr algn="ctr" eaLnBrk="1" hangingPunct="1"/>
            <a:r>
              <a:rPr lang="ru-RU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Общие характеристики исполнения</a:t>
            </a:r>
            <a:br>
              <a:rPr lang="ru-RU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областного бюджета за </a:t>
            </a:r>
            <a:r>
              <a:rPr lang="en-US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полугодие 2020 года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0393" name="Group 153"/>
          <p:cNvGraphicFramePr>
            <a:graphicFrameLocks noGrp="1"/>
          </p:cNvGraphicFramePr>
          <p:nvPr>
            <p:ph type="tbl" idx="1"/>
          </p:nvPr>
        </p:nvGraphicFramePr>
        <p:xfrm>
          <a:off x="177800" y="1268413"/>
          <a:ext cx="8680481" cy="3661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126"/>
                <a:gridCol w="1643074"/>
                <a:gridCol w="1500198"/>
                <a:gridCol w="1643074"/>
                <a:gridCol w="1143009"/>
              </a:tblGrid>
              <a:tr h="11604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Уточнённая роспись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кассовый 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2020 год,  млн.руб.</a:t>
                      </a:r>
                    </a:p>
                  </a:txBody>
                  <a:tcPr marL="54000" marR="54000" marT="36000" marB="3600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1 полугодие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2020года,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                  за 1 полугодие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уточнённой росписи (кассовому плану)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Прирост к показателям 2019 года, %</a:t>
                      </a:r>
                    </a:p>
                  </a:txBody>
                  <a:tcPr marL="54000" marR="54000" marT="36000" marB="3600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99 656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63 641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36 015</a:t>
                      </a:r>
                    </a:p>
                  </a:txBody>
                  <a:tcPr marL="53998" marR="53998" marT="0" marB="0" anchor="b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41 539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26 098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15 440</a:t>
                      </a:r>
                    </a:p>
                  </a:txBody>
                  <a:tcPr marL="53998" marR="53998" marT="0" marB="0" anchor="b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43%</a:t>
                      </a:r>
                    </a:p>
                  </a:txBody>
                  <a:tcPr marL="53998" marR="53998" marT="0" marB="0" anchor="b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+19%</a:t>
                      </a:r>
                    </a:p>
                  </a:txBody>
                  <a:tcPr marL="53998" marR="53998" marT="0" marB="0" anchor="b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70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113 843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49 359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43 %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+24,6%</a:t>
                      </a:r>
                    </a:p>
                  </a:txBody>
                  <a:tcPr marL="53998" marR="53998" marT="0" marB="0" anchor="ctr" horzOverflow="overflow"/>
                </a:tc>
              </a:tr>
              <a:tr h="776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(-), ПРОФИЦИТ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(+)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- 14 187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- 7 820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3" y="5214938"/>
          <a:ext cx="8643997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3698"/>
                <a:gridCol w="1080500"/>
                <a:gridCol w="1080500"/>
                <a:gridCol w="1440666"/>
                <a:gridCol w="1368633"/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3260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01.01.2020,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3260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01.07.2020,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3260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 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полугодие, млн. 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32606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Прирост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показателям 2019 года, %</a:t>
                      </a:r>
                    </a:p>
                  </a:txBody>
                  <a:tcPr anchor="ctr">
                    <a:solidFill>
                      <a:srgbClr val="32606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ADD2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33 972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ADD2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33 865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ADD2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-107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ADD2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+24,9%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ADD2D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6672"/>
            <a:ext cx="9144000" cy="9080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областной бюджет за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полугодие 20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года, млн. рублей</a:t>
            </a:r>
          </a:p>
        </p:txBody>
      </p:sp>
      <p:graphicFrame>
        <p:nvGraphicFramePr>
          <p:cNvPr id="14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0" y="1405186"/>
          <a:ext cx="9144000" cy="5452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00" name="Text Box 14"/>
          <p:cNvSpPr txBox="1">
            <a:spLocks noChangeArrowheads="1"/>
          </p:cNvSpPr>
          <p:nvPr/>
        </p:nvSpPr>
        <p:spPr bwMode="auto">
          <a:xfrm>
            <a:off x="755576" y="3645024"/>
            <a:ext cx="864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31 471</a:t>
            </a:r>
            <a:endParaRPr lang="ru-RU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AutoShape 16"/>
          <p:cNvSpPr>
            <a:spLocks noChangeArrowheads="1"/>
          </p:cNvSpPr>
          <p:nvPr/>
        </p:nvSpPr>
        <p:spPr bwMode="auto">
          <a:xfrm rot="1396983">
            <a:off x="1707714" y="2931174"/>
            <a:ext cx="1270257" cy="707182"/>
          </a:xfrm>
          <a:prstGeom prst="rightArrow">
            <a:avLst>
              <a:gd name="adj1" fmla="val 50000"/>
              <a:gd name="adj2" fmla="val 70347"/>
            </a:avLst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,1%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857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Динамика налоговых и неналоговых доходов в январе-июне 20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года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сравнении с аналогичным периодом 2019 года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424935" cy="4166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5830"/>
                <a:gridCol w="1489463"/>
                <a:gridCol w="1959821"/>
                <a:gridCol w="1959821"/>
              </a:tblGrid>
              <a:tr h="85597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Темп роста  налоговых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неналоговых доходов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Темп роста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налога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 прибыль организаций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Темп роста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179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Российская Федерация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92,8 %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86,1 %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99,9 %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927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СЗФО</a:t>
                      </a:r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93,0 %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86,9 %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100,2 %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927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Архангельская область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85,2 %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60,4 %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102,5 %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9271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1637"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Позиция Архангельской области по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динамике поступлений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163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 РФ из 85 субъектов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163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 СЗФО из 11 субъектов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252520" cy="40466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Поступление налога на прибыль за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полугодие 2020 года, млн. рублей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08520" y="692696"/>
          <a:ext cx="349188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155679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- 30,2%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3059832" y="764704"/>
          <a:ext cx="324036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99992" y="1556792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- 58,1%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0" y="3636789"/>
          <a:ext cx="9144000" cy="3221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1080120"/>
                <a:gridCol w="1080120"/>
                <a:gridCol w="2592287"/>
                <a:gridCol w="1152128"/>
                <a:gridCol w="1115617"/>
              </a:tblGrid>
              <a:tr h="54679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области: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 месяцев 2020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+ / -» 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 2019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НАО: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 месяцев 2020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+ / -»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2019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866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Судостроение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1434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-48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Нефтедобывающая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отрасль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-2120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489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Добыча полезных ископаемых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452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-535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11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Энергетика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+17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82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Целлюлозно-бумажная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промышленность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80,7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-1503</a:t>
                      </a: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82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Банковская деятельность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-399</a:t>
                      </a: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82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Рыбная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промышленность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-112</a:t>
                      </a: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6" name="Содержимое 3"/>
          <p:cNvGraphicFramePr>
            <a:graphicFrameLocks/>
          </p:cNvGraphicFramePr>
          <p:nvPr/>
        </p:nvGraphicFramePr>
        <p:xfrm>
          <a:off x="6084168" y="692696"/>
          <a:ext cx="305983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3284984"/>
            <a:ext cx="8820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Динамика налога на прибыль по крупным предприятиям в разрезе отраслей, млн. рублей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915816" y="908720"/>
          <a:ext cx="601266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4046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НДФЛ за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полугодие 20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года, млн. рублей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8144" y="10527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9 188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5536" y="1268760"/>
            <a:ext cx="2376264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плана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45,1%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35896" y="12687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9 032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5076056" y="1052736"/>
            <a:ext cx="504056" cy="360040"/>
          </a:xfrm>
          <a:prstGeom prst="straightConnector1">
            <a:avLst/>
          </a:prstGeom>
          <a:ln w="793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5076056" y="3068960"/>
            <a:ext cx="432048" cy="28803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16016" y="15567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+ 1,7%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5536" y="2132856"/>
            <a:ext cx="2376264" cy="7920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плановый темп роста на 2020 год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103,9 %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520" y="4509120"/>
            <a:ext cx="4392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в контингенте: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611560" y="4725144"/>
          <a:ext cx="6429420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6948264" y="5013176"/>
            <a:ext cx="1944216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целом рост – </a:t>
            </a:r>
          </a:p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100,2% </a:t>
            </a:r>
          </a:p>
          <a:p>
            <a:pPr algn="ctr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692696"/>
          </a:xfrm>
        </p:spPr>
        <p:txBody>
          <a:bodyPr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Поступление налоговых и неналоговых доходов в областной бюджет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полугодие 20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года, млн. рублей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268760"/>
          <a:ext cx="9144000" cy="5589243"/>
        </p:xfrm>
        <a:graphic>
          <a:graphicData uri="http://schemas.openxmlformats.org/drawingml/2006/table">
            <a:tbl>
              <a:tblPr/>
              <a:tblGrid>
                <a:gridCol w="2930771"/>
                <a:gridCol w="677332"/>
                <a:gridCol w="677332"/>
                <a:gridCol w="790621"/>
                <a:gridCol w="792088"/>
                <a:gridCol w="864096"/>
                <a:gridCol w="1161297"/>
                <a:gridCol w="1250463"/>
              </a:tblGrid>
              <a:tr h="2853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 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2019 год 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2020 год 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Темп роста </a:t>
                      </a:r>
                      <a:br>
                        <a:rPr lang="ru-RU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</a:br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6 мес 2020 г. / 6 мес 2019 г., %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</a:tr>
              <a:tr h="998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Факт </a:t>
                      </a:r>
                      <a:b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мес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Факт год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уд. вес 6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мес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% 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Факт</a:t>
                      </a:r>
                      <a:b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мес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Процент исполнения плана, % 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1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прибыль организаций 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11 020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20 585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53,5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18 600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6 659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35,8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</a:tr>
              <a:tr h="5021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НДФЛ 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9 032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19 649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20 373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9 188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101,7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</a:tr>
              <a:tr h="5021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Акцизы 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2 258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4 838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7 115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2 800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39,4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124,0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</a:tr>
              <a:tr h="54059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Упрощенная система налогообложения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2 090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3 713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56,3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3 802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1 524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</a:tr>
              <a:tr h="50409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организаций 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4 082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8 026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7 834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3 495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44,6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85,6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</a:tr>
              <a:tr h="75021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добычу полезных ископаемых (включая </a:t>
                      </a:r>
                      <a:r>
                        <a:rPr kumimoji="0" lang="ru-RU" sz="160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алмазы</a:t>
                      </a:r>
                      <a:r>
                        <a:rPr kumimoji="0" lang="ru-RU" sz="160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1 621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3 358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48,3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2 804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1 235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44,1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76,2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</a:tr>
              <a:tr h="5021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Прочие 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1 368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3 400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3 104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1 198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38,6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87,5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</a:tr>
              <a:tr h="5021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31 471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63 569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49,5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63 632</a:t>
                      </a: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26 099</a:t>
                      </a: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41,0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82,9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911" marR="5911" marT="591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142875" y="1500188"/>
          <a:ext cx="8858312" cy="46434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58312"/>
              </a:tblGrid>
              <a:tr h="4643482">
                <a:tc>
                  <a:txBody>
                    <a:bodyPr/>
                    <a:lstStyle/>
                    <a:p>
                      <a:pPr algn="ctr"/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22" name="Диаграмма 15"/>
          <p:cNvGraphicFramePr>
            <a:graphicFrameLocks/>
          </p:cNvGraphicFramePr>
          <p:nvPr/>
        </p:nvGraphicFramePr>
        <p:xfrm>
          <a:off x="-357188" y="285750"/>
          <a:ext cx="5143501" cy="6858000"/>
        </p:xfrm>
        <a:graphic>
          <a:graphicData uri="http://schemas.openxmlformats.org/presentationml/2006/ole">
            <p:oleObj spid="_x0000_s5122" name="Worksheet" r:id="rId4" imgW="5145470" imgH="6858594" progId="Excel.Sheet.8">
              <p:embed/>
            </p:oleObj>
          </a:graphicData>
        </a:graphic>
      </p:graphicFrame>
      <p:sp>
        <p:nvSpPr>
          <p:cNvPr id="5125" name="Rectangle 37"/>
          <p:cNvSpPr>
            <a:spLocks noChangeArrowheads="1"/>
          </p:cNvSpPr>
          <p:nvPr/>
        </p:nvSpPr>
        <p:spPr bwMode="auto">
          <a:xfrm>
            <a:off x="0" y="889000"/>
            <a:ext cx="9144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200" b="1">
                <a:latin typeface="Times New Roman" pitchFamily="18" charset="0"/>
                <a:cs typeface="Times New Roman" pitchFamily="18" charset="0"/>
              </a:rPr>
              <a:t>Доходы областного бюджета за </a:t>
            </a:r>
            <a:r>
              <a:rPr lang="en-US" sz="2200" b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1">
                <a:latin typeface="Times New Roman" pitchFamily="18" charset="0"/>
                <a:cs typeface="Times New Roman" pitchFamily="18" charset="0"/>
              </a:rPr>
              <a:t> полугодие 2020 года</a:t>
            </a:r>
          </a:p>
        </p:txBody>
      </p:sp>
      <p:sp>
        <p:nvSpPr>
          <p:cNvPr id="6" name="Пятиугольник 5"/>
          <p:cNvSpPr/>
          <p:nvPr/>
        </p:nvSpPr>
        <p:spPr>
          <a:xfrm flipH="1">
            <a:off x="4222750" y="2357438"/>
            <a:ext cx="4786313" cy="2214562"/>
          </a:xfrm>
          <a:prstGeom prst="homePlate">
            <a:avLst>
              <a:gd name="adj" fmla="val 22214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0" name="Схема 19"/>
          <p:cNvGraphicFramePr/>
          <p:nvPr/>
        </p:nvGraphicFramePr>
        <p:xfrm>
          <a:off x="4722516" y="2314922"/>
          <a:ext cx="4214874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128" name="Rectangle 37"/>
          <p:cNvSpPr>
            <a:spLocks noChangeArrowheads="1"/>
          </p:cNvSpPr>
          <p:nvPr/>
        </p:nvSpPr>
        <p:spPr bwMode="auto">
          <a:xfrm>
            <a:off x="606425" y="4873625"/>
            <a:ext cx="3500438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Налоговые и неналоговые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доходы, исполнено 41,0 %</a:t>
            </a:r>
          </a:p>
        </p:txBody>
      </p:sp>
      <p:sp>
        <p:nvSpPr>
          <p:cNvPr id="5129" name="Rectangle 37"/>
          <p:cNvSpPr>
            <a:spLocks noChangeArrowheads="1"/>
          </p:cNvSpPr>
          <p:nvPr/>
        </p:nvSpPr>
        <p:spPr bwMode="auto">
          <a:xfrm>
            <a:off x="4892675" y="4881563"/>
            <a:ext cx="3751263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Безвозмездные поступления,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исполнено 42,9 %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25500" y="4935538"/>
            <a:ext cx="214313" cy="214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089525" y="4924425"/>
            <a:ext cx="214313" cy="21431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32" name="Rectangle 37"/>
          <p:cNvSpPr>
            <a:spLocks noChangeArrowheads="1"/>
          </p:cNvSpPr>
          <p:nvPr/>
        </p:nvSpPr>
        <p:spPr bwMode="auto">
          <a:xfrm>
            <a:off x="371475" y="3165475"/>
            <a:ext cx="142875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ts val="2000"/>
              </a:lnSpc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26 099</a:t>
            </a:r>
          </a:p>
          <a:p>
            <a:pPr marL="342900" indent="-342900" algn="ctr">
              <a:lnSpc>
                <a:spcPts val="2000"/>
              </a:lnSpc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sp>
        <p:nvSpPr>
          <p:cNvPr id="5133" name="Rectangle 37"/>
          <p:cNvSpPr>
            <a:spLocks noChangeArrowheads="1"/>
          </p:cNvSpPr>
          <p:nvPr/>
        </p:nvSpPr>
        <p:spPr bwMode="auto">
          <a:xfrm>
            <a:off x="2806700" y="3214688"/>
            <a:ext cx="142875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ts val="2000"/>
              </a:lnSpc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15 440</a:t>
            </a:r>
          </a:p>
          <a:p>
            <a:pPr marL="342900" indent="-342900" algn="ctr">
              <a:lnSpc>
                <a:spcPts val="2000"/>
              </a:lnSpc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sp>
        <p:nvSpPr>
          <p:cNvPr id="15" name="Нашивка 4"/>
          <p:cNvSpPr/>
          <p:nvPr/>
        </p:nvSpPr>
        <p:spPr>
          <a:xfrm>
            <a:off x="4860745" y="4429156"/>
            <a:ext cx="3862713" cy="352161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8255" rIns="16510" bIns="8255" spcCol="1270" anchor="ctr"/>
          <a:lstStyle/>
          <a:p>
            <a:pPr algn="ctr" defTabSz="577850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135" name="Прямоугольник 15"/>
          <p:cNvSpPr>
            <a:spLocks noChangeArrowheads="1"/>
          </p:cNvSpPr>
          <p:nvPr/>
        </p:nvSpPr>
        <p:spPr bwMode="auto">
          <a:xfrm>
            <a:off x="2805113" y="5643563"/>
            <a:ext cx="3506787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Исполнено 41,7 % к плану года </a:t>
            </a:r>
          </a:p>
        </p:txBody>
      </p:sp>
      <p:sp>
        <p:nvSpPr>
          <p:cNvPr id="5136" name="Прямоугольник 16"/>
          <p:cNvSpPr>
            <a:spLocks noChangeArrowheads="1"/>
          </p:cNvSpPr>
          <p:nvPr/>
        </p:nvSpPr>
        <p:spPr bwMode="auto">
          <a:xfrm>
            <a:off x="1214438" y="1643063"/>
            <a:ext cx="21923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Всего доходов 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41 539 млн. рублей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669925"/>
            <a:ext cx="9144000" cy="622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54000" tIns="10800" rIns="54000" bIns="10800">
            <a:spAutoFit/>
          </a:bodyPr>
          <a:lstStyle/>
          <a:p>
            <a:pPr marL="342900" indent="-342900" algn="ctr">
              <a:lnSpc>
                <a:spcPct val="75000"/>
              </a:lnSpc>
            </a:pPr>
            <a:r>
              <a:rPr lang="ru-RU" sz="3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>
                <a:latin typeface="Times New Roman" pitchFamily="18" charset="0"/>
                <a:cs typeface="Times New Roman" pitchFamily="18" charset="0"/>
              </a:rPr>
              <a:t>Исполнение областного бюджета  по расходам </a:t>
            </a:r>
          </a:p>
          <a:p>
            <a:pPr marL="342900" indent="-342900" algn="ctr">
              <a:lnSpc>
                <a:spcPct val="75000"/>
              </a:lnSpc>
            </a:pPr>
            <a:r>
              <a:rPr lang="ru-RU" sz="2200" b="1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2200" b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1">
                <a:latin typeface="Times New Roman" pitchFamily="18" charset="0"/>
                <a:cs typeface="Times New Roman" pitchFamily="18" charset="0"/>
              </a:rPr>
              <a:t> полугодие 2020 года</a:t>
            </a:r>
            <a:endParaRPr lang="ru-RU" sz="2200" b="1" i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1" name="Group 3"/>
          <p:cNvGraphicFramePr>
            <a:graphicFrameLocks noGrp="1"/>
          </p:cNvGraphicFramePr>
          <p:nvPr/>
        </p:nvGraphicFramePr>
        <p:xfrm>
          <a:off x="285750" y="1685925"/>
          <a:ext cx="8678893" cy="438551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715142"/>
                <a:gridCol w="1963751"/>
              </a:tblGrid>
              <a:tr h="889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ПЕРВОНАЧАЛЬНЫЙ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 ГОДА,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110 548</a:t>
                      </a:r>
                    </a:p>
                  </a:txBody>
                  <a:tcPr marL="54000" marR="54000" marT="0" marB="0" anchor="ctr" horzOverflow="overflow"/>
                </a:tc>
              </a:tr>
              <a:tr h="709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 1 полугодия 2020 г.,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(сводная бюджетная роспись на 30.06.2020), млн. рублей</a:t>
                      </a: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51 282</a:t>
                      </a:r>
                    </a:p>
                  </a:txBody>
                  <a:tcPr marL="54000" marR="54000" marT="0" marB="0" anchor="ctr" horzOverflow="overflow"/>
                </a:tc>
              </a:tr>
              <a:tr h="1186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ДОВЕДЕНО объемов финансирования до главных распорядителей средств областного бюджета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(по заявкам субъектов бюджетного планирования), млн. рублей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51 056</a:t>
                      </a:r>
                    </a:p>
                  </a:txBody>
                  <a:tcPr marL="54000" marR="54000" marT="0" marB="0" anchor="ctr" horzOverflow="overflow"/>
                </a:tc>
              </a:tr>
              <a:tr h="742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(кассовые расходы),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49 359</a:t>
                      </a:r>
                    </a:p>
                  </a:txBody>
                  <a:tcPr marL="54000" marR="54000" marT="0" marB="0" anchor="ctr" horzOverflow="overflow"/>
                </a:tc>
              </a:tr>
              <a:tr h="857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кассовых расходов                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годовому плану /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плану 1 полугодия 2020 г.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43 %  /  96 %</a:t>
                      </a:r>
                    </a:p>
                  </a:txBody>
                  <a:tcPr marL="54000" marR="54000" marT="0" marB="0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39700" y="400050"/>
            <a:ext cx="88582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/>
            <a:r>
              <a:rPr lang="ru-RU" sz="2200" b="1">
                <a:latin typeface="Times New Roman" pitchFamily="18" charset="0"/>
                <a:cs typeface="Times New Roman" pitchFamily="18" charset="0"/>
              </a:rPr>
              <a:t>Структура расходов областного бюджета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50825" y="833438"/>
          <a:ext cx="8606762" cy="5907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4795"/>
                <a:gridCol w="1643074"/>
                <a:gridCol w="1285884"/>
                <a:gridCol w="1143009"/>
              </a:tblGrid>
              <a:tr h="884441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</a:p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1 полугодие </a:t>
                      </a:r>
                    </a:p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г.,  млн.рублей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плану   </a:t>
                      </a:r>
                    </a:p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года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Прирост к показателям 2019 года,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97099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49 359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+25 %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0557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1 338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+14 %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579853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 (в т.ч. сельское хозяйство и Дорожный фонд)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5 541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+34 %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79901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4 722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+71 %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57805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13 963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+18 %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35709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5 909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+56 %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+25%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12 266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+12 %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+68 %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579853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3 029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+7 %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-0,7 %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408452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отрасли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+14 %</a:t>
                      </a:r>
                    </a:p>
                  </a:txBody>
                  <a:tcPr marL="89016" marR="89016" marT="46288" marB="46288" anchor="ctr" horzOverflow="overflow"/>
                </a:tc>
              </a:tr>
            </a:tbl>
          </a:graphicData>
        </a:graphic>
      </p:graphicFrame>
      <p:sp>
        <p:nvSpPr>
          <p:cNvPr id="17483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4084</TotalTime>
  <Words>1293</Words>
  <Application>Microsoft Office PowerPoint</Application>
  <PresentationFormat>Экран (4:3)</PresentationFormat>
  <Paragraphs>480</Paragraphs>
  <Slides>14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Городская</vt:lpstr>
      <vt:lpstr>Worksheet</vt:lpstr>
      <vt:lpstr>Лист Microsoft Office Excel 97-2003</vt:lpstr>
      <vt:lpstr>Отчёт об исполнении областного бюджета за I полугодие 2020 года</vt:lpstr>
      <vt:lpstr>Динамика поступления налоговых и неналоговых доходов  в областной бюджет за I полугодие 2020 года, млн. рублей</vt:lpstr>
      <vt:lpstr>Динамика налоговых и неналоговых доходов в январе-июне 2020 года в сравнении с аналогичным периодом 2019 года</vt:lpstr>
      <vt:lpstr>Поступление налога на прибыль за I полугодие 2020 года, млн. рублей</vt:lpstr>
      <vt:lpstr>Динамика поступления НДФЛ за I полугодие 2020 года, млн. рублей</vt:lpstr>
      <vt:lpstr>Поступление налоговых и неналоговых доходов в областной бюджет   за I полугодие 2020 года, млн. рублей </vt:lpstr>
      <vt:lpstr>Слайд 7</vt:lpstr>
      <vt:lpstr>Слайд 8</vt:lpstr>
      <vt:lpstr>Слайд 9</vt:lpstr>
      <vt:lpstr>Слайд 10</vt:lpstr>
      <vt:lpstr>Слайд 11</vt:lpstr>
      <vt:lpstr>Динамика долговых обязательств за I полугодие 2020 года</vt:lpstr>
      <vt:lpstr>Динамика объема государственного долга  Архангельской области за I полугодия 2019 г. и 2020 г.</vt:lpstr>
      <vt:lpstr>Общие характеристики исполнения областного бюджета за I полугодие 2020 года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областного бюджета  за 2012 год  2 апреля 2013 г.</dc:title>
  <dc:creator>lomteva</dc:creator>
  <cp:lastModifiedBy>minfin user</cp:lastModifiedBy>
  <cp:revision>610</cp:revision>
  <dcterms:created xsi:type="dcterms:W3CDTF">2013-03-31T10:10:36Z</dcterms:created>
  <dcterms:modified xsi:type="dcterms:W3CDTF">2020-09-17T13:20:11Z</dcterms:modified>
</cp:coreProperties>
</file>