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36" r:id="rId2"/>
    <p:sldId id="317" r:id="rId3"/>
    <p:sldId id="331" r:id="rId4"/>
    <p:sldId id="346" r:id="rId5"/>
    <p:sldId id="327" r:id="rId6"/>
    <p:sldId id="339" r:id="rId7"/>
    <p:sldId id="350" r:id="rId8"/>
    <p:sldId id="351" r:id="rId9"/>
    <p:sldId id="353" r:id="rId10"/>
    <p:sldId id="355" r:id="rId11"/>
    <p:sldId id="356" r:id="rId12"/>
    <p:sldId id="357" r:id="rId13"/>
    <p:sldId id="349" r:id="rId14"/>
    <p:sldId id="311" r:id="rId15"/>
  </p:sldIdLst>
  <p:sldSz cx="9144000" cy="6858000" type="screen4x3"/>
  <p:notesSz cx="6669088" cy="992822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00099"/>
    <a:srgbClr val="006600"/>
    <a:srgbClr val="FFFFCC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72" autoAdjust="0"/>
    <p:restoredTop sz="64337" autoAdjust="0"/>
  </p:normalViewPr>
  <p:slideViewPr>
    <p:cSldViewPr>
      <p:cViewPr varScale="1">
        <p:scale>
          <a:sx n="45" d="100"/>
          <a:sy n="45" d="100"/>
        </p:scale>
        <p:origin x="-10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684" y="-78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moiseeva\Desktop\123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1.7535982708876682E-2"/>
          <c:y val="8.5684455186862823E-2"/>
          <c:w val="0.72365868718085635"/>
          <c:h val="0.75415757956032181"/>
        </c:manualLayout>
      </c:layout>
      <c:lineChart>
        <c:grouping val="stacked"/>
        <c:ser>
          <c:idx val="0"/>
          <c:order val="0"/>
          <c:tx>
            <c:strRef>
              <c:f>Лист1!$D$5</c:f>
              <c:strCache>
                <c:ptCount val="1"/>
                <c:pt idx="0">
                  <c:v>Случаев лечения в дневном стационаре</c:v>
                </c:pt>
              </c:strCache>
            </c:strRef>
          </c:tx>
          <c:spPr>
            <a:ln>
              <a:solidFill>
                <a:srgbClr val="006699"/>
              </a:solidFill>
            </a:ln>
          </c:spPr>
          <c:marker>
            <c:spPr>
              <a:solidFill>
                <a:srgbClr val="006699"/>
              </a:solidFill>
            </c:spPr>
          </c:marker>
          <c:dLbls>
            <c:spPr>
              <a:ln>
                <a:solidFill>
                  <a:srgbClr val="006699"/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t"/>
            <c:showVal val="1"/>
          </c:dLbls>
          <c:cat>
            <c:numRef>
              <c:f>Лист1!$C$6:$C$9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Лист1!$D$6:$D$9</c:f>
              <c:numCache>
                <c:formatCode>General</c:formatCode>
                <c:ptCount val="4"/>
                <c:pt idx="0">
                  <c:v>6.0000000000000338E-2</c:v>
                </c:pt>
                <c:pt idx="1">
                  <c:v>6.2000000000000499E-2</c:v>
                </c:pt>
                <c:pt idx="2">
                  <c:v>6.2000000000000499E-2</c:v>
                </c:pt>
                <c:pt idx="3">
                  <c:v>6.2000000000000499E-2</c:v>
                </c:pt>
              </c:numCache>
            </c:numRef>
          </c:val>
        </c:ser>
        <c:ser>
          <c:idx val="1"/>
          <c:order val="1"/>
          <c:tx>
            <c:strRef>
              <c:f>Лист1!$E$5</c:f>
              <c:strCache>
                <c:ptCount val="1"/>
                <c:pt idx="0">
                  <c:v>Случаев госпитализации в круглосуточном стационаре</c:v>
                </c:pt>
              </c:strCache>
            </c:strRef>
          </c:tx>
          <c:spPr>
            <a:ln>
              <a:solidFill>
                <a:srgbClr val="339966"/>
              </a:solidFill>
            </a:ln>
          </c:spPr>
          <c:marker>
            <c:spPr>
              <a:solidFill>
                <a:srgbClr val="339966"/>
              </a:solidFill>
            </c:spPr>
          </c:marker>
          <c:dLbls>
            <c:spPr>
              <a:ln>
                <a:solidFill>
                  <a:srgbClr val="339966"/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t"/>
            <c:showVal val="1"/>
          </c:dLbls>
          <c:cat>
            <c:numRef>
              <c:f>Лист1!$C$6:$C$9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Лист1!$E$6:$E$9</c:f>
              <c:numCache>
                <c:formatCode>General</c:formatCode>
                <c:ptCount val="4"/>
                <c:pt idx="0">
                  <c:v>0.17235</c:v>
                </c:pt>
                <c:pt idx="1">
                  <c:v>0.17443000000000128</c:v>
                </c:pt>
                <c:pt idx="2">
                  <c:v>0.17557</c:v>
                </c:pt>
                <c:pt idx="3">
                  <c:v>0.17610000000000001</c:v>
                </c:pt>
              </c:numCache>
            </c:numRef>
          </c:val>
        </c:ser>
        <c:dLbls>
          <c:showVal val="1"/>
        </c:dLbls>
        <c:marker val="1"/>
        <c:axId val="89957120"/>
        <c:axId val="89958656"/>
      </c:lineChart>
      <c:catAx>
        <c:axId val="899571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9958656"/>
        <c:crosses val="autoZero"/>
        <c:auto val="1"/>
        <c:lblAlgn val="ctr"/>
        <c:lblOffset val="100"/>
      </c:catAx>
      <c:valAx>
        <c:axId val="89958656"/>
        <c:scaling>
          <c:orientation val="minMax"/>
          <c:max val="0.30000000000000032"/>
          <c:min val="5.0000000000000426E-3"/>
        </c:scaling>
        <c:delete val="1"/>
        <c:axPos val="l"/>
        <c:numFmt formatCode="#,##0.000000" sourceLinked="0"/>
        <c:tickLblPos val="none"/>
        <c:crossAx val="8995712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75185123135048026"/>
          <c:y val="6.8536319470329974E-4"/>
          <c:w val="0.23938077729509077"/>
          <c:h val="0.99862871137663534"/>
        </c:manualLayout>
      </c:layout>
    </c:legend>
    <c:plotVisOnly val="1"/>
    <c:dispBlanksAs val="zero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09.11.2018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Сроки проведения компьютерной томографии (включая однофотонную эмиссионную компьютерную томографию), магнитно-резонансной томографии и ангиографии при оказании первичной медико-санитарной помощи не должны превышать 30 календарных дней, </a:t>
            </a:r>
            <a:r>
              <a:rPr lang="ru-RU" dirty="0" smtClean="0">
                <a:solidFill>
                  <a:srgbClr val="FF0000"/>
                </a:solidFill>
              </a:rPr>
              <a:t>а для пациентов с онкологическими заболеваниями - 14 календарных дней со дня назначения.</a:t>
            </a:r>
          </a:p>
          <a:p>
            <a:endParaRPr lang="ru-RU" sz="1400" dirty="0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2CA48-4F61-44EC-8B9F-5F558DCE460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14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200" y="4604073"/>
            <a:ext cx="6264695" cy="4968551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indent="457200" algn="just"/>
            <a:endParaRPr lang="ru-RU" sz="1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3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6232" y="4715907"/>
            <a:ext cx="5616624" cy="4782859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100" i="0" kern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9938" y="284163"/>
            <a:ext cx="5192712" cy="3895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166192" y="4316041"/>
            <a:ext cx="6502896" cy="54006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indent="449580" algn="just">
              <a:spcBef>
                <a:spcPts val="0"/>
              </a:spcBef>
            </a:pPr>
            <a:endParaRPr lang="ru-RU" sz="900" dirty="0" smtClean="0">
              <a:latin typeface="Arial"/>
              <a:cs typeface="Arial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FDF36-1E13-4A02-86B5-1A0CC57A061B}" type="slidenum">
              <a:rPr lang="ru-RU" smtClean="0"/>
              <a:pPr/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indent="457200" algn="just"/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457200" algn="just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100" b="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-</a:t>
            </a:r>
            <a:endParaRPr lang="ru-RU" smtClean="0">
              <a:solidFill>
                <a:srgbClr val="FF0000"/>
              </a:solidFill>
            </a:endParaRPr>
          </a:p>
          <a:p>
            <a:endParaRPr lang="ru-RU" sz="140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C1153-A057-436F-8047-591B11CB4265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sz="1000" dirty="0" smtClean="0"/>
              <a:t>На территории области в 2019 г. как  и предыдущий год будут осуществлять деятельность в сфере ОМС 2 страховые медицинские организации (</a:t>
            </a:r>
            <a:r>
              <a:rPr lang="ru-RU" sz="1000" dirty="0" err="1" smtClean="0"/>
              <a:t>РГС-Медицина</a:t>
            </a:r>
            <a:r>
              <a:rPr lang="ru-RU" sz="1000" dirty="0" smtClean="0"/>
              <a:t> и СОГАЗ-Мед).</a:t>
            </a:r>
          </a:p>
          <a:p>
            <a:pPr>
              <a:defRPr/>
            </a:pPr>
            <a:r>
              <a:rPr lang="ru-RU" sz="1000" dirty="0" smtClean="0"/>
              <a:t>Количество же медицинских организаций, включенных в реестр МО для осуществления деятельности в сфере ОМС на 2019 год, увеличилось в целом по сравнению с 2018 г. на 7 МО частной формы собственности. Увеличение медицинских организаций происходит за счет медицинских организаций, оказывающих первичную специализированную медико-санитарную помощь в амбулаторных условиях и в условиях дневного стационара.</a:t>
            </a:r>
            <a:endParaRPr lang="ru-RU" sz="10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1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Не подали уведомление: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ООО «Медицинский центр «Юнона» (г. Ярославль); ООО «ФАРМОМЕД ПЛЮС»; ООО «Центр планирования семьи «МЕДИКА»(г. Санкт-Петербург); ЗАО  «Санаторий имени Воровского» (г. Ярославль); ООО «</a:t>
            </a:r>
            <a:r>
              <a:rPr lang="ru-RU" sz="10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МРТ-Диагностика</a:t>
            </a: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» (г. Вологда); ГОБУЗ «Новгородская областная клиническая больница» (г. Великий Новгород); ГАУЗ «Республиканская клиническая офтальмологическая больница МЗ РТ» г. Казань</a:t>
            </a:r>
          </a:p>
          <a:p>
            <a:pPr marL="342900" indent="-342900"/>
            <a:r>
              <a:rPr lang="ru-RU" sz="1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Включено вновь 13  медицинских организаций: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ООО «Ваш врач плюс» (г. Северодвинск)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ООО «Здоровье» (г. Архангельск)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ООО «ЭЛИТ ДЕНТ» и детская клиника «Звездочка» (г. Северодвинск)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ООО «Киндер центр» (г. Архангельск)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ООО «Элит </a:t>
            </a:r>
            <a:r>
              <a:rPr lang="ru-RU" sz="10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Дента</a:t>
            </a: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» (г. Северодвинск)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ООО «Север Мед» (г. Северодвинск)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ООО «Стоматологический центр Престиж </a:t>
            </a:r>
            <a:r>
              <a:rPr lang="ru-RU" sz="10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Дент</a:t>
            </a: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» (г. Северодвинск)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ООО «Северные медицинские технологии» (г. Северодвинск)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ООО «Медицинский центр» (г. Коряжма)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ООО «Доктор ВЭТС» (Шенкурский район)</a:t>
            </a:r>
          </a:p>
          <a:p>
            <a:pPr marL="342900" indent="-342900" algn="just">
              <a:buFont typeface="Arial" charset="0"/>
              <a:buAutoNum type="arabicPeriod"/>
            </a:pP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ООО «Архимед Аудио» (г. Архангельск) </a:t>
            </a:r>
            <a:r>
              <a:rPr lang="ru-RU" sz="1000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Из других субъектов РФ:</a:t>
            </a:r>
          </a:p>
          <a:p>
            <a:pPr marL="342900" indent="-342900" algn="just">
              <a:buFontTx/>
              <a:buAutoNum type="arabicPeriod" startAt="12"/>
            </a:pP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0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М-Лайн</a:t>
            </a: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»(г. Москва)</a:t>
            </a:r>
          </a:p>
          <a:p>
            <a:pPr marL="342900" indent="-342900" algn="just">
              <a:buFontTx/>
              <a:buAutoNum type="arabicPeriod" startAt="12"/>
            </a:pP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ООО «Генезис» (г. Санкт-Петербург)     </a:t>
            </a:r>
          </a:p>
          <a:p>
            <a:pPr>
              <a:defRPr/>
            </a:pPr>
            <a:endParaRPr lang="ru-RU" sz="1000" dirty="0" smtClean="0"/>
          </a:p>
          <a:p>
            <a:pPr>
              <a:defRPr/>
            </a:pPr>
            <a:endParaRPr lang="ru-RU" sz="1000" dirty="0" smtClean="0"/>
          </a:p>
          <a:p>
            <a:pPr>
              <a:defRPr/>
            </a:pPr>
            <a:endParaRPr lang="ru-RU" sz="1000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CEB60-ECB0-4EF1-91F3-37BA75B1CCD9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4257A-7B00-481D-A59E-19DBEB8DEF23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28800"/>
            <a:ext cx="6291808" cy="2209800"/>
          </a:xfrm>
        </p:spPr>
        <p:txBody>
          <a:bodyPr/>
          <a:lstStyle/>
          <a:p>
            <a:r>
              <a:rPr kumimoji="1" lang="ru-RU" sz="2800" dirty="0" smtClean="0">
                <a:solidFill>
                  <a:schemeClr val="bg1"/>
                </a:solidFill>
                <a:cs typeface="Times New Roman" pitchFamily="18" charset="0"/>
              </a:rPr>
              <a:t>   </a:t>
            </a:r>
            <a: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проекте областного закона</a:t>
            </a:r>
            <a:b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1"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бюджете территориального фонда обязательного медицинского страхования Архангельской области на 2019 год и на плановый период 2020 и 2021 годов»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91680" cy="145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860032" y="4509120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Ясько Н.Н.,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директор территориального фонда обязательного медицинского страхования Архангельской области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174625" y="901700"/>
            <a:ext cx="5502275" cy="39671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87" name="Диаграмма 5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567372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720725"/>
          </a:xfrm>
        </p:spPr>
        <p:txBody>
          <a:bodyPr/>
          <a:lstStyle/>
          <a:p>
            <a:pPr algn="ctr" eaLnBrk="1" hangingPunct="1"/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Особенности программы</a:t>
            </a:r>
            <a:b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обязательного медицинского страхования  на 201</a:t>
            </a:r>
            <a:r>
              <a:rPr lang="en-US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-2021 гг.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4625" y="901700"/>
            <a:ext cx="5502275" cy="40005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179388" y="981075"/>
            <a:ext cx="55022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Медицинская помощь в амбулаторных условиях (проект)</a:t>
            </a:r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179388" y="1412875"/>
            <a:ext cx="5502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Изменение структуры оказания медицинской помощи:</a:t>
            </a:r>
            <a:br>
              <a:rPr lang="ru-RU" sz="16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приоритет развития профилактики</a:t>
            </a:r>
          </a:p>
        </p:txBody>
      </p:sp>
      <p:sp>
        <p:nvSpPr>
          <p:cNvPr id="16392" name="Скругленный прямоугольник 12"/>
          <p:cNvSpPr>
            <a:spLocks noChangeArrowheads="1"/>
          </p:cNvSpPr>
          <p:nvPr/>
        </p:nvSpPr>
        <p:spPr bwMode="auto">
          <a:xfrm>
            <a:off x="6237288" y="1773238"/>
            <a:ext cx="2573337" cy="1770062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990000"/>
              </a:buClr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«Развитие системы оказания первичной медико-санитарной помощи»</a:t>
            </a:r>
          </a:p>
          <a:p>
            <a:pPr>
              <a:buClr>
                <a:srgbClr val="990000"/>
              </a:buClr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- охват населения профилактическими осмотрами</a:t>
            </a:r>
          </a:p>
        </p:txBody>
      </p:sp>
      <p:sp>
        <p:nvSpPr>
          <p:cNvPr id="17" name="Прямоугольник 16">
            <a:extLst>
              <a:ext uri="{FF2B5EF4-FFF2-40B4-BE49-F238E27FC236}"/>
            </a:extLst>
          </p:cNvPr>
          <p:cNvSpPr/>
          <p:nvPr/>
        </p:nvSpPr>
        <p:spPr>
          <a:xfrm>
            <a:off x="184150" y="5013325"/>
            <a:ext cx="5492750" cy="1844675"/>
          </a:xfrm>
          <a:prstGeom prst="rect">
            <a:avLst/>
          </a:prstGeom>
          <a:pattFill prst="dkDnDiag">
            <a:fgClr>
              <a:srgbClr val="DCE1E8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3850" y="4941888"/>
            <a:ext cx="5256213" cy="358775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5" name="TextBox 17"/>
          <p:cNvSpPr txBox="1">
            <a:spLocks noChangeArrowheads="1"/>
          </p:cNvSpPr>
          <p:nvPr/>
        </p:nvSpPr>
        <p:spPr bwMode="auto">
          <a:xfrm>
            <a:off x="296863" y="4951413"/>
            <a:ext cx="5067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Скорая медицинская помощь (проект)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85750" y="5373688"/>
          <a:ext cx="5083407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53"/>
                <a:gridCol w="1326274"/>
                <a:gridCol w="1174306"/>
                <a:gridCol w="1326274"/>
              </a:tblGrid>
              <a:tr h="810089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8605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0,300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</a:t>
                      </a:r>
                    </a:p>
                  </a:txBody>
                  <a:tcPr>
                    <a:solidFill>
                      <a:schemeClr val="bg2">
                        <a:lumMod val="90000"/>
                        <a:alpha val="24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1" name="Прямая со стрелкой 20"/>
          <p:cNvCxnSpPr/>
          <p:nvPr/>
        </p:nvCxnSpPr>
        <p:spPr>
          <a:xfrm flipV="1">
            <a:off x="900113" y="2349500"/>
            <a:ext cx="293687" cy="6985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4" name="TextBox 21"/>
          <p:cNvSpPr txBox="1">
            <a:spLocks noChangeArrowheads="1"/>
          </p:cNvSpPr>
          <p:nvPr/>
        </p:nvSpPr>
        <p:spPr bwMode="auto">
          <a:xfrm>
            <a:off x="684213" y="2060575"/>
            <a:ext cx="64770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+22,6%</a:t>
            </a:r>
          </a:p>
        </p:txBody>
      </p:sp>
      <p:sp>
        <p:nvSpPr>
          <p:cNvPr id="16415" name="TextBox 23"/>
          <p:cNvSpPr txBox="1">
            <a:spLocks noChangeArrowheads="1"/>
          </p:cNvSpPr>
          <p:nvPr/>
        </p:nvSpPr>
        <p:spPr bwMode="auto">
          <a:xfrm>
            <a:off x="1619250" y="2060575"/>
            <a:ext cx="61912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+0,7%</a:t>
            </a:r>
          </a:p>
        </p:txBody>
      </p:sp>
      <p:sp>
        <p:nvSpPr>
          <p:cNvPr id="16416" name="TextBox 25"/>
          <p:cNvSpPr txBox="1">
            <a:spLocks noChangeArrowheads="1"/>
          </p:cNvSpPr>
          <p:nvPr/>
        </p:nvSpPr>
        <p:spPr bwMode="auto">
          <a:xfrm>
            <a:off x="2555875" y="2060575"/>
            <a:ext cx="601663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+0,7%</a:t>
            </a:r>
          </a:p>
        </p:txBody>
      </p:sp>
      <p:sp>
        <p:nvSpPr>
          <p:cNvPr id="16417" name="TextBox 27"/>
          <p:cNvSpPr txBox="1">
            <a:spLocks noChangeArrowheads="1"/>
          </p:cNvSpPr>
          <p:nvPr/>
        </p:nvSpPr>
        <p:spPr bwMode="auto">
          <a:xfrm>
            <a:off x="1692275" y="3644900"/>
            <a:ext cx="64135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-3,6%</a:t>
            </a:r>
          </a:p>
        </p:txBody>
      </p:sp>
      <p:sp>
        <p:nvSpPr>
          <p:cNvPr id="16418" name="TextBox 29"/>
          <p:cNvSpPr txBox="1">
            <a:spLocks noChangeArrowheads="1"/>
          </p:cNvSpPr>
          <p:nvPr/>
        </p:nvSpPr>
        <p:spPr bwMode="auto">
          <a:xfrm>
            <a:off x="684213" y="2924175"/>
            <a:ext cx="66357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sz="7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10,6%</a:t>
            </a:r>
          </a:p>
        </p:txBody>
      </p:sp>
      <p:sp>
        <p:nvSpPr>
          <p:cNvPr id="16419" name="Скругленный прямоугольник 32"/>
          <p:cNvSpPr>
            <a:spLocks noChangeArrowheads="1"/>
          </p:cNvSpPr>
          <p:nvPr/>
        </p:nvSpPr>
        <p:spPr bwMode="auto">
          <a:xfrm>
            <a:off x="6286500" y="4149725"/>
            <a:ext cx="2571750" cy="224631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990000"/>
              </a:buClr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«Разработка и реализация программы системной поддержки и повышения качества жизни граждан старшего поколения»</a:t>
            </a:r>
          </a:p>
          <a:p>
            <a:pPr algn="just">
              <a:buClr>
                <a:srgbClr val="990000"/>
              </a:buClr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охват лиц старше трудоспособного возраста профилактическими осмотрами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1763713" y="2276475"/>
            <a:ext cx="293687" cy="6985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2700338" y="2276475"/>
            <a:ext cx="292100" cy="6985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763713" y="3933825"/>
            <a:ext cx="287337" cy="122238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900113" y="3284538"/>
            <a:ext cx="287337" cy="122237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24" name="TextBox 43"/>
          <p:cNvSpPr txBox="1">
            <a:spLocks noChangeArrowheads="1"/>
          </p:cNvSpPr>
          <p:nvPr/>
        </p:nvSpPr>
        <p:spPr bwMode="auto">
          <a:xfrm>
            <a:off x="539750" y="4365625"/>
            <a:ext cx="55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Times New Roman" pitchFamily="18" charset="0"/>
                <a:cs typeface="Times New Roman" pitchFamily="18" charset="0"/>
              </a:rPr>
              <a:t>2018</a:t>
            </a:r>
          </a:p>
        </p:txBody>
      </p:sp>
      <p:sp>
        <p:nvSpPr>
          <p:cNvPr id="16425" name="TextBox 44"/>
          <p:cNvSpPr txBox="1">
            <a:spLocks noChangeArrowheads="1"/>
          </p:cNvSpPr>
          <p:nvPr/>
        </p:nvSpPr>
        <p:spPr bwMode="auto">
          <a:xfrm>
            <a:off x="1077913" y="4365625"/>
            <a:ext cx="757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16426" name="TextBox 45"/>
          <p:cNvSpPr txBox="1">
            <a:spLocks noChangeArrowheads="1"/>
          </p:cNvSpPr>
          <p:nvPr/>
        </p:nvSpPr>
        <p:spPr bwMode="auto">
          <a:xfrm>
            <a:off x="1979613" y="4365625"/>
            <a:ext cx="757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Times New Roman" pitchFamily="18" charset="0"/>
                <a:cs typeface="Times New Roman" pitchFamily="18" charset="0"/>
              </a:rPr>
              <a:t>2020</a:t>
            </a:r>
          </a:p>
        </p:txBody>
      </p:sp>
      <p:sp>
        <p:nvSpPr>
          <p:cNvPr id="16427" name="TextBox 46"/>
          <p:cNvSpPr txBox="1">
            <a:spLocks noChangeArrowheads="1"/>
          </p:cNvSpPr>
          <p:nvPr/>
        </p:nvSpPr>
        <p:spPr bwMode="auto">
          <a:xfrm>
            <a:off x="2843213" y="4365625"/>
            <a:ext cx="757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897563" y="958850"/>
            <a:ext cx="0" cy="3916363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3"/>
          <p:cNvGrpSpPr/>
          <p:nvPr/>
        </p:nvGrpSpPr>
        <p:grpSpPr>
          <a:xfrm>
            <a:off x="6156176" y="980728"/>
            <a:ext cx="2490051" cy="864096"/>
            <a:chOff x="304800" y="13251"/>
            <a:chExt cx="4267200" cy="76576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304800" y="13251"/>
              <a:ext cx="4267200" cy="76576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Скругленный прямоугольник 4"/>
            <p:cNvSpPr/>
            <p:nvPr/>
          </p:nvSpPr>
          <p:spPr>
            <a:xfrm>
              <a:off x="342181" y="50633"/>
              <a:ext cx="4192435" cy="6910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1290" tIns="0" rIns="161290" bIns="0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«Здравоохранение»</a:t>
              </a:r>
              <a:b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6372200" y="3501008"/>
            <a:ext cx="2162175" cy="720080"/>
            <a:chOff x="304800" y="13251"/>
            <a:chExt cx="4267200" cy="76576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0" name="Скругленный прямоугольник 49"/>
            <p:cNvSpPr/>
            <p:nvPr/>
          </p:nvSpPr>
          <p:spPr>
            <a:xfrm>
              <a:off x="304800" y="13251"/>
              <a:ext cx="4267200" cy="76576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Скругленный прямоугольник 4"/>
            <p:cNvSpPr/>
            <p:nvPr/>
          </p:nvSpPr>
          <p:spPr>
            <a:xfrm>
              <a:off x="342181" y="50633"/>
              <a:ext cx="4192435" cy="6910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1290" tIns="0" rIns="161290" bIns="0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«Демография»</a:t>
              </a:r>
              <a:b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>
            <a:off x="179388" y="4737100"/>
            <a:ext cx="8785225" cy="1860550"/>
          </a:xfrm>
          <a:prstGeom prst="rect">
            <a:avLst/>
          </a:prstGeom>
          <a:pattFill prst="dkDnDiag">
            <a:fgClr>
              <a:srgbClr val="DCE1E8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6375" y="4646613"/>
            <a:ext cx="8723313" cy="40005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17" name="Прямоугольник 16">
            <a:extLst>
              <a:ext uri="{FF2B5EF4-FFF2-40B4-BE49-F238E27FC236}"/>
            </a:extLst>
          </p:cNvPr>
          <p:cNvSpPr/>
          <p:nvPr/>
        </p:nvSpPr>
        <p:spPr>
          <a:xfrm>
            <a:off x="225425" y="908050"/>
            <a:ext cx="5943600" cy="2001838"/>
          </a:xfrm>
          <a:prstGeom prst="rect">
            <a:avLst/>
          </a:prstGeom>
          <a:pattFill prst="dkDnDiag">
            <a:fgClr>
              <a:srgbClr val="DCE1E8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1" tIns="22855" rIns="45711" bIns="2285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3333750" y="1268413"/>
          <a:ext cx="267841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165"/>
                <a:gridCol w="762042"/>
                <a:gridCol w="1084203"/>
              </a:tblGrid>
              <a:tr h="60553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дневном стационаре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(случаев лечения на 1 з. л.)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659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0,00631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0,00663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03213" y="1303338"/>
          <a:ext cx="2756619" cy="1045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84"/>
                <a:gridCol w="854784"/>
                <a:gridCol w="1047051"/>
              </a:tblGrid>
              <a:tr h="67911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круглосуточном стационаре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(случаев госпитализации на 1 з. л.)</a:t>
                      </a:r>
                    </a:p>
                  </a:txBody>
                  <a:tcPr>
                    <a:solidFill>
                      <a:schemeClr val="bg2">
                        <a:lumMod val="90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42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0,0091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0,01023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0,01076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37" name="Скругленный прямоугольник 22"/>
          <p:cNvSpPr>
            <a:spLocks noChangeArrowheads="1"/>
          </p:cNvSpPr>
          <p:nvPr/>
        </p:nvSpPr>
        <p:spPr bwMode="auto">
          <a:xfrm>
            <a:off x="6646863" y="1916113"/>
            <a:ext cx="2314575" cy="989012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990000"/>
              </a:buClr>
            </a:pPr>
            <a:r>
              <a:rPr lang="ru-RU" sz="1300" b="1">
                <a:latin typeface="Times New Roman" pitchFamily="18" charset="0"/>
                <a:cs typeface="Times New Roman" pitchFamily="18" charset="0"/>
              </a:rPr>
              <a:t>Федеральный проект</a:t>
            </a:r>
            <a:br>
              <a:rPr lang="ru-RU" sz="1300" b="1">
                <a:latin typeface="Times New Roman" pitchFamily="18" charset="0"/>
                <a:cs typeface="Times New Roman" pitchFamily="18" charset="0"/>
              </a:rPr>
            </a:br>
            <a:r>
              <a:rPr lang="ru-RU" sz="1300" b="1">
                <a:latin typeface="Times New Roman" pitchFamily="18" charset="0"/>
                <a:cs typeface="Times New Roman" pitchFamily="18" charset="0"/>
              </a:rPr>
              <a:t>«Борьба с онкологическими заболеваниями»</a:t>
            </a:r>
          </a:p>
        </p:txBody>
      </p:sp>
      <p:sp>
        <p:nvSpPr>
          <p:cNvPr id="17438" name="Скругленный прямоугольник 24"/>
          <p:cNvSpPr>
            <a:spLocks noChangeArrowheads="1"/>
          </p:cNvSpPr>
          <p:nvPr/>
        </p:nvSpPr>
        <p:spPr bwMode="auto">
          <a:xfrm>
            <a:off x="206375" y="2532063"/>
            <a:ext cx="5959475" cy="414337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ts val="1100"/>
              </a:lnSpc>
              <a:buClr>
                <a:srgbClr val="990000"/>
              </a:buClr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Выделение дополнительных средств из федерального бюджета в размере </a:t>
            </a:r>
            <a:r>
              <a:rPr lang="ru-RU" sz="1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70 млрд. рублей</a:t>
            </a:r>
            <a:r>
              <a:rPr lang="ru-RU" sz="12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по профилю «Онкология» в 2019 году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1692275" y="5300663"/>
            <a:ext cx="503238" cy="131762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0" name="TextBox 26"/>
          <p:cNvSpPr txBox="1">
            <a:spLocks noChangeArrowheads="1"/>
          </p:cNvSpPr>
          <p:nvPr/>
        </p:nvSpPr>
        <p:spPr bwMode="auto">
          <a:xfrm>
            <a:off x="1619250" y="5157788"/>
            <a:ext cx="481013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sz="7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ru-RU" sz="7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17441" name="TextBox 29"/>
          <p:cNvSpPr txBox="1">
            <a:spLocks noChangeArrowheads="1"/>
          </p:cNvSpPr>
          <p:nvPr/>
        </p:nvSpPr>
        <p:spPr bwMode="auto">
          <a:xfrm>
            <a:off x="3059113" y="5084763"/>
            <a:ext cx="6588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+0,7%</a:t>
            </a:r>
          </a:p>
        </p:txBody>
      </p:sp>
      <p:sp>
        <p:nvSpPr>
          <p:cNvPr id="17442" name="TextBox 30"/>
          <p:cNvSpPr txBox="1">
            <a:spLocks noChangeArrowheads="1"/>
          </p:cNvSpPr>
          <p:nvPr/>
        </p:nvSpPr>
        <p:spPr bwMode="auto">
          <a:xfrm>
            <a:off x="4572000" y="5084763"/>
            <a:ext cx="56356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+0,3%</a:t>
            </a:r>
          </a:p>
        </p:txBody>
      </p:sp>
      <p:sp>
        <p:nvSpPr>
          <p:cNvPr id="17443" name="TextBox 41"/>
          <p:cNvSpPr txBox="1">
            <a:spLocks noChangeArrowheads="1"/>
          </p:cNvSpPr>
          <p:nvPr/>
        </p:nvSpPr>
        <p:spPr bwMode="auto">
          <a:xfrm>
            <a:off x="1403350" y="5732463"/>
            <a:ext cx="66516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+3,3%</a:t>
            </a:r>
          </a:p>
        </p:txBody>
      </p:sp>
      <p:sp>
        <p:nvSpPr>
          <p:cNvPr id="17444" name="TextBox 45"/>
          <p:cNvSpPr txBox="1">
            <a:spLocks noChangeArrowheads="1"/>
          </p:cNvSpPr>
          <p:nvPr/>
        </p:nvSpPr>
        <p:spPr bwMode="auto">
          <a:xfrm>
            <a:off x="827088" y="1773238"/>
            <a:ext cx="6365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+12,4%</a:t>
            </a:r>
          </a:p>
        </p:txBody>
      </p:sp>
      <p:sp>
        <p:nvSpPr>
          <p:cNvPr id="17445" name="TextBox 47"/>
          <p:cNvSpPr txBox="1">
            <a:spLocks noChangeArrowheads="1"/>
          </p:cNvSpPr>
          <p:nvPr/>
        </p:nvSpPr>
        <p:spPr bwMode="auto">
          <a:xfrm>
            <a:off x="1763713" y="1773238"/>
            <a:ext cx="55403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+5,2%</a:t>
            </a:r>
          </a:p>
        </p:txBody>
      </p:sp>
      <p:sp>
        <p:nvSpPr>
          <p:cNvPr id="17446" name="TextBox 49"/>
          <p:cNvSpPr txBox="1">
            <a:spLocks noChangeArrowheads="1"/>
          </p:cNvSpPr>
          <p:nvPr/>
        </p:nvSpPr>
        <p:spPr bwMode="auto">
          <a:xfrm>
            <a:off x="3924300" y="1844675"/>
            <a:ext cx="585788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+3,0%</a:t>
            </a:r>
          </a:p>
        </p:txBody>
      </p:sp>
      <p:sp>
        <p:nvSpPr>
          <p:cNvPr id="17447" name="TextBox 51"/>
          <p:cNvSpPr txBox="1">
            <a:spLocks noChangeArrowheads="1"/>
          </p:cNvSpPr>
          <p:nvPr/>
        </p:nvSpPr>
        <p:spPr bwMode="auto">
          <a:xfrm>
            <a:off x="4716463" y="1844675"/>
            <a:ext cx="576262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ru-RU" sz="1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+2,0%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30188" y="836613"/>
            <a:ext cx="5943600" cy="4318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49" name="TextBox 58"/>
          <p:cNvSpPr txBox="1">
            <a:spLocks noChangeArrowheads="1"/>
          </p:cNvSpPr>
          <p:nvPr/>
        </p:nvSpPr>
        <p:spPr bwMode="auto">
          <a:xfrm>
            <a:off x="222250" y="4691063"/>
            <a:ext cx="8921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Медицинская помощь в стационарных условиях и в условиях дневного стационара (проект)</a:t>
            </a:r>
          </a:p>
        </p:txBody>
      </p:sp>
      <p:sp>
        <p:nvSpPr>
          <p:cNvPr id="17450" name="TextBox 6"/>
          <p:cNvSpPr txBox="1">
            <a:spLocks noChangeArrowheads="1"/>
          </p:cNvSpPr>
          <p:nvPr/>
        </p:nvSpPr>
        <p:spPr bwMode="auto">
          <a:xfrm>
            <a:off x="222250" y="779463"/>
            <a:ext cx="59436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latin typeface="Times New Roman" pitchFamily="18" charset="0"/>
                <a:cs typeface="Times New Roman" pitchFamily="18" charset="0"/>
              </a:rPr>
              <a:t>Установление норматива объема медицинской помощи по профилю «Онкология» (проект)</a:t>
            </a:r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4716463" y="5300663"/>
            <a:ext cx="503237" cy="60325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1547813" y="5949950"/>
            <a:ext cx="503237" cy="131763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53" name="Скругленный прямоугольник 7"/>
          <p:cNvSpPr>
            <a:spLocks noChangeArrowheads="1"/>
          </p:cNvSpPr>
          <p:nvPr/>
        </p:nvSpPr>
        <p:spPr bwMode="auto">
          <a:xfrm>
            <a:off x="3302000" y="3003550"/>
            <a:ext cx="5513388" cy="511175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chemeClr val="tx1"/>
              </a:buClr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Переход от валовых показателей объема медицинской помощи (</a:t>
            </a:r>
            <a:r>
              <a:rPr lang="ru-RU" sz="12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койко-дни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) к показателям, характеризующим законченные </a:t>
            </a:r>
            <a:r>
              <a:rPr lang="ru-RU" sz="12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случаи лечения</a:t>
            </a:r>
          </a:p>
        </p:txBody>
      </p:sp>
      <p:sp>
        <p:nvSpPr>
          <p:cNvPr id="17454" name="Скругленный прямоугольник 8"/>
          <p:cNvSpPr>
            <a:spLocks noChangeArrowheads="1"/>
          </p:cNvSpPr>
          <p:nvPr/>
        </p:nvSpPr>
        <p:spPr bwMode="auto">
          <a:xfrm>
            <a:off x="3302000" y="3714750"/>
            <a:ext cx="5513388" cy="741363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900"/>
              </a:lnSpc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Расширение перечня ВМП за счет включения в Раздел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1200">
                <a:latin typeface="Times New Roman" pitchFamily="18" charset="0"/>
                <a:cs typeface="Times New Roman" pitchFamily="18" charset="0"/>
              </a:rPr>
            </a:br>
            <a:r>
              <a:rPr lang="ru-RU" sz="12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- эндопротезирования суставов конечностей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, в т. ч. с использованием компьютерной навигации;</a:t>
            </a:r>
            <a:br>
              <a:rPr lang="ru-RU" sz="1200">
                <a:latin typeface="Times New Roman" pitchFamily="18" charset="0"/>
                <a:cs typeface="Times New Roman" pitchFamily="18" charset="0"/>
              </a:rPr>
            </a:br>
            <a:r>
              <a:rPr lang="ru-RU" sz="12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- коронарной реваскуляризации миокарда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с применением ангиопластики в сочетании со стентированием 1-3 коронарных артерий при ИБС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0188" y="2990850"/>
            <a:ext cx="2894012" cy="59213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реабилитация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30188" y="3721100"/>
            <a:ext cx="2894012" cy="78898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Высокотехнологичная медицинская помощь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 flipV="1">
            <a:off x="1835150" y="2133600"/>
            <a:ext cx="360363" cy="77788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429375" y="1022350"/>
            <a:ext cx="0" cy="174783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Левая фигурная скобка 19"/>
          <p:cNvSpPr/>
          <p:nvPr/>
        </p:nvSpPr>
        <p:spPr>
          <a:xfrm rot="16200000">
            <a:off x="2960688" y="-514350"/>
            <a:ext cx="450850" cy="5851525"/>
          </a:xfrm>
          <a:prstGeom prst="leftBrace">
            <a:avLst>
              <a:gd name="adj1" fmla="val 42286"/>
              <a:gd name="adj2" fmla="val 50443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2" name="Прямая со стрелкой 61"/>
          <p:cNvCxnSpPr/>
          <p:nvPr/>
        </p:nvCxnSpPr>
        <p:spPr>
          <a:xfrm flipV="1">
            <a:off x="1042988" y="2133600"/>
            <a:ext cx="200025" cy="96838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3995738" y="2133600"/>
            <a:ext cx="258762" cy="61913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62" name="Заголовок 1"/>
          <p:cNvSpPr>
            <a:spLocks noGrp="1"/>
          </p:cNvSpPr>
          <p:nvPr>
            <p:ph type="title"/>
          </p:nvPr>
        </p:nvSpPr>
        <p:spPr>
          <a:xfrm>
            <a:off x="-15875" y="0"/>
            <a:ext cx="9159875" cy="1052513"/>
          </a:xfrm>
        </p:spPr>
        <p:txBody>
          <a:bodyPr/>
          <a:lstStyle/>
          <a:p>
            <a:pPr algn="ctr" eaLnBrk="1" hangingPunct="1"/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Особенности программы</a:t>
            </a:r>
            <a:b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обязательного медицинского страхования  на 201</a:t>
            </a:r>
            <a:r>
              <a:rPr lang="en-US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-2021 гг.</a:t>
            </a:r>
          </a:p>
        </p:txBody>
      </p:sp>
      <p:graphicFrame>
        <p:nvGraphicFramePr>
          <p:cNvPr id="38" name="Диаграмма 37"/>
          <p:cNvGraphicFramePr>
            <a:graphicFrameLocks/>
          </p:cNvGraphicFramePr>
          <p:nvPr/>
        </p:nvGraphicFramePr>
        <p:xfrm>
          <a:off x="179512" y="5079381"/>
          <a:ext cx="8690702" cy="1778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Группа 39"/>
          <p:cNvGrpSpPr/>
          <p:nvPr/>
        </p:nvGrpSpPr>
        <p:grpSpPr>
          <a:xfrm>
            <a:off x="6566668" y="1268760"/>
            <a:ext cx="2577332" cy="576063"/>
            <a:chOff x="304800" y="13251"/>
            <a:chExt cx="4267200" cy="76576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304800" y="13251"/>
              <a:ext cx="4267200" cy="76576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Скругленный прямоугольник 4"/>
            <p:cNvSpPr/>
            <p:nvPr/>
          </p:nvSpPr>
          <p:spPr>
            <a:xfrm>
              <a:off x="342181" y="50633"/>
              <a:ext cx="4192435" cy="6910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1290" tIns="0" rIns="161290" bIns="0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«Здравоохранение»</a:t>
              </a:r>
              <a:br>
                <a:rPr lang="ru-RU" b="1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5" name="Прямая со стрелкой 44"/>
          <p:cNvCxnSpPr/>
          <p:nvPr/>
        </p:nvCxnSpPr>
        <p:spPr>
          <a:xfrm flipV="1">
            <a:off x="4859338" y="2133600"/>
            <a:ext cx="228600" cy="61913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3348038" y="5300663"/>
            <a:ext cx="503237" cy="60325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750" y="404813"/>
            <a:ext cx="8135938" cy="431800"/>
          </a:xfrm>
        </p:spPr>
        <p:txBody>
          <a:bodyPr/>
          <a:lstStyle/>
          <a:p>
            <a:pPr algn="ctr" eaLnBrk="1" hangingPunct="1"/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Новации Программы государственных гарантий на 2019 год  </a:t>
            </a:r>
            <a:r>
              <a:rPr lang="ru-RU" sz="18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1125538"/>
            <a:ext cx="8640762" cy="4740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5113" indent="-265113" hangingPunct="0">
              <a:buFont typeface="Wingdings" pitchFamily="2" charset="2"/>
              <a:buChar char="ü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Расширен перечень критериев доступности и качества, устанавливаемых Программой, по которым в субъектах Российской Федерации будет проводиться оценка эффективности реализации территориальных программ, в части оказания медицинской помощи при онкологических заболеваниях и ВИЧ-инфекции;</a:t>
            </a:r>
          </a:p>
          <a:p>
            <a:pPr marL="228600" indent="-228600" algn="just">
              <a:buFont typeface="Wingdings" pitchFamily="2" charset="2"/>
              <a:buChar char="ü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Font typeface="Wingdings" pitchFamily="2" charset="2"/>
              <a:buChar char="ü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целях разработки единых подходов к планированию и оплате специализированной медицинской помощи, оказываемой в стационарных условиях, в качестве норматива объема медицинской реабилитации помощи в стационарных условиях предлагается вместо 1 койко-дня ввести 1 случай госпитализации; </a:t>
            </a:r>
          </a:p>
          <a:p>
            <a:pPr marL="228600" indent="-228600" algn="just">
              <a:buFont typeface="Wingdings" pitchFamily="2" charset="2"/>
              <a:buChar char="ü"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Font typeface="Wingdings" pitchFamily="2" charset="2"/>
              <a:buChar char="ü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проекте ПГГ изменена структура оказания медицинской помощи в амбулаторных условиях, уменьшен норматив объема обращений с заболеваниями и увеличен норматив объема медицинской помощи, оказываемой с профилактическими и иными целями;</a:t>
            </a:r>
          </a:p>
          <a:p>
            <a:pPr marL="228600" indent="-228600" algn="just">
              <a:buFont typeface="Wingdings" pitchFamily="2" charset="2"/>
              <a:buChar char="ü"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algn="just">
              <a:buFont typeface="Wingdings" pitchFamily="2" charset="2"/>
              <a:buChar char="ü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Скорректированы предельные сроки ожидания проведения компьютерной томографии (включая однофотонную эмиссионную компьютерную томографию), магнитно-резонансной томографии и ангиографии при оказании первичной медико-санитарной помощи для пациентов с онкологическими заболеваниями;</a:t>
            </a:r>
          </a:p>
          <a:p>
            <a:pPr marL="265113" indent="-265113" algn="just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6004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Итоговая оценка проекта закона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124744"/>
            <a:ext cx="8424936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 ТФОМС АО на 2019 год и на плановый период 2020 и 2021 годов сбалансирован по доходам и расходам, сформирован с учетом новаций нормативной базы.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132856"/>
            <a:ext cx="856895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источник доходной части бюджета ТФОМС АО – субвенция из бюджета ФОМС,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счет который обеспечивается реализация базовой программы ОМС,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3284984"/>
            <a:ext cx="8568952" cy="32403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Расходная часть бюджета учитывает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выполнение Указа Президента Российской Федерации от 07.05.2018 № 204, в том числе финансовое обеспечение мероприятий в целях устранения кадрового дефицита по отдельным специальностям медицинских работников, а также увеличение финансового обеспечения оказания медицинской помощи больным  с онкологическими заболеваниями в соответствии с клиническими рекомендациями  и протоколами лечения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>
              <a:buFontTx/>
              <a:buChar char="-"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обеспечение сохранения соотношения заработной платы медицинских работников к средней заработной плате по экономике в регионе: по врачам – 200%,  среднему и младшему медицинскому персоналу – 100% (с учетом всех источников, образующих фонд оплаты труда).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14312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fr-FR" sz="5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504056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99"/>
                </a:solidFill>
              </a:rPr>
              <a:t/>
            </a:r>
            <a:br>
              <a:rPr lang="ru-RU" sz="2400" b="1" dirty="0" smtClean="0">
                <a:solidFill>
                  <a:srgbClr val="000099"/>
                </a:solidFill>
              </a:rPr>
            </a:b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Параметры бюджета ТФОМС  АО</a:t>
            </a:r>
          </a:p>
          <a:p>
            <a:pPr algn="ctr">
              <a:defRPr/>
            </a:pPr>
            <a:endParaRPr lang="ru-RU" sz="2000" b="1" dirty="0" smtClean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052737"/>
          <a:ext cx="8712968" cy="509431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44258"/>
                <a:gridCol w="1352286"/>
                <a:gridCol w="1305908"/>
                <a:gridCol w="1181419"/>
                <a:gridCol w="1329097"/>
              </a:tblGrid>
              <a:tr h="55920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2018 год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 (проект)</a:t>
                      </a:r>
                      <a:endParaRPr lang="ru-RU" sz="16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(проект)</a:t>
                      </a:r>
                      <a:endParaRPr lang="ru-RU" sz="16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(проект)</a:t>
                      </a:r>
                      <a:endParaRPr lang="ru-RU" sz="16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5318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21 686,3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22 699,3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24 397,9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25 979,1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431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marL="0" indent="0"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финансовое обеспечение организации ОМС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sz="8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на финансовое обеспечение мероприятий за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счет средств НСЗ ТФОМС 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21 669,3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22 677,4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24 380,1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25 964,7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8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21 853,4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22 699,3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24 397,9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25 979,1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171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marL="0" indent="0"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финансовое обеспечение организации ОМС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финансовое обеспечение мероприятий за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счет средств НСЗ ТФОМС АО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sz="8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21 774,6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22 677,4</a:t>
                      </a:r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lang="ru-RU" sz="1600" b="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24 380,1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25 964,7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  <a:endParaRPr lang="ru-RU" sz="16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7101" y="692696"/>
            <a:ext cx="1696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(млн. 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388" y="476673"/>
            <a:ext cx="8497068" cy="576063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бюджета ТФОМС АО по доходам </a:t>
            </a:r>
            <a:b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2019 год и плановый период 2020 и 2021 годов </a:t>
            </a:r>
            <a:r>
              <a:rPr lang="ru-RU" sz="2400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25000"/>
                  </a:schemeClr>
                </a:solidFill>
              </a:rPr>
            </a:br>
            <a:endParaRPr lang="ru-RU" sz="2400" dirty="0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1" y="1343861"/>
          <a:ext cx="8784976" cy="487723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069439"/>
                <a:gridCol w="1292395"/>
                <a:gridCol w="1211620"/>
                <a:gridCol w="1070507"/>
                <a:gridCol w="1133477"/>
                <a:gridCol w="1007538"/>
              </a:tblGrid>
              <a:tr h="73027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Источник дохода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2018 год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год (проект)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Сравнение </a:t>
                      </a:r>
                      <a:br>
                        <a:rPr lang="ru-RU" sz="1600" b="1" i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i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2018 годом,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 (проект)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год (проект) 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из бюджета Федерального фонда обязательного медицинского страхования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21 399,1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22 407,4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+4,7%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24 110,1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25 694,7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бюджетов территориальных фондов ОМС в рамках осуществления межтерриториальных расчетов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270,0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270,0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270,0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270,0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на финансовое обеспечение мероприятий </a:t>
                      </a:r>
                      <a:b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счет средств НСЗ ТФОМС АО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+28,8%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поступления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5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21 686,3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22 699,3</a:t>
                      </a:r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+4,7%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24 397,9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25 979,1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4328" y="98072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38" y="332656"/>
            <a:ext cx="79946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Субвенция Федерального фонда обязательного медицинского страхования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24328" y="548680"/>
            <a:ext cx="12954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35" name="Дуга 34"/>
          <p:cNvSpPr/>
          <p:nvPr/>
        </p:nvSpPr>
        <p:spPr>
          <a:xfrm>
            <a:off x="4786314" y="5143512"/>
            <a:ext cx="914400" cy="914400"/>
          </a:xfrm>
          <a:prstGeom prst="arc">
            <a:avLst>
              <a:gd name="adj1" fmla="val 16200000"/>
              <a:gd name="adj2" fmla="val 19245243"/>
            </a:avLst>
          </a:prstGeom>
          <a:scene3d>
            <a:camera prst="orthographicFront">
              <a:rot lat="5400000" lon="3000000" rev="30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323528" y="836712"/>
          <a:ext cx="8496942" cy="5796528"/>
        </p:xfrm>
        <a:graphic>
          <a:graphicData uri="http://schemas.openxmlformats.org/drawingml/2006/table">
            <a:tbl>
              <a:tblPr/>
              <a:tblGrid>
                <a:gridCol w="3222978"/>
                <a:gridCol w="1025493"/>
                <a:gridCol w="1098743"/>
                <a:gridCol w="1098743"/>
                <a:gridCol w="1025493"/>
                <a:gridCol w="1025492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Ед. изм.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900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 подушевой норматив финансирования базовой программы ОМС за счет субвенций ФОМС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руб. на </a:t>
                      </a:r>
                      <a:b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застрахо-ванное лицо</a:t>
                      </a:r>
                    </a:p>
                  </a:txBody>
                  <a:tcPr marL="17189" marR="17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10 812,7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11 800,2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12 696,9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13 531,4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к предыдущему году</a:t>
                      </a:r>
                    </a:p>
                  </a:txBody>
                  <a:tcPr marL="66301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5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Численность лиц, застрахованных по ОМС на территории Архангельской области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1 162 106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1 153 643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1 153 643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1 153 643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(снижение) </a:t>
                      </a:r>
                      <a:b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предыдущему году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- 8 463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Коэффициент дифференциации </a:t>
                      </a:r>
                      <a:b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Архангельской области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1,703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1,646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0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(снижение) </a:t>
                      </a:r>
                      <a:b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предыдущему году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Размер субвенции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21 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399,1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22 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407,4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24 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110,1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25 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694,7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08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(снижение) </a:t>
                      </a:r>
                      <a:b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предыдущему году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008,3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702,7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</a:t>
                      </a: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584,6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5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75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Страховые взносы на ОМС неработающего населения  </a:t>
                      </a:r>
                      <a:b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 составе субвенции ФОМС)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8 431,4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8 059,3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8 369,0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8 700,3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08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(снижение) </a:t>
                      </a:r>
                      <a:b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предыдущему году</a:t>
                      </a: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- 372,1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+ 309,7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+ 331,3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083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95,6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103,8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104,0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476672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ТФОМС АО </a:t>
            </a:r>
            <a:b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2019 год и на плановый период 2020 и 2021 годов</a:t>
            </a:r>
            <a:endParaRPr lang="ru-RU" b="1" dirty="0">
              <a:solidFill>
                <a:schemeClr val="accent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512" y="1340769"/>
          <a:ext cx="8712969" cy="4896544"/>
        </p:xfrm>
        <a:graphic>
          <a:graphicData uri="http://schemas.openxmlformats.org/drawingml/2006/table">
            <a:tbl>
              <a:tblPr/>
              <a:tblGrid>
                <a:gridCol w="4176464"/>
                <a:gridCol w="1440160"/>
                <a:gridCol w="1080120"/>
                <a:gridCol w="1008112"/>
                <a:gridCol w="1008113"/>
              </a:tblGrid>
              <a:tr h="1124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на 2018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 (проект)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 (проект)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768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расходов, из них: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21 853,4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22 699,3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24 397,9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1600" b="1" kern="12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25 979,1</a:t>
                      </a:r>
                      <a:endParaRPr lang="ru-RU" sz="1600" b="1" kern="120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00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 на финансовое обеспечение организации</a:t>
                      </a:r>
                      <a:r>
                        <a:rPr lang="ru-RU" sz="16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обязательного медицинского страхования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21 742,1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22 571,1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24 269,7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25 850,6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расходов на финансовое обеспечение организации ОМС, %</a:t>
                      </a:r>
                      <a:endParaRPr lang="ru-RU" sz="1600" b="0" dirty="0" smtClean="0"/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99,4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99,5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99,5</a:t>
                      </a:r>
                      <a:endParaRPr lang="ru-RU" sz="1600" b="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 на обеспечение выполнения функций территориального фонда ОМС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111,3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128,2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128,2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128,2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доля расходов на обеспечение выполнения функций территориального фонда ОМС, %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0,57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87816" y="90872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(млн.руб.)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48072"/>
          </a:xfrm>
        </p:spPr>
        <p:txBody>
          <a:bodyPr/>
          <a:lstStyle/>
          <a:p>
            <a:pPr algn="ctr"/>
            <a:r>
              <a:rPr lang="ru-RU" sz="2000" b="1" kern="12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Финансовое обеспечение территориальной программы обязательного медицинского страхования</a:t>
            </a: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251521" y="1628800"/>
          <a:ext cx="8352929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3"/>
                <a:gridCol w="1368152"/>
                <a:gridCol w="1008112"/>
                <a:gridCol w="1152128"/>
                <a:gridCol w="1080120"/>
                <a:gridCol w="1008114"/>
              </a:tblGrid>
              <a:tr h="89542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на 2018 год</a:t>
                      </a:r>
                      <a:endParaRPr lang="ru-RU" sz="1600" b="1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год (проект)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Сравнение </a:t>
                      </a:r>
                      <a:br>
                        <a:rPr lang="ru-RU" sz="1600" b="1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i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2018 годом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 (проект)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 (проект)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978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территориальной программы ОМС,  всего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6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21 287,8 </a:t>
                      </a:r>
                      <a:endParaRPr lang="ru-RU" sz="1600" b="1" kern="12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22 279,2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+4,7%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23 981,9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25 566,5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3180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медицинской</a:t>
                      </a:r>
                      <a:r>
                        <a:rPr lang="ru-RU" sz="1600" b="1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помощи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21 027,4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21 874,7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+4,0%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23 321,5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24 733,0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18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на ведение дела СМО</a:t>
                      </a:r>
                      <a:endParaRPr lang="ru-RU" sz="16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260,4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271,4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+4,2%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285,0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287,7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180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Норматив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расходов </a:t>
                      </a:r>
                      <a:b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ведение дела СМО, %</a:t>
                      </a:r>
                      <a:endParaRPr lang="ru-RU" sz="16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63180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на ликвидацию кадрового дефицита в МО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133,1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375,4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545,8</a:t>
                      </a:r>
                      <a:endParaRPr lang="ru-RU" sz="1600" b="1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76256" y="126876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(млн.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750" y="981075"/>
            <a:ext cx="8135938" cy="5543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Tx/>
              <a:buChar char="-"/>
              <a:defRPr/>
            </a:pPr>
            <a:r>
              <a:rPr lang="ru-RU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первичная медико-санитарная помощь, включая профилактическую помощь и диспансеризацию;</a:t>
            </a:r>
          </a:p>
          <a:p>
            <a:pPr algn="just">
              <a:buFontTx/>
              <a:buChar char="-"/>
              <a:defRPr/>
            </a:pPr>
            <a:r>
              <a:rPr lang="ru-RU" sz="1600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скорая медицинская помощь (за исключением санитарно-авиационной эвакуации, осуществляемой воздушными судами),</a:t>
            </a:r>
          </a:p>
          <a:p>
            <a:pPr algn="just">
              <a:buFontTx/>
              <a:buChar char="-"/>
              <a:defRPr/>
            </a:pPr>
            <a:r>
              <a:rPr lang="ru-RU" sz="1600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специализированная помощь, в том числе высокотехнологичная медицинская помощь по установленному перечню.</a:t>
            </a:r>
          </a:p>
          <a:p>
            <a:pPr indent="457200" algn="just">
              <a:defRPr/>
            </a:pPr>
            <a:endParaRPr lang="ru-RU" sz="1600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1600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Оплата указанной медицинской помощи осуществляется по тарифам, учитывающим расходы медицинских организаций, установленные Федеральным законом «Об обязательном медицинском страховании в Российской Федерации».</a:t>
            </a:r>
          </a:p>
          <a:p>
            <a:pPr indent="457200" algn="just">
              <a:defRPr/>
            </a:pPr>
            <a:endParaRPr lang="ru-RU" sz="1600" b="1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16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1 января 2019 года внесение изменений в части согласования Федеральным фондом обязательного медицинского страхования тарифных соглашений субъектов Российской Федерации с целью осуществления единой тарифной </a:t>
            </a:r>
            <a:r>
              <a:rPr lang="ru-RU" sz="16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политики. </a:t>
            </a:r>
            <a:endParaRPr lang="ru-RU" sz="1600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endParaRPr lang="ru-RU" sz="1600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1600" b="1" i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и реализация территориальной программы  обязательного медицинского страхования в размере, превышающем размер субвенции ФОМС – полномочие органов государственной власти субъектов Российской Федерации.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76250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счет субвенции ФОМС обеспечивается реализация базовой программы обязательного медицинского страхования: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640762" cy="863600"/>
          </a:xfrm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2019 год</a:t>
            </a:r>
            <a:b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92150"/>
            <a:ext cx="8964613" cy="6032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5113" indent="-265113" algn="just" hangingPunct="0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Выполнение Указа Президента Российской Федерации от 07.05.2012 № 597:</a:t>
            </a:r>
          </a:p>
          <a:p>
            <a:pPr marL="252000" indent="-108000" algn="just" hangingPunct="0">
              <a:spcAft>
                <a:spcPts val="150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обеспечение сохранения соотношения заработной платы к среднемесячному доходу от трудовой деятельности в регионе: по врачам – 200%, среднему и младшему медицинскому персоналу – 100% (с учетом всех источников, образующих фонд оплаты труда); </a:t>
            </a:r>
          </a:p>
          <a:p>
            <a:pPr marL="252000" indent="-108000" algn="just" hangingPunct="0">
              <a:spcAft>
                <a:spcPts val="150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Увеличение</a:t>
            </a:r>
            <a:r>
              <a:rPr lang="ru-RU" sz="1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заработной платы прочего персонала с 1 октября (ежегодно) – на индекс потребительских цен (в 2019 году – на 4,3%);</a:t>
            </a:r>
          </a:p>
          <a:p>
            <a:pPr marL="252000" indent="-108000" algn="just" hangingPunct="0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Увеличение расходов на медикаменты, расходные материалы, питание, коммунальные </a:t>
            </a:r>
            <a:b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другие услуги с 1 января (ежегодно) – на индекс потребительских цен</a:t>
            </a:r>
          </a:p>
          <a:p>
            <a:pPr marL="252000" indent="-108000" algn="just" hangingPunct="0">
              <a:spcAft>
                <a:spcPts val="1500"/>
              </a:spcAft>
              <a:defRPr/>
            </a:pPr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(в 2019 году  - на 4,3%).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algn="just" hangingPunct="0">
              <a:spcAft>
                <a:spcPts val="150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Перевод в 2019 году в базовую программу обязательного медицинского страхования двух методов высокотехнологичной медицинской помощи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стентирование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коронарных артерий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эндопротезирование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суставов конечностей).</a:t>
            </a:r>
          </a:p>
          <a:p>
            <a:pPr marL="265113" indent="-265113" algn="just" hangingPunct="0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Выполнение Указа Президента Российской Федерации от 07.05.2018 № 204, в том числе:</a:t>
            </a:r>
          </a:p>
          <a:p>
            <a:pPr marL="265113" indent="-265113" algn="just" hangingPunct="0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увеличение финансового обеспечения оказания медицинской помощи больным </a:t>
            </a:r>
            <a:b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онкологическими заболеваниями в соответствии с клиническими рекомендациями </a:t>
            </a:r>
            <a:b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протоколами лечения:</a:t>
            </a:r>
          </a:p>
          <a:p>
            <a:pPr marL="265113" indent="-265113" algn="just" hangingPunct="0"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-     оказание медицинской помощи при противоопухолевой лекарственной терапии;</a:t>
            </a:r>
          </a:p>
          <a:p>
            <a:pPr marL="252000" indent="-108000" algn="just" hangingPunct="0"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применение более эффективных методов лучевой терапии, а также выполнение                высокотехнологичных хирургических вмешательств;</a:t>
            </a:r>
          </a:p>
          <a:p>
            <a:pPr marL="252000" indent="-108000" algn="just" hangingPunct="0"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    оказание медицинской помощи с расширением радиологии;</a:t>
            </a:r>
          </a:p>
          <a:p>
            <a:pPr marL="252000" indent="-108000" algn="just" hangingPunct="0"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    жесткий контроль за расходованием указанных средств.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8313" y="333375"/>
            <a:ext cx="8424862" cy="719138"/>
          </a:xfrm>
          <a:prstGeom prst="roundRect">
            <a:avLst>
              <a:gd name="adj" fmla="val 26144"/>
            </a:avLst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/>
          </a:p>
          <a:p>
            <a:pPr algn="ctr" eaLnBrk="0" hangingPunct="0">
              <a:defRPr/>
            </a:pPr>
            <a:r>
              <a:rPr lang="ru-RU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Перечень страховых медицинских организаций, включенных в реестр страховых медицинских организаций, осуществляющих деятельность в сфере ОМС на территории Архангельской области</a:t>
            </a:r>
          </a:p>
          <a:p>
            <a:pPr>
              <a:defRPr/>
            </a:pPr>
            <a:endParaRPr lang="ru-RU" sz="2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339" name="TextBox 8"/>
          <p:cNvSpPr txBox="1">
            <a:spLocks noChangeArrowheads="1"/>
          </p:cNvSpPr>
          <p:nvPr/>
        </p:nvSpPr>
        <p:spPr bwMode="auto">
          <a:xfrm>
            <a:off x="395288" y="3716338"/>
            <a:ext cx="835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340768"/>
          <a:ext cx="8136903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4890"/>
                <a:gridCol w="1448093"/>
                <a:gridCol w="1723920"/>
              </a:tblGrid>
              <a:tr h="49404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Реестр страховых медицинских организаций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Филиал ООО «РГС - Медицина» - «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Росгосстрах-Архангельск-Медицина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(</a:t>
                      </a:r>
                      <a:r>
                        <a:rPr lang="ru-RU" sz="14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переимонован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 02.11.2018 в ООО «Капитал Медицинское Страхование»)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Архангельский филиал АО «Страховая компания «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СОГАЗ-Мед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4365104"/>
          <a:ext cx="8064896" cy="208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953"/>
                <a:gridCol w="1435278"/>
                <a:gridCol w="1708665"/>
              </a:tblGrid>
              <a:tr h="618735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медицинских организаций по форме  собственности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  <a:p>
                      <a:pPr algn="ctr"/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ВСЕГО,  в том числе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федеральной формы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374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государственной формы собственности	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7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частной формы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9552" y="3284984"/>
            <a:ext cx="8135938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медицинских организаций, включенных в реестр медицинских организаций, осуществляющих деятельность в сфере обязательного медицинского страхования Архангельской области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372200" y="5301208"/>
            <a:ext cx="10795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86" name="TextBox 13"/>
          <p:cNvSpPr txBox="1">
            <a:spLocks noChangeArrowheads="1"/>
          </p:cNvSpPr>
          <p:nvPr/>
        </p:nvSpPr>
        <p:spPr bwMode="auto">
          <a:xfrm>
            <a:off x="6588224" y="5013176"/>
            <a:ext cx="863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</a:rPr>
              <a:t>6,8%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6732240" y="5013176"/>
            <a:ext cx="0" cy="2159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16201</TotalTime>
  <Words>1680</Words>
  <Application>Microsoft Office PowerPoint</Application>
  <PresentationFormat>Экран (4:3)</PresentationFormat>
  <Paragraphs>417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Тема1</vt:lpstr>
      <vt:lpstr>   О проекте областного закона  «О бюджете территориального фонда обязательного медицинского страхования Архангельской области на 2019 год и на плановый период 2020 и 2021 годов»</vt:lpstr>
      <vt:lpstr> Параметры бюджета ТФОМС  АО </vt:lpstr>
      <vt:lpstr> Показатели бюджета ТФОМС АО по доходам  на 2019 год и плановый период 2020 и 2021 годов  </vt:lpstr>
      <vt:lpstr>Слайд 4</vt:lpstr>
      <vt:lpstr>Слайд 5</vt:lpstr>
      <vt:lpstr>Финансовое обеспечение территориальной программы обязательного медицинского страхования</vt:lpstr>
      <vt:lpstr>Слайд 7</vt:lpstr>
      <vt:lpstr>Основные подходы к формированию расходов бюджета на 2019 год </vt:lpstr>
      <vt:lpstr>Слайд 9</vt:lpstr>
      <vt:lpstr>Особенности программы обязательного медицинского страхования  на 2019-2021 гг.</vt:lpstr>
      <vt:lpstr>Особенности программы обязательного медицинского страхования  на 2019-2021 гг.</vt:lpstr>
      <vt:lpstr> Новации Программы государственных гарантий на 2019 год   </vt:lpstr>
      <vt:lpstr> Итоговая оценка проекта закона </vt:lpstr>
      <vt:lpstr>Слайд 14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Ноутбук 503</cp:lastModifiedBy>
  <cp:revision>1445</cp:revision>
  <dcterms:created xsi:type="dcterms:W3CDTF">2009-10-07T09:46:29Z</dcterms:created>
  <dcterms:modified xsi:type="dcterms:W3CDTF">2018-11-09T10:27:53Z</dcterms:modified>
</cp:coreProperties>
</file>