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5" r:id="rId2"/>
    <p:sldId id="301" r:id="rId3"/>
    <p:sldId id="302" r:id="rId4"/>
    <p:sldId id="271" r:id="rId5"/>
    <p:sldId id="288" r:id="rId6"/>
    <p:sldId id="280" r:id="rId7"/>
    <p:sldId id="298" r:id="rId8"/>
    <p:sldId id="297" r:id="rId9"/>
    <p:sldId id="303" r:id="rId10"/>
    <p:sldId id="304" r:id="rId11"/>
    <p:sldId id="275" r:id="rId12"/>
    <p:sldId id="281" r:id="rId13"/>
    <p:sldId id="277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80" autoAdjust="0"/>
    <p:restoredTop sz="87719" autoAdjust="0"/>
  </p:normalViewPr>
  <p:slideViewPr>
    <p:cSldViewPr>
      <p:cViewPr>
        <p:scale>
          <a:sx n="100" d="100"/>
          <a:sy n="100" d="100"/>
        </p:scale>
        <p:origin x="-124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2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0317552747297976"/>
          <c:y val="2.2012183831426151E-2"/>
          <c:w val="0.81564607727693184"/>
          <c:h val="0.558792389568654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2263</c:v>
                </c:pt>
                <c:pt idx="1">
                  <c:v>3269</c:v>
                </c:pt>
                <c:pt idx="2">
                  <c:v>4483</c:v>
                </c:pt>
                <c:pt idx="3">
                  <c:v>5861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работники с зарплатой, требуемой доведения до МРОТ   с 01.01.2019         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857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198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416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662</a:t>
                    </a:r>
                    <a:endParaRPr lang="en-US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1857</c:v>
                </c:pt>
                <c:pt idx="1">
                  <c:v>2198</c:v>
                </c:pt>
                <c:pt idx="2">
                  <c:v>2416</c:v>
                </c:pt>
                <c:pt idx="3">
                  <c:v>2662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работники с зарплатой выше МРОТ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260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1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814</a:t>
                    </a:r>
                    <a:endParaRPr lang="en-US" sz="1400" baseline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2</a:t>
                    </a:r>
                    <a:r>
                      <a:rPr lang="ru-RU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 </a:t>
                    </a:r>
                    <a:r>
                      <a:rPr lang="en-US" sz="1400" baseline="0" smtClean="0">
                        <a:solidFill>
                          <a:schemeClr val="bg1"/>
                        </a:solidFill>
                        <a:latin typeface="Times New Roman" pitchFamily="18" charset="0"/>
                      </a:rPr>
                      <a:t>329</a:t>
                    </a:r>
                    <a:endParaRPr lang="en-US" sz="1400" baseline="0" dirty="0">
                      <a:solidFill>
                        <a:schemeClr val="bg1"/>
                      </a:solidFill>
                      <a:latin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 baseline="0">
                    <a:solidFill>
                      <a:schemeClr val="bg1"/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717</c:v>
                </c:pt>
                <c:pt idx="1">
                  <c:v>1260</c:v>
                </c:pt>
                <c:pt idx="2">
                  <c:v>1814</c:v>
                </c:pt>
                <c:pt idx="3">
                  <c:v>2329</c:v>
                </c:pt>
              </c:numCache>
            </c:numRef>
          </c:val>
        </c:ser>
        <c:dLbls>
          <c:showVal val="1"/>
        </c:dLbls>
        <c:overlap val="100"/>
        <c:axId val="142077312"/>
        <c:axId val="142255232"/>
      </c:barChart>
      <c:catAx>
        <c:axId val="142077312"/>
        <c:scaling>
          <c:orientation val="minMax"/>
        </c:scaling>
        <c:axPos val="b"/>
        <c:tickLblPos val="nextTo"/>
        <c:crossAx val="142255232"/>
        <c:crosses val="autoZero"/>
        <c:auto val="1"/>
        <c:lblAlgn val="ctr"/>
        <c:lblOffset val="100"/>
      </c:catAx>
      <c:valAx>
        <c:axId val="142255232"/>
        <c:scaling>
          <c:orientation val="minMax"/>
        </c:scaling>
        <c:delete val="1"/>
        <c:axPos val="l"/>
        <c:majorGridlines/>
        <c:numFmt formatCode="#,##0" sourceLinked="1"/>
        <c:tickLblPos val="none"/>
        <c:crossAx val="142077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068092966484873"/>
          <c:y val="0.69493704403214462"/>
          <c:w val="0.88864083339630906"/>
          <c:h val="0.26235918231307631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0.76629</cdr:x>
      <cdr:y>0.01493</cdr:y>
    </cdr:from>
    <cdr:to>
      <cdr:x>0.91398</cdr:x>
      <cdr:y>0.09448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6408692" y="80631"/>
          <a:ext cx="1235174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10 852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0.55965</cdr:x>
      <cdr:y>0.1194</cdr:y>
    </cdr:from>
    <cdr:to>
      <cdr:x>0.66297</cdr:x>
      <cdr:y>0.18304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4680520" y="576064"/>
          <a:ext cx="864096" cy="307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8 713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0.11104</cdr:x>
      <cdr:y>0.28638</cdr:y>
    </cdr:from>
    <cdr:to>
      <cdr:x>0.2583</cdr:x>
      <cdr:y>0.36593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928694" y="1546624"/>
          <a:ext cx="1231539" cy="4296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4 837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0.3444</cdr:x>
      <cdr:y>0.20896</cdr:y>
    </cdr:from>
    <cdr:to>
      <cdr:x>0.46494</cdr:x>
      <cdr:y>0.28851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2880320" y="1008112"/>
          <a:ext cx="1008108" cy="383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6 727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0.24969</cdr:x>
      <cdr:y>0.28</cdr:y>
    </cdr:from>
    <cdr:to>
      <cdr:x>0.37023</cdr:x>
      <cdr:y>0.36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2088232" y="1512168"/>
          <a:ext cx="1008112" cy="43204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0.41855</cdr:x>
      <cdr:y>0.1402</cdr:y>
    </cdr:from>
    <cdr:to>
      <cdr:x>0.5846</cdr:x>
      <cdr:y>0.20687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500462" y="757154"/>
          <a:ext cx="1388686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+ 1 986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0.62356</cdr:x>
      <cdr:y>0.04296</cdr:y>
    </cdr:from>
    <cdr:to>
      <cdr:x>0.77252</cdr:x>
      <cdr:y>0.10963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5214974" y="232010"/>
          <a:ext cx="1245821" cy="360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+ 2 139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0.23063</cdr:x>
      <cdr:y>0.23279</cdr:y>
    </cdr:from>
    <cdr:to>
      <cdr:x>0.35464</cdr:x>
      <cdr:y>0.28612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1928826" y="1257220"/>
          <a:ext cx="1037140" cy="28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rgbClr val="FF0000"/>
              </a:solidFill>
            </a:rPr>
            <a:t>+1 890</a:t>
          </a:r>
          <a:endParaRPr lang="ru-RU" sz="18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0.45633</cdr:x>
      <cdr:y>0.18667</cdr:y>
    </cdr:from>
    <cdr:to>
      <cdr:x>0.57687</cdr:x>
      <cdr:y>0.28</cdr:y>
    </cdr:to>
    <cdr:sp macro="" textlink="">
      <cdr:nvSpPr>
        <cdr:cNvPr id="25" name="Прямая со стрелкой 24"/>
        <cdr:cNvSpPr/>
      </cdr:nvSpPr>
      <cdr:spPr>
        <a:xfrm xmlns:a="http://schemas.openxmlformats.org/drawingml/2006/main" flipV="1">
          <a:off x="3816424" y="1008112"/>
          <a:ext cx="1008112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0.65436</cdr:x>
      <cdr:y>0.08</cdr:y>
    </cdr:from>
    <cdr:to>
      <cdr:x>0.78351</cdr:x>
      <cdr:y>0.18667</cdr:y>
    </cdr:to>
    <cdr:sp macro="" textlink="">
      <cdr:nvSpPr>
        <cdr:cNvPr id="27" name="Прямая со стрелкой 26"/>
        <cdr:cNvSpPr/>
      </cdr:nvSpPr>
      <cdr:spPr>
        <a:xfrm xmlns:a="http://schemas.openxmlformats.org/drawingml/2006/main" flipV="1">
          <a:off x="5472608" y="432048"/>
          <a:ext cx="1080120" cy="57606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0.14521</cdr:x>
      <cdr:y>0.69577</cdr:y>
    </cdr:from>
    <cdr:to>
      <cdr:x>0.17965</cdr:x>
      <cdr:y>0.7491</cdr:y>
    </cdr:to>
    <cdr:sp macro="" textlink="">
      <cdr:nvSpPr>
        <cdr:cNvPr id="28" name="Прямоугольник 27"/>
        <cdr:cNvSpPr/>
      </cdr:nvSpPr>
      <cdr:spPr>
        <a:xfrm xmlns:a="http://schemas.openxmlformats.org/drawingml/2006/main">
          <a:off x="1214446" y="3757550"/>
          <a:ext cx="288031" cy="288014"/>
        </a:xfrm>
        <a:prstGeom xmlns:a="http://schemas.openxmlformats.org/drawingml/2006/main" prst="rect">
          <a:avLst/>
        </a:prstGeom>
        <a:blipFill xmlns:a="http://schemas.openxmlformats.org/drawingml/2006/main">
          <a:blip xmlns:r="http://schemas.openxmlformats.org/officeDocument/2006/relationships" r:embed="rId1"/>
          <a:tile tx="0" ty="0" sx="100000" sy="100000" flip="none" algn="tl"/>
        </a:blip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3A06D-D1A4-4F22-ADC1-458F9E2BE9CB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9F5D2-2C10-4C33-9714-AE7BDD510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81626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16408-3EB2-4BF2-BE40-83290DBAC48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761540D-8DDA-422D-AA48-D87A81D44DB7}" type="datetimeFigureOut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E5C0EC-C530-4883-A87B-D8A1E4D6657A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5859-3979-4D25-8EED-096C847E279A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2B7C-901A-4052-BB9F-ED840B4BEA3B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E0015-45D4-4442-A616-2FDEBEE4773B}" type="datetime1">
              <a:rPr lang="ru-RU" smtClean="0"/>
              <a:pPr>
                <a:defRPr/>
              </a:pPr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9F6E-795E-4976-B827-78CCC2BF8708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54932-5D68-4992-BE16-23C12839A87C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C1A6-A8A7-47B2-9E36-87481D82F223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78498C-F457-422A-84BF-4A29326B2857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751AAB-F872-4876-A951-12369E5FA1CF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4B2F7-4F7F-4782-A3E0-B220108A6B27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1BD46-3B03-4967-896C-CF5862BBCAF0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3E63-48C0-42E6-A2BB-77F55B5AB9B4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AEDB07-62F6-476C-8218-0F5BC7BF9866}" type="datetime1">
              <a:rPr lang="ru-RU" smtClean="0"/>
              <a:pPr/>
              <a:t>08.11.2018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8458200" cy="357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 проекте областного закона                 «Об областном бюджете</a:t>
            </a:r>
            <a:br>
              <a:rPr lang="ru-RU" dirty="0" smtClean="0"/>
            </a:br>
            <a:r>
              <a:rPr lang="ru-RU" dirty="0" smtClean="0"/>
              <a:t>на 2019 год и на плановый период 2020 и 20</a:t>
            </a:r>
            <a:r>
              <a:rPr lang="en-US" dirty="0" smtClean="0"/>
              <a:t>2</a:t>
            </a:r>
            <a:r>
              <a:rPr lang="ru-RU" dirty="0" smtClean="0"/>
              <a:t>1 годов»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972188" cy="2743772"/>
          </a:xfrm>
        </p:spPr>
        <p:txBody>
          <a:bodyPr>
            <a:norm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09600" y="4052338"/>
            <a:ext cx="5972188" cy="21849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Министр финансов 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Архангельской области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Е.Ю. Усачева</a:t>
            </a: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64008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0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Планируемые в проекте областного бюджета на 2019 год </a:t>
            </a:r>
          </a:p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20" y="1412776"/>
          <a:ext cx="8568952" cy="513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4615"/>
                <a:gridCol w="1834017"/>
                <a:gridCol w="1512168"/>
                <a:gridCol w="1368152"/>
              </a:tblGrid>
              <a:tr h="268082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Средства, учтенные на реализацию нацпроектов в проекте областного бюджета на 2019 год (1 чтение) ВСЕГО,</a:t>
                      </a:r>
                      <a:r>
                        <a:rPr kumimoji="0" lang="ru-RU" sz="1300" b="1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67292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федеральные средства,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областные средства,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1 783,3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1 467,8</a:t>
                      </a:r>
                    </a:p>
                  </a:txBody>
                  <a:tcPr marL="9525" marR="9525" marT="9525" marB="0" anchor="ctr"/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661,6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120,9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562,3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135,0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427,3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416,7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258,4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559,6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113,2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Наука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Малое и среднее предпринимательство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поддержка индивидуальной предпринимательской инициативы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57290" y="500042"/>
            <a:ext cx="6500858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2019 год 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42844" y="1000108"/>
          <a:ext cx="8820000" cy="5821680"/>
        </p:xfrm>
        <a:graphic>
          <a:graphicData uri="http://schemas.openxmlformats.org/drawingml/2006/table">
            <a:tbl>
              <a:tblPr/>
              <a:tblGrid>
                <a:gridCol w="3600000"/>
                <a:gridCol w="1044000"/>
                <a:gridCol w="1044000"/>
                <a:gridCol w="1044000"/>
                <a:gridCol w="1126180"/>
                <a:gridCol w="961820"/>
              </a:tblGrid>
              <a:tr h="58660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2018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Ожидаемое исполнение за 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018 год 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(+); снижение (-) к ожидаем.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(снижение) %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687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75 310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+ 1 854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+2,5 %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18 236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+ 1 867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+ 10 %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75 483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+ 5 253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+ 7 %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 2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-1 %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-6,3 %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3 198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578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3 572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+ 2 994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51342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577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342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2 017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1 734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213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1 332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marL="108000"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иные источники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-300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61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41 063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+ 1 139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+ 3 %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1726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+ 2 п.п.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43834" y="71435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142844" y="1484783"/>
          <a:ext cx="8928000" cy="5337400"/>
        </p:xfrm>
        <a:graphic>
          <a:graphicData uri="http://schemas.openxmlformats.org/drawingml/2006/table">
            <a:tbl>
              <a:tblPr/>
              <a:tblGrid>
                <a:gridCol w="2880000"/>
                <a:gridCol w="1008000"/>
                <a:gridCol w="1008000"/>
                <a:gridCol w="1008000"/>
                <a:gridCol w="1008000"/>
                <a:gridCol w="1008000"/>
                <a:gridCol w="1008000"/>
              </a:tblGrid>
              <a:tr h="361310"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 показателя 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На конец 2018 года,  </a:t>
                      </a:r>
                      <a:r>
                        <a:rPr lang="ru-RU" sz="1600" b="0" i="0" u="none" strike="noStrike" dirty="0" err="1" smtClean="0">
                          <a:solidFill>
                            <a:schemeClr val="tx1"/>
                          </a:solidFill>
                          <a:latin typeface="Times New Roman"/>
                        </a:rPr>
                        <a:t>млн.руб</a:t>
                      </a:r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На конец 2019 года</a:t>
                      </a:r>
                      <a:r>
                        <a:rPr lang="ru-RU" sz="1600" b="0" i="0" u="none" strike="noStrike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FFFFFF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45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tabLst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</a:p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ожидаемые изменения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ожидаемое исполнение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проект,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млн. руб.</a:t>
                      </a:r>
                      <a:endParaRPr lang="ru-RU" sz="13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прирост(+) (снижение(-)) к </a:t>
                      </a:r>
                      <a:r>
                        <a:rPr lang="ru-RU" sz="13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ожид.исп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. </a:t>
                      </a:r>
                    </a:p>
                    <a:p>
                      <a:pPr algn="ctr" rtl="0" fontAlgn="t"/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2018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г.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% прироста (+), </a:t>
                      </a:r>
                      <a:r>
                        <a:rPr lang="ru-RU" sz="13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снижения </a:t>
                      </a:r>
                      <a:r>
                        <a:rPr lang="ru-RU" sz="13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(-)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371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1. ГОСУДАРСТВЕННЫЙ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ДОЛГ, всего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41 203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- 140 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41 063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42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+ 1 139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+ 3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гарантии 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440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- 140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- 300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- 100 %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6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коммерческие кредиты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26 514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28 531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+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2 017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+ 8 %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44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18124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14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249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672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577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- 4 %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905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2. Уровень общего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госдолга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72 %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2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8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78 %</a:t>
                      </a:r>
                      <a:endParaRPr lang="en-US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rtl="0" fontAlgn="ctr"/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78</a:t>
                      </a:r>
                      <a:r>
                        <a:rPr lang="ru-RU" sz="1600" b="0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76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745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3. Уровень госдолга по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коммерческим кредитам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36250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+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4 п.п.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685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СПРАВОЧНО: Предельный уровень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 </a:t>
                      </a:r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соглашениям с Минфином России </a:t>
                      </a: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2017 г.</a:t>
                      </a:r>
                      <a:endParaRPr lang="ru-RU" sz="12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499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%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соблюдается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028" marR="4028" marT="4028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144000" cy="571504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Государственный долг Архангельской области 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на 01.01.2019 (оценка) и на 01.01.2020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14282" y="1142984"/>
          <a:ext cx="8754709" cy="5626915"/>
        </p:xfrm>
        <a:graphic>
          <a:graphicData uri="http://schemas.openxmlformats.org/drawingml/2006/table">
            <a:tbl>
              <a:tblPr/>
              <a:tblGrid>
                <a:gridCol w="3857652"/>
                <a:gridCol w="1332239"/>
                <a:gridCol w="1157891"/>
                <a:gridCol w="1157891"/>
                <a:gridCol w="1249036"/>
              </a:tblGrid>
              <a:tr h="96102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2018 год</a:t>
                      </a:r>
                    </a:p>
                    <a:p>
                      <a:pPr algn="ctr"/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(в ред. от 27.06.2018) 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39171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70 687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77 164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60 994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67 116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17 643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19 143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17 557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marL="565200" lvl="1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выравнивание,                     на сбалансированность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11 009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10 787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10 987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10 892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3152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80 137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84 673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0428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572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- 6,0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- 6,3 %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0685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                        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41 203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42 202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85219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69 %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43834" y="857232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00042"/>
            <a:ext cx="8429625" cy="5715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 областного бюджета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/>
        </p:nvGraphicFramePr>
        <p:xfrm>
          <a:off x="142844" y="1071546"/>
          <a:ext cx="8715436" cy="5788560"/>
        </p:xfrm>
        <a:graphic>
          <a:graphicData uri="http://schemas.openxmlformats.org/drawingml/2006/table">
            <a:tbl>
              <a:tblPr/>
              <a:tblGrid>
                <a:gridCol w="2558630"/>
                <a:gridCol w="1335152"/>
                <a:gridCol w="1036261"/>
                <a:gridCol w="1220194"/>
                <a:gridCol w="1223478"/>
                <a:gridCol w="1341721"/>
              </a:tblGrid>
              <a:tr h="11858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млн. руб.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 оценки 2018 г.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2895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15 089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17 784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17 204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-580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1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17 851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18 419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881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3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4 470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4 156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658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115,8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Налог, взимаемый в связи с применением УСН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3 387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103,9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организаций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7 855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6 991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-864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89,0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-158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94,5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34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-2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99,8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4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-73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2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53 044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57 061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-13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Темпы роста к пред. году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85720" y="6286520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-214346" y="500042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</a:rPr>
              <a:t>Налоговые и неналоговые источники дорожного фонда Архангельской области, млн.рублей</a:t>
            </a:r>
            <a:endParaRPr lang="ru-RU" sz="2000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278251"/>
          <a:ext cx="8435279" cy="554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8140"/>
                <a:gridCol w="1173296"/>
                <a:gridCol w="936104"/>
                <a:gridCol w="1080120"/>
                <a:gridCol w="1008112"/>
                <a:gridCol w="979507"/>
              </a:tblGrid>
              <a:tr h="2785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07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</a:p>
                    <a:p>
                      <a:pPr algn="ctr"/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ред. на 27.06.2018)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/>
                </a:tc>
              </a:tr>
              <a:tr h="6532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уплаты акцизов на нефтепродукты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2 595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2 740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2 931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4 683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6 337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612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Транспортный налог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1 168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1 172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1 175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899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614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Денежные взыскания (штрафы) за нарушение законодательства РФ в области дорожного движения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00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Возмещение вреда, причиненного автодорогам тр.  ср-ми, осуществляющими перевозки тяжеловесных и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крупногабар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грузов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97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доходы</a:t>
                      </a:r>
                    </a:p>
                  </a:txBody>
                  <a:tcPr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3 811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3 958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4 448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6 201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7 858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119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том числе акцизы в целях реализации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национального проекта 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«Безопасные и качественные</a:t>
                      </a:r>
                    </a:p>
                    <a:p>
                      <a:pPr marL="342900" marR="0" lvl="0" indent="-34290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автомобильные дороги»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1 584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8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2 980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71406" y="1357298"/>
          <a:ext cx="8858313" cy="4873037"/>
        </p:xfrm>
        <a:graphic>
          <a:graphicData uri="http://schemas.openxmlformats.org/drawingml/2006/table">
            <a:tbl>
              <a:tblPr/>
              <a:tblGrid>
                <a:gridCol w="3060434"/>
                <a:gridCol w="1224136"/>
                <a:gridCol w="1152128"/>
                <a:gridCol w="1152128"/>
                <a:gridCol w="1152128"/>
                <a:gridCol w="1117359"/>
              </a:tblGrid>
              <a:tr h="977599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темп роста по РФ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818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межбюджетных трансфертов из </a:t>
                      </a:r>
                      <a:r>
                        <a:rPr kumimoji="0" lang="ru-RU" sz="16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фед.бюджета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17 494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20 103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+ 2 609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114,9</a:t>
                      </a:r>
                      <a:r>
                        <a:rPr lang="ru-RU" sz="1800" b="1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3674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из них:</a:t>
                      </a:r>
                      <a:endParaRPr lang="ru-RU" sz="12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29782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8 824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9 059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+ 234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102,7%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4779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оплаты труда  и иные цели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1 347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+ 448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79,1 %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114,7 %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72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788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сбалансированность </a:t>
                      </a: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1 285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381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Char char="-"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13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2 188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4 295*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2 107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196,3 %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143,4 %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2 732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3 367  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+ 635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123,2 %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121,8 %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37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 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1 396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1 493*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+ 97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106,9 %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-357222" y="714356"/>
            <a:ext cx="9144000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Отдельные  виды межбюджетных трансфертов Архангельской области                    из федерального бюджета в 2018 </a:t>
            </a:r>
            <a:r>
              <a:rPr lang="ru-RU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2019 </a:t>
            </a: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годах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Включая распределенные  проектом  ФЗ  объемы, заключенные  соглашения /проекты соглашений                 с ФОИВ, расчеты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57158" y="500042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                           Архангельской области –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2017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/>
        </p:nvGraphicFramePr>
        <p:xfrm>
          <a:off x="571472" y="1457400"/>
          <a:ext cx="83632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85918" y="5643578"/>
            <a:ext cx="28803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785918" y="6143644"/>
            <a:ext cx="288032" cy="28803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05925743"/>
              </p:ext>
            </p:extLst>
          </p:nvPr>
        </p:nvGraphicFramePr>
        <p:xfrm>
          <a:off x="285720" y="500042"/>
          <a:ext cx="8643998" cy="612150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643998"/>
              </a:tblGrid>
              <a:tr h="80770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ru-RU" sz="100" dirty="0" smtClean="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Сценарные условия </a:t>
                      </a:r>
                      <a:b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расчета расходов областного бюджета на 2019 год</a:t>
                      </a:r>
                      <a:endParaRPr lang="ru-RU" sz="20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0523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оплаты труда «указных» категорий работников исходя из сохранения в 2019 – 2021 годах целевых показателей, установленных на 2018 год «дорожными картами» (в том числе учет в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субвенциях, субсидиях и дотациях МО)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;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1203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повышение МРОТ с 01.01.2019  до 11 280 рублей (на 1%);</a:t>
                      </a:r>
                    </a:p>
                  </a:txBody>
                  <a:tcPr anchor="ctr"/>
                </a:tc>
              </a:tr>
              <a:tr h="518357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индексация  с 01.10.2019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на 4,3% фонда оплаты труда работников, не относящихся к «указным» категориям,  в том числе государственных служащих и работников с зарплатой ниже МРОТ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405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4,3% стипендий (с 1 сентября 2019 года);</a:t>
                      </a:r>
                    </a:p>
                  </a:txBody>
                  <a:tcPr anchor="ctr"/>
                </a:tc>
              </a:tr>
              <a:tr h="838965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индексация на 4,7% расходов на оплату коммунальных услуг и предоставление мер социальной поддержки, связанных с предоставлением льгот и субсидий населению по оплате жилищно-коммунальных услуг;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62994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 размера платежей на обязательное медицинское страхование неработающего населения </a:t>
                      </a:r>
                      <a:b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с учетом изменения численности застрахованного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населения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2516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уточнение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потребности субсидий организациям в результате государственного регулирования тарифов, расходов дорожного фонда, расходов на обслуживание государственного долга,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остальные расходы – на уровне запланированных на 2019 год в бюджете 2018 года и на плановый период 2019 и 2020 годов;</a:t>
                      </a:r>
                      <a:endParaRPr lang="ru-RU" sz="1475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51414">
                <a:tc>
                  <a:txBody>
                    <a:bodyPr/>
                    <a:lstStyle/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рост Дорожного фонда (штрафы, акцизы на нефтепродукты),</a:t>
                      </a:r>
                    </a:p>
                    <a:p>
                      <a:pPr marL="0" marR="0" indent="18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ru-RU" sz="1475" dirty="0" smtClean="0">
                          <a:latin typeface="Times New Roman" pitchFamily="18" charset="0"/>
                          <a:cs typeface="Times New Roman" pitchFamily="18" charset="0"/>
                        </a:rPr>
                        <a:t> отдельные</a:t>
                      </a:r>
                      <a:r>
                        <a:rPr lang="ru-RU" sz="1475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решения</a:t>
                      </a:r>
                      <a:endParaRPr lang="ru-RU" sz="1475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bg1"/>
                </a:solidFill>
              </a:rPr>
              <a:pPr/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Отраслевая структура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расходов областного бюджета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14282" y="928670"/>
          <a:ext cx="8568952" cy="5884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1853"/>
                <a:gridCol w="1357322"/>
                <a:gridCol w="1214446"/>
                <a:gridCol w="1214446"/>
                <a:gridCol w="890885"/>
              </a:tblGrid>
              <a:tr h="667292"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(утверждено </a:t>
                      </a:r>
                    </a:p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ред. на 27.06.2018),</a:t>
                      </a:r>
                    </a:p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год,  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2019-2018,   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 рублей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400" b="1" i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роста 2019/2018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73 886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80 736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+ 6 850</a:t>
                      </a: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</a:p>
                  </a:txBody>
                  <a:tcPr marL="89016" marR="89016" marT="46288" marB="46288" anchor="ctr" horzOverflow="overflow"/>
                </a:tc>
              </a:tr>
              <a:tr h="305574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3 299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3 168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                               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 т.ч. сельское </a:t>
                      </a:r>
                      <a:r>
                        <a:rPr kumimoji="0" lang="ru-RU" sz="1600" i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хоз-во</a:t>
                      </a:r>
                      <a:r>
                        <a:rPr kumimoji="0" lang="ru-RU" sz="160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Дорожный фонд)</a:t>
                      </a:r>
                      <a:endParaRPr kumimoji="0" lang="ru-RU" sz="16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9 016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10 738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+ 1 721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4 559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4 202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- 357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20 255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21 846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+ 8 %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7 182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+ 1 470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+ 26 %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1 631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1 127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- 504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- 31 %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21 439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21 412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+ 124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+ 20 %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9853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общего характера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4 297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5 803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+ 1 506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+ 35 %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1 591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2 760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+ 1 169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+ 74 %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8452">
                <a:tc>
                  <a:txBody>
                    <a:bodyPr/>
                    <a:lstStyle/>
                    <a:p>
                      <a:pPr marL="0" marR="0" lvl="0" indent="0" algn="l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отрасли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1 481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1 768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+ 287 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+ 19 %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57150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Областная адресная инвестиционная программа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1026" name="Диаграмма 20"/>
          <p:cNvGraphicFramePr>
            <a:graphicFrameLocks/>
          </p:cNvGraphicFramePr>
          <p:nvPr>
            <p:ph idx="1"/>
          </p:nvPr>
        </p:nvGraphicFramePr>
        <p:xfrm>
          <a:off x="833438" y="2017713"/>
          <a:ext cx="7596187" cy="4537075"/>
        </p:xfrm>
        <a:graphic>
          <a:graphicData uri="http://schemas.openxmlformats.org/presentationml/2006/ole">
            <p:oleObj spid="_x0000_s1026" name="Worksheet" r:id="rId3" imgW="7829707" imgH="4676628" progId="Excel.Shee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8596" y="1285860"/>
            <a:ext cx="8358246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2018 г. (утверждено в ред. от 27.06.2018)…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1 699,8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 г. (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проект)…….………………………..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1 902,5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 рублей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(рост 12 %)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2198" y="4429132"/>
            <a:ext cx="3429024" cy="107721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2019 году:</a:t>
            </a:r>
          </a:p>
          <a:p>
            <a:pPr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ВСЕГО  57 объектов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в т.ч. ввод 31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объекта,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завершение 2 мероприятий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0" y="500042"/>
            <a:ext cx="9286940" cy="70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 реализацию национальных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проектов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проекте областного бюджета на 2019 год и на плановый период 2020 и 2021 годов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/>
        </p:nvGraphicFramePr>
        <p:xfrm>
          <a:off x="251520" y="1412776"/>
          <a:ext cx="8568952" cy="5007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/>
                <a:gridCol w="1728192"/>
                <a:gridCol w="1512168"/>
                <a:gridCol w="1656184"/>
              </a:tblGrid>
              <a:tr h="432048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нацпроекта</a:t>
                      </a: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Средства, учтенные на реализацию нацпроектов в проекте областного бюджета на 2019-2021 годы (1 чтение)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292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2019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  <a:p>
                      <a:pPr algn="ctr"/>
                      <a:endParaRPr lang="ru-RU" sz="13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2020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2021 год,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56646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3 251,2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4 087,2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4 846,2</a:t>
                      </a:r>
                    </a:p>
                  </a:txBody>
                  <a:tcPr marL="9525" marR="9525" marT="9525" marB="0" anchor="ctr"/>
                </a:tc>
              </a:tr>
              <a:tr h="305574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Демография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764,1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406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Здравоохранение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562,3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Образование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675,1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673,4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Жилье и городская среда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438,8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417,8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Экология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Безопасные и качественные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автомобильные дороги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497,5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1 726,2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3 300,6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7. Наука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818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 Малое и среднее предпринимательство </a:t>
                      </a:r>
                    </a:p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поддержка индивидуальной предпринимательской инициативы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5746</TotalTime>
  <Words>1788</Words>
  <Application>Microsoft Office PowerPoint</Application>
  <PresentationFormat>Экран (4:3)</PresentationFormat>
  <Paragraphs>606</Paragraphs>
  <Slides>13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Городская</vt:lpstr>
      <vt:lpstr>Worksheet</vt:lpstr>
      <vt:lpstr>         О проекте областного закона                 «Об областном бюджете на 2019 год и на плановый период 2020 и 2021 годов»  </vt:lpstr>
      <vt:lpstr> Динамика налоговых и неналоговых доходов  областного бюджета (исходя из показателей прогноза СЭР Архангельской области и НАО)</vt:lpstr>
      <vt:lpstr>Налоговые и неналоговые источники дорожного фонда Архангельской области, млн.рублей</vt:lpstr>
      <vt:lpstr>Отдельные  виды межбюджетных трансфертов Архангельской области                    из федерального бюджета в 2018 и 2019 годах </vt:lpstr>
      <vt:lpstr>Слайд 5</vt:lpstr>
      <vt:lpstr>Слайд 6</vt:lpstr>
      <vt:lpstr>Слайд 7</vt:lpstr>
      <vt:lpstr>Областная адресная инвестиционная программа на 2019 год</vt:lpstr>
      <vt:lpstr>Слайд 9</vt:lpstr>
      <vt:lpstr>Слайд 10</vt:lpstr>
      <vt:lpstr>Общие параметры областного бюджета на 2019 год </vt:lpstr>
      <vt:lpstr>Государственный долг Архангельской области  на 01.01.2019 (оценка) и на 01.01.2020</vt:lpstr>
      <vt:lpstr>Общие параметры областного бюджета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797</cp:revision>
  <dcterms:created xsi:type="dcterms:W3CDTF">2013-10-05T06:58:27Z</dcterms:created>
  <dcterms:modified xsi:type="dcterms:W3CDTF">2018-11-08T13:52:50Z</dcterms:modified>
</cp:coreProperties>
</file>