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11"/>
  </p:notesMasterIdLst>
  <p:handoutMasterIdLst>
    <p:handoutMasterId r:id="rId12"/>
  </p:handoutMasterIdLst>
  <p:sldIdLst>
    <p:sldId id="331" r:id="rId2"/>
    <p:sldId id="342" r:id="rId3"/>
    <p:sldId id="343" r:id="rId4"/>
    <p:sldId id="344" r:id="rId5"/>
    <p:sldId id="350" r:id="rId6"/>
    <p:sldId id="333" r:id="rId7"/>
    <p:sldId id="352" r:id="rId8"/>
    <p:sldId id="317" r:id="rId9"/>
    <p:sldId id="340" r:id="rId10"/>
  </p:sldIdLst>
  <p:sldSz cx="9144000" cy="6877050"/>
  <p:notesSz cx="6797675" cy="9928225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D0E3"/>
    <a:srgbClr val="00007D"/>
    <a:srgbClr val="002774"/>
    <a:srgbClr val="0033CC"/>
    <a:srgbClr val="669900"/>
    <a:srgbClr val="B6DF89"/>
    <a:srgbClr val="A0D565"/>
    <a:srgbClr val="0066CC"/>
    <a:srgbClr val="0049DA"/>
    <a:srgbClr val="66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68459" autoAdjust="0"/>
  </p:normalViewPr>
  <p:slideViewPr>
    <p:cSldViewPr>
      <p:cViewPr varScale="1">
        <p:scale>
          <a:sx n="72" d="100"/>
          <a:sy n="72" d="100"/>
        </p:scale>
        <p:origin x="-2670" y="-102"/>
      </p:cViewPr>
      <p:guideLst>
        <p:guide orient="horz" pos="216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90" d="100"/>
          <a:sy n="90" d="100"/>
        </p:scale>
        <p:origin x="-894" y="48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69BF94-3AA3-475A-94D0-440BDD6266B4}" type="datetimeFigureOut">
              <a:rPr lang="ru-RU" smtClean="0"/>
              <a:pPr/>
              <a:t>09.12.2019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D7732-FE12-4713-819A-BCEC7ABE92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AAFE889-8A20-4433-B3BE-38C50EF802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Образ слайда 7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9" name="Заметки 8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3925" y="744538"/>
            <a:ext cx="49498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CB0F8-4783-4FED-A67D-7EF78A90347D}" type="slidenum">
              <a:rPr lang="ru-RU" smtClean="0"/>
              <a:pPr/>
              <a:t>2</a:t>
            </a:fld>
            <a:endParaRPr lang="ru-RU" dirty="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768" y="4573194"/>
            <a:ext cx="5859552" cy="5003756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9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355" y="4715907"/>
            <a:ext cx="6352339" cy="5017410"/>
          </a:xfrm>
          <a:prstGeom prst="rect">
            <a:avLst/>
          </a:prstGeom>
          <a:noFill/>
          <a:ln/>
        </p:spPr>
        <p:txBody>
          <a:bodyPr>
            <a:normAutofit/>
          </a:bodyPr>
          <a:lstStyle/>
          <a:p>
            <a:pPr marL="0" marR="0" indent="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355" y="4715907"/>
            <a:ext cx="6352339" cy="5017410"/>
          </a:xfrm>
          <a:prstGeom prst="rect">
            <a:avLst/>
          </a:prstGeom>
          <a:noFill/>
          <a:ln/>
        </p:spPr>
        <p:txBody>
          <a:bodyPr>
            <a:normAutofit/>
          </a:bodyPr>
          <a:lstStyle/>
          <a:p>
            <a:pPr marL="0" indent="450000" algn="l">
              <a:spcBef>
                <a:spcPts val="0"/>
              </a:spcBef>
              <a:buFontTx/>
              <a:buNone/>
            </a:pPr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355" y="4715907"/>
            <a:ext cx="6352339" cy="5017410"/>
          </a:xfrm>
          <a:prstGeom prst="rect">
            <a:avLst/>
          </a:prstGeom>
          <a:noFill/>
          <a:ln/>
        </p:spPr>
        <p:txBody>
          <a:bodyPr>
            <a:normAutofit fontScale="92500" lnSpcReduction="10000"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0113" y="350838"/>
            <a:ext cx="4951412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258355" y="4104092"/>
            <a:ext cx="6209590" cy="5707409"/>
          </a:xfrm>
        </p:spPr>
        <p:txBody>
          <a:bodyPr>
            <a:noAutofit/>
          </a:bodyPr>
          <a:lstStyle/>
          <a:p>
            <a:pPr marL="0" marR="0" indent="457200" algn="just" defTabSz="914400" rtl="0" eaLnBrk="0" fontAlgn="base" latinLnBrk="0" hangingPunct="0"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43854" y="4573194"/>
            <a:ext cx="5995466" cy="4610414"/>
          </a:xfrm>
        </p:spPr>
        <p:txBody>
          <a:bodyPr>
            <a:noAutofit/>
          </a:bodyPr>
          <a:lstStyle/>
          <a:p>
            <a:pPr indent="457200" algn="just">
              <a:buNone/>
            </a:pPr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CB0F8-4783-4FED-A67D-7EF78A90347D}" type="slidenum">
              <a:rPr lang="ru-RU" smtClean="0"/>
              <a:pPr/>
              <a:t>8</a:t>
            </a:fld>
            <a:endParaRPr lang="ru-RU" dirty="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1550" y="273050"/>
            <a:ext cx="4948238" cy="3722688"/>
          </a:xfrm>
          <a:prstGeom prst="rect">
            <a:avLst/>
          </a:prstGeo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2479" y="4104092"/>
            <a:ext cx="6209590" cy="5629225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marL="0" marR="0" indent="3960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3925" y="744538"/>
            <a:ext cx="4949825" cy="3722687"/>
          </a:xfrm>
          <a:prstGeom prst="rect">
            <a:avLst/>
          </a:prstGeom>
          <a:ln/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24580" name="Номер слайда 3"/>
          <p:cNvSpPr txBox="1">
            <a:spLocks noGrp="1"/>
          </p:cNvSpPr>
          <p:nvPr/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83DFB53-045D-4FA1-8F65-1C66E393D192}" type="slidenum">
              <a:rPr lang="ru-RU" sz="1200"/>
              <a:pPr algn="r"/>
              <a:t>9</a:t>
            </a:fld>
            <a:endParaRPr lang="ru-RU" sz="1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7705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1128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33880"/>
            <a:ext cx="6019800" cy="2215938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128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79054"/>
            <a:ext cx="6019800" cy="175746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65757"/>
            <a:ext cx="2133600" cy="45847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8B69-0939-45EC-AB9C-A084AA64065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AEB66-70D6-4D41-B57D-C2FA2D6449C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8470"/>
            <a:ext cx="2057400" cy="54252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8470"/>
            <a:ext cx="6019800" cy="542522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87242-C513-4D97-AD86-CFE503B9615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8470"/>
            <a:ext cx="8229600" cy="542522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79DCC-97F2-45B9-977A-759DA1C4119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6ACAC-1F84-4B24-87D0-5AEBBBA4792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19142"/>
            <a:ext cx="7772400" cy="13658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14788"/>
            <a:ext cx="7772400" cy="1504354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A3B71-E76E-4C45-B1A6-EAF5BCD981F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6703"/>
            <a:ext cx="4038600" cy="38969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6703"/>
            <a:ext cx="4038600" cy="38969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6B3B2-91FC-4704-850A-E9CE69BEEE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5401"/>
            <a:ext cx="8229600" cy="114617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9377"/>
            <a:ext cx="4040188" cy="6415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80916"/>
            <a:ext cx="4040188" cy="39622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9377"/>
            <a:ext cx="4041775" cy="6415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80916"/>
            <a:ext cx="4041775" cy="39622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73BC3-1A7E-4275-BF92-25531BE145D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C89B8-49A9-4070-9888-0206717082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5D63D-05FF-4A2A-86E9-EE0BCE157FE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808"/>
            <a:ext cx="3008313" cy="116527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809"/>
            <a:ext cx="5111750" cy="586937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9087"/>
            <a:ext cx="3008313" cy="47040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5B9D2-4DC1-4E03-A0B7-6565F2C8569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13935"/>
            <a:ext cx="5486400" cy="5683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4477"/>
            <a:ext cx="5486400" cy="412623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82247"/>
            <a:ext cx="5486400" cy="8070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0E2FB-246C-4AF8-816B-44EBA92859F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65757"/>
            <a:ext cx="2895600" cy="458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65757"/>
            <a:ext cx="2133600" cy="458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ABA79DCC-97F2-45B9-977A-759DA1C4119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7617"/>
            <a:chOff x="0" y="0"/>
            <a:chExt cx="5760" cy="344"/>
          </a:xfrm>
        </p:grpSpPr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8470"/>
            <a:ext cx="8229600" cy="1375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6703"/>
            <a:ext cx="8229600" cy="3896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62573"/>
            <a:ext cx="2133600" cy="477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71800" y="1926357"/>
            <a:ext cx="6019800" cy="2123461"/>
          </a:xfrm>
        </p:spPr>
        <p:txBody>
          <a:bodyPr/>
          <a:lstStyle/>
          <a:p>
            <a:r>
              <a:rPr kumimoji="1"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«</a:t>
            </a:r>
            <a:r>
              <a:rPr lang="ru-RU" sz="2400" b="1" dirty="0" smtClean="0">
                <a:solidFill>
                  <a:schemeClr val="bg1"/>
                </a:solidFill>
                <a:cs typeface="Times New Roman" pitchFamily="18" charset="0"/>
              </a:rPr>
              <a:t>Отчет об исполнении </a:t>
            </a:r>
            <a:br>
              <a:rPr lang="ru-RU" sz="2400" b="1" dirty="0" smtClean="0">
                <a:solidFill>
                  <a:schemeClr val="bg1"/>
                </a:solidFill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cs typeface="Times New Roman" pitchFamily="18" charset="0"/>
              </a:rPr>
              <a:t>бюджета территориального </a:t>
            </a:r>
            <a:br>
              <a:rPr lang="ru-RU" sz="2400" b="1" dirty="0" smtClean="0">
                <a:solidFill>
                  <a:schemeClr val="bg1"/>
                </a:solidFill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cs typeface="Times New Roman" pitchFamily="18" charset="0"/>
              </a:rPr>
              <a:t>фонда обязательного медицинского страхования Архангельской области </a:t>
            </a:r>
            <a:br>
              <a:rPr lang="ru-RU" sz="2400" b="1" dirty="0" smtClean="0">
                <a:solidFill>
                  <a:schemeClr val="bg1"/>
                </a:solidFill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cs typeface="Times New Roman" pitchFamily="18" charset="0"/>
              </a:rPr>
              <a:t>за девять месяцев 2019 года</a:t>
            </a:r>
            <a:r>
              <a:rPr kumimoji="1"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»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676974"/>
            <a:ext cx="8991600" cy="505456"/>
          </a:xfrm>
        </p:spPr>
        <p:txBody>
          <a:bodyPr/>
          <a:lstStyle/>
          <a:p>
            <a:pPr lvl="0" algn="ctr">
              <a:buClr>
                <a:srgbClr val="00007D"/>
              </a:buClr>
            </a:pPr>
            <a:r>
              <a:rPr kumimoji="1" lang="ru-RU" sz="1800" b="1" dirty="0" smtClean="0">
                <a:solidFill>
                  <a:srgbClr val="002060"/>
                </a:solidFill>
                <a:cs typeface="Times New Roman" pitchFamily="18" charset="0"/>
              </a:rPr>
              <a:t>Архангельск, 2019 г.</a:t>
            </a:r>
          </a:p>
          <a:p>
            <a:endParaRPr lang="ru-RU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1835696" cy="156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11560" y="414190"/>
            <a:ext cx="8280920" cy="792088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Поступление доходов в бюджет территориального фонда за девять месяцев 2019 года</a:t>
            </a: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endParaRPr lang="ru-RU" sz="2400" dirty="0">
              <a:solidFill>
                <a:srgbClr val="002060"/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51520" y="1206276"/>
          <a:ext cx="8640960" cy="5106678"/>
        </p:xfrm>
        <a:graphic>
          <a:graphicData uri="http://schemas.openxmlformats.org/drawingml/2006/table">
            <a:tbl>
              <a:tblPr/>
              <a:tblGrid>
                <a:gridCol w="3600400"/>
                <a:gridCol w="1182057"/>
                <a:gridCol w="1050191"/>
                <a:gridCol w="936104"/>
                <a:gridCol w="1080120"/>
                <a:gridCol w="792088"/>
              </a:tblGrid>
              <a:tr h="70075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2019</a:t>
                      </a: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год,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рублей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Исполнено,</a:t>
                      </a:r>
                      <a:r>
                        <a:rPr lang="ru-RU" sz="14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млн. рублей</a:t>
                      </a:r>
                      <a:endParaRPr lang="ru-RU" sz="14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Процент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исполне-ния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Прирост (снижение)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b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 9 месяцам</a:t>
                      </a:r>
                      <a:endParaRPr lang="ru-RU" sz="14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2018 года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16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рублей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 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1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Всего, </a:t>
                      </a: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22 763,7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17 070,8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75,0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+ 779,5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+ 4,8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1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них:</a:t>
                      </a:r>
                      <a:endParaRPr lang="ru-RU" sz="16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03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Неналоговые поступления</a:t>
                      </a:r>
                      <a:endParaRPr lang="ru-RU" sz="16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41,9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43,1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102,8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+ 9,1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+ 26,8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83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Субвенция</a:t>
                      </a:r>
                      <a:r>
                        <a:rPr lang="ru-RU" sz="16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ФОМС </a:t>
                      </a:r>
                      <a:endParaRPr lang="ru-RU" sz="16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22 407,4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16 805,5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75,0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+ 756,2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+ 4,7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08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Межбюджетные трансферты  из  других ТФОМС в рамках  межтерриториальных расчетов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317,7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230,7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72,6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+ 18,3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+ 8,6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8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Доходы от возврата субсидий, субвенций и иных МБТ прошлых лет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0,6</a:t>
                      </a: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0,8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129,1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- 0,8</a:t>
                      </a: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- 50,3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8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Возврат остатков субсидий, субвенций и иных МБТ прошлых </a:t>
                      </a:r>
                      <a:r>
                        <a:rPr lang="ru-RU" sz="16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лет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- 3,9</a:t>
                      </a: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- 9,3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234,8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- 3,4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- 56,9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35622"/>
            <a:ext cx="7643812" cy="64790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11560" y="414190"/>
            <a:ext cx="8136904" cy="720079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Расходы бюджета территориального фонда</a:t>
            </a:r>
            <a:b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за девять месяцев 2019 года</a:t>
            </a:r>
            <a:endParaRPr lang="ru-RU" sz="24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79512" y="1134269"/>
          <a:ext cx="8856984" cy="5437612"/>
        </p:xfrm>
        <a:graphic>
          <a:graphicData uri="http://schemas.openxmlformats.org/drawingml/2006/table">
            <a:tbl>
              <a:tblPr/>
              <a:tblGrid>
                <a:gridCol w="3744416"/>
                <a:gridCol w="1152128"/>
                <a:gridCol w="1080120"/>
                <a:gridCol w="864096"/>
                <a:gridCol w="1152128"/>
                <a:gridCol w="864096"/>
              </a:tblGrid>
              <a:tr h="31730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2019 год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(млн. руб.)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(млн.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Процент </a:t>
                      </a: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исполне-ния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Прирост (снижение)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b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 9 месяцам</a:t>
                      </a:r>
                      <a:endParaRPr lang="ru-RU" sz="14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2018 года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04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рублей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 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63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Финансовое обеспечение организации ОМС, всего,</a:t>
                      </a:r>
                      <a:r>
                        <a:rPr lang="ru-RU" sz="18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800" b="1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22 931,3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14 877,8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64,9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+ 295,3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+ 2,0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том числе расходы:</a:t>
                      </a:r>
                      <a:endParaRPr lang="ru-RU" sz="18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7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оплату медицинской помощи </a:t>
                      </a:r>
                      <a:b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ведение дела страховых</a:t>
                      </a:r>
                      <a:r>
                        <a:rPr lang="ru-RU" sz="18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медицинских организаций </a:t>
                      </a:r>
                      <a:endParaRPr lang="ru-RU" sz="18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22 609,7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14 766,4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65,3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+ 289,3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+ 2,0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71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софинансирование</a:t>
                      </a:r>
                      <a:r>
                        <a:rPr lang="ru-RU" sz="18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расходов медицинских организаций на оплату труда врачей и среднего медицинского персонала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133,2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8,2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6,1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-+8,2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57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финансовое обеспечение мероприятий медицинских организаций за счет средств НСЗ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60,2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19,0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30,7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- 14,4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- 43,1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обеспечение выполнения  функций территориального фонда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128,2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84,2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65,6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+ 12,2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+ 17,0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35622"/>
            <a:ext cx="7643812" cy="64790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11560" y="414190"/>
            <a:ext cx="8136904" cy="1080120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Расходы бюджета территориального фонда  </a:t>
            </a:r>
            <a:b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на оплату медицинской помощи</a:t>
            </a:r>
            <a:b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за девять месяцев 2019 года</a:t>
            </a:r>
            <a:endParaRPr lang="ru-RU" sz="24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51520" y="1494310"/>
          <a:ext cx="8680081" cy="4680519"/>
        </p:xfrm>
        <a:graphic>
          <a:graphicData uri="http://schemas.openxmlformats.org/drawingml/2006/table">
            <a:tbl>
              <a:tblPr/>
              <a:tblGrid>
                <a:gridCol w="3816424"/>
                <a:gridCol w="1152128"/>
                <a:gridCol w="1080120"/>
                <a:gridCol w="862033"/>
                <a:gridCol w="1035312"/>
                <a:gridCol w="734064"/>
              </a:tblGrid>
              <a:tr h="61541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2019 год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(млн. руб.)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Исполнено за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 месяцев 2019 года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(млн.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Процент </a:t>
                      </a: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исполне-ния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Прирост (снижение)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b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9 месяцам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2018 года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27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рублей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3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22 338,3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14 586,8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65,3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720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400" b="1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+ 278,6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400" b="1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+ 1,9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том числе:</a:t>
                      </a:r>
                      <a:endParaRPr lang="ru-RU" sz="1600" b="1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страховые медицинские организации на оплату медицинской помощи </a:t>
                      </a:r>
                      <a:endParaRPr lang="ru-RU" sz="1600" b="1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21 215,7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13 844,6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65,3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+ 165,5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+ 1,2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86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медицинские организации на оплату медицинской помощи, оказанной гражданам, застрахованным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территориях других субъектов РФ</a:t>
                      </a:r>
                      <a:endParaRPr lang="ru-RU" sz="1600" b="1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322,6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235,5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73,0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+ 9,7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+ 4,3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ТФОМС других субъектов РФ </a:t>
                      </a:r>
                      <a:br>
                        <a:rPr lang="ru-RU" sz="16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оплату медицинской помощи, оказанной гражданам, застрахованным на территории Архангельской области, </a:t>
                      </a:r>
                      <a:br>
                        <a:rPr lang="ru-RU" sz="16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 пределами территории страхования </a:t>
                      </a:r>
                      <a:endParaRPr lang="ru-RU" sz="1600" b="1" kern="1200" spc="-10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800,0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506,7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63,3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+ 103,4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+ 25,7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35622"/>
            <a:ext cx="7643812" cy="64790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11560" y="414190"/>
            <a:ext cx="8136904" cy="792087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000" b="1" dirty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Использование средств НСЗ ТФОМС </a:t>
            </a:r>
            <a:r>
              <a:rPr lang="ru-RU" sz="20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АО для софинансирования расходов медицинских организаций на оплату труда врачей </a:t>
            </a:r>
            <a:br>
              <a:rPr lang="ru-RU" sz="20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и среднего медицинского персонала</a:t>
            </a:r>
            <a:endParaRPr lang="ru-RU" sz="20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1206277"/>
            <a:ext cx="8785101" cy="1008112"/>
          </a:xfrm>
          <a:prstGeom prst="roundRect">
            <a:avLst>
              <a:gd name="adj" fmla="val 13547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На ликвидацию кадрового дефицита в </a:t>
            </a:r>
            <a:r>
              <a:rPr 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43 медицинских организациях</a:t>
            </a:r>
            <a:r>
              <a:rPr lang="ru-RU" sz="160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, оказывающих первичную медико-санитарную помощь в 2019 году,  </a:t>
            </a:r>
            <a:r>
              <a:rPr lang="ru-RU" sz="160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утверждены </a:t>
            </a:r>
            <a:r>
              <a:rPr lang="ru-RU" sz="160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предельные объемы для </a:t>
            </a:r>
            <a:r>
              <a:rPr lang="ru-RU" sz="160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софинансирования </a:t>
            </a:r>
            <a:r>
              <a:rPr lang="ru-RU" sz="160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расходов медицинских организаций на оплату труда врачей и среднего медицинского персонала </a:t>
            </a:r>
            <a:r>
              <a:rPr lang="ru-RU" sz="160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600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общую сумму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133,2 млн. рублей</a:t>
            </a:r>
            <a:endParaRPr lang="ru-RU" sz="1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23528" y="3006477"/>
          <a:ext cx="8640959" cy="3672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0587"/>
                <a:gridCol w="3360372"/>
              </a:tblGrid>
              <a:tr h="852029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5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еречислено </a:t>
                      </a:r>
                      <a:b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 01.10.2019</a:t>
                      </a:r>
                      <a: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b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  <a:endParaRPr lang="ru-RU" sz="15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</a:tr>
              <a:tr h="373009">
                <a:tc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Архангельска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4 073,0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009">
                <a:tc>
                  <a:txBody>
                    <a:bodyPr/>
                    <a:lstStyle/>
                    <a:p>
                      <a:r>
                        <a:rPr lang="ru-RU" sz="1500" b="1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Северодвинска</a:t>
                      </a:r>
                      <a:endParaRPr lang="ru-RU" sz="1500" b="1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2 015,1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009">
                <a:tc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Котласа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209,3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009">
                <a:tc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Коряжмы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582,4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009">
                <a:tc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Мирный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73,5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750">
                <a:tc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Центральные районные больницы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1 208,2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586">
                <a:tc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8 161,5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179512" y="2358405"/>
            <a:ext cx="8785101" cy="504056"/>
          </a:xfrm>
          <a:prstGeom prst="roundRect">
            <a:avLst>
              <a:gd name="adj" fmla="val 13547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По состоянию н</a:t>
            </a:r>
            <a:r>
              <a:rPr lang="ru-RU" sz="1600" dirty="0" smtClean="0">
                <a:solidFill>
                  <a:schemeClr val="bg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 01.</a:t>
            </a:r>
            <a:r>
              <a:rPr lang="en-US" sz="1600" dirty="0" smtClean="0">
                <a:solidFill>
                  <a:schemeClr val="bg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</a:t>
            </a:r>
            <a:r>
              <a:rPr lang="ru-RU" sz="1600" dirty="0" smtClean="0">
                <a:solidFill>
                  <a:schemeClr val="bg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0.2019 заключено 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2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4 соглашения </a:t>
            </a:r>
            <a:br>
              <a:rPr lang="ru-RU" sz="16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 предоставлении средств НСЗ ТФОМС АО для софинансирования</a:t>
            </a:r>
            <a:endParaRPr lang="ru-RU" sz="1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31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86197"/>
            <a:ext cx="8424936" cy="1440160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23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Использование средств НСЗ ТФОМС АО </a:t>
            </a:r>
            <a:br>
              <a:rPr lang="ru-RU" sz="23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3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на финансовое обеспечение мероприятий </a:t>
            </a:r>
            <a:br>
              <a:rPr lang="ru-RU" sz="23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3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по повышению квалификации медицинских работников, </a:t>
            </a:r>
            <a:br>
              <a:rPr lang="ru-RU" sz="23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3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а также по приобретению и проведению ремонта медицинского оборудования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1520" y="3078485"/>
            <a:ext cx="8712968" cy="1656184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Приобретено 9 единиц оборудования на общую сумму 12,9 млн. рублей:</a:t>
            </a:r>
            <a:r>
              <a:rPr lang="ru-RU" sz="19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9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 лапароскопический комплекс – 4,0 млн. рублей</a:t>
            </a:r>
          </a:p>
          <a:p>
            <a:r>
              <a:rPr lang="ru-RU" sz="19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 гастрофиброскопов – 8,9 млн. рублей</a:t>
            </a:r>
          </a:p>
          <a:p>
            <a:r>
              <a:rPr lang="ru-RU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(по приобретению 5 единиц оборудования проводятся конкурсные процедуры)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1520" y="4806677"/>
            <a:ext cx="8640960" cy="151216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Перечислены средства на ремонт 1 единицы оборудования: </a:t>
            </a:r>
          </a:p>
          <a:p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спиральный компьютерный томограф ГБУЗ АО «Первая городская клиническая больница имени Е.Е. Волосевич» на сумму 5,0 млн. рублей</a:t>
            </a:r>
          </a:p>
          <a:p>
            <a:endParaRPr lang="ru-RU" sz="19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51520" y="2070373"/>
            <a:ext cx="8640960" cy="936104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Оплачено обучение 224 человек в 22 медицинских организациях</a:t>
            </a:r>
          </a:p>
          <a:p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сумму 1,1 млн. рублей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79512" y="1062262"/>
            <a:ext cx="8712969" cy="57606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l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ЗАПЛАНИРОВАНО НА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МЕС. 2019 ГОДА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42,1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млн. руб.,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НАПРАВЛЕНО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МЕД. ОРГАНИЗАЦИИ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17,9</a:t>
            </a: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млн. руб.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(42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,4%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ru-RU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179512" y="1710333"/>
            <a:ext cx="3600400" cy="648072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Приобретено 9 ед. мед. оборудования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сумму 12,9 млн. руб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(план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ед. на сумму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19,3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руб.)</a:t>
            </a: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3851920" y="1710333"/>
            <a:ext cx="5112568" cy="648072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Отремонтирована 1 ед. мед. оборудования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сумму 5,0 млн. руб.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(план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ед. на сумму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22,8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руб.)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79513" y="2430413"/>
          <a:ext cx="3600399" cy="4314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177"/>
                <a:gridCol w="466718"/>
                <a:gridCol w="1533504"/>
              </a:tblGrid>
              <a:tr h="216024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ПРИОБРЕТЕНИЕ</a:t>
                      </a:r>
                      <a:r>
                        <a:rPr lang="ru-RU" sz="160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</a:t>
                      </a:r>
                      <a:endParaRPr lang="ru-RU" sz="1600" b="1" u="none" strike="noStrike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T="45847" marB="45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318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44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Гастрофиброскопы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ГБУЗ АО «Ильинская ЦРБ», «Красноборская ЦРБ», «Няндомская ЦРБ», «Приморская ЦРБ» «Холмогорская ЦРБ»,  «Устьянская ЦРБ», «Коношская ЦРБ», «Коряжемская ЦГБ»)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8,9 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Приобретены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9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Лапароскопический комплекс 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для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Карпогорская ЦРБ»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Приобретен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10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Медицинское оборудование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ГБУЗ АО «Вельская ЦРБ», «Няндомская ЦРБ», «Онежская ЦРБ», «Устьянская ЦРБ»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6,3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Государственные контракты на поставку оборудования находятся на стадии заключения</a:t>
                      </a:r>
                      <a:r>
                        <a:rPr lang="ru-RU" sz="1200" b="0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(совместные торги)</a:t>
                      </a:r>
                      <a:endParaRPr lang="ru-RU" sz="1200" b="0" kern="1200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467544" y="414189"/>
            <a:ext cx="8424936" cy="576064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80000"/>
              </a:lnSpc>
            </a:pPr>
            <a:r>
              <a:rPr kumimoji="0" lang="ru-RU" sz="2300" b="1" i="0" u="none" strike="noStrike" kern="0" cap="none" spc="0" normalizeH="0" baseline="0" noProof="0" dirty="0" smtClean="0">
                <a:ln>
                  <a:noFill/>
                </a:ln>
                <a:solidFill>
                  <a:srgbClr val="9999FF">
                    <a:lumMod val="2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Использование средств НСЗ ТФОМС АО </a:t>
            </a:r>
            <a:br>
              <a:rPr kumimoji="0" lang="ru-RU" sz="2300" b="1" i="0" u="none" strike="noStrike" kern="0" cap="none" spc="0" normalizeH="0" baseline="0" noProof="0" dirty="0" smtClean="0">
                <a:ln>
                  <a:noFill/>
                </a:ln>
                <a:solidFill>
                  <a:srgbClr val="9999FF">
                    <a:lumMod val="2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9999FF">
                    <a:lumMod val="2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lang="ru-RU" sz="2000" b="1" i="1" u="sng" dirty="0" smtClean="0">
                <a:solidFill>
                  <a:srgbClr val="00007D"/>
                </a:solidFill>
                <a:latin typeface="Bookman Old Style" pitchFamily="18" charset="0"/>
                <a:cs typeface="Times New Roman" pitchFamily="18" charset="0"/>
              </a:rPr>
              <a:t>в части приобретения и ремонта оборудования</a:t>
            </a:r>
            <a:r>
              <a:rPr lang="ru-RU" sz="2000" b="1" i="1" dirty="0" smtClean="0">
                <a:solidFill>
                  <a:srgbClr val="00007D"/>
                </a:solidFill>
                <a:latin typeface="Bookman Old Style" pitchFamily="18" charset="0"/>
                <a:cs typeface="Times New Roman" pitchFamily="18" charset="0"/>
              </a:rPr>
              <a:t>) 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851919" y="2430418"/>
          <a:ext cx="5112569" cy="4319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3"/>
                <a:gridCol w="504056"/>
                <a:gridCol w="2160240"/>
              </a:tblGrid>
              <a:tr h="309695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РЕМОНТ</a:t>
                      </a:r>
                    </a:p>
                  </a:txBody>
                  <a:tcPr marT="45847" marB="4584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07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Наименование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6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Компьютерный томограф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ГБУЗ АО «ПГКБ им. Е.Е.Волосевич»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Томограф отремонтирован</a:t>
                      </a:r>
                      <a:endParaRPr kumimoji="0" lang="ru-RU" sz="12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3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Рентгенкомплекс</a:t>
                      </a:r>
                      <a:endParaRPr kumimoji="0" lang="ru-RU" sz="1200" b="1" i="1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в ГБУЗ АО  «АГКП № 4»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8,7</a:t>
                      </a: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Гос</a:t>
                      </a:r>
                      <a:r>
                        <a:rPr lang="ru-RU" sz="1200" b="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 контракт</a:t>
                      </a:r>
                      <a:r>
                        <a:rPr lang="ru-RU" sz="1200" b="0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заключен  18.08, ведется ввод в эксплуатацию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3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УЗ сканер</a:t>
                      </a:r>
                      <a:r>
                        <a:rPr lang="ru-RU" sz="1200" b="1" i="1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0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</a:t>
                      </a:r>
                      <a:r>
                        <a:rPr lang="ru-RU" sz="1200" b="1" i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</a:t>
                      </a:r>
                      <a:br>
                        <a:rPr lang="ru-RU" sz="1200" b="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200" b="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«АОДКБ им. П.Г. Выжлецова»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Оплата ремонта произведена 23.10.2019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6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Наркозно-дыхательны</a:t>
                      </a:r>
                      <a:r>
                        <a:rPr lang="ru-RU" sz="1200" b="1" i="1" kern="120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</a:t>
                      </a:r>
                      <a:r>
                        <a:rPr lang="ru-RU" sz="1200" b="1" i="1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аппараты </a:t>
                      </a:r>
                      <a:r>
                        <a:rPr lang="ru-RU" sz="1200" b="0" i="0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</a:t>
                      </a:r>
                      <a:r>
                        <a:rPr lang="ru-RU" sz="1200" b="1" i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«АОДКБ </a:t>
                      </a:r>
                      <a:br>
                        <a:rPr lang="ru-RU" sz="1200" b="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200" b="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им. П.Г. Выжлецова»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1,4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Ремонт будет осуществлен </a:t>
                      </a:r>
                      <a:br>
                        <a:rPr lang="ru-RU" sz="1200" b="0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200" b="0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 27.12.2019</a:t>
                      </a:r>
                      <a:endParaRPr lang="ru-RU" sz="1200" b="0" kern="1200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6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Система очистки воды </a:t>
                      </a:r>
                      <a:br>
                        <a:rPr kumimoji="0" lang="ru-RU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200" b="0" i="0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</a:t>
                      </a:r>
                      <a:r>
                        <a:rPr lang="ru-RU" sz="1200" b="1" i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«АОДКБ им. П.Г. Выжлецова»</a:t>
                      </a:r>
                      <a:endParaRPr kumimoji="0" lang="ru-RU" sz="120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0,3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Соглашение на стадии заключения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3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Цифровой </a:t>
                      </a:r>
                      <a:r>
                        <a:rPr kumimoji="0" lang="ru-RU" sz="1200" b="1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флюорограф</a:t>
                      </a:r>
                      <a:r>
                        <a:rPr kumimoji="0" lang="ru-RU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</a:t>
                      </a:r>
                      <a:br>
                        <a:rPr kumimoji="0" lang="ru-RU" sz="12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2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АО «Приморская ЦРБ»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Ввод в эксплуатацию произведен 02.10.2019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6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Оборудование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ГБУЗ АО «Северодвинская ГБ №1», «Няндомская ЦРБ»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2,3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Гос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контракт на стадии заключения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3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Оборудование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ГБУЗ АО «Коряжемская ГБ»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Гос</a:t>
                      </a:r>
                      <a:r>
                        <a:rPr lang="ru-RU" sz="1200" b="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 контракт</a:t>
                      </a:r>
                      <a:r>
                        <a:rPr lang="ru-RU" sz="1200" b="0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заключен 20.09, ведется ввод в эксплуатацию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458470"/>
            <a:ext cx="8229600" cy="819815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Итоговая оценка исполнения бюджета территориального фонда за девять месяцев 2019 года</a:t>
            </a: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251520" y="1278285"/>
          <a:ext cx="8640959" cy="39029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8271"/>
                <a:gridCol w="1584176"/>
                <a:gridCol w="1440160"/>
                <a:gridCol w="1512168"/>
                <a:gridCol w="1656184"/>
              </a:tblGrid>
              <a:tr h="123345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2019 год</a:t>
                      </a:r>
                      <a:endParaRPr lang="ru-RU" sz="2000" b="1" baseline="0" dirty="0" smtClean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(млн. рублей)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(млн. рублей)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Прирост </a:t>
                      </a: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 факту</a:t>
                      </a:r>
                      <a:r>
                        <a:rPr lang="ru-RU" sz="20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20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месяцев 2018 года, %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</a:tr>
              <a:tr h="373072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Доходы, всего,</a:t>
                      </a: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22 763,7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988" marR="43988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17 070,8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988" marR="43988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75,0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+ 4,8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</a:tr>
              <a:tr h="373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</a:tr>
              <a:tr h="373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субвенция ФОМС</a:t>
                      </a: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22 407,4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16 805,5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75,0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+ 4,7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</a:tr>
              <a:tr h="373072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22 931,3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14 877,8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64,9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+ 2,0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</a:tr>
              <a:tr h="946662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Изменение </a:t>
                      </a:r>
                    </a:p>
                    <a:p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остатков средств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167,6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2 193,0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847" marB="45847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67544" y="5310733"/>
            <a:ext cx="84969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соответствии с Правилами обязательного медицинского страхования, утвержденными приказом Минздрава России от 28 февраля 2019 года № 108н, средства субвенции включаются в расчет объема финансирования страховых медицинских организаций, который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производится в течение пяти рабочих дней месяца, следующего за отчетным, </a:t>
            </a:r>
            <a:b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расходуются в следующем после зачисления на счет территориального фонда месяце.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86000" y="2149079"/>
            <a:ext cx="43742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5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Благодарю </a:t>
            </a:r>
            <a:endParaRPr lang="ru-RU" sz="54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5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5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внимание!</a:t>
            </a:r>
            <a:endParaRPr lang="fr-FR" sz="5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Синяя презентация</Template>
  <TotalTime>20869</TotalTime>
  <Words>895</Words>
  <Application>Microsoft Office PowerPoint</Application>
  <PresentationFormat>Произвольный</PresentationFormat>
  <Paragraphs>265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Пиксел</vt:lpstr>
      <vt:lpstr>«Отчет об исполнении  бюджета территориального  фонда обязательного медицинского страхования Архангельской области  за девять месяцев 2019 года»</vt:lpstr>
      <vt:lpstr>  Поступление доходов в бюджет территориального фонда за девять месяцев 2019 года  </vt:lpstr>
      <vt:lpstr>Расходы бюджета территориального фонда  за девять месяцев 2019 года</vt:lpstr>
      <vt:lpstr>Расходы бюджета территориального фонда   на оплату медицинской помощи за девять месяцев 2019 года</vt:lpstr>
      <vt:lpstr>Использование средств НСЗ ТФОМС АО для софинансирования расходов медицинских организаций на оплату труда врачей  и среднего медицинского персонала</vt:lpstr>
      <vt:lpstr>Использование средств НСЗ ТФОМС АО  на финансовое обеспечение мероприятий  по повышению квалификации медицинских работников,  а также по приобретению и проведению ремонта медицинского оборудования</vt:lpstr>
      <vt:lpstr>Слайд 7</vt:lpstr>
      <vt:lpstr>Итоговая оценка исполнения бюджета территориального фонда за девять месяцев 2019 года</vt:lpstr>
      <vt:lpstr>Слайд 9</vt:lpstr>
    </vt:vector>
  </TitlesOfParts>
  <Company>FREE 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Пономарев</dc:creator>
  <cp:lastModifiedBy>Ясько </cp:lastModifiedBy>
  <cp:revision>1876</cp:revision>
  <dcterms:created xsi:type="dcterms:W3CDTF">2009-10-07T09:46:29Z</dcterms:created>
  <dcterms:modified xsi:type="dcterms:W3CDTF">2019-12-09T06:19:20Z</dcterms:modified>
</cp:coreProperties>
</file>