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notesMasterIdLst>
    <p:notesMasterId r:id="rId16"/>
  </p:notesMasterIdLst>
  <p:handoutMasterIdLst>
    <p:handoutMasterId r:id="rId17"/>
  </p:handoutMasterIdLst>
  <p:sldIdLst>
    <p:sldId id="335" r:id="rId2"/>
    <p:sldId id="378" r:id="rId3"/>
    <p:sldId id="379" r:id="rId4"/>
    <p:sldId id="380" r:id="rId5"/>
    <p:sldId id="381" r:id="rId6"/>
    <p:sldId id="384" r:id="rId7"/>
    <p:sldId id="371" r:id="rId8"/>
    <p:sldId id="323" r:id="rId9"/>
    <p:sldId id="383" r:id="rId10"/>
    <p:sldId id="385" r:id="rId11"/>
    <p:sldId id="336" r:id="rId12"/>
    <p:sldId id="362" r:id="rId13"/>
    <p:sldId id="349" r:id="rId14"/>
    <p:sldId id="316" r:id="rId15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9ED"/>
    <a:srgbClr val="D1D1DA"/>
    <a:srgbClr val="53548A"/>
    <a:srgbClr val="386C70"/>
    <a:srgbClr val="0000FF"/>
    <a:srgbClr val="F6D3BC"/>
    <a:srgbClr val="F1B487"/>
    <a:srgbClr val="F7D9C5"/>
    <a:srgbClr val="FFCC66"/>
    <a:srgbClr val="00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082" autoAdjust="0"/>
  </p:normalViewPr>
  <p:slideViewPr>
    <p:cSldViewPr>
      <p:cViewPr>
        <p:scale>
          <a:sx n="110" d="100"/>
          <a:sy n="110" d="100"/>
        </p:scale>
        <p:origin x="-58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750" y="-8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9.6303683117824942E-3"/>
          <c:y val="1.2215880487313743E-2"/>
          <c:w val="0.65079365079366036"/>
          <c:h val="0.81009615384615352"/>
        </c:manualLayout>
      </c:layout>
      <c:barChart>
        <c:barDir val="col"/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Архангельская область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I п/г 2018</c:v>
                </c:pt>
                <c:pt idx="1">
                  <c:v>I п/г 2019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25024</c:v>
                </c:pt>
                <c:pt idx="1">
                  <c:v>26946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НАО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I п/г 2018</c:v>
                </c:pt>
                <c:pt idx="1">
                  <c:v>I п/г 2019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3434</c:v>
                </c:pt>
                <c:pt idx="1">
                  <c:v>4525</c:v>
                </c:pt>
              </c:numCache>
            </c:numRef>
          </c:val>
        </c:ser>
        <c:dLbls>
          <c:showVal val="1"/>
        </c:dLbls>
        <c:overlap val="100"/>
        <c:axId val="99141888"/>
        <c:axId val="100335616"/>
      </c:barChart>
      <c:catAx>
        <c:axId val="99141888"/>
        <c:scaling>
          <c:orientation val="minMax"/>
        </c:scaling>
        <c:axPos val="b"/>
        <c:numFmt formatCode="General" sourceLinked="1"/>
        <c:tickLblPos val="nextTo"/>
        <c:spPr>
          <a:ln w="42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100335616"/>
        <c:crosses val="autoZero"/>
        <c:lblAlgn val="ctr"/>
        <c:lblOffset val="100"/>
        <c:tickLblSkip val="1"/>
        <c:tickMarkSkip val="1"/>
      </c:catAx>
      <c:valAx>
        <c:axId val="100335616"/>
        <c:scaling>
          <c:orientation val="minMax"/>
        </c:scaling>
        <c:delete val="1"/>
        <c:axPos val="l"/>
        <c:numFmt formatCode="General" sourceLinked="1"/>
        <c:tickLblPos val="none"/>
        <c:crossAx val="99141888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022693109437117"/>
          <c:y val="0.45489537874155772"/>
          <c:w val="0.29248950162065812"/>
          <c:h val="0.39903852160576297"/>
        </c:manualLayout>
      </c:layout>
      <c:spPr>
        <a:solidFill>
          <a:schemeClr val="bg1"/>
        </a:solidFill>
        <a:ln w="34121">
          <a:noFill/>
        </a:ln>
      </c:spPr>
      <c:txPr>
        <a:bodyPr/>
        <a:lstStyle/>
        <a:p>
          <a:pPr>
            <a:defRPr sz="1800" b="1" i="0" u="none" strike="noStrike" baseline="0">
              <a:solidFill>
                <a:schemeClr val="tx1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41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/>
              <a:t>Архангельская область</a:t>
            </a:r>
          </a:p>
        </c:rich>
      </c:tx>
      <c:layout>
        <c:manualLayout>
          <c:xMode val="edge"/>
          <c:yMode val="edge"/>
          <c:x val="0.16892595417543518"/>
          <c:y val="0.12982758860126653"/>
        </c:manualLayout>
      </c:layout>
    </c:title>
    <c:plotArea>
      <c:layout>
        <c:manualLayout>
          <c:layoutTarget val="inner"/>
          <c:xMode val="edge"/>
          <c:yMode val="edge"/>
          <c:x val="0.15876389109918781"/>
          <c:y val="0.28219086768136881"/>
          <c:w val="0.74590135630575816"/>
          <c:h val="0.4906109969262689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Лист1!$A$2:$A$3</c:f>
              <c:strCache>
                <c:ptCount val="2"/>
                <c:pt idx="0">
                  <c:v>I п/г 2018</c:v>
                </c:pt>
                <c:pt idx="1">
                  <c:v>I п/г 2019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7369</c:v>
                </c:pt>
                <c:pt idx="1">
                  <c:v>7311</c:v>
                </c:pt>
              </c:numCache>
            </c:numRef>
          </c:val>
        </c:ser>
        <c:axId val="101014528"/>
        <c:axId val="101020800"/>
      </c:barChart>
      <c:catAx>
        <c:axId val="1010145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01020800"/>
        <c:crosses val="autoZero"/>
        <c:auto val="1"/>
        <c:lblAlgn val="ctr"/>
        <c:lblOffset val="100"/>
      </c:catAx>
      <c:valAx>
        <c:axId val="101020800"/>
        <c:scaling>
          <c:orientation val="minMax"/>
          <c:max val="12000"/>
          <c:min val="0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General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101014528"/>
        <c:crosses val="autoZero"/>
        <c:crossBetween val="between"/>
        <c:majorUnit val="3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 smtClean="0"/>
              <a:t>НАО</a:t>
            </a:r>
            <a:endParaRPr lang="ru-RU" sz="1600" b="0" dirty="0"/>
          </a:p>
        </c:rich>
      </c:tx>
      <c:layout>
        <c:manualLayout>
          <c:xMode val="edge"/>
          <c:yMode val="edge"/>
          <c:x val="0.42577579099398338"/>
          <c:y val="0.12982758860126653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-9.157242762500073E-3"/>
                  <c:y val="0.1539585879346739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9.4079459007478747E-3"/>
                  <c:y val="0.15195823149279838"/>
                </c:manualLayout>
              </c:layout>
              <c:dLblPos val="outEnd"/>
              <c:showVal val="1"/>
            </c:dLbl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Лист1!$A$2:$A$3</c:f>
              <c:strCache>
                <c:ptCount val="2"/>
                <c:pt idx="0">
                  <c:v>I п/г 2018</c:v>
                </c:pt>
                <c:pt idx="1">
                  <c:v>I п/г 2019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2638</c:v>
                </c:pt>
                <c:pt idx="1">
                  <c:v>3709</c:v>
                </c:pt>
              </c:numCache>
            </c:numRef>
          </c:val>
        </c:ser>
        <c:axId val="99085312"/>
        <c:axId val="100475648"/>
      </c:barChart>
      <c:catAx>
        <c:axId val="990853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00475648"/>
        <c:crosses val="autoZero"/>
        <c:auto val="1"/>
        <c:lblAlgn val="ctr"/>
        <c:lblOffset val="100"/>
      </c:catAx>
      <c:valAx>
        <c:axId val="100475648"/>
        <c:scaling>
          <c:orientation val="minMax"/>
          <c:max val="12000"/>
          <c:min val="0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General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99085312"/>
        <c:crosses val="autoZero"/>
        <c:crossBetween val="between"/>
        <c:majorUnit val="3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 smtClean="0"/>
              <a:t>Всего</a:t>
            </a:r>
            <a:endParaRPr lang="ru-RU" sz="1600" b="0" dirty="0"/>
          </a:p>
        </c:rich>
      </c:tx>
      <c:layout>
        <c:manualLayout>
          <c:xMode val="edge"/>
          <c:yMode val="edge"/>
          <c:x val="0.41169548412749468"/>
          <c:y val="0.13472634985001686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Лист1!$A$2:$A$3</c:f>
              <c:strCache>
                <c:ptCount val="2"/>
                <c:pt idx="0">
                  <c:v>I п/г 2018</c:v>
                </c:pt>
                <c:pt idx="1">
                  <c:v>I п/г 2019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10007</c:v>
                </c:pt>
                <c:pt idx="1">
                  <c:v>11020</c:v>
                </c:pt>
              </c:numCache>
            </c:numRef>
          </c:val>
        </c:ser>
        <c:axId val="109762048"/>
        <c:axId val="109763584"/>
      </c:barChart>
      <c:catAx>
        <c:axId val="1097620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09763584"/>
        <c:crossesAt val="0"/>
        <c:auto val="1"/>
        <c:lblAlgn val="ctr"/>
        <c:lblOffset val="100"/>
      </c:catAx>
      <c:valAx>
        <c:axId val="109763584"/>
        <c:scaling>
          <c:orientation val="minMax"/>
          <c:max val="12000"/>
          <c:min val="0"/>
        </c:scaling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</a:prstClr>
              </a:solidFill>
              <a:prstDash val="sysDot"/>
            </a:ln>
          </c:spPr>
        </c:majorGridlines>
        <c:numFmt formatCode="General" sourceLinked="1"/>
        <c:tickLblPos val="nextTo"/>
        <c:spPr>
          <a:ln>
            <a:prstDash val="sysDot"/>
          </a:ln>
        </c:spPr>
        <c:txPr>
          <a:bodyPr/>
          <a:lstStyle/>
          <a:p>
            <a:pPr>
              <a:defRPr sz="800"/>
            </a:pPr>
            <a:endParaRPr lang="ru-RU"/>
          </a:p>
        </c:txPr>
        <c:crossAx val="109762048"/>
        <c:crosses val="autoZero"/>
        <c:crossBetween val="between"/>
        <c:majorUnit val="3000"/>
      </c:valAx>
      <c:spPr>
        <a:solidFill>
          <a:schemeClr val="accent1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2063027479705321E-2"/>
          <c:y val="2.1374609170409652E-3"/>
          <c:w val="0.65079365079366092"/>
          <c:h val="0.81009615384615352"/>
        </c:manualLayout>
      </c:layout>
      <c:barChart>
        <c:barDir val="col"/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Архангельская область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17062">
              <a:solidFill>
                <a:schemeClr val="tx1"/>
              </a:solidFill>
              <a:prstDash val="solid"/>
            </a:ln>
          </c:spPr>
          <c:dLbls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I п/г 2018</c:v>
                </c:pt>
                <c:pt idx="1">
                  <c:v>I п/г 2019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7860</c:v>
                </c:pt>
                <c:pt idx="1">
                  <c:v>8312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НАО</c:v>
                </c:pt>
              </c:strCache>
            </c:strRef>
          </c:tx>
          <c:spPr>
            <a:solidFill>
              <a:schemeClr val="accent2"/>
            </a:solidFill>
            <a:ln w="17062">
              <a:solidFill>
                <a:schemeClr val="tx1"/>
              </a:solidFill>
              <a:prstDash val="solid"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dirty="0"/>
                      <a:t>715</a:t>
                    </a:r>
                  </a:p>
                </c:rich>
              </c:tx>
              <c:showVal val="1"/>
            </c:dLbl>
            <c:numFmt formatCode="#,##0" sourceLinked="0"/>
            <c:spPr>
              <a:noFill/>
              <a:ln w="3412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bg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I п/г 2018</c:v>
                </c:pt>
                <c:pt idx="1">
                  <c:v>I п/г 2019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715</c:v>
                </c:pt>
                <c:pt idx="1">
                  <c:v>720</c:v>
                </c:pt>
              </c:numCache>
            </c:numRef>
          </c:val>
        </c:ser>
        <c:dLbls>
          <c:showVal val="1"/>
        </c:dLbls>
        <c:overlap val="100"/>
        <c:axId val="110885120"/>
        <c:axId val="112001024"/>
      </c:barChart>
      <c:catAx>
        <c:axId val="110885120"/>
        <c:scaling>
          <c:orientation val="minMax"/>
        </c:scaling>
        <c:axPos val="b"/>
        <c:numFmt formatCode="General" sourceLinked="1"/>
        <c:tickLblPos val="nextTo"/>
        <c:spPr>
          <a:ln w="426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chemeClr val="tx1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ru-RU"/>
          </a:p>
        </c:txPr>
        <c:crossAx val="112001024"/>
        <c:crosses val="autoZero"/>
        <c:lblAlgn val="ctr"/>
        <c:lblOffset val="100"/>
        <c:tickLblSkip val="1"/>
        <c:tickMarkSkip val="1"/>
      </c:catAx>
      <c:valAx>
        <c:axId val="112001024"/>
        <c:scaling>
          <c:orientation val="minMax"/>
        </c:scaling>
        <c:delete val="1"/>
        <c:axPos val="l"/>
        <c:numFmt formatCode="General" sourceLinked="1"/>
        <c:tickLblPos val="none"/>
        <c:crossAx val="110885120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6684451095938917"/>
          <c:y val="0.40407814812878284"/>
          <c:w val="0.3263138190125025"/>
          <c:h val="0.39903852160576325"/>
        </c:manualLayout>
      </c:layout>
      <c:spPr>
        <a:solidFill>
          <a:schemeClr val="bg1"/>
        </a:solidFill>
        <a:ln w="34121">
          <a:noFill/>
        </a:ln>
      </c:spPr>
      <c:txPr>
        <a:bodyPr/>
        <a:lstStyle/>
        <a:p>
          <a:pPr>
            <a:defRPr sz="1800" b="0" i="0" u="none" strike="noStrike" baseline="0">
              <a:solidFill>
                <a:schemeClr val="tx1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41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2.9947099894883474E-2"/>
          <c:y val="0.11800802326311609"/>
          <c:w val="0.93118707530995048"/>
          <c:h val="0.88199226800383168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ln w="38100"/>
          </c:spPr>
          <c:marker>
            <c:symbol val="circle"/>
            <c:size val="9"/>
            <c:spPr>
              <a:solidFill>
                <a:schemeClr val="tx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4.4315104110747912E-2"/>
                  <c:y val="0.1206210421064329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10,6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1"/>
              <c:layout>
                <c:manualLayout>
                  <c:x val="-4.7210907471532108E-2"/>
                  <c:y val="0.1006838129096767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r>
                      <a:rPr lang="ru-RU" dirty="0" smtClean="0"/>
                      <a:t>7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2"/>
              <c:layout>
                <c:manualLayout>
                  <c:x val="-4.3775131427973915E-2"/>
                  <c:y val="0.113229085657149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r>
                      <a:rPr lang="ru-RU" dirty="0" smtClean="0"/>
                      <a:t>9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r"/>
              <c:showVal val="1"/>
            </c:dLbl>
            <c:dLbl>
              <c:idx val="3"/>
              <c:layout>
                <c:manualLayout>
                  <c:x val="-4.7656936344141303E-2"/>
                  <c:y val="0.12859626708143593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3.6680448204167791E-2"/>
                  <c:y val="0.12920953227419191"/>
                </c:manualLayout>
              </c:layout>
              <c:dLblPos val="r"/>
              <c:showVal val="1"/>
            </c:dLbl>
            <c:dLbl>
              <c:idx val="6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000066"/>
                        </a:solidFill>
                      </a:rPr>
                      <a:t>109,6%</a:t>
                    </a:r>
                  </a:p>
                </c:rich>
              </c:tx>
              <c:dLblPos val="b"/>
              <c:showVal val="1"/>
            </c:dLbl>
            <c:numFmt formatCode="0.0%" sourceLinked="0"/>
            <c:txPr>
              <a:bodyPr/>
              <a:lstStyle/>
              <a:p>
                <a:pPr>
                  <a:defRPr sz="1400">
                    <a:solidFill>
                      <a:srgbClr val="000066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b"/>
            <c:showVal val="1"/>
          </c:dLbls>
          <c:cat>
            <c:strRef>
              <c:f>Лист1!$A$2:$A$7</c:f>
              <c:strCache>
                <c:ptCount val="6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>
                  <c:v>1.1060000000000001</c:v>
                </c:pt>
                <c:pt idx="1">
                  <c:v>1.077</c:v>
                </c:pt>
                <c:pt idx="2">
                  <c:v>1.095</c:v>
                </c:pt>
                <c:pt idx="3">
                  <c:v>1.1200000000000001</c:v>
                </c:pt>
                <c:pt idx="4">
                  <c:v>1.1200000000000001</c:v>
                </c:pt>
                <c:pt idx="5">
                  <c:v>0.85700000000000065</c:v>
                </c:pt>
              </c:numCache>
            </c:numRef>
          </c:val>
        </c:ser>
        <c:marker val="1"/>
        <c:axId val="112064384"/>
        <c:axId val="112065920"/>
      </c:lineChart>
      <c:catAx>
        <c:axId val="112064384"/>
        <c:scaling>
          <c:orientation val="minMax"/>
        </c:scaling>
        <c:axPos val="b"/>
        <c:tickLblPos val="nextTo"/>
        <c:spPr>
          <a:ln w="38100">
            <a:noFill/>
          </a:ln>
        </c:spPr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2065920"/>
        <c:crossesAt val="100"/>
        <c:auto val="1"/>
        <c:lblAlgn val="ctr"/>
        <c:lblOffset val="100"/>
      </c:catAx>
      <c:valAx>
        <c:axId val="112065920"/>
        <c:scaling>
          <c:orientation val="minMax"/>
        </c:scaling>
        <c:delete val="1"/>
        <c:axPos val="l"/>
        <c:majorGridlines>
          <c:spPr>
            <a:ln>
              <a:prstDash val="sysDot"/>
            </a:ln>
          </c:spPr>
        </c:majorGridlines>
        <c:numFmt formatCode="0.00%" sourceLinked="1"/>
        <c:tickLblPos val="none"/>
        <c:crossAx val="11206438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9689C6-0684-4268-AD48-662335D919E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ACDD22-7613-4EF8-A4DD-D316890C87E9}">
      <dgm:prSet phldrT="[Текст]"/>
      <dgm:spPr>
        <a:solidFill>
          <a:schemeClr val="accent2">
            <a:lumMod val="75000"/>
          </a:schemeClr>
        </a:solidFill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Из федерального бюджета 10 421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F0A2A07-25EB-4619-8C47-B0CE8A883137}" type="parTrans" cxnId="{ACA8C5B0-79F6-4EB3-B858-74D2D6535CB5}">
      <dgm:prSet/>
      <dgm:spPr/>
      <dgm:t>
        <a:bodyPr/>
        <a:lstStyle/>
        <a:p>
          <a:endParaRPr lang="ru-RU"/>
        </a:p>
      </dgm:t>
    </dgm:pt>
    <dgm:pt modelId="{D7FDA9E1-3F46-480A-9A78-AABABC64583D}" type="sibTrans" cxnId="{ACA8C5B0-79F6-4EB3-B858-74D2D6535CB5}">
      <dgm:prSet/>
      <dgm:spPr/>
      <dgm:t>
        <a:bodyPr/>
        <a:lstStyle/>
        <a:p>
          <a:endParaRPr lang="ru-RU"/>
        </a:p>
      </dgm:t>
    </dgm:pt>
    <dgm:pt modelId="{4CFC08F2-CF4A-4E3F-A999-2E707293F309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ru-RU" dirty="0" smtClean="0">
              <a:latin typeface="Times New Roman" pitchFamily="18" charset="0"/>
              <a:cs typeface="Times New Roman" pitchFamily="18" charset="0"/>
            </a:rPr>
            <a:t>Из Фонда содействия реформированию ЖКХ,  </a:t>
          </a:r>
        </a:p>
        <a:p>
          <a:pPr>
            <a:spcAft>
              <a:spcPts val="0"/>
            </a:spcAft>
          </a:pPr>
          <a:r>
            <a:rPr lang="ru-RU" dirty="0" smtClean="0">
              <a:latin typeface="Times New Roman" pitchFamily="18" charset="0"/>
              <a:cs typeface="Times New Roman" pitchFamily="18" charset="0"/>
            </a:rPr>
            <a:t>528 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E002E41-4B23-43DF-B80F-00DBA77C642E}" type="parTrans" cxnId="{8FD4F665-3BF8-47EA-BE75-CD5705072BF1}">
      <dgm:prSet/>
      <dgm:spPr/>
      <dgm:t>
        <a:bodyPr/>
        <a:lstStyle/>
        <a:p>
          <a:endParaRPr lang="ru-RU"/>
        </a:p>
      </dgm:t>
    </dgm:pt>
    <dgm:pt modelId="{775B2C39-4C2C-4C67-AFB1-F1258023953B}" type="sibTrans" cxnId="{8FD4F665-3BF8-47EA-BE75-CD5705072BF1}">
      <dgm:prSet/>
      <dgm:spPr/>
      <dgm:t>
        <a:bodyPr/>
        <a:lstStyle/>
        <a:p>
          <a:endParaRPr lang="ru-RU"/>
        </a:p>
      </dgm:t>
    </dgm:pt>
    <dgm:pt modelId="{3F0DA9E5-7B25-4458-B109-669A4BE55B36}">
      <dgm:prSet phldrT="[Текст]"/>
      <dgm:spPr>
        <a:solidFill>
          <a:schemeClr val="accent2">
            <a:lumMod val="75000"/>
          </a:schemeClr>
        </a:solidFill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Прочие поступления, 3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BF95C19-5248-4160-9C5F-1E2F9105E384}" type="parTrans" cxnId="{4139B861-DEF2-4290-8B44-C96BC75C4188}">
      <dgm:prSet/>
      <dgm:spPr/>
      <dgm:t>
        <a:bodyPr/>
        <a:lstStyle/>
        <a:p>
          <a:endParaRPr lang="ru-RU"/>
        </a:p>
      </dgm:t>
    </dgm:pt>
    <dgm:pt modelId="{38E85347-BAD0-458A-A60E-A0711C28F583}" type="sibTrans" cxnId="{4139B861-DEF2-4290-8B44-C96BC75C4188}">
      <dgm:prSet/>
      <dgm:spPr/>
      <dgm:t>
        <a:bodyPr/>
        <a:lstStyle/>
        <a:p>
          <a:endParaRPr lang="ru-RU"/>
        </a:p>
      </dgm:t>
    </dgm:pt>
    <dgm:pt modelId="{E3012BA1-2C08-47FC-AFC7-57063178E1F6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Сальдо возврата остатков  7 млн. руб.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2688ADA-F886-4186-BC2B-4E388B826205}" type="parTrans" cxnId="{0997BB73-2FB4-468D-A935-67A684294B7C}">
      <dgm:prSet/>
      <dgm:spPr/>
      <dgm:t>
        <a:bodyPr/>
        <a:lstStyle/>
        <a:p>
          <a:endParaRPr lang="ru-RU"/>
        </a:p>
      </dgm:t>
    </dgm:pt>
    <dgm:pt modelId="{E1DF3FB0-A824-4082-B74D-7232B819E864}" type="sibTrans" cxnId="{0997BB73-2FB4-468D-A935-67A684294B7C}">
      <dgm:prSet/>
      <dgm:spPr/>
      <dgm:t>
        <a:bodyPr/>
        <a:lstStyle/>
        <a:p>
          <a:endParaRPr lang="ru-RU"/>
        </a:p>
      </dgm:t>
    </dgm:pt>
    <dgm:pt modelId="{C282457B-9E26-4639-9F21-F9C14C49E969}" type="pres">
      <dgm:prSet presAssocID="{5E9689C6-0684-4268-AD48-662335D919EF}" presName="Name0" presStyleCnt="0">
        <dgm:presLayoutVars>
          <dgm:chPref val="3"/>
          <dgm:dir val="rev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1C40286-B2C6-48CD-ACF2-4D45C8CDED7F}" type="pres">
      <dgm:prSet presAssocID="{EAACDD22-7613-4EF8-A4DD-D316890C87E9}" presName="horFlow" presStyleCnt="0"/>
      <dgm:spPr/>
    </dgm:pt>
    <dgm:pt modelId="{EB7151C2-77AB-4E81-98EB-0944C885B79D}" type="pres">
      <dgm:prSet presAssocID="{EAACDD22-7613-4EF8-A4DD-D316890C87E9}" presName="bigChev" presStyleLbl="node1" presStyleIdx="0" presStyleCnt="4" custScaleY="23812" custLinFactNeighborY="-2902"/>
      <dgm:spPr/>
      <dgm:t>
        <a:bodyPr/>
        <a:lstStyle/>
        <a:p>
          <a:endParaRPr lang="ru-RU"/>
        </a:p>
      </dgm:t>
    </dgm:pt>
    <dgm:pt modelId="{F606A728-BAC8-499D-A332-F535A9A18C8A}" type="pres">
      <dgm:prSet presAssocID="{EAACDD22-7613-4EF8-A4DD-D316890C87E9}" presName="vSp" presStyleCnt="0"/>
      <dgm:spPr/>
    </dgm:pt>
    <dgm:pt modelId="{7448758C-F035-4E1B-8952-AF04F74EB9E9}" type="pres">
      <dgm:prSet presAssocID="{4CFC08F2-CF4A-4E3F-A999-2E707293F309}" presName="horFlow" presStyleCnt="0"/>
      <dgm:spPr/>
    </dgm:pt>
    <dgm:pt modelId="{6676BA15-B13D-4F16-8F11-12219723BAD9}" type="pres">
      <dgm:prSet presAssocID="{4CFC08F2-CF4A-4E3F-A999-2E707293F309}" presName="bigChev" presStyleLbl="node1" presStyleIdx="1" presStyleCnt="4" custScaleY="26829" custLinFactNeighborY="-12099"/>
      <dgm:spPr/>
      <dgm:t>
        <a:bodyPr/>
        <a:lstStyle/>
        <a:p>
          <a:endParaRPr lang="ru-RU"/>
        </a:p>
      </dgm:t>
    </dgm:pt>
    <dgm:pt modelId="{3CB3D31E-745A-4B41-82FB-A5DBD35A349D}" type="pres">
      <dgm:prSet presAssocID="{4CFC08F2-CF4A-4E3F-A999-2E707293F309}" presName="vSp" presStyleCnt="0"/>
      <dgm:spPr/>
    </dgm:pt>
    <dgm:pt modelId="{465164B2-C0D1-41F1-B3CF-BF0D3B16E37D}" type="pres">
      <dgm:prSet presAssocID="{E3012BA1-2C08-47FC-AFC7-57063178E1F6}" presName="horFlow" presStyleCnt="0"/>
      <dgm:spPr/>
    </dgm:pt>
    <dgm:pt modelId="{C56B3C67-CC58-4519-8C9F-8455BC99D9DE}" type="pres">
      <dgm:prSet presAssocID="{E3012BA1-2C08-47FC-AFC7-57063178E1F6}" presName="bigChev" presStyleLbl="node1" presStyleIdx="2" presStyleCnt="4" custScaleY="23926" custLinFactNeighborY="-22336"/>
      <dgm:spPr/>
      <dgm:t>
        <a:bodyPr/>
        <a:lstStyle/>
        <a:p>
          <a:endParaRPr lang="ru-RU"/>
        </a:p>
      </dgm:t>
    </dgm:pt>
    <dgm:pt modelId="{470F129B-37C1-4B26-845E-CB9CD99DE19C}" type="pres">
      <dgm:prSet presAssocID="{E3012BA1-2C08-47FC-AFC7-57063178E1F6}" presName="vSp" presStyleCnt="0"/>
      <dgm:spPr/>
    </dgm:pt>
    <dgm:pt modelId="{86EAEFF4-86BC-42B8-8080-9DF855719D59}" type="pres">
      <dgm:prSet presAssocID="{3F0DA9E5-7B25-4458-B109-669A4BE55B36}" presName="horFlow" presStyleCnt="0"/>
      <dgm:spPr/>
    </dgm:pt>
    <dgm:pt modelId="{8AA80725-DFC1-48E3-A0E1-77CD9E2D4712}" type="pres">
      <dgm:prSet presAssocID="{3F0DA9E5-7B25-4458-B109-669A4BE55B36}" presName="bigChev" presStyleLbl="node1" presStyleIdx="3" presStyleCnt="4" custScaleY="20888" custLinFactNeighborY="-32098"/>
      <dgm:spPr/>
      <dgm:t>
        <a:bodyPr/>
        <a:lstStyle/>
        <a:p>
          <a:endParaRPr lang="ru-RU"/>
        </a:p>
      </dgm:t>
    </dgm:pt>
  </dgm:ptLst>
  <dgm:cxnLst>
    <dgm:cxn modelId="{ACA8C5B0-79F6-4EB3-B858-74D2D6535CB5}" srcId="{5E9689C6-0684-4268-AD48-662335D919EF}" destId="{EAACDD22-7613-4EF8-A4DD-D316890C87E9}" srcOrd="0" destOrd="0" parTransId="{0F0A2A07-25EB-4619-8C47-B0CE8A883137}" sibTransId="{D7FDA9E1-3F46-480A-9A78-AABABC64583D}"/>
    <dgm:cxn modelId="{6B1ABEC3-37FE-481C-8EB2-65ECFF4ADF35}" type="presOf" srcId="{E3012BA1-2C08-47FC-AFC7-57063178E1F6}" destId="{C56B3C67-CC58-4519-8C9F-8455BC99D9DE}" srcOrd="0" destOrd="0" presId="urn:microsoft.com/office/officeart/2005/8/layout/lProcess3"/>
    <dgm:cxn modelId="{0997BB73-2FB4-468D-A935-67A684294B7C}" srcId="{5E9689C6-0684-4268-AD48-662335D919EF}" destId="{E3012BA1-2C08-47FC-AFC7-57063178E1F6}" srcOrd="2" destOrd="0" parTransId="{22688ADA-F886-4186-BC2B-4E388B826205}" sibTransId="{E1DF3FB0-A824-4082-B74D-7232B819E864}"/>
    <dgm:cxn modelId="{C6ABA142-2D65-46D1-A074-422479884159}" type="presOf" srcId="{3F0DA9E5-7B25-4458-B109-669A4BE55B36}" destId="{8AA80725-DFC1-48E3-A0E1-77CD9E2D4712}" srcOrd="0" destOrd="0" presId="urn:microsoft.com/office/officeart/2005/8/layout/lProcess3"/>
    <dgm:cxn modelId="{8FD4F665-3BF8-47EA-BE75-CD5705072BF1}" srcId="{5E9689C6-0684-4268-AD48-662335D919EF}" destId="{4CFC08F2-CF4A-4E3F-A999-2E707293F309}" srcOrd="1" destOrd="0" parTransId="{6E002E41-4B23-43DF-B80F-00DBA77C642E}" sibTransId="{775B2C39-4C2C-4C67-AFB1-F1258023953B}"/>
    <dgm:cxn modelId="{524CEF1C-6D30-432F-90C2-59C087B4D810}" type="presOf" srcId="{4CFC08F2-CF4A-4E3F-A999-2E707293F309}" destId="{6676BA15-B13D-4F16-8F11-12219723BAD9}" srcOrd="0" destOrd="0" presId="urn:microsoft.com/office/officeart/2005/8/layout/lProcess3"/>
    <dgm:cxn modelId="{41919DD1-0CDE-48DA-90E0-9C9CABBF7942}" type="presOf" srcId="{EAACDD22-7613-4EF8-A4DD-D316890C87E9}" destId="{EB7151C2-77AB-4E81-98EB-0944C885B79D}" srcOrd="0" destOrd="0" presId="urn:microsoft.com/office/officeart/2005/8/layout/lProcess3"/>
    <dgm:cxn modelId="{9EA35422-7318-437E-81F3-47B7BAAAD484}" type="presOf" srcId="{5E9689C6-0684-4268-AD48-662335D919EF}" destId="{C282457B-9E26-4639-9F21-F9C14C49E969}" srcOrd="0" destOrd="0" presId="urn:microsoft.com/office/officeart/2005/8/layout/lProcess3"/>
    <dgm:cxn modelId="{4139B861-DEF2-4290-8B44-C96BC75C4188}" srcId="{5E9689C6-0684-4268-AD48-662335D919EF}" destId="{3F0DA9E5-7B25-4458-B109-669A4BE55B36}" srcOrd="3" destOrd="0" parTransId="{DBF95C19-5248-4160-9C5F-1E2F9105E384}" sibTransId="{38E85347-BAD0-458A-A60E-A0711C28F583}"/>
    <dgm:cxn modelId="{BE90270B-B56D-4C4C-B9BF-1C66C9F46D9B}" type="presParOf" srcId="{C282457B-9E26-4639-9F21-F9C14C49E969}" destId="{71C40286-B2C6-48CD-ACF2-4D45C8CDED7F}" srcOrd="0" destOrd="0" presId="urn:microsoft.com/office/officeart/2005/8/layout/lProcess3"/>
    <dgm:cxn modelId="{E30DED15-7A8C-4DB5-B308-1C4FF16B4B0D}" type="presParOf" srcId="{71C40286-B2C6-48CD-ACF2-4D45C8CDED7F}" destId="{EB7151C2-77AB-4E81-98EB-0944C885B79D}" srcOrd="0" destOrd="0" presId="urn:microsoft.com/office/officeart/2005/8/layout/lProcess3"/>
    <dgm:cxn modelId="{E933DD9B-674C-4920-A9B5-07E440D2555A}" type="presParOf" srcId="{C282457B-9E26-4639-9F21-F9C14C49E969}" destId="{F606A728-BAC8-499D-A332-F535A9A18C8A}" srcOrd="1" destOrd="0" presId="urn:microsoft.com/office/officeart/2005/8/layout/lProcess3"/>
    <dgm:cxn modelId="{234CB499-E9FF-48DE-9138-E3D79F20C821}" type="presParOf" srcId="{C282457B-9E26-4639-9F21-F9C14C49E969}" destId="{7448758C-F035-4E1B-8952-AF04F74EB9E9}" srcOrd="2" destOrd="0" presId="urn:microsoft.com/office/officeart/2005/8/layout/lProcess3"/>
    <dgm:cxn modelId="{98E26A84-C9B0-41C9-A997-613333D3F333}" type="presParOf" srcId="{7448758C-F035-4E1B-8952-AF04F74EB9E9}" destId="{6676BA15-B13D-4F16-8F11-12219723BAD9}" srcOrd="0" destOrd="0" presId="urn:microsoft.com/office/officeart/2005/8/layout/lProcess3"/>
    <dgm:cxn modelId="{17A63226-0ED8-43DC-A0DB-FC704E41CBBA}" type="presParOf" srcId="{C282457B-9E26-4639-9F21-F9C14C49E969}" destId="{3CB3D31E-745A-4B41-82FB-A5DBD35A349D}" srcOrd="3" destOrd="0" presId="urn:microsoft.com/office/officeart/2005/8/layout/lProcess3"/>
    <dgm:cxn modelId="{4CEC7D91-6961-4677-A363-5FE0EE0FDF91}" type="presParOf" srcId="{C282457B-9E26-4639-9F21-F9C14C49E969}" destId="{465164B2-C0D1-41F1-B3CF-BF0D3B16E37D}" srcOrd="4" destOrd="0" presId="urn:microsoft.com/office/officeart/2005/8/layout/lProcess3"/>
    <dgm:cxn modelId="{6614CA4D-61F1-44D6-AA2B-71739627B13D}" type="presParOf" srcId="{465164B2-C0D1-41F1-B3CF-BF0D3B16E37D}" destId="{C56B3C67-CC58-4519-8C9F-8455BC99D9DE}" srcOrd="0" destOrd="0" presId="urn:microsoft.com/office/officeart/2005/8/layout/lProcess3"/>
    <dgm:cxn modelId="{7862A5BE-692E-4036-B654-251487D08D3D}" type="presParOf" srcId="{C282457B-9E26-4639-9F21-F9C14C49E969}" destId="{470F129B-37C1-4B26-845E-CB9CD99DE19C}" srcOrd="5" destOrd="0" presId="urn:microsoft.com/office/officeart/2005/8/layout/lProcess3"/>
    <dgm:cxn modelId="{5CD9DAC9-04CB-4901-9F1A-1F1F6F1AD550}" type="presParOf" srcId="{C282457B-9E26-4639-9F21-F9C14C49E969}" destId="{86EAEFF4-86BC-42B8-8080-9DF855719D59}" srcOrd="6" destOrd="0" presId="urn:microsoft.com/office/officeart/2005/8/layout/lProcess3"/>
    <dgm:cxn modelId="{67F86EF1-691A-4461-84CE-502754E4B901}" type="presParOf" srcId="{86EAEFF4-86BC-42B8-8080-9DF855719D59}" destId="{8AA80725-DFC1-48E3-A0E1-77CD9E2D4712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7151C2-77AB-4E81-98EB-0944C885B79D}">
      <dsp:nvSpPr>
        <dsp:cNvPr id="0" name=""/>
        <dsp:cNvSpPr/>
      </dsp:nvSpPr>
      <dsp:spPr>
        <a:xfrm rot="10800000">
          <a:off x="0" y="185403"/>
          <a:ext cx="4214874" cy="401458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" rIns="1778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Из федерального бюджета 10 421 млн. руб.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185403"/>
        <a:ext cx="4214874" cy="401458"/>
      </dsp:txXfrm>
    </dsp:sp>
    <dsp:sp modelId="{6676BA15-B13D-4F16-8F11-12219723BAD9}">
      <dsp:nvSpPr>
        <dsp:cNvPr id="0" name=""/>
        <dsp:cNvSpPr/>
      </dsp:nvSpPr>
      <dsp:spPr>
        <a:xfrm rot="10800000">
          <a:off x="0" y="667838"/>
          <a:ext cx="4214874" cy="452323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" rIns="1778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Из Фонда содействия реформированию ЖКХ,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528  млн. руб.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667838"/>
        <a:ext cx="4214874" cy="452323"/>
      </dsp:txXfrm>
    </dsp:sp>
    <dsp:sp modelId="{C56B3C67-CC58-4519-8C9F-8455BC99D9DE}">
      <dsp:nvSpPr>
        <dsp:cNvPr id="0" name=""/>
        <dsp:cNvSpPr/>
      </dsp:nvSpPr>
      <dsp:spPr>
        <a:xfrm rot="10800000">
          <a:off x="0" y="1183603"/>
          <a:ext cx="4214874" cy="403380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" rIns="1778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Сальдо возврата остатков  7 млн. руб.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1183603"/>
        <a:ext cx="4214874" cy="403380"/>
      </dsp:txXfrm>
    </dsp:sp>
    <dsp:sp modelId="{8AA80725-DFC1-48E3-A0E1-77CD9E2D4712}">
      <dsp:nvSpPr>
        <dsp:cNvPr id="0" name=""/>
        <dsp:cNvSpPr/>
      </dsp:nvSpPr>
      <dsp:spPr>
        <a:xfrm rot="10800000">
          <a:off x="0" y="1658434"/>
          <a:ext cx="4214874" cy="352161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" rIns="1778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Прочие поступления, 3 млн. руб.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1658434"/>
        <a:ext cx="4214874" cy="352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0.69743</cdr:x>
      <cdr:y>0.02832</cdr:y>
    </cdr:from>
    <cdr:to>
      <cdr:x>1</cdr:x>
      <cdr:y>0.27031</cdr:y>
    </cdr:to>
    <cdr:sp macro="" textlink="">
      <cdr:nvSpPr>
        <cdr:cNvPr id="2" name="Скругленный прямоугольник 1"/>
        <cdr:cNvSpPr/>
      </cdr:nvSpPr>
      <cdr:spPr>
        <a:xfrm xmlns:a="http://schemas.openxmlformats.org/drawingml/2006/main">
          <a:off x="5760640" y="144015"/>
          <a:ext cx="2448241" cy="1230564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bg2"/>
        </a:solidFill>
        <a:ln xmlns:a="http://schemas.openxmlformats.org/drawingml/2006/main" w="19050" cap="flat" cmpd="sng" algn="ctr">
          <a:solidFill>
            <a:srgbClr val="53548A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9pPr>
        </a:lstStyle>
        <a:p xmlns:a="http://schemas.openxmlformats.org/drawingml/2006/main">
          <a:pPr algn="ctr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плана</a:t>
          </a:r>
        </a:p>
        <a:p xmlns:a="http://schemas.openxmlformats.org/drawingml/2006/main">
          <a:pPr algn="ctr"/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55,2 %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0.29666</cdr:x>
      <cdr:y>0.17115</cdr:y>
    </cdr:from>
    <cdr:to>
      <cdr:x>0.38256</cdr:x>
      <cdr:y>0.22595</cdr:y>
    </cdr:to>
    <cdr:sp macro="" textlink="">
      <cdr:nvSpPr>
        <cdr:cNvPr id="3" name="Стрелка вправо 2"/>
        <cdr:cNvSpPr/>
      </cdr:nvSpPr>
      <cdr:spPr>
        <a:xfrm xmlns:a="http://schemas.openxmlformats.org/drawingml/2006/main" rot="19870835" flipV="1">
          <a:off x="2400386" y="870349"/>
          <a:ext cx="695059" cy="278668"/>
        </a:xfrm>
        <a:prstGeom xmlns:a="http://schemas.openxmlformats.org/drawingml/2006/main" prst="rightArrow">
          <a:avLst>
            <a:gd name="adj1" fmla="val 50000"/>
            <a:gd name="adj2" fmla="val 72375"/>
          </a:avLst>
        </a:prstGeom>
        <a:noFill xmlns:a="http://schemas.openxmlformats.org/drawingml/2006/main"/>
        <a:ln xmlns:a="http://schemas.openxmlformats.org/drawingml/2006/main" w="1905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Georgia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Georgia"/>
            </a:defRPr>
          </a:lvl9pPr>
        </a:lstStyle>
        <a:p xmlns:a="http://schemas.openxmlformats.org/drawingml/2006/main">
          <a:pPr algn="ctr">
            <a:defRPr/>
          </a:pPr>
          <a:endParaRPr lang="ru-RU"/>
        </a:p>
      </cdr:txBody>
    </cdr:sp>
  </cdr:relSizeAnchor>
  <cdr:relSizeAnchor xmlns:cdr="http://schemas.openxmlformats.org/drawingml/2006/chartDrawing">
    <cdr:from>
      <cdr:x>0.29666</cdr:x>
      <cdr:y>0.59596</cdr:y>
    </cdr:from>
    <cdr:to>
      <cdr:x>0.38256</cdr:x>
      <cdr:y>0.65076</cdr:y>
    </cdr:to>
    <cdr:sp macro="" textlink="">
      <cdr:nvSpPr>
        <cdr:cNvPr id="4" name="Стрелка вправо 3"/>
        <cdr:cNvSpPr/>
      </cdr:nvSpPr>
      <cdr:spPr>
        <a:xfrm xmlns:a="http://schemas.openxmlformats.org/drawingml/2006/main" rot="19870835" flipV="1">
          <a:off x="2400386" y="3030589"/>
          <a:ext cx="695059" cy="278668"/>
        </a:xfrm>
        <a:prstGeom xmlns:a="http://schemas.openxmlformats.org/drawingml/2006/main" prst="rightArrow">
          <a:avLst>
            <a:gd name="adj1" fmla="val 50000"/>
            <a:gd name="adj2" fmla="val 72375"/>
          </a:avLst>
        </a:prstGeom>
        <a:noFill xmlns:a="http://schemas.openxmlformats.org/drawingml/2006/main"/>
        <a:ln xmlns:a="http://schemas.openxmlformats.org/drawingml/2006/main" w="1905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Georgia"/>
            </a:defRPr>
          </a:lvl1pPr>
          <a:lvl2pPr marL="457200" indent="0">
            <a:defRPr sz="1100">
              <a:solidFill>
                <a:sysClr val="window" lastClr="FFFFFF"/>
              </a:solidFill>
              <a:latin typeface="Georgia"/>
            </a:defRPr>
          </a:lvl2pPr>
          <a:lvl3pPr marL="914400" indent="0">
            <a:defRPr sz="1100">
              <a:solidFill>
                <a:sysClr val="window" lastClr="FFFFFF"/>
              </a:solidFill>
              <a:latin typeface="Georgia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Georgia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Georgia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Georgia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Georgia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Georgia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Georgia"/>
            </a:defRPr>
          </a:lvl9pPr>
        </a:lstStyle>
        <a:p xmlns:a="http://schemas.openxmlformats.org/drawingml/2006/main">
          <a:pPr algn="ctr">
            <a:defRPr/>
          </a:pPr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0.48139</cdr:x>
      <cdr:y>0.41667</cdr:y>
    </cdr:from>
    <cdr:to>
      <cdr:x>0.59977</cdr:x>
      <cdr:y>0.48612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>
          <a:off x="1403648" y="720080"/>
          <a:ext cx="345173" cy="120023"/>
        </a:xfrm>
        <a:prstGeom xmlns:a="http://schemas.openxmlformats.org/drawingml/2006/main" prst="straightConnector1">
          <a:avLst/>
        </a:prstGeom>
        <a:ln xmlns:a="http://schemas.openxmlformats.org/drawingml/2006/main" w="41275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</cdr:x>
      <cdr:y>0.58333</cdr:y>
    </cdr:from>
    <cdr:to>
      <cdr:x>0.63158</cdr:x>
      <cdr:y>0.625</cdr:y>
    </cdr:to>
    <cdr:sp macro="" textlink="">
      <cdr:nvSpPr>
        <cdr:cNvPr id="4" name="Прямая со стрелкой 3"/>
        <cdr:cNvSpPr/>
      </cdr:nvSpPr>
      <cdr:spPr>
        <a:xfrm xmlns:a="http://schemas.openxmlformats.org/drawingml/2006/main" flipV="1">
          <a:off x="1368152" y="1008112"/>
          <a:ext cx="360040" cy="72008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41275" cap="flat" cmpd="sng" algn="ctr">
          <a:solidFill>
            <a:srgbClr val="FF0000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</cdr:x>
      <cdr:y>0.45833</cdr:y>
    </cdr:from>
    <cdr:to>
      <cdr:x>0.63158</cdr:x>
      <cdr:y>0.5</cdr:y>
    </cdr:to>
    <cdr:sp macro="" textlink="">
      <cdr:nvSpPr>
        <cdr:cNvPr id="4" name="Прямая со стрелкой 3"/>
        <cdr:cNvSpPr/>
      </cdr:nvSpPr>
      <cdr:spPr>
        <a:xfrm xmlns:a="http://schemas.openxmlformats.org/drawingml/2006/main" flipV="1">
          <a:off x="1368152" y="792088"/>
          <a:ext cx="360040" cy="72008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41275" cap="flat" cmpd="sng" algn="ctr">
          <a:solidFill>
            <a:srgbClr val="FF0000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Georgia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Georgia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Georgia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Georgia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Georgia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Georgia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Georgia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Georgia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0.39474</cdr:x>
      <cdr:y>0.25</cdr:y>
    </cdr:from>
    <cdr:to>
      <cdr:x>0.71053</cdr:x>
      <cdr:y>0.42809</cdr:y>
    </cdr:to>
    <cdr:sp macro="" textlink="">
      <cdr:nvSpPr>
        <cdr:cNvPr id="5" name="TextBox 7"/>
        <cdr:cNvSpPr txBox="1"/>
      </cdr:nvSpPr>
      <cdr:spPr>
        <a:xfrm xmlns:a="http://schemas.openxmlformats.org/drawingml/2006/main">
          <a:off x="1080120" y="432048"/>
          <a:ext cx="86409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+ 10,1%</a:t>
          </a:r>
          <a:endParaRPr lang="ru-RU" sz="14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0.26207</cdr:x>
      <cdr:y>0.65714</cdr:y>
    </cdr:from>
    <cdr:to>
      <cdr:x>0.44138</cdr:x>
      <cdr:y>0.79147</cdr:y>
    </cdr:to>
    <cdr:sp macro="" textlink="">
      <cdr:nvSpPr>
        <cdr:cNvPr id="3" name="TextBox 22"/>
        <cdr:cNvSpPr txBox="1"/>
      </cdr:nvSpPr>
      <cdr:spPr>
        <a:xfrm xmlns:a="http://schemas.openxmlformats.org/drawingml/2006/main">
          <a:off x="1368152" y="1656184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+ 5,7%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0.26207</cdr:x>
      <cdr:y>0.37143</cdr:y>
    </cdr:from>
    <cdr:to>
      <cdr:x>0.42759</cdr:x>
      <cdr:y>0.50576</cdr:y>
    </cdr:to>
    <cdr:sp macro="" textlink="">
      <cdr:nvSpPr>
        <cdr:cNvPr id="4" name="TextBox 22"/>
        <cdr:cNvSpPr txBox="1"/>
      </cdr:nvSpPr>
      <cdr:spPr>
        <a:xfrm xmlns:a="http://schemas.openxmlformats.org/drawingml/2006/main">
          <a:off x="1368152" y="936104"/>
          <a:ext cx="864096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+ 0,7%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DACFB46-8B98-4288-AB24-DDF22D7BB4D2}" type="datetimeFigureOut">
              <a:rPr lang="ru-RU"/>
              <a:pPr>
                <a:defRPr/>
              </a:pPr>
              <a:t>17.09.2019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120624D-4379-4F7F-8809-342BF8962A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D196B63-A424-40E6-BEEA-DC80958ED7A3}" type="datetimeFigureOut">
              <a:rPr lang="ru-RU"/>
              <a:pPr>
                <a:defRPr/>
              </a:pPr>
              <a:t>17.09.2019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C31C40-F1BB-4CB7-9887-64FAC1D5C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111048-93A1-4227-AE86-A51E75E9C927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A05C72-0C62-4642-840A-EFECD433F94B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C31C40-F1BB-4CB7-9887-64FAC1D5C86F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EE33B-D502-4441-8D5F-B8B85416099E}" type="datetimeFigureOut">
              <a:rPr lang="ru-RU"/>
              <a:pPr>
                <a:defRPr/>
              </a:pPr>
              <a:t>17.09.2019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04B672D-6523-4C85-AE32-311950E6EA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C0F9D-9ED8-456E-BB47-33FB4B3A3F67}" type="datetimeFigureOut">
              <a:rPr lang="ru-RU"/>
              <a:pPr>
                <a:defRPr/>
              </a:pPr>
              <a:t>17.09.2019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D464F-56F2-4F54-9410-10739A9495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3D568-3D1C-4530-97D2-B4BEC774BEC7}" type="datetimeFigureOut">
              <a:rPr lang="ru-RU"/>
              <a:pPr>
                <a:defRPr/>
              </a:pPr>
              <a:t>17.09.2019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D21E4-B371-48A2-84F1-97727D5B67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E0627-0FD4-4818-97FC-D5555AF335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BF870-7277-448A-AF65-F628A7B1285C}" type="datetimeFigureOut">
              <a:rPr lang="ru-RU"/>
              <a:pPr>
                <a:defRPr/>
              </a:pPr>
              <a:t>17.09.2019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302BC-BDB8-4D18-809C-F503195B10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30827-0EE6-48C2-AA6E-2A9D26609338}" type="datetimeFigureOut">
              <a:rPr lang="ru-RU"/>
              <a:pPr>
                <a:defRPr/>
              </a:pPr>
              <a:t>17.09.2019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F12C5-8E7A-4264-83C9-BC88671C15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40077-492F-484A-981B-8C80DB6BF17D}" type="datetimeFigureOut">
              <a:rPr lang="ru-RU"/>
              <a:pPr>
                <a:defRPr/>
              </a:pPr>
              <a:t>17.09.2019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C24BC-F384-4046-8B68-D1AA8FE9ED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F79BB6E-AEFC-4C79-AA89-F0E6E1D9DCCC}" type="datetimeFigureOut">
              <a:rPr lang="ru-RU"/>
              <a:pPr>
                <a:defRPr/>
              </a:pPr>
              <a:t>17.09.2019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AC4A67-4EAA-4EA5-8529-4B514644A4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7543B-08A5-4491-ADB5-13FEE9175164}" type="datetimeFigureOut">
              <a:rPr lang="ru-RU"/>
              <a:pPr>
                <a:defRPr/>
              </a:pPr>
              <a:t>17.09.2019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CAA8D-2DD2-4A28-8EAE-2FFD07DC13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59531-15EB-4CAD-92E6-C15BDE038612}" type="datetimeFigureOut">
              <a:rPr lang="ru-RU"/>
              <a:pPr>
                <a:defRPr/>
              </a:pPr>
              <a:t>17.09.2019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55AF3-CD59-4F49-ABFE-9000A0ABF6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1BDB5-F9F3-4C70-865D-E08FE742A7FC}" type="datetimeFigureOut">
              <a:rPr lang="ru-RU"/>
              <a:pPr>
                <a:defRPr/>
              </a:pPr>
              <a:t>17.09.2019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384FC-17B8-4461-B74D-942AA656A9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74182-A78C-483E-AF88-97831E5DBB13}" type="datetimeFigureOut">
              <a:rPr lang="ru-RU"/>
              <a:pPr>
                <a:defRPr/>
              </a:pPr>
              <a:t>17.09.2019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2E9F8-0285-4FBD-896E-BDCED181B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6C01745-9BC4-42AF-B5A3-D3FAB7AA5960}" type="datetimeFigureOut">
              <a:rPr lang="ru-RU"/>
              <a:pPr>
                <a:defRPr/>
              </a:pPr>
              <a:t>17.09.2019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074E195-6CD9-4762-8194-B2CE2EF70E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0" r:id="rId2"/>
    <p:sldLayoutId id="2147483841" r:id="rId3"/>
    <p:sldLayoutId id="2147483842" r:id="rId4"/>
    <p:sldLayoutId id="2147483849" r:id="rId5"/>
    <p:sldLayoutId id="2147483850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5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notesSlide" Target="../notesSlides/notesSlide2.xml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oleObject" Target="../embeddings/_____Microsoft_Office_Excel_97-20031.xls"/><Relationship Id="rId9" Type="http://schemas.microsoft.com/office/2007/relationships/diagramDrawing" Target="../diagrams/drawin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ctrTitle"/>
          </p:nvPr>
        </p:nvSpPr>
        <p:spPr>
          <a:xfrm>
            <a:off x="457200" y="2272498"/>
            <a:ext cx="8458200" cy="1470025"/>
          </a:xfrm>
        </p:spPr>
        <p:txBody>
          <a:bodyPr/>
          <a:lstStyle/>
          <a:p>
            <a:pPr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Отчёт об исполнении областного бюджета за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полугодие 2019 года</a:t>
            </a:r>
          </a:p>
        </p:txBody>
      </p:sp>
      <p:sp>
        <p:nvSpPr>
          <p:cNvPr id="614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5" y="3929063"/>
            <a:ext cx="5357813" cy="1724025"/>
          </a:xfrm>
        </p:spPr>
        <p:txBody>
          <a:bodyPr/>
          <a:lstStyle/>
          <a:p>
            <a:pPr marL="63500" eaLnBrk="1" hangingPunct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25 сентября 2019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500042"/>
            <a:ext cx="9286940" cy="645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Расходы областного бюджета 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реализацию национальных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проектов</a:t>
            </a:r>
          </a:p>
          <a:p>
            <a:pPr algn="ctr" defTabSz="904875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за 9 месяцев 2019 года </a:t>
            </a: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18463266"/>
              </p:ext>
            </p:extLst>
          </p:nvPr>
        </p:nvGraphicFramePr>
        <p:xfrm>
          <a:off x="85176" y="1196338"/>
          <a:ext cx="8807304" cy="5508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1008112"/>
                <a:gridCol w="1030440"/>
                <a:gridCol w="919430"/>
                <a:gridCol w="942136"/>
                <a:gridCol w="1090762"/>
              </a:tblGrid>
              <a:tr h="589588">
                <a:tc rowSpan="3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нацпроекта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План, млн.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13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Исполнено на  17.09.2019,</a:t>
                      </a:r>
                      <a:r>
                        <a:rPr kumimoji="0" lang="ru-RU" sz="13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 руб.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endParaRPr lang="ru-RU" sz="13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 плану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02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месяцев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0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месяцев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</a:tr>
              <a:tr h="340820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РАСХОДОВ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12 433,3</a:t>
                      </a:r>
                    </a:p>
                  </a:txBody>
                  <a:tcPr marL="9525" marR="72000" marT="9525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6 605,8</a:t>
                      </a:r>
                    </a:p>
                  </a:txBody>
                  <a:tcPr marL="9525" marR="72000" marT="9525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5 460,6</a:t>
                      </a:r>
                    </a:p>
                  </a:txBody>
                  <a:tcPr marL="9525" marR="72000" marT="9525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44%</a:t>
                      </a:r>
                    </a:p>
                  </a:txBody>
                  <a:tcPr marL="9525" marR="72000" marT="9525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83%</a:t>
                      </a:r>
                    </a:p>
                  </a:txBody>
                  <a:tcPr marL="9525" marR="72000" marT="9525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05574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Демография 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3 742,8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1 514,6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1 327,8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35%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88%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406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Здравоохранение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1 018,0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900,2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897,4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88%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Образование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626,3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247,5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158,7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25%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64%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Жилье и городская среда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2 540,7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639,1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298,6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12%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47%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Экология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196,8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79,2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78,4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40%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99%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Безопасные автомобильные дороги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2 488,1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1 787,6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1 272,6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51%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71%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 Цифровая экономика 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Культура  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94,3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68,0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67,5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72%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99%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740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 МСП и поддержка индивидуальной предпринимательской инициативы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504,1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481,2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471,2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93%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98%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 Комплексный план модернизации магистральной инфраструктуры 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1 222,2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888,4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888,4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73%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72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702612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39108" y="400296"/>
            <a:ext cx="8858250" cy="42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Структура расходов областного бюджета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/>
        </p:nvGraphicFramePr>
        <p:xfrm>
          <a:off x="251519" y="832882"/>
          <a:ext cx="8606761" cy="59078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6027"/>
                <a:gridCol w="1372487"/>
                <a:gridCol w="1234510"/>
                <a:gridCol w="1089274"/>
                <a:gridCol w="1054463"/>
              </a:tblGrid>
              <a:tr h="884441"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за           1 полугодие 2019 г.,  </a:t>
                      </a:r>
                      <a:r>
                        <a:rPr kumimoji="0" lang="ru-RU" sz="13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 в расходах,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 к плану   2019 года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 к плану  1 полугодия</a:t>
                      </a:r>
                    </a:p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года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97099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 РАСХОДОВ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39 603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05574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1 177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579853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 (в т.ч. сельское хозяйство и Дорожный фонд)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4 132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79901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2 765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57805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11 821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35709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3 786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554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10 956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291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579853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общего характера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2 829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99,5 %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432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408452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отрасли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861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44 %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85 %</a:t>
                      </a:r>
                    </a:p>
                  </a:txBody>
                  <a:tcPr marL="89016" marR="89016" marT="46288" marB="46288" anchor="ctr" horzOverflow="overflow"/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500063"/>
            <a:ext cx="9144000" cy="642937"/>
          </a:xfrm>
        </p:spPr>
        <p:txBody>
          <a:bodyPr/>
          <a:lstStyle/>
          <a:p>
            <a:pPr algn="ctr" eaLnBrk="1" hangingPunct="1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Исполнение областных программ за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полугодие 2019 года</a:t>
            </a:r>
          </a:p>
        </p:txBody>
      </p:sp>
      <p:graphicFrame>
        <p:nvGraphicFramePr>
          <p:cNvPr id="88140" name="Group 76"/>
          <p:cNvGraphicFramePr>
            <a:graphicFrameLocks noGrp="1"/>
          </p:cNvGraphicFramePr>
          <p:nvPr>
            <p:ph idx="4294967295"/>
          </p:nvPr>
        </p:nvGraphicFramePr>
        <p:xfrm>
          <a:off x="214313" y="1160460"/>
          <a:ext cx="8715405" cy="5351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8397"/>
                <a:gridCol w="1324488"/>
                <a:gridCol w="1254779"/>
                <a:gridCol w="1254779"/>
                <a:gridCol w="949954"/>
                <a:gridCol w="1143008"/>
              </a:tblGrid>
              <a:tr h="982656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Виды  программ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 года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кассовый план </a:t>
                      </a:r>
                      <a:b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полугодия, млн.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Исполне-но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исполнения к плану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00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полугодие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полугодие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325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Государственные программы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88 310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40 540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39 212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44%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97%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0618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Адресные программы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1 984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98%</a:t>
                      </a:r>
                    </a:p>
                  </a:txBody>
                  <a:tcPr anchor="ctr" horzOverflow="overflow"/>
                </a:tc>
              </a:tr>
              <a:tr h="7811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Иные программы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anchor="ctr" horzOverflow="overflow"/>
                </a:tc>
              </a:tr>
              <a:tr h="8368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по  программам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90 299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40 589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39 260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97%</a:t>
                      </a: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506259"/>
            <a:ext cx="9144000" cy="642938"/>
          </a:xfrm>
        </p:spPr>
        <p:txBody>
          <a:bodyPr/>
          <a:lstStyle/>
          <a:p>
            <a:pPr algn="ctr" eaLnBrk="1" hangingPunct="1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Изменение долговых обязательств за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полугодие 2019 года</a:t>
            </a:r>
          </a:p>
        </p:txBody>
      </p:sp>
      <p:graphicFrame>
        <p:nvGraphicFramePr>
          <p:cNvPr id="88140" name="Group 76"/>
          <p:cNvGraphicFramePr>
            <a:graphicFrameLocks noGrp="1"/>
          </p:cNvGraphicFramePr>
          <p:nvPr>
            <p:ph idx="4294967295"/>
          </p:nvPr>
        </p:nvGraphicFramePr>
        <p:xfrm>
          <a:off x="179388" y="1268413"/>
          <a:ext cx="8785101" cy="4668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9665"/>
                <a:gridCol w="1062714"/>
                <a:gridCol w="991866"/>
                <a:gridCol w="1346104"/>
                <a:gridCol w="921019"/>
                <a:gridCol w="1047628"/>
                <a:gridCol w="936105"/>
              </a:tblGrid>
              <a:tr h="576064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60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01.01.2019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01.07.2019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Изменение</a:t>
                      </a:r>
                    </a:p>
                  </a:txBody>
                  <a:tcPr horzOverflow="overflow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288032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.</a:t>
                      </a:r>
                      <a:r>
                        <a:rPr kumimoji="0" lang="ru-RU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7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всего,                     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35 549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27 116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- 8 433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-24 %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375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Бюджетные кредиты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14 249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19 916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+ 5 667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+ 40 %</a:t>
                      </a:r>
                    </a:p>
                  </a:txBody>
                  <a:tcPr anchor="ctr" horzOverflow="overflow"/>
                </a:tc>
              </a:tr>
              <a:tr h="9349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Коммерческие кредиты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21 000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6 900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- 14 100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- 67 %</a:t>
                      </a:r>
                    </a:p>
                  </a:txBody>
                  <a:tcPr anchor="ctr" horzOverflow="overflow"/>
                </a:tc>
              </a:tr>
              <a:tr h="7798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Государственные гарантии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1 %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523511"/>
            <a:ext cx="8401050" cy="642938"/>
          </a:xfrm>
        </p:spPr>
        <p:txBody>
          <a:bodyPr/>
          <a:lstStyle/>
          <a:p>
            <a:pPr algn="ctr" eaLnBrk="1" hangingPunct="1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Общие характеристики исполнения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областного бюджета за 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полугодие 2019 года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0393" name="Group 153"/>
          <p:cNvGraphicFramePr>
            <a:graphicFrameLocks noGrp="1"/>
          </p:cNvGraphicFramePr>
          <p:nvPr>
            <p:ph type="tbl" idx="1"/>
          </p:nvPr>
        </p:nvGraphicFramePr>
        <p:xfrm>
          <a:off x="177800" y="1196975"/>
          <a:ext cx="8786718" cy="5357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8668"/>
                <a:gridCol w="1481893"/>
                <a:gridCol w="1340760"/>
                <a:gridCol w="1435103"/>
                <a:gridCol w="1205928"/>
                <a:gridCol w="1204366"/>
              </a:tblGrid>
              <a:tr h="90621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Уточнённая роспись и кассовый план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2019 год, </a:t>
                      </a:r>
                      <a:r>
                        <a:rPr kumimoji="0" lang="ru-RU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Уточнённая роспись и кассовый план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1 полугодие 2019 года, </a:t>
                      </a:r>
                      <a:r>
                        <a:rPr kumimoji="0" lang="ru-RU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за             1 полугодие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года, </a:t>
                      </a:r>
                      <a:r>
                        <a:rPr kumimoji="0" lang="ru-RU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                 за 1 полугодие к уточнённой росписи (кассовому плану)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62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полугодия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8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85 389</a:t>
                      </a: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36 895</a:t>
                      </a: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44 430</a:t>
                      </a: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52 %</a:t>
                      </a: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120 %</a:t>
                      </a:r>
                    </a:p>
                  </a:txBody>
                  <a:tcPr marL="53998" marR="53998" marT="0" marB="0" anchor="ctr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70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91 421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40 982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39 603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43 %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97 %</a:t>
                      </a:r>
                    </a:p>
                  </a:txBody>
                  <a:tcPr marL="53998" marR="53998" marT="0" marB="0" anchor="ctr" horzOverflow="overflow"/>
                </a:tc>
              </a:tr>
              <a:tr h="776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(-), ПРОФИЦИТ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(+)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- 6 032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- 4 087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+ 4 827</a:t>
                      </a: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/>
                </a:tc>
              </a:tr>
              <a:tr h="7349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01.01.2019,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01.07.2019, </a:t>
                      </a:r>
                      <a:r>
                        <a:rPr kumimoji="0" lang="ru-RU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Изменение  за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полугодие,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млн.руб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565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35 549</a:t>
                      </a: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27 116</a:t>
                      </a: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- 8 433</a:t>
                      </a: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3998" marR="53998" marT="0" marB="0" anchor="ctr" horzOverflow="overflow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76672"/>
            <a:ext cx="9144000" cy="90805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 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 областной бюджет за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полугодие 2019 года, млн. руб.</a:t>
            </a:r>
          </a:p>
        </p:txBody>
      </p:sp>
      <p:graphicFrame>
        <p:nvGraphicFramePr>
          <p:cNvPr id="14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611560" y="1772817"/>
          <a:ext cx="8091487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100" name="Text Box 14"/>
          <p:cNvSpPr txBox="1">
            <a:spLocks noChangeArrowheads="1"/>
          </p:cNvSpPr>
          <p:nvPr/>
        </p:nvSpPr>
        <p:spPr bwMode="auto">
          <a:xfrm>
            <a:off x="1475656" y="2132856"/>
            <a:ext cx="108012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28 458</a:t>
            </a:r>
            <a:endParaRPr lang="ru-RU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Text Box 15"/>
          <p:cNvSpPr txBox="1">
            <a:spLocks noChangeArrowheads="1"/>
          </p:cNvSpPr>
          <p:nvPr/>
        </p:nvSpPr>
        <p:spPr bwMode="auto">
          <a:xfrm>
            <a:off x="4139952" y="1844824"/>
            <a:ext cx="10801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31 471</a:t>
            </a:r>
            <a:endParaRPr lang="ru-RU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AutoShape 16"/>
          <p:cNvSpPr>
            <a:spLocks noChangeArrowheads="1"/>
          </p:cNvSpPr>
          <p:nvPr/>
        </p:nvSpPr>
        <p:spPr bwMode="auto">
          <a:xfrm rot="19947947">
            <a:off x="2857106" y="1638945"/>
            <a:ext cx="1137193" cy="647700"/>
          </a:xfrm>
          <a:prstGeom prst="rightArrow">
            <a:avLst>
              <a:gd name="adj1" fmla="val 50000"/>
              <a:gd name="adj2" fmla="val 7034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,6%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7" name="TextBox 16"/>
          <p:cNvSpPr txBox="1">
            <a:spLocks noChangeArrowheads="1"/>
          </p:cNvSpPr>
          <p:nvPr/>
        </p:nvSpPr>
        <p:spPr bwMode="auto">
          <a:xfrm>
            <a:off x="2915816" y="5157192"/>
            <a:ext cx="8931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,7%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8" name="TextBox 17"/>
          <p:cNvSpPr txBox="1">
            <a:spLocks noChangeArrowheads="1"/>
          </p:cNvSpPr>
          <p:nvPr/>
        </p:nvSpPr>
        <p:spPr bwMode="auto">
          <a:xfrm>
            <a:off x="2915816" y="2996952"/>
            <a:ext cx="10086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31,7%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24006"/>
            <a:ext cx="9252520" cy="404664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Поступление налога на прибыль за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полугодие 2019 года,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млн.руб.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642918"/>
          <a:ext cx="2915816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9632" y="1076121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- 0,8%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3059832" y="698322"/>
          <a:ext cx="2736304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139952" y="1346394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+ 40,6%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67544" y="2348880"/>
          <a:ext cx="216024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080120"/>
              </a:tblGrid>
              <a:tr h="25202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КГН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322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547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491880" y="2348880"/>
          <a:ext cx="216024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080120"/>
              </a:tblGrid>
              <a:tr h="30480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КГН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789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432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6444208" y="2348880"/>
          <a:ext cx="208823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116"/>
                <a:gridCol w="1044116"/>
              </a:tblGrid>
              <a:tr h="29094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КГН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9094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1 112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1 979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0" y="3105783"/>
          <a:ext cx="9144001" cy="3591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1080120"/>
                <a:gridCol w="1080120"/>
                <a:gridCol w="2592288"/>
                <a:gridCol w="1152128"/>
                <a:gridCol w="1115617"/>
              </a:tblGrid>
              <a:tr h="54165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Плательщики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области: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полугодие 2019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 + / -» 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 2018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Плательщики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НАО: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полугодие</a:t>
                      </a:r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 + / -»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к 2018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840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 ПО СЕВМАШ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1 259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151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ПАО Лукойл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1 350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+756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12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 Группа Илим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1 131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-21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ООО СК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Русвьетпетро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199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+544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53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 Архангельский ЦБК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755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+104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ООО Зарубежнефть-Добыча Харьяга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620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63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ПАО Сбербанк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526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-118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ООО Компания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Полярное Сияние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169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+161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286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ПАО Газпром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498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+273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</a:tr>
              <a:tr h="35800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АГД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Даймондс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371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+123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  <a:tr h="40823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АТФ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266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+110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  <a:tr h="2867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АО ЦС Звездочка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222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FontTx/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-452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6" name="Содержимое 3"/>
          <p:cNvGraphicFramePr>
            <a:graphicFrameLocks/>
          </p:cNvGraphicFramePr>
          <p:nvPr/>
        </p:nvGraphicFramePr>
        <p:xfrm>
          <a:off x="6000760" y="714356"/>
          <a:ext cx="2736304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571868" y="1500174"/>
          <a:ext cx="522058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356"/>
            <a:ext cx="9144000" cy="404664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Динамика поступления НДФЛ за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полугодие 2019 года, млн.руб.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33128" y="14847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9 032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55576" y="1915692"/>
            <a:ext cx="2376264" cy="7200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 плана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46,8 %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30020" y="184482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8 575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V="1">
            <a:off x="5217792" y="1270868"/>
            <a:ext cx="504056" cy="360040"/>
          </a:xfrm>
          <a:prstGeom prst="straightConnector1">
            <a:avLst/>
          </a:prstGeom>
          <a:ln w="793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5364088" y="2060848"/>
            <a:ext cx="432048" cy="28803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5364088" y="2780928"/>
            <a:ext cx="432048" cy="288032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857752" y="163090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+ 5,3%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55576" y="2779788"/>
            <a:ext cx="2376264" cy="7920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плановый темп роста на 2019 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103,3 %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3528" y="4077072"/>
            <a:ext cx="4392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Динамика поступления в контингенте: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642910" y="4437112"/>
          <a:ext cx="6429420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70" y="28006"/>
            <a:ext cx="9144000" cy="980728"/>
          </a:xfrm>
        </p:spPr>
        <p:txBody>
          <a:bodyPr/>
          <a:lstStyle/>
          <a:p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Поступление налоговых и неналоговых доходов в областной бюджет </a:t>
            </a:r>
            <a:b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полугодие 2019 года, млн.руб.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724003"/>
          <a:ext cx="9144000" cy="6133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1064"/>
                <a:gridCol w="1233624"/>
                <a:gridCol w="822415"/>
                <a:gridCol w="904658"/>
                <a:gridCol w="1235864"/>
                <a:gridCol w="1322811"/>
                <a:gridCol w="1363564"/>
              </a:tblGrid>
              <a:tr h="375319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полугодие 2019 / </a:t>
                      </a:r>
                      <a:b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полугодие 2018,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45543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полугодие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полугодие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исполнение плана на 01.07.19,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243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прибыль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10 007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868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17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204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11 020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latin typeface="Times New Roman"/>
                        </a:rPr>
                        <a:t>6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4,1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110,1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8566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8 575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683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19 300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9 032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46,8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105,3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41628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1 915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4 498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2 258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50,2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117,9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83290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Упрощенная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система налогообложения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1 744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248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3 387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2 090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61,7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119,8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7929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имущество организаций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3 761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014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6 991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082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58,4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108,6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7763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НДПИ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1 333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3 087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2 809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1 621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latin typeface="Times New Roman"/>
                        </a:rPr>
                        <a:t>57,7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121,6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7763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Прочие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1 123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3 049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2 872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1 368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47,6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121,8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57763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458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59 133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57 061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31 471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55,2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110,6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Темпы роста налоговых и неналоговых доходов                                 в январе-июне 2019 года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348" y="1484784"/>
          <a:ext cx="7286676" cy="4707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8374"/>
                <a:gridCol w="1288228"/>
                <a:gridCol w="1695037"/>
                <a:gridCol w="1695037"/>
              </a:tblGrid>
              <a:tr h="6253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/>
                    </a:p>
                    <a:p>
                      <a:pPr algn="ctr"/>
                      <a:r>
                        <a:rPr lang="ru-RU" sz="1600" dirty="0" smtClean="0"/>
                        <a:t>Всего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Налог на прибыль организации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/>
                    </a:p>
                    <a:p>
                      <a:pPr algn="ctr"/>
                      <a:r>
                        <a:rPr lang="ru-RU" sz="1600" dirty="0" smtClean="0"/>
                        <a:t>НДФЛ</a:t>
                      </a:r>
                      <a:endParaRPr lang="ru-RU" sz="1600" dirty="0"/>
                    </a:p>
                  </a:txBody>
                  <a:tcPr/>
                </a:tc>
              </a:tr>
              <a:tr h="82197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Российская Федерация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111,8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117,6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108,8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497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487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СЗФО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113,1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122,3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107,7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497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620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Архангельская область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110,0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110,1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105,5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044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Рейтинг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044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 РФ – 85 субъектов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42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62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044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 СЗФО – 11 субъектов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3"/>
          <p:cNvGraphicFramePr>
            <a:graphicFrameLocks/>
          </p:cNvGraphicFramePr>
          <p:nvPr/>
        </p:nvGraphicFramePr>
        <p:xfrm>
          <a:off x="142875" y="1714500"/>
          <a:ext cx="8858312" cy="44291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58312"/>
              </a:tblGrid>
              <a:tr h="4429156">
                <a:tc>
                  <a:txBody>
                    <a:bodyPr/>
                    <a:lstStyle/>
                    <a:p>
                      <a:pPr algn="ctr"/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364" name="Диаграмма 15"/>
          <p:cNvGraphicFramePr>
            <a:graphicFrameLocks/>
          </p:cNvGraphicFramePr>
          <p:nvPr/>
        </p:nvGraphicFramePr>
        <p:xfrm>
          <a:off x="-357188" y="0"/>
          <a:ext cx="5143501" cy="6858000"/>
        </p:xfrm>
        <a:graphic>
          <a:graphicData uri="http://schemas.openxmlformats.org/presentationml/2006/ole">
            <p:oleObj spid="_x0000_s63490" name="Worksheet" r:id="rId4" imgW="5145470" imgH="6858594" progId="Excel.Sheet.8">
              <p:embed/>
            </p:oleObj>
          </a:graphicData>
        </a:graphic>
      </p:graphicFrame>
      <p:sp>
        <p:nvSpPr>
          <p:cNvPr id="15365" name="Rectangle 37"/>
          <p:cNvSpPr>
            <a:spLocks noChangeArrowheads="1"/>
          </p:cNvSpPr>
          <p:nvPr/>
        </p:nvSpPr>
        <p:spPr bwMode="auto">
          <a:xfrm>
            <a:off x="0" y="888828"/>
            <a:ext cx="9144000" cy="3970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областного бюджета за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полугодие 2019 года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 flipH="1">
            <a:off x="4222746" y="2071678"/>
            <a:ext cx="4786313" cy="2571768"/>
          </a:xfrm>
          <a:prstGeom prst="homePlate">
            <a:avLst>
              <a:gd name="adj" fmla="val 22214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0" name="Схема 19"/>
          <p:cNvGraphicFramePr/>
          <p:nvPr/>
        </p:nvGraphicFramePr>
        <p:xfrm>
          <a:off x="4722516" y="2029146"/>
          <a:ext cx="4214874" cy="2786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5368" name="Rectangle 37"/>
          <p:cNvSpPr>
            <a:spLocks noChangeArrowheads="1"/>
          </p:cNvSpPr>
          <p:nvPr/>
        </p:nvSpPr>
        <p:spPr bwMode="auto">
          <a:xfrm>
            <a:off x="606425" y="4873625"/>
            <a:ext cx="350043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Налоговые и неналоговые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доходы, исполнено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55 %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9" name="Rectangle 37"/>
          <p:cNvSpPr>
            <a:spLocks noChangeArrowheads="1"/>
          </p:cNvSpPr>
          <p:nvPr/>
        </p:nvSpPr>
        <p:spPr bwMode="auto">
          <a:xfrm>
            <a:off x="4892704" y="4881563"/>
            <a:ext cx="3751262" cy="64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Безвозмездные поступления,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исполнено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46%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25500" y="4935538"/>
            <a:ext cx="214313" cy="2143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089554" y="4924425"/>
            <a:ext cx="214312" cy="21431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372" name="Rectangle 37"/>
          <p:cNvSpPr>
            <a:spLocks noChangeArrowheads="1"/>
          </p:cNvSpPr>
          <p:nvPr/>
        </p:nvSpPr>
        <p:spPr bwMode="auto">
          <a:xfrm>
            <a:off x="371475" y="2879725"/>
            <a:ext cx="142875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ts val="2000"/>
              </a:lnSpc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31 471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ts val="2000"/>
              </a:lnSpc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млн. руб.</a:t>
            </a:r>
          </a:p>
        </p:txBody>
      </p:sp>
      <p:sp>
        <p:nvSpPr>
          <p:cNvPr id="15373" name="Rectangle 37"/>
          <p:cNvSpPr>
            <a:spLocks noChangeArrowheads="1"/>
          </p:cNvSpPr>
          <p:nvPr/>
        </p:nvSpPr>
        <p:spPr bwMode="auto">
          <a:xfrm>
            <a:off x="2806700" y="2928938"/>
            <a:ext cx="142875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ts val="2000"/>
              </a:lnSpc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12 959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ts val="2000"/>
              </a:lnSpc>
            </a:pP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млн. руб.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4725509" y="4143380"/>
            <a:ext cx="4214874" cy="352161"/>
            <a:chOff x="0" y="1658434"/>
            <a:chExt cx="4214874" cy="352161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14" name="Нашивка 13"/>
            <p:cNvSpPr/>
            <p:nvPr/>
          </p:nvSpPr>
          <p:spPr>
            <a:xfrm rot="10800000">
              <a:off x="0" y="1658434"/>
              <a:ext cx="4214874" cy="352161"/>
            </a:xfrm>
            <a:prstGeom prst="chevro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Нашивка 4"/>
            <p:cNvSpPr/>
            <p:nvPr/>
          </p:nvSpPr>
          <p:spPr>
            <a:xfrm>
              <a:off x="135236" y="1658434"/>
              <a:ext cx="3862713" cy="3521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8255" rIns="1651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1300" kern="1200" dirty="0" smtClean="0">
                  <a:latin typeface="Times New Roman" pitchFamily="18" charset="0"/>
                  <a:cs typeface="Times New Roman" pitchFamily="18" charset="0"/>
                </a:rPr>
                <a:t>По соглашению между Архангельской областью </a:t>
              </a:r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1300" kern="1200" dirty="0" smtClean="0">
                  <a:latin typeface="Times New Roman" pitchFamily="18" charset="0"/>
                  <a:cs typeface="Times New Roman" pitchFamily="18" charset="0"/>
                </a:rPr>
                <a:t>и г. Москва, </a:t>
              </a:r>
              <a:r>
                <a:rPr lang="ru-RU" sz="1300" dirty="0" smtClean="0">
                  <a:latin typeface="Times New Roman" pitchFamily="18" charset="0"/>
                  <a:cs typeface="Times New Roman" pitchFamily="18" charset="0"/>
                </a:rPr>
                <a:t>2 000</a:t>
              </a:r>
              <a:r>
                <a:rPr lang="ru-RU" sz="1300" kern="1200" dirty="0" smtClean="0">
                  <a:latin typeface="Times New Roman" pitchFamily="18" charset="0"/>
                  <a:cs typeface="Times New Roman" pitchFamily="18" charset="0"/>
                </a:rPr>
                <a:t> млн. руб.</a:t>
              </a:r>
              <a:endParaRPr lang="ru-RU" sz="13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2891992" y="5643578"/>
            <a:ext cx="3333540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Исполнено 52 % к плану года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549275"/>
            <a:ext cx="9144000" cy="621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54000" tIns="10800" rIns="54000" bIns="10800">
            <a:spAutoFit/>
          </a:bodyPr>
          <a:lstStyle/>
          <a:p>
            <a:pPr marL="342900" indent="-342900" algn="ctr">
              <a:lnSpc>
                <a:spcPct val="75000"/>
              </a:lnSpc>
            </a:pP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Исполнение областного бюджета  по расходам </a:t>
            </a:r>
          </a:p>
          <a:p>
            <a:pPr marL="342900" indent="-342900" algn="ctr">
              <a:lnSpc>
                <a:spcPct val="75000"/>
              </a:lnSpc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полугодие 2019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11" name="Group 3"/>
          <p:cNvGraphicFramePr>
            <a:graphicFrameLocks noGrp="1"/>
          </p:cNvGraphicFramePr>
          <p:nvPr/>
        </p:nvGraphicFramePr>
        <p:xfrm>
          <a:off x="285750" y="1412875"/>
          <a:ext cx="8678893" cy="524519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329393"/>
                <a:gridCol w="2349500"/>
              </a:tblGrid>
              <a:tr h="889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ГОДА (сводная бюджетная роспись на 01.07.2019), млн. рублей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91 421</a:t>
                      </a:r>
                    </a:p>
                  </a:txBody>
                  <a:tcPr marL="54000" marR="54000" marT="0" marB="0" anchor="ctr" horzOverflow="overflow"/>
                </a:tc>
              </a:tr>
              <a:tr h="593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1 полугодия 2019 г., млн. рублей</a:t>
                      </a: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40 982</a:t>
                      </a:r>
                    </a:p>
                  </a:txBody>
                  <a:tcPr marL="54000" marR="54000" marT="0" marB="0" anchor="ctr" horzOverflow="overflow"/>
                </a:tc>
              </a:tr>
              <a:tr h="1186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ДОВЕДЕНО объемов финансирования до главных распорядителей средств областного бюджета (по заявкам), млн. рублей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40 608</a:t>
                      </a:r>
                    </a:p>
                  </a:txBody>
                  <a:tcPr marL="54000" marR="54000" marT="0" marB="0" anchor="ctr" horzOverflow="overflow"/>
                </a:tc>
              </a:tr>
              <a:tr h="518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(кассовые расходы), млн. рублей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39 603</a:t>
                      </a:r>
                    </a:p>
                  </a:txBody>
                  <a:tcPr marL="54000" marR="54000" marT="0" marB="0" anchor="ctr" horzOverflow="overflow"/>
                </a:tc>
              </a:tr>
              <a:tr h="8154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кассовых расходов к доведенным объемам финансирования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97 %</a:t>
                      </a:r>
                    </a:p>
                  </a:txBody>
                  <a:tcPr marL="54000" marR="54000" marT="0" marB="0" anchor="ctr" horzOverflow="overflow"/>
                </a:tc>
              </a:tr>
              <a:tr h="10295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кассовых расходов                  к годовому плану /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 плану 1 полугодия 2019 г.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43 %  /  97 %</a:t>
                      </a:r>
                    </a:p>
                  </a:txBody>
                  <a:tcPr marL="54000" marR="54000" marT="0" marB="0"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500042"/>
            <a:ext cx="9286940" cy="76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Расходы областного бюджета на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реализацию национальных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проектов</a:t>
            </a:r>
          </a:p>
          <a:p>
            <a:pPr algn="ctr" defTabSz="904875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за 1 полугодие 2019 года </a:t>
            </a: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18463266"/>
              </p:ext>
            </p:extLst>
          </p:nvPr>
        </p:nvGraphicFramePr>
        <p:xfrm>
          <a:off x="154184" y="1299850"/>
          <a:ext cx="8807304" cy="52943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816424"/>
                <a:gridCol w="884714"/>
                <a:gridCol w="1071570"/>
                <a:gridCol w="1001698"/>
                <a:gridCol w="942136"/>
                <a:gridCol w="1090762"/>
              </a:tblGrid>
              <a:tr h="577774">
                <a:tc rowSpan="2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нацпроекта</a:t>
                      </a:r>
                    </a:p>
                  </a:txBody>
                  <a:tcPr marL="89016" marR="89016" marT="46288" marB="46288" anchor="ctr" horzOverflow="overflow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План, млн.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13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Исполнено,</a:t>
                      </a:r>
                      <a:r>
                        <a:rPr kumimoji="0" lang="ru-RU" sz="13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 руб.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 плану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40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полугодие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полугодие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548A"/>
                    </a:solidFill>
                  </a:tcPr>
                </a:tc>
              </a:tr>
              <a:tr h="340820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РАСХОДОВ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12  260</a:t>
                      </a:r>
                    </a:p>
                  </a:txBody>
                  <a:tcPr marL="9525" marR="72000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3 054</a:t>
                      </a:r>
                    </a:p>
                  </a:txBody>
                  <a:tcPr marL="9525" marR="72000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2 727</a:t>
                      </a:r>
                    </a:p>
                  </a:txBody>
                  <a:tcPr marL="9525" marR="72000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22 %</a:t>
                      </a:r>
                    </a:p>
                  </a:txBody>
                  <a:tcPr marL="9525" marR="72000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89 %</a:t>
                      </a:r>
                    </a:p>
                  </a:txBody>
                  <a:tcPr marL="9525" marR="72000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1D1DA"/>
                    </a:solidFill>
                  </a:tcPr>
                </a:tc>
              </a:tr>
              <a:tr h="305574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Демография 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3 679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935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812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  <a:tr h="34406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Здравоохранение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1 106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885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883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Образование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622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Жилье и городская среда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2 537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Экология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162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Безопасные автомобильные дороги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2 457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247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104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 Цифровая экономика 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Культура  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83 %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  <a:tr h="48740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 МСП и поддержка индивидуальной предпринимательской инициативы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287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255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255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100 %</a:t>
                      </a:r>
                    </a:p>
                  </a:txBody>
                  <a:tcPr marL="9525" marR="72000" marT="9525" marB="0" anchor="ctr">
                    <a:solidFill>
                      <a:srgbClr val="E9E9ED"/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 Комплексный план модернизации магистральной инфраструктуры (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1 222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479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443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93 %</a:t>
                      </a:r>
                    </a:p>
                  </a:txBody>
                  <a:tcPr marL="9525" marR="72000" marT="9525" marB="0" anchor="ctr"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702612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3725</TotalTime>
  <Words>1431</Words>
  <Application>Microsoft Office PowerPoint</Application>
  <PresentationFormat>Экран (4:3)</PresentationFormat>
  <Paragraphs>559</Paragraphs>
  <Slides>14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Городская</vt:lpstr>
      <vt:lpstr>Worksheet</vt:lpstr>
      <vt:lpstr>Отчёт об исполнении областного бюджета за I полугодие 2019 года</vt:lpstr>
      <vt:lpstr>Динамика поступления налоговых и неналоговых доходов  в областной бюджет за I полугодие 2019 года, млн. руб.</vt:lpstr>
      <vt:lpstr>Поступление налога на прибыль за I полугодие 2019 года, млн.руб.</vt:lpstr>
      <vt:lpstr>Динамика поступления НДФЛ за I полугодие 2019 года, млн.руб.</vt:lpstr>
      <vt:lpstr>Поступление налоговых и неналоговых доходов в областной бюджет  за I полугодие 2019 года, млн.руб. </vt:lpstr>
      <vt:lpstr>Темпы роста налоговых и неналоговых доходов                                 в январе-июне 2019 года</vt:lpstr>
      <vt:lpstr>Слайд 7</vt:lpstr>
      <vt:lpstr>Слайд 8</vt:lpstr>
      <vt:lpstr>Слайд 9</vt:lpstr>
      <vt:lpstr>Слайд 10</vt:lpstr>
      <vt:lpstr>Слайд 11</vt:lpstr>
      <vt:lpstr>Исполнение областных программ за I полугодие 2019 года</vt:lpstr>
      <vt:lpstr>Изменение долговых обязательств за I полугодие 2019 года</vt:lpstr>
      <vt:lpstr>Общие характеристики исполнения областного бюджета за I полугодие 2019 года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об исполнении областного бюджета  за 2012 год  2 апреля 2013 г.</dc:title>
  <dc:creator>lomteva</dc:creator>
  <cp:lastModifiedBy>Pavlenko</cp:lastModifiedBy>
  <cp:revision>555</cp:revision>
  <dcterms:created xsi:type="dcterms:W3CDTF">2013-03-31T10:10:36Z</dcterms:created>
  <dcterms:modified xsi:type="dcterms:W3CDTF">2019-09-17T12:29:06Z</dcterms:modified>
</cp:coreProperties>
</file>