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6"/>
  </p:notesMasterIdLst>
  <p:handoutMasterIdLst>
    <p:handoutMasterId r:id="rId17"/>
  </p:handoutMasterIdLst>
  <p:sldIdLst>
    <p:sldId id="335" r:id="rId2"/>
    <p:sldId id="386" r:id="rId3"/>
    <p:sldId id="387" r:id="rId4"/>
    <p:sldId id="388" r:id="rId5"/>
    <p:sldId id="389" r:id="rId6"/>
    <p:sldId id="371" r:id="rId7"/>
    <p:sldId id="323" r:id="rId8"/>
    <p:sldId id="383" r:id="rId9"/>
    <p:sldId id="336" r:id="rId10"/>
    <p:sldId id="384" r:id="rId11"/>
    <p:sldId id="390" r:id="rId12"/>
    <p:sldId id="362" r:id="rId13"/>
    <p:sldId id="349" r:id="rId14"/>
    <p:sldId id="316" r:id="rId15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9ED"/>
    <a:srgbClr val="D1D1DA"/>
    <a:srgbClr val="53548A"/>
    <a:srgbClr val="386C70"/>
    <a:srgbClr val="0000FF"/>
    <a:srgbClr val="F6D3BC"/>
    <a:srgbClr val="F1B487"/>
    <a:srgbClr val="F7D9C5"/>
    <a:srgbClr val="FFCC66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082" autoAdjust="0"/>
  </p:normalViewPr>
  <p:slideViewPr>
    <p:cSldViewPr>
      <p:cViewPr>
        <p:scale>
          <a:sx n="60" d="100"/>
          <a:sy n="60" d="100"/>
        </p:scale>
        <p:origin x="-144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50" y="-8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80487313743E-2"/>
          <c:w val="0.65079365079366158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9 месяцев 2018</c:v>
                </c:pt>
                <c:pt idx="1">
                  <c:v>9 месяцев 2019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36711.359400000001</c:v>
                </c:pt>
                <c:pt idx="1">
                  <c:v>39370.856300000043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9 месяцев 2018</c:v>
                </c:pt>
                <c:pt idx="1">
                  <c:v>9 месяцев 2019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5438.5497000000005</c:v>
                </c:pt>
                <c:pt idx="1">
                  <c:v>6205.8618000000024</c:v>
                </c:pt>
              </c:numCache>
            </c:numRef>
          </c:val>
        </c:ser>
        <c:dLbls>
          <c:showVal val="1"/>
        </c:dLbls>
        <c:overlap val="100"/>
        <c:axId val="81831808"/>
        <c:axId val="81833344"/>
      </c:barChart>
      <c:catAx>
        <c:axId val="81831808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81833344"/>
        <c:crosses val="autoZero"/>
        <c:lblAlgn val="ctr"/>
        <c:lblOffset val="100"/>
        <c:tickLblSkip val="1"/>
        <c:tickMarkSkip val="1"/>
      </c:catAx>
      <c:valAx>
        <c:axId val="81833344"/>
        <c:scaling>
          <c:orientation val="minMax"/>
        </c:scaling>
        <c:delete val="1"/>
        <c:axPos val="l"/>
        <c:numFmt formatCode="General" sourceLinked="1"/>
        <c:tickLblPos val="none"/>
        <c:crossAx val="81831808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022693109437117"/>
          <c:y val="0.45489537874155772"/>
          <c:w val="0.29248950162065912"/>
          <c:h val="0.39903852160576364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/>
              <a:t>Архангельская область</a:t>
            </a:r>
          </a:p>
        </c:rich>
      </c:tx>
      <c:layout>
        <c:manualLayout>
          <c:xMode val="edge"/>
          <c:yMode val="edge"/>
          <c:x val="0.24105076287819871"/>
          <c:y val="7.8386545013517023E-2"/>
        </c:manualLayout>
      </c:layout>
    </c:title>
    <c:plotArea>
      <c:layout>
        <c:manualLayout>
          <c:layoutTarget val="inner"/>
          <c:xMode val="edge"/>
          <c:yMode val="edge"/>
          <c:x val="0.15876389109918806"/>
          <c:y val="0.28219086768136881"/>
          <c:w val="0.74590135630575938"/>
          <c:h val="0.4906109969262695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9 месяцев 2018</c:v>
                </c:pt>
                <c:pt idx="1">
                  <c:v>9 месяцев 2019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9664.833399999985</c:v>
                </c:pt>
                <c:pt idx="1">
                  <c:v>9933.087799999983</c:v>
                </c:pt>
              </c:numCache>
            </c:numRef>
          </c:val>
        </c:ser>
        <c:axId val="82065664"/>
        <c:axId val="82300928"/>
      </c:barChart>
      <c:catAx>
        <c:axId val="820656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2300928"/>
        <c:crosses val="autoZero"/>
        <c:auto val="1"/>
        <c:lblAlgn val="ctr"/>
        <c:lblOffset val="100"/>
      </c:catAx>
      <c:valAx>
        <c:axId val="82300928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82065664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НАО</a:t>
            </a:r>
            <a:endParaRPr lang="ru-RU" sz="1600" b="0" dirty="0"/>
          </a:p>
        </c:rich>
      </c:tx>
      <c:layout>
        <c:manualLayout>
          <c:xMode val="edge"/>
          <c:yMode val="edge"/>
          <c:x val="0.44434097965723224"/>
          <c:y val="7.838654501351702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9.157242762500073E-3"/>
                  <c:y val="0.1539585879346739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9.4079459007478747E-3"/>
                  <c:y val="0.15195823149279905"/>
                </c:manualLayout>
              </c:layout>
              <c:dLblPos val="outEnd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9 месяцев 2018</c:v>
                </c:pt>
                <c:pt idx="1">
                  <c:v>9 месяцев 2019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4276.2222000000156</c:v>
                </c:pt>
                <c:pt idx="1">
                  <c:v>5016.4368999999997</c:v>
                </c:pt>
              </c:numCache>
            </c:numRef>
          </c:val>
        </c:ser>
        <c:axId val="99900032"/>
        <c:axId val="99901824"/>
      </c:barChart>
      <c:catAx>
        <c:axId val="999000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9901824"/>
        <c:crosses val="autoZero"/>
        <c:auto val="1"/>
        <c:lblAlgn val="ctr"/>
        <c:lblOffset val="100"/>
      </c:catAx>
      <c:valAx>
        <c:axId val="99901824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99900032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Всего</a:t>
            </a:r>
            <a:endParaRPr lang="ru-RU" sz="1600" b="0" dirty="0"/>
          </a:p>
        </c:rich>
      </c:tx>
      <c:layout>
        <c:manualLayout>
          <c:xMode val="edge"/>
          <c:yMode val="edge"/>
          <c:x val="0.42097807845911944"/>
          <c:y val="8.3285306262267267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9 месяцев 2018</c:v>
                </c:pt>
                <c:pt idx="1">
                  <c:v>9 месяцев 2019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13941.055599999963</c:v>
                </c:pt>
                <c:pt idx="1">
                  <c:v>14949.524799999999</c:v>
                </c:pt>
              </c:numCache>
            </c:numRef>
          </c:val>
        </c:ser>
        <c:axId val="99922688"/>
        <c:axId val="99924224"/>
      </c:barChart>
      <c:catAx>
        <c:axId val="999226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9924224"/>
        <c:crossesAt val="0"/>
        <c:auto val="1"/>
        <c:lblAlgn val="ctr"/>
        <c:lblOffset val="100"/>
      </c:catAx>
      <c:valAx>
        <c:axId val="99924224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99922688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79654047508E-2"/>
          <c:w val="0.65079365079366203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9 месяцев 2018</c:v>
                </c:pt>
                <c:pt idx="1">
                  <c:v>9 месяцев 2019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11990.772400000014</c:v>
                </c:pt>
                <c:pt idx="1">
                  <c:v>12549.181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2"/>
            </a:solidFill>
            <a:ln w="17062">
              <a:solidFill>
                <a:schemeClr val="tx1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dirty="0" smtClean="0"/>
                      <a:t>1</a:t>
                    </a:r>
                    <a:r>
                      <a:rPr lang="ru-RU" sz="1600" baseline="0" dirty="0" smtClean="0"/>
                      <a:t> 040</a:t>
                    </a:r>
                    <a:endParaRPr lang="en-US" sz="1600" dirty="0"/>
                  </a:p>
                </c:rich>
              </c:tx>
              <c:showVal val="1"/>
            </c:dLbl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9 месяцев 2018</c:v>
                </c:pt>
                <c:pt idx="1">
                  <c:v>9 месяцев 2019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1039.6208999999999</c:v>
                </c:pt>
                <c:pt idx="1">
                  <c:v>1050.3761999999999</c:v>
                </c:pt>
              </c:numCache>
            </c:numRef>
          </c:val>
        </c:ser>
        <c:dLbls>
          <c:showVal val="1"/>
        </c:dLbls>
        <c:overlap val="100"/>
        <c:axId val="134609152"/>
        <c:axId val="134684672"/>
      </c:barChart>
      <c:catAx>
        <c:axId val="134609152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34684672"/>
        <c:crosses val="autoZero"/>
        <c:lblAlgn val="ctr"/>
        <c:lblOffset val="100"/>
        <c:tickLblSkip val="1"/>
        <c:tickMarkSkip val="1"/>
      </c:catAx>
      <c:valAx>
        <c:axId val="134684672"/>
        <c:scaling>
          <c:orientation val="minMax"/>
        </c:scaling>
        <c:delete val="1"/>
        <c:axPos val="l"/>
        <c:numFmt formatCode="General" sourceLinked="1"/>
        <c:tickLblPos val="none"/>
        <c:crossAx val="134609152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6844510959389369"/>
          <c:y val="0.40407814812878284"/>
          <c:w val="0.3263138190125035"/>
          <c:h val="0.39903852160576392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9947099894883474E-2"/>
          <c:y val="0.1180080232631162"/>
          <c:w val="0.93118707530995048"/>
          <c:h val="0.8819922680038316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ln w="38100"/>
          </c:spPr>
          <c:marker>
            <c:symbol val="circle"/>
            <c:size val="9"/>
            <c:spPr>
              <a:solidFill>
                <a:schemeClr val="tx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4315104110747988E-2"/>
                  <c:y val="0.1206210421064331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10,6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4.7210907471532108E-2"/>
                  <c:y val="0.1006838129096767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4.3775131427973915E-2"/>
                  <c:y val="0.113229085657149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3"/>
              <c:layout>
                <c:manualLayout>
                  <c:x val="-4.7656936344141469E-2"/>
                  <c:y val="0.12859626708143623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6680448204167791E-2"/>
                  <c:y val="0.12920953227419191"/>
                </c:manualLayout>
              </c:layout>
              <c:dLblPos val="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b="0" dirty="0" smtClean="0">
                        <a:solidFill>
                          <a:srgbClr val="000066"/>
                        </a:solidFill>
                      </a:rPr>
                      <a:t>103,0</a:t>
                    </a:r>
                    <a:r>
                      <a:rPr lang="en-US" b="0" dirty="0" smtClean="0">
                        <a:solidFill>
                          <a:srgbClr val="000066"/>
                        </a:solidFill>
                      </a:rPr>
                      <a:t>%</a:t>
                    </a:r>
                    <a:endParaRPr lang="en-US" b="0" dirty="0">
                      <a:solidFill>
                        <a:srgbClr val="000066"/>
                      </a:solidFill>
                    </a:endParaRPr>
                  </a:p>
                </c:rich>
              </c:tx>
              <c:dLblPos val="b"/>
              <c:showVal val="1"/>
            </c:dLbl>
            <c:numFmt formatCode="0.0%" sourceLinked="0"/>
            <c:txPr>
              <a:bodyPr/>
              <a:lstStyle/>
              <a:p>
                <a:pPr>
                  <a:defRPr sz="1400">
                    <a:solidFill>
                      <a:srgbClr val="000066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Val val="1"/>
          </c:dLbls>
          <c:cat>
            <c:strRef>
              <c:f>Лист1!$A$2:$A$10</c:f>
              <c:strCache>
                <c:ptCount val="9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</c:strCache>
            </c:strRef>
          </c:cat>
          <c:val>
            <c:numRef>
              <c:f>Лист1!$B$2:$B$10</c:f>
              <c:numCache>
                <c:formatCode>0.00%</c:formatCode>
                <c:ptCount val="9"/>
                <c:pt idx="0">
                  <c:v>1.1060000000000001</c:v>
                </c:pt>
                <c:pt idx="1">
                  <c:v>1.077</c:v>
                </c:pt>
                <c:pt idx="2">
                  <c:v>1.095</c:v>
                </c:pt>
                <c:pt idx="3">
                  <c:v>1.1200000000000001</c:v>
                </c:pt>
                <c:pt idx="4">
                  <c:v>1.1200000000000001</c:v>
                </c:pt>
                <c:pt idx="5">
                  <c:v>0.85700000000000065</c:v>
                </c:pt>
                <c:pt idx="6">
                  <c:v>1.03</c:v>
                </c:pt>
                <c:pt idx="7">
                  <c:v>0.96100000000000063</c:v>
                </c:pt>
                <c:pt idx="8">
                  <c:v>1.085</c:v>
                </c:pt>
              </c:numCache>
            </c:numRef>
          </c:val>
        </c:ser>
        <c:marker val="1"/>
        <c:axId val="141740672"/>
        <c:axId val="141885824"/>
      </c:lineChart>
      <c:catAx>
        <c:axId val="141740672"/>
        <c:scaling>
          <c:orientation val="minMax"/>
        </c:scaling>
        <c:axPos val="b"/>
        <c:tickLblPos val="nextTo"/>
        <c:spPr>
          <a:ln w="38100">
            <a:noFill/>
          </a:ln>
        </c:spPr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885824"/>
        <c:crossesAt val="100"/>
        <c:auto val="1"/>
        <c:lblAlgn val="ctr"/>
        <c:lblOffset val="100"/>
      </c:catAx>
      <c:valAx>
        <c:axId val="141885824"/>
        <c:scaling>
          <c:orientation val="minMax"/>
        </c:scaling>
        <c:delete val="1"/>
        <c:axPos val="l"/>
        <c:majorGridlines>
          <c:spPr>
            <a:ln>
              <a:prstDash val="sysDot"/>
            </a:ln>
          </c:spPr>
        </c:majorGridlines>
        <c:numFmt formatCode="0.00%" sourceLinked="1"/>
        <c:tickLblPos val="none"/>
        <c:crossAx val="141740672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9689C6-0684-4268-AD48-662335D919E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ACDD22-7613-4EF8-A4DD-D316890C87E9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Из федерального бюджета 17 459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0A2A07-25EB-4619-8C47-B0CE8A883137}" type="parTrans" cxnId="{ACA8C5B0-79F6-4EB3-B858-74D2D6535CB5}">
      <dgm:prSet/>
      <dgm:spPr/>
      <dgm:t>
        <a:bodyPr/>
        <a:lstStyle/>
        <a:p>
          <a:endParaRPr lang="ru-RU"/>
        </a:p>
      </dgm:t>
    </dgm:pt>
    <dgm:pt modelId="{D7FDA9E1-3F46-480A-9A78-AABABC64583D}" type="sibTrans" cxnId="{ACA8C5B0-79F6-4EB3-B858-74D2D6535CB5}">
      <dgm:prSet/>
      <dgm:spPr/>
      <dgm:t>
        <a:bodyPr/>
        <a:lstStyle/>
        <a:p>
          <a:endParaRPr lang="ru-RU"/>
        </a:p>
      </dgm:t>
    </dgm:pt>
    <dgm:pt modelId="{4CFC08F2-CF4A-4E3F-A999-2E707293F309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Из Фонда содействия реформированию ЖКХ,  </a:t>
          </a:r>
        </a:p>
        <a:p>
          <a:pPr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поступило 528  млн. руб., возврат 10,0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E002E41-4B23-43DF-B80F-00DBA77C642E}" type="parTrans" cxnId="{8FD4F665-3BF8-47EA-BE75-CD5705072BF1}">
      <dgm:prSet/>
      <dgm:spPr/>
      <dgm:t>
        <a:bodyPr/>
        <a:lstStyle/>
        <a:p>
          <a:endParaRPr lang="ru-RU"/>
        </a:p>
      </dgm:t>
    </dgm:pt>
    <dgm:pt modelId="{775B2C39-4C2C-4C67-AFB1-F1258023953B}" type="sibTrans" cxnId="{8FD4F665-3BF8-47EA-BE75-CD5705072BF1}">
      <dgm:prSet/>
      <dgm:spPr/>
      <dgm:t>
        <a:bodyPr/>
        <a:lstStyle/>
        <a:p>
          <a:endParaRPr lang="ru-RU"/>
        </a:p>
      </dgm:t>
    </dgm:pt>
    <dgm:pt modelId="{3F0DA9E5-7B25-4458-B109-669A4BE55B36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Прочие поступления, 56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BF95C19-5248-4160-9C5F-1E2F9105E384}" type="parTrans" cxnId="{4139B861-DEF2-4290-8B44-C96BC75C4188}">
      <dgm:prSet/>
      <dgm:spPr/>
      <dgm:t>
        <a:bodyPr/>
        <a:lstStyle/>
        <a:p>
          <a:endParaRPr lang="ru-RU"/>
        </a:p>
      </dgm:t>
    </dgm:pt>
    <dgm:pt modelId="{38E85347-BAD0-458A-A60E-A0711C28F583}" type="sibTrans" cxnId="{4139B861-DEF2-4290-8B44-C96BC75C4188}">
      <dgm:prSet/>
      <dgm:spPr/>
      <dgm:t>
        <a:bodyPr/>
        <a:lstStyle/>
        <a:p>
          <a:endParaRPr lang="ru-RU"/>
        </a:p>
      </dgm:t>
    </dgm:pt>
    <dgm:pt modelId="{E3012BA1-2C08-47FC-AFC7-57063178E1F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Сальдо возврата остатков  38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2688ADA-F886-4186-BC2B-4E388B826205}" type="parTrans" cxnId="{0997BB73-2FB4-468D-A935-67A684294B7C}">
      <dgm:prSet/>
      <dgm:spPr/>
      <dgm:t>
        <a:bodyPr/>
        <a:lstStyle/>
        <a:p>
          <a:endParaRPr lang="ru-RU"/>
        </a:p>
      </dgm:t>
    </dgm:pt>
    <dgm:pt modelId="{E1DF3FB0-A824-4082-B74D-7232B819E864}" type="sibTrans" cxnId="{0997BB73-2FB4-468D-A935-67A684294B7C}">
      <dgm:prSet/>
      <dgm:spPr/>
      <dgm:t>
        <a:bodyPr/>
        <a:lstStyle/>
        <a:p>
          <a:endParaRPr lang="ru-RU"/>
        </a:p>
      </dgm:t>
    </dgm:pt>
    <dgm:pt modelId="{C282457B-9E26-4639-9F21-F9C14C49E969}" type="pres">
      <dgm:prSet presAssocID="{5E9689C6-0684-4268-AD48-662335D919EF}" presName="Name0" presStyleCnt="0">
        <dgm:presLayoutVars>
          <dgm:chPref val="3"/>
          <dgm:dir val="rev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1C40286-B2C6-48CD-ACF2-4D45C8CDED7F}" type="pres">
      <dgm:prSet presAssocID="{EAACDD22-7613-4EF8-A4DD-D316890C87E9}" presName="horFlow" presStyleCnt="0"/>
      <dgm:spPr/>
    </dgm:pt>
    <dgm:pt modelId="{EB7151C2-77AB-4E81-98EB-0944C885B79D}" type="pres">
      <dgm:prSet presAssocID="{EAACDD22-7613-4EF8-A4DD-D316890C87E9}" presName="bigChev" presStyleLbl="node1" presStyleIdx="0" presStyleCnt="4" custScaleY="23812" custLinFactNeighborY="-2902"/>
      <dgm:spPr/>
      <dgm:t>
        <a:bodyPr/>
        <a:lstStyle/>
        <a:p>
          <a:endParaRPr lang="ru-RU"/>
        </a:p>
      </dgm:t>
    </dgm:pt>
    <dgm:pt modelId="{F606A728-BAC8-499D-A332-F535A9A18C8A}" type="pres">
      <dgm:prSet presAssocID="{EAACDD22-7613-4EF8-A4DD-D316890C87E9}" presName="vSp" presStyleCnt="0"/>
      <dgm:spPr/>
    </dgm:pt>
    <dgm:pt modelId="{7448758C-F035-4E1B-8952-AF04F74EB9E9}" type="pres">
      <dgm:prSet presAssocID="{4CFC08F2-CF4A-4E3F-A999-2E707293F309}" presName="horFlow" presStyleCnt="0"/>
      <dgm:spPr/>
    </dgm:pt>
    <dgm:pt modelId="{6676BA15-B13D-4F16-8F11-12219723BAD9}" type="pres">
      <dgm:prSet presAssocID="{4CFC08F2-CF4A-4E3F-A999-2E707293F309}" presName="bigChev" presStyleLbl="node1" presStyleIdx="1" presStyleCnt="4" custScaleY="26829" custLinFactNeighborY="-12099"/>
      <dgm:spPr/>
      <dgm:t>
        <a:bodyPr/>
        <a:lstStyle/>
        <a:p>
          <a:endParaRPr lang="ru-RU"/>
        </a:p>
      </dgm:t>
    </dgm:pt>
    <dgm:pt modelId="{3CB3D31E-745A-4B41-82FB-A5DBD35A349D}" type="pres">
      <dgm:prSet presAssocID="{4CFC08F2-CF4A-4E3F-A999-2E707293F309}" presName="vSp" presStyleCnt="0"/>
      <dgm:spPr/>
    </dgm:pt>
    <dgm:pt modelId="{465164B2-C0D1-41F1-B3CF-BF0D3B16E37D}" type="pres">
      <dgm:prSet presAssocID="{E3012BA1-2C08-47FC-AFC7-57063178E1F6}" presName="horFlow" presStyleCnt="0"/>
      <dgm:spPr/>
    </dgm:pt>
    <dgm:pt modelId="{C56B3C67-CC58-4519-8C9F-8455BC99D9DE}" type="pres">
      <dgm:prSet presAssocID="{E3012BA1-2C08-47FC-AFC7-57063178E1F6}" presName="bigChev" presStyleLbl="node1" presStyleIdx="2" presStyleCnt="4" custScaleY="23926" custLinFactNeighborY="-22336"/>
      <dgm:spPr/>
      <dgm:t>
        <a:bodyPr/>
        <a:lstStyle/>
        <a:p>
          <a:endParaRPr lang="ru-RU"/>
        </a:p>
      </dgm:t>
    </dgm:pt>
    <dgm:pt modelId="{470F129B-37C1-4B26-845E-CB9CD99DE19C}" type="pres">
      <dgm:prSet presAssocID="{E3012BA1-2C08-47FC-AFC7-57063178E1F6}" presName="vSp" presStyleCnt="0"/>
      <dgm:spPr/>
    </dgm:pt>
    <dgm:pt modelId="{86EAEFF4-86BC-42B8-8080-9DF855719D59}" type="pres">
      <dgm:prSet presAssocID="{3F0DA9E5-7B25-4458-B109-669A4BE55B36}" presName="horFlow" presStyleCnt="0"/>
      <dgm:spPr/>
    </dgm:pt>
    <dgm:pt modelId="{8AA80725-DFC1-48E3-A0E1-77CD9E2D4712}" type="pres">
      <dgm:prSet presAssocID="{3F0DA9E5-7B25-4458-B109-669A4BE55B36}" presName="bigChev" presStyleLbl="node1" presStyleIdx="3" presStyleCnt="4" custScaleY="20888" custLinFactNeighborY="-32098"/>
      <dgm:spPr/>
      <dgm:t>
        <a:bodyPr/>
        <a:lstStyle/>
        <a:p>
          <a:endParaRPr lang="ru-RU"/>
        </a:p>
      </dgm:t>
    </dgm:pt>
  </dgm:ptLst>
  <dgm:cxnLst>
    <dgm:cxn modelId="{ACA8C5B0-79F6-4EB3-B858-74D2D6535CB5}" srcId="{5E9689C6-0684-4268-AD48-662335D919EF}" destId="{EAACDD22-7613-4EF8-A4DD-D316890C87E9}" srcOrd="0" destOrd="0" parTransId="{0F0A2A07-25EB-4619-8C47-B0CE8A883137}" sibTransId="{D7FDA9E1-3F46-480A-9A78-AABABC64583D}"/>
    <dgm:cxn modelId="{6B1ABEC3-37FE-481C-8EB2-65ECFF4ADF35}" type="presOf" srcId="{E3012BA1-2C08-47FC-AFC7-57063178E1F6}" destId="{C56B3C67-CC58-4519-8C9F-8455BC99D9DE}" srcOrd="0" destOrd="0" presId="urn:microsoft.com/office/officeart/2005/8/layout/lProcess3"/>
    <dgm:cxn modelId="{0997BB73-2FB4-468D-A935-67A684294B7C}" srcId="{5E9689C6-0684-4268-AD48-662335D919EF}" destId="{E3012BA1-2C08-47FC-AFC7-57063178E1F6}" srcOrd="2" destOrd="0" parTransId="{22688ADA-F886-4186-BC2B-4E388B826205}" sibTransId="{E1DF3FB0-A824-4082-B74D-7232B819E864}"/>
    <dgm:cxn modelId="{C6ABA142-2D65-46D1-A074-422479884159}" type="presOf" srcId="{3F0DA9E5-7B25-4458-B109-669A4BE55B36}" destId="{8AA80725-DFC1-48E3-A0E1-77CD9E2D4712}" srcOrd="0" destOrd="0" presId="urn:microsoft.com/office/officeart/2005/8/layout/lProcess3"/>
    <dgm:cxn modelId="{8FD4F665-3BF8-47EA-BE75-CD5705072BF1}" srcId="{5E9689C6-0684-4268-AD48-662335D919EF}" destId="{4CFC08F2-CF4A-4E3F-A999-2E707293F309}" srcOrd="1" destOrd="0" parTransId="{6E002E41-4B23-43DF-B80F-00DBA77C642E}" sibTransId="{775B2C39-4C2C-4C67-AFB1-F1258023953B}"/>
    <dgm:cxn modelId="{524CEF1C-6D30-432F-90C2-59C087B4D810}" type="presOf" srcId="{4CFC08F2-CF4A-4E3F-A999-2E707293F309}" destId="{6676BA15-B13D-4F16-8F11-12219723BAD9}" srcOrd="0" destOrd="0" presId="urn:microsoft.com/office/officeart/2005/8/layout/lProcess3"/>
    <dgm:cxn modelId="{41919DD1-0CDE-48DA-90E0-9C9CABBF7942}" type="presOf" srcId="{EAACDD22-7613-4EF8-A4DD-D316890C87E9}" destId="{EB7151C2-77AB-4E81-98EB-0944C885B79D}" srcOrd="0" destOrd="0" presId="urn:microsoft.com/office/officeart/2005/8/layout/lProcess3"/>
    <dgm:cxn modelId="{9EA35422-7318-437E-81F3-47B7BAAAD484}" type="presOf" srcId="{5E9689C6-0684-4268-AD48-662335D919EF}" destId="{C282457B-9E26-4639-9F21-F9C14C49E969}" srcOrd="0" destOrd="0" presId="urn:microsoft.com/office/officeart/2005/8/layout/lProcess3"/>
    <dgm:cxn modelId="{4139B861-DEF2-4290-8B44-C96BC75C4188}" srcId="{5E9689C6-0684-4268-AD48-662335D919EF}" destId="{3F0DA9E5-7B25-4458-B109-669A4BE55B36}" srcOrd="3" destOrd="0" parTransId="{DBF95C19-5248-4160-9C5F-1E2F9105E384}" sibTransId="{38E85347-BAD0-458A-A60E-A0711C28F583}"/>
    <dgm:cxn modelId="{BE90270B-B56D-4C4C-B9BF-1C66C9F46D9B}" type="presParOf" srcId="{C282457B-9E26-4639-9F21-F9C14C49E969}" destId="{71C40286-B2C6-48CD-ACF2-4D45C8CDED7F}" srcOrd="0" destOrd="0" presId="urn:microsoft.com/office/officeart/2005/8/layout/lProcess3"/>
    <dgm:cxn modelId="{E30DED15-7A8C-4DB5-B308-1C4FF16B4B0D}" type="presParOf" srcId="{71C40286-B2C6-48CD-ACF2-4D45C8CDED7F}" destId="{EB7151C2-77AB-4E81-98EB-0944C885B79D}" srcOrd="0" destOrd="0" presId="urn:microsoft.com/office/officeart/2005/8/layout/lProcess3"/>
    <dgm:cxn modelId="{E933DD9B-674C-4920-A9B5-07E440D2555A}" type="presParOf" srcId="{C282457B-9E26-4639-9F21-F9C14C49E969}" destId="{F606A728-BAC8-499D-A332-F535A9A18C8A}" srcOrd="1" destOrd="0" presId="urn:microsoft.com/office/officeart/2005/8/layout/lProcess3"/>
    <dgm:cxn modelId="{234CB499-E9FF-48DE-9138-E3D79F20C821}" type="presParOf" srcId="{C282457B-9E26-4639-9F21-F9C14C49E969}" destId="{7448758C-F035-4E1B-8952-AF04F74EB9E9}" srcOrd="2" destOrd="0" presId="urn:microsoft.com/office/officeart/2005/8/layout/lProcess3"/>
    <dgm:cxn modelId="{98E26A84-C9B0-41C9-A997-613333D3F333}" type="presParOf" srcId="{7448758C-F035-4E1B-8952-AF04F74EB9E9}" destId="{6676BA15-B13D-4F16-8F11-12219723BAD9}" srcOrd="0" destOrd="0" presId="urn:microsoft.com/office/officeart/2005/8/layout/lProcess3"/>
    <dgm:cxn modelId="{17A63226-0ED8-43DC-A0DB-FC704E41CBBA}" type="presParOf" srcId="{C282457B-9E26-4639-9F21-F9C14C49E969}" destId="{3CB3D31E-745A-4B41-82FB-A5DBD35A349D}" srcOrd="3" destOrd="0" presId="urn:microsoft.com/office/officeart/2005/8/layout/lProcess3"/>
    <dgm:cxn modelId="{4CEC7D91-6961-4677-A363-5FE0EE0FDF91}" type="presParOf" srcId="{C282457B-9E26-4639-9F21-F9C14C49E969}" destId="{465164B2-C0D1-41F1-B3CF-BF0D3B16E37D}" srcOrd="4" destOrd="0" presId="urn:microsoft.com/office/officeart/2005/8/layout/lProcess3"/>
    <dgm:cxn modelId="{6614CA4D-61F1-44D6-AA2B-71739627B13D}" type="presParOf" srcId="{465164B2-C0D1-41F1-B3CF-BF0D3B16E37D}" destId="{C56B3C67-CC58-4519-8C9F-8455BC99D9DE}" srcOrd="0" destOrd="0" presId="urn:microsoft.com/office/officeart/2005/8/layout/lProcess3"/>
    <dgm:cxn modelId="{7862A5BE-692E-4036-B654-251487D08D3D}" type="presParOf" srcId="{C282457B-9E26-4639-9F21-F9C14C49E969}" destId="{470F129B-37C1-4B26-845E-CB9CD99DE19C}" srcOrd="5" destOrd="0" presId="urn:microsoft.com/office/officeart/2005/8/layout/lProcess3"/>
    <dgm:cxn modelId="{5CD9DAC9-04CB-4901-9F1A-1F1F6F1AD550}" type="presParOf" srcId="{C282457B-9E26-4639-9F21-F9C14C49E969}" destId="{86EAEFF4-86BC-42B8-8080-9DF855719D59}" srcOrd="6" destOrd="0" presId="urn:microsoft.com/office/officeart/2005/8/layout/lProcess3"/>
    <dgm:cxn modelId="{67F86EF1-691A-4461-84CE-502754E4B901}" type="presParOf" srcId="{86EAEFF4-86BC-42B8-8080-9DF855719D59}" destId="{8AA80725-DFC1-48E3-A0E1-77CD9E2D471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7151C2-77AB-4E81-98EB-0944C885B79D}">
      <dsp:nvSpPr>
        <dsp:cNvPr id="0" name=""/>
        <dsp:cNvSpPr/>
      </dsp:nvSpPr>
      <dsp:spPr>
        <a:xfrm rot="10800000">
          <a:off x="0" y="185403"/>
          <a:ext cx="4214874" cy="401458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Из федерального бюджета 17 459 млн. руб.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85403"/>
        <a:ext cx="4214874" cy="401458"/>
      </dsp:txXfrm>
    </dsp:sp>
    <dsp:sp modelId="{6676BA15-B13D-4F16-8F11-12219723BAD9}">
      <dsp:nvSpPr>
        <dsp:cNvPr id="0" name=""/>
        <dsp:cNvSpPr/>
      </dsp:nvSpPr>
      <dsp:spPr>
        <a:xfrm rot="10800000">
          <a:off x="0" y="667838"/>
          <a:ext cx="4214874" cy="452323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Из Фонда содействия реформированию ЖКХ,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поступило 528  млн. руб., возврат 10,0 млн. руб.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667838"/>
        <a:ext cx="4214874" cy="452323"/>
      </dsp:txXfrm>
    </dsp:sp>
    <dsp:sp modelId="{C56B3C67-CC58-4519-8C9F-8455BC99D9DE}">
      <dsp:nvSpPr>
        <dsp:cNvPr id="0" name=""/>
        <dsp:cNvSpPr/>
      </dsp:nvSpPr>
      <dsp:spPr>
        <a:xfrm rot="10800000">
          <a:off x="0" y="1183603"/>
          <a:ext cx="4214874" cy="40338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Сальдо возврата остатков  38 млн. руб.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183603"/>
        <a:ext cx="4214874" cy="403380"/>
      </dsp:txXfrm>
    </dsp:sp>
    <dsp:sp modelId="{8AA80725-DFC1-48E3-A0E1-77CD9E2D4712}">
      <dsp:nvSpPr>
        <dsp:cNvPr id="0" name=""/>
        <dsp:cNvSpPr/>
      </dsp:nvSpPr>
      <dsp:spPr>
        <a:xfrm rot="10800000">
          <a:off x="0" y="1658434"/>
          <a:ext cx="4214874" cy="352161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Прочие поступления, 56 млн. руб.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658434"/>
        <a:ext cx="4214874" cy="352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0.69743</cdr:x>
      <cdr:y>0.02832</cdr:y>
    </cdr:from>
    <cdr:to>
      <cdr:x>1</cdr:x>
      <cdr:y>0.27031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5760640" y="144015"/>
          <a:ext cx="2448241" cy="1230564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2"/>
        </a:solidFill>
        <a:ln xmlns:a="http://schemas.openxmlformats.org/drawingml/2006/main" w="19050" cap="flat" cmpd="sng" algn="ctr">
          <a:solidFill>
            <a:srgbClr val="53548A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плана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78,2 %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0.29218</cdr:x>
      <cdr:y>0.5682</cdr:y>
    </cdr:from>
    <cdr:to>
      <cdr:x>0.41857</cdr:x>
      <cdr:y>0.63604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 rot="19870835" flipV="1">
          <a:off x="2364156" y="2889424"/>
          <a:ext cx="1022678" cy="344950"/>
        </a:xfrm>
        <a:prstGeom xmlns:a="http://schemas.openxmlformats.org/drawingml/2006/main" prst="rightArrow">
          <a:avLst>
            <a:gd name="adj1" fmla="val 50000"/>
            <a:gd name="adj2" fmla="val 72375"/>
          </a:avLst>
        </a:prstGeom>
        <a:noFill xmlns:a="http://schemas.openxmlformats.org/drawingml/2006/main"/>
        <a:ln xmlns:a="http://schemas.openxmlformats.org/drawingml/2006/main" w="1905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  <cdr:relSizeAnchor xmlns:cdr="http://schemas.openxmlformats.org/drawingml/2006/chartDrawing">
    <cdr:from>
      <cdr:x>0.27832</cdr:x>
      <cdr:y>0.10091</cdr:y>
    </cdr:from>
    <cdr:to>
      <cdr:x>0.40471</cdr:x>
      <cdr:y>0.16875</cdr:y>
    </cdr:to>
    <cdr:sp macro="" textlink="">
      <cdr:nvSpPr>
        <cdr:cNvPr id="5" name="Стрелка вправо 4"/>
        <cdr:cNvSpPr/>
      </cdr:nvSpPr>
      <cdr:spPr>
        <a:xfrm xmlns:a="http://schemas.openxmlformats.org/drawingml/2006/main" rot="19870835" flipV="1">
          <a:off x="2252057" y="513160"/>
          <a:ext cx="1022678" cy="344950"/>
        </a:xfrm>
        <a:prstGeom xmlns:a="http://schemas.openxmlformats.org/drawingml/2006/main" prst="rightArrow">
          <a:avLst>
            <a:gd name="adj1" fmla="val 50000"/>
            <a:gd name="adj2" fmla="val 72375"/>
          </a:avLst>
        </a:prstGeom>
        <a:noFill xmlns:a="http://schemas.openxmlformats.org/drawingml/2006/main"/>
        <a:ln xmlns:a="http://schemas.openxmlformats.org/drawingml/2006/main" w="1905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0.4686</cdr:x>
      <cdr:y>0.58333</cdr:y>
    </cdr:from>
    <cdr:to>
      <cdr:x>0.5936</cdr:x>
      <cdr:y>0.70834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1619672" y="1008112"/>
          <a:ext cx="432048" cy="216030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0.47727</cdr:x>
      <cdr:y>0.58333</cdr:y>
    </cdr:from>
    <cdr:to>
      <cdr:x>0.61364</cdr:x>
      <cdr:y>0.70834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1512168" y="1008112"/>
          <a:ext cx="432048" cy="21603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0.47368</cdr:x>
      <cdr:y>0.54167</cdr:y>
    </cdr:from>
    <cdr:to>
      <cdr:x>0.63158</cdr:x>
      <cdr:y>0.70834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1296144" y="936104"/>
          <a:ext cx="432051" cy="28803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0.39474</cdr:x>
      <cdr:y>0.25</cdr:y>
    </cdr:from>
    <cdr:to>
      <cdr:x>0.71053</cdr:x>
      <cdr:y>0.42809</cdr:y>
    </cdr:to>
    <cdr:sp macro="" textlink="">
      <cdr:nvSpPr>
        <cdr:cNvPr id="5" name="TextBox 7"/>
        <cdr:cNvSpPr txBox="1"/>
      </cdr:nvSpPr>
      <cdr:spPr>
        <a:xfrm xmlns:a="http://schemas.openxmlformats.org/drawingml/2006/main">
          <a:off x="1080120" y="432048"/>
          <a:ext cx="86409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+ 7,2%</a:t>
          </a:r>
          <a:endParaRPr lang="ru-RU" sz="1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0.26207</cdr:x>
      <cdr:y>0.65714</cdr:y>
    </cdr:from>
    <cdr:to>
      <cdr:x>0.44138</cdr:x>
      <cdr:y>0.79147</cdr:y>
    </cdr:to>
    <cdr:sp macro="" textlink="">
      <cdr:nvSpPr>
        <cdr:cNvPr id="3" name="TextBox 22"/>
        <cdr:cNvSpPr txBox="1"/>
      </cdr:nvSpPr>
      <cdr:spPr>
        <a:xfrm xmlns:a="http://schemas.openxmlformats.org/drawingml/2006/main">
          <a:off x="1368152" y="1656184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+ 4,7%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0.26207</cdr:x>
      <cdr:y>0.37143</cdr:y>
    </cdr:from>
    <cdr:to>
      <cdr:x>0.42759</cdr:x>
      <cdr:y>0.50576</cdr:y>
    </cdr:to>
    <cdr:sp macro="" textlink="">
      <cdr:nvSpPr>
        <cdr:cNvPr id="4" name="TextBox 22"/>
        <cdr:cNvSpPr txBox="1"/>
      </cdr:nvSpPr>
      <cdr:spPr>
        <a:xfrm xmlns:a="http://schemas.openxmlformats.org/drawingml/2006/main">
          <a:off x="1368152" y="936104"/>
          <a:ext cx="86409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+ 1,0%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DACFB46-8B98-4288-AB24-DDF22D7BB4D2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120624D-4379-4F7F-8809-342BF8962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196B63-A424-40E6-BEEA-DC80958ED7A3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C31C40-F1BB-4CB7-9887-64FAC1D5C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11048-93A1-4227-AE86-A51E75E9C92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A05C72-0C62-4642-840A-EFECD433F94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C31C40-F1BB-4CB7-9887-64FAC1D5C86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EE33B-D502-4441-8D5F-B8B85416099E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4B672D-6523-4C85-AE32-311950E6E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C0F9D-9ED8-456E-BB47-33FB4B3A3F67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D464F-56F2-4F54-9410-10739A949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D568-3D1C-4530-97D2-B4BEC774BEC7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D21E4-B371-48A2-84F1-97727D5B6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E0627-0FD4-4818-97FC-D5555AF33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BF870-7277-448A-AF65-F628A7B1285C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302BC-BDB8-4D18-809C-F503195B1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30827-0EE6-48C2-AA6E-2A9D26609338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F12C5-8E7A-4264-83C9-BC88671C1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40077-492F-484A-981B-8C80DB6BF17D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24BC-F384-4046-8B68-D1AA8FE9E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79BB6E-AEFC-4C79-AA89-F0E6E1D9DCCC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AC4A67-4EAA-4EA5-8529-4B514644A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7543B-08A5-4491-ADB5-13FEE9175164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CAA8D-2DD2-4A28-8EAE-2FFD07DC1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59531-15EB-4CAD-92E6-C15BDE038612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55AF3-CD59-4F49-ABFE-9000A0ABF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1BDB5-F9F3-4C70-865D-E08FE742A7FC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384FC-17B8-4461-B74D-942AA656A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74182-A78C-483E-AF88-97831E5DBB13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2E9F8-0285-4FBD-896E-BDCED181B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6C01745-9BC4-42AF-B5A3-D3FAB7AA5960}" type="datetimeFigureOut">
              <a:rPr lang="ru-RU"/>
              <a:pPr>
                <a:defRPr/>
              </a:pPr>
              <a:t>09.12.2019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74E195-6CD9-4762-8194-B2CE2EF70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0" r:id="rId2"/>
    <p:sldLayoutId id="2147483841" r:id="rId3"/>
    <p:sldLayoutId id="2147483842" r:id="rId4"/>
    <p:sldLayoutId id="2147483849" r:id="rId5"/>
    <p:sldLayoutId id="2147483850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5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oleObject" Target="../embeddings/_____Microsoft_Office_Excel_97-20031.xls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457200" y="2272498"/>
            <a:ext cx="8458200" cy="1470025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Отчёт об исполнении областного бюджета за 9 месяцев 2019 года</a:t>
            </a: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3929063"/>
            <a:ext cx="5357813" cy="1724025"/>
          </a:xfrm>
        </p:spPr>
        <p:txBody>
          <a:bodyPr/>
          <a:lstStyle/>
          <a:p>
            <a:pPr marL="63500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 декабря 2019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8532440" cy="50006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Направления областной адресной инвестиционной программы (ОАИП)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958173"/>
          <a:ext cx="8712968" cy="5869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1799022"/>
                <a:gridCol w="1675571"/>
                <a:gridCol w="1452161"/>
              </a:tblGrid>
              <a:tr h="363643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Исполнено,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                   к плану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394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по ОАИП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31 %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3643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по отраслям: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785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дорожное хозяйство 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54 %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364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ЖКХ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42 %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364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образование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3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здравоохранение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7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развитие инфраструктуры Соловецкого архипелага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676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2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спортивные объекты 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3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прочие объекты </a:t>
                      </a:r>
                    </a:p>
                  </a:txBody>
                  <a:tcPr marL="36000" marR="36000" marT="36000" marB="36000"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36000" marR="36000" marT="36000" marB="36000"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40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объекты государственной собственности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1 546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3997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объекты муниципальной собственности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1 145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6912768" cy="59772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Дорожный фонд Архангельской области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60539128"/>
              </p:ext>
            </p:extLst>
          </p:nvPr>
        </p:nvGraphicFramePr>
        <p:xfrm>
          <a:off x="142844" y="928669"/>
          <a:ext cx="8786873" cy="5806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7549"/>
                <a:gridCol w="1240761"/>
                <a:gridCol w="1105053"/>
                <a:gridCol w="1073510"/>
              </a:tblGrid>
              <a:tr h="798358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на 2019 год, млн. рублей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Исполнено, млн. рублей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к плану гола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896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ИСТОЧНИКИ ДОРОЖНОГО ФОНДА, 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6 855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4 639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5257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Налоговые и неналоговые доходы</a:t>
                      </a:r>
                      <a:r>
                        <a:rPr lang="ru-RU" sz="1400" b="0" i="0" u="none" strike="noStrike" baseline="0" dirty="0" smtClean="0">
                          <a:latin typeface="Times New Roman"/>
                        </a:rPr>
                        <a:t> 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518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3 169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70 %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5257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Межбюджетные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трансферты из федерального бюджета</a:t>
                      </a: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2 337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1 470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63 %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44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 ДОРОЖНОГО ФОНДА, 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7 186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4 632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6789">
                <a:tc>
                  <a:txBody>
                    <a:bodyPr/>
                    <a:lstStyle/>
                    <a:p>
                      <a:pPr marL="36000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2.1.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Строительство, реконструкция, капитальный ремонт, ремонт и содержание региональных дорог общего пользования; резервный фонд; обеспечение безопасности дорожного движения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3 659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2 489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68 %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5257">
                <a:tc>
                  <a:txBody>
                    <a:bodyPr/>
                    <a:lstStyle/>
                    <a:p>
                      <a:pPr marL="36000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2.2. Затраты на управление дорожным хозяйством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63 %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09652"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2.3. Субсидии местным бюджетам на строительство, реконструкцию, капитальный ремонт, ремонт и содержание автомобильных дорог 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38 %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ru-RU" sz="16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еализация национального проекта «Безопасные и качественные  автомобильные дороги» за счет средств</a:t>
                      </a:r>
                      <a:r>
                        <a:rPr lang="ru-RU" sz="16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федерального и областного бюджетов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2 450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1 712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70 %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29205">
                <a:tc>
                  <a:txBody>
                    <a:bodyPr/>
                    <a:lstStyle/>
                    <a:p>
                      <a:pPr marL="493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 с</a:t>
                      </a:r>
                      <a:r>
                        <a:rPr lang="ru-RU" sz="14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убсидии местным бюджетам </a:t>
                      </a:r>
                      <a:r>
                        <a:rPr lang="ru-RU" sz="14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(Архангельской городской агломерации)</a:t>
                      </a:r>
                      <a:r>
                        <a:rPr lang="ru-RU" sz="14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710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459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65 %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63"/>
            <a:ext cx="9144000" cy="642937"/>
          </a:xfrm>
        </p:spPr>
        <p:txBody>
          <a:bodyPr/>
          <a:lstStyle/>
          <a:p>
            <a:pPr algn="ctr" eaLnBrk="1" hangingPunct="1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Исполнение областных программ за 9 месяцев 2019 года</a:t>
            </a:r>
          </a:p>
        </p:txBody>
      </p:sp>
      <p:graphicFrame>
        <p:nvGraphicFramePr>
          <p:cNvPr id="88140" name="Group 76"/>
          <p:cNvGraphicFramePr>
            <a:graphicFrameLocks noGrp="1"/>
          </p:cNvGraphicFramePr>
          <p:nvPr>
            <p:ph idx="4294967295"/>
          </p:nvPr>
        </p:nvGraphicFramePr>
        <p:xfrm>
          <a:off x="214313" y="1160460"/>
          <a:ext cx="8715405" cy="4534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8397"/>
                <a:gridCol w="1324488"/>
                <a:gridCol w="1030620"/>
                <a:gridCol w="1478938"/>
                <a:gridCol w="949954"/>
                <a:gridCol w="1143008"/>
              </a:tblGrid>
              <a:tr h="98265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 программ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млн.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 к плану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6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Государственные программы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90 322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60 906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59 302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686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Адресные программы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1 992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95%</a:t>
                      </a:r>
                    </a:p>
                  </a:txBody>
                  <a:tcPr anchor="ctr" horzOverflow="overflow"/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программы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anchor="ctr" horzOverflow="overflow"/>
                </a:tc>
              </a:tr>
              <a:tr h="836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                                     по  программам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92 318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61 112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59 497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97%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14356"/>
            <a:ext cx="9144000" cy="642938"/>
          </a:xfrm>
        </p:spPr>
        <p:txBody>
          <a:bodyPr/>
          <a:lstStyle/>
          <a:p>
            <a:pPr algn="ctr" eaLnBrk="1" hangingPunct="1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Государственный долг Архангельской области</a:t>
            </a:r>
          </a:p>
        </p:txBody>
      </p:sp>
      <p:graphicFrame>
        <p:nvGraphicFramePr>
          <p:cNvPr id="88140" name="Group 76"/>
          <p:cNvGraphicFramePr>
            <a:graphicFrameLocks noGrp="1"/>
          </p:cNvGraphicFramePr>
          <p:nvPr>
            <p:ph idx="4294967295"/>
          </p:nvPr>
        </p:nvGraphicFramePr>
        <p:xfrm>
          <a:off x="179388" y="1268413"/>
          <a:ext cx="8785101" cy="443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665"/>
                <a:gridCol w="1062714"/>
                <a:gridCol w="991866"/>
                <a:gridCol w="1346104"/>
                <a:gridCol w="921019"/>
                <a:gridCol w="1047628"/>
                <a:gridCol w="936105"/>
              </a:tblGrid>
              <a:tr h="576064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01.01.2019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01.10.2019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077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всего,                     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35 549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26 168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- 9 381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- 26 %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375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кредиты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14 249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20 168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+ 5 919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+ 42 %</a:t>
                      </a:r>
                    </a:p>
                  </a:txBody>
                  <a:tcPr anchor="ctr" horzOverflow="overflow"/>
                </a:tc>
              </a:tr>
              <a:tr h="9349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Коммерческие кредиты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21 000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- 15 300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73%</a:t>
                      </a:r>
                    </a:p>
                  </a:txBody>
                  <a:tcPr anchor="ctr" horzOverflow="overflow"/>
                </a:tc>
              </a:tr>
              <a:tr h="779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Государственные гарантии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523511"/>
            <a:ext cx="8401050" cy="642938"/>
          </a:xfrm>
        </p:spPr>
        <p:txBody>
          <a:bodyPr/>
          <a:lstStyle/>
          <a:p>
            <a:pPr algn="ctr" eaLnBrk="1" hangingPunct="1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характеристики исполнения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областного бюджета за 9 месяцев 2019 года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0393" name="Group 153"/>
          <p:cNvGraphicFramePr>
            <a:graphicFrameLocks noGrp="1"/>
          </p:cNvGraphicFramePr>
          <p:nvPr>
            <p:ph type="tbl" idx="1"/>
          </p:nvPr>
        </p:nvGraphicFramePr>
        <p:xfrm>
          <a:off x="177800" y="1196975"/>
          <a:ext cx="8786718" cy="5357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668"/>
                <a:gridCol w="1481893"/>
                <a:gridCol w="1340760"/>
                <a:gridCol w="1435103"/>
                <a:gridCol w="1205928"/>
                <a:gridCol w="1204366"/>
              </a:tblGrid>
              <a:tr h="9062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роспись и кассовый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2019 год,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9 месяцев 2019 года,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             9 месяцев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года,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                 за 9 месяцев к уточнённой росписи (кассовому плану)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6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88 942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58 945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65 648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114 %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70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93 370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61 800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60 125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64 %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53998" marR="53998" marT="0" marB="0" anchor="ctr" horzOverflow="overflow"/>
                </a:tc>
              </a:tr>
              <a:tr h="776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(+)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- 4 428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- 2 855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+ 5 523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</a:tr>
              <a:tr h="734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01.01.2019,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01.10.2019, </a:t>
                      </a: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 за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месяцев,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56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35 549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26 168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- 9 381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672"/>
            <a:ext cx="9144000" cy="9080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областной бюджет за 9 месяцев 2019 года, млн. руб.</a:t>
            </a:r>
          </a:p>
        </p:txBody>
      </p:sp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11560" y="1772817"/>
          <a:ext cx="8091487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1475656" y="1916832"/>
            <a:ext cx="10801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42 150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4139952" y="1628800"/>
            <a:ext cx="1080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45 577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AutoShape 16"/>
          <p:cNvSpPr>
            <a:spLocks noChangeArrowheads="1"/>
          </p:cNvSpPr>
          <p:nvPr/>
        </p:nvSpPr>
        <p:spPr bwMode="auto">
          <a:xfrm rot="19762357">
            <a:off x="2857107" y="1350913"/>
            <a:ext cx="1137193" cy="647700"/>
          </a:xfrm>
          <a:prstGeom prst="rightArrow">
            <a:avLst>
              <a:gd name="adj1" fmla="val 50000"/>
              <a:gd name="adj2" fmla="val 7034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,1%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TextBox 16"/>
          <p:cNvSpPr txBox="1">
            <a:spLocks noChangeArrowheads="1"/>
          </p:cNvSpPr>
          <p:nvPr/>
        </p:nvSpPr>
        <p:spPr bwMode="auto">
          <a:xfrm>
            <a:off x="2915816" y="5157192"/>
            <a:ext cx="8931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,2%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Box 17"/>
          <p:cNvSpPr txBox="1">
            <a:spLocks noChangeArrowheads="1"/>
          </p:cNvSpPr>
          <p:nvPr/>
        </p:nvSpPr>
        <p:spPr bwMode="auto">
          <a:xfrm>
            <a:off x="2915816" y="2780928"/>
            <a:ext cx="10086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+ 14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,1%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252520" cy="40466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Поступление налога на прибыль за 9 месяцев 2019 года, млн.руб.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92696"/>
          <a:ext cx="3456384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47664" y="134076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+ 2,8%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3131840" y="692696"/>
          <a:ext cx="316835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27984" y="1340768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+ 17,3%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55576" y="2348880"/>
          <a:ext cx="21602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</a:tblGrid>
              <a:tr h="2520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706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635896" y="2348880"/>
          <a:ext cx="244827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</a:tblGrid>
              <a:tr h="3048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1 592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1 942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588224" y="2348880"/>
          <a:ext cx="237626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29094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09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2 139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2 648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0" y="3105783"/>
          <a:ext cx="9144001" cy="3591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1080120"/>
                <a:gridCol w="1080120"/>
                <a:gridCol w="2592288"/>
                <a:gridCol w="1152128"/>
                <a:gridCol w="1115617"/>
              </a:tblGrid>
              <a:tr h="54165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области: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месяцев 2019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2018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НАО: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месяцев 2019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2018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84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Группа Илим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1 427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-297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Лукойл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1 870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+541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126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ПО СЕВМАШ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1 390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282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СК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Русвьетпетро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584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+281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5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Архангельский ЦБК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937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-33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Зарубежнефть-Добыча Харьяга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930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6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Сбербанк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745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-33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Компания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Полярное Сияние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286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АГД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Даймондс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585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+180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35800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Газпром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527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+183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40823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АТФ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474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+214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2867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СЕВ ж.д. ОАО «РЖД»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+113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Содержимое 3"/>
          <p:cNvGraphicFramePr>
            <a:graphicFrameLocks/>
          </p:cNvGraphicFramePr>
          <p:nvPr/>
        </p:nvGraphicFramePr>
        <p:xfrm>
          <a:off x="6084168" y="692696"/>
          <a:ext cx="305983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779912" y="1412776"/>
          <a:ext cx="522058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40466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НДФЛ за 9 месяцев 2019 года, млн.руб.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0152" y="12687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13 599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5576" y="1268760"/>
            <a:ext cx="2376264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70,5 %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11960" y="17008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13 031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5364088" y="1052736"/>
            <a:ext cx="504056" cy="36004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364088" y="2060848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364088" y="2780928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04048" y="14127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+ 4,4%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55576" y="2132856"/>
            <a:ext cx="2376264" cy="7920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плановый темп роста на 2019 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103,3 %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4077072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в контингенте: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642910" y="4437112"/>
          <a:ext cx="6429420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6948264" y="4653136"/>
            <a:ext cx="1944216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целом рост – </a:t>
            </a:r>
          </a:p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104,4% </a:t>
            </a:r>
          </a:p>
          <a:p>
            <a:pPr algn="ctr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Поступление налоговых и неналоговых доходов в областной бюджет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9 месяцев 2019 года, млн.руб.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724003"/>
          <a:ext cx="9144000" cy="6133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1064"/>
                <a:gridCol w="1086800"/>
                <a:gridCol w="969239"/>
                <a:gridCol w="904658"/>
                <a:gridCol w="1006423"/>
                <a:gridCol w="1224136"/>
                <a:gridCol w="1691680"/>
              </a:tblGrid>
              <a:tr h="3753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мес. 2019 / </a:t>
                      </a:r>
                      <a:b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мес. 2018,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45543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 месяцев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  9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месяцев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исп-е плана на 01.10.19,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4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прибыль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13 941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868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17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504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14 950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85,4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107,2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8566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030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683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19 300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600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70,5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104,4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162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4 538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3 499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77,1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115,6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8329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Упрощенная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 налогообложения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498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248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3 387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2 874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84,8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115,0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7929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имущество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862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300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6 060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83,0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103,4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76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НДПИ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125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451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78,4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115,0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76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1 662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3 049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3 147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2 143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68,1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128,9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763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150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59 133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58 301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45 577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78,2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108,1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142875" y="1714500"/>
          <a:ext cx="8858312" cy="4429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58312"/>
              </a:tblGrid>
              <a:tr h="4429156"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64" name="Диаграмма 15"/>
          <p:cNvGraphicFramePr>
            <a:graphicFrameLocks/>
          </p:cNvGraphicFramePr>
          <p:nvPr/>
        </p:nvGraphicFramePr>
        <p:xfrm>
          <a:off x="-357188" y="0"/>
          <a:ext cx="5143501" cy="6858000"/>
        </p:xfrm>
        <a:graphic>
          <a:graphicData uri="http://schemas.openxmlformats.org/presentationml/2006/ole">
            <p:oleObj spid="_x0000_s63490" name="Worksheet" r:id="rId4" imgW="5145470" imgH="6858594" progId="Excel.Sheet.8">
              <p:embed/>
            </p:oleObj>
          </a:graphicData>
        </a:graphic>
      </p:graphicFrame>
      <p:sp>
        <p:nvSpPr>
          <p:cNvPr id="15365" name="Rectangle 37"/>
          <p:cNvSpPr>
            <a:spLocks noChangeArrowheads="1"/>
          </p:cNvSpPr>
          <p:nvPr/>
        </p:nvSpPr>
        <p:spPr bwMode="auto">
          <a:xfrm>
            <a:off x="0" y="888828"/>
            <a:ext cx="9144000" cy="3970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областного бюджета за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9 месяцев 2019 года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 flipH="1">
            <a:off x="4222746" y="2071678"/>
            <a:ext cx="4786313" cy="2571768"/>
          </a:xfrm>
          <a:prstGeom prst="homePlate">
            <a:avLst>
              <a:gd name="adj" fmla="val 22214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0" name="Схема 19"/>
          <p:cNvGraphicFramePr/>
          <p:nvPr/>
        </p:nvGraphicFramePr>
        <p:xfrm>
          <a:off x="4722516" y="2029146"/>
          <a:ext cx="4214874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368" name="Rectangle 37"/>
          <p:cNvSpPr>
            <a:spLocks noChangeArrowheads="1"/>
          </p:cNvSpPr>
          <p:nvPr/>
        </p:nvSpPr>
        <p:spPr bwMode="auto">
          <a:xfrm>
            <a:off x="606425" y="4873625"/>
            <a:ext cx="350043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Налоговые и неналоговые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доходы, исполнено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78 %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Rectangle 37"/>
          <p:cNvSpPr>
            <a:spLocks noChangeArrowheads="1"/>
          </p:cNvSpPr>
          <p:nvPr/>
        </p:nvSpPr>
        <p:spPr bwMode="auto">
          <a:xfrm>
            <a:off x="4892704" y="4881563"/>
            <a:ext cx="3751262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Безвозмездные поступления,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исполнено 66%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5500" y="4935538"/>
            <a:ext cx="214313" cy="214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89554" y="4924425"/>
            <a:ext cx="214312" cy="21431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72" name="Rectangle 37"/>
          <p:cNvSpPr>
            <a:spLocks noChangeArrowheads="1"/>
          </p:cNvSpPr>
          <p:nvPr/>
        </p:nvSpPr>
        <p:spPr bwMode="auto">
          <a:xfrm>
            <a:off x="371475" y="2879725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45 577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15373" name="Rectangle 37"/>
          <p:cNvSpPr>
            <a:spLocks noChangeArrowheads="1"/>
          </p:cNvSpPr>
          <p:nvPr/>
        </p:nvSpPr>
        <p:spPr bwMode="auto">
          <a:xfrm>
            <a:off x="2806700" y="2928938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20 071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4725509" y="4143380"/>
            <a:ext cx="4214874" cy="352161"/>
            <a:chOff x="0" y="1658434"/>
            <a:chExt cx="4214874" cy="352161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14" name="Нашивка 13"/>
            <p:cNvSpPr/>
            <p:nvPr/>
          </p:nvSpPr>
          <p:spPr>
            <a:xfrm rot="10800000">
              <a:off x="0" y="1658434"/>
              <a:ext cx="4214874" cy="352161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Нашивка 4"/>
            <p:cNvSpPr/>
            <p:nvPr/>
          </p:nvSpPr>
          <p:spPr>
            <a:xfrm>
              <a:off x="135236" y="1658434"/>
              <a:ext cx="3862713" cy="3521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255" rIns="1651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По соглашению между Архангельской областью 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и г. Москва, </a:t>
              </a:r>
              <a:r>
                <a:rPr lang="ru-RU" sz="1300" dirty="0" smtClean="0">
                  <a:latin typeface="Times New Roman" pitchFamily="18" charset="0"/>
                  <a:cs typeface="Times New Roman" pitchFamily="18" charset="0"/>
                </a:rPr>
                <a:t>2 000</a:t>
              </a: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 млн. руб.</a:t>
              </a:r>
              <a:endParaRPr lang="ru-RU" sz="13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467544" y="5589240"/>
            <a:ext cx="849694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Всего доходов  - 65 548 млн. рублей (74 % к плану года)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549275"/>
            <a:ext cx="9144000" cy="621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54000" tIns="10800" rIns="54000" bIns="10800">
            <a:spAutoFit/>
          </a:bodyPr>
          <a:lstStyle/>
          <a:p>
            <a:pPr marL="342900" indent="-342900" algn="ctr">
              <a:lnSpc>
                <a:spcPct val="75000"/>
              </a:lnSpc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Исполнение областного бюджета  по расходам </a:t>
            </a:r>
          </a:p>
          <a:p>
            <a:pPr marL="342900" indent="-342900" algn="ctr">
              <a:lnSpc>
                <a:spcPct val="75000"/>
              </a:lnSpc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девять месяцев 2019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/>
        </p:nvGraphicFramePr>
        <p:xfrm>
          <a:off x="285750" y="1412875"/>
          <a:ext cx="8678893" cy="524519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329393"/>
                <a:gridCol w="2349500"/>
              </a:tblGrid>
              <a:tr h="889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ГОДА (сводная бюджетная роспись на 01.10.2019), млн. рублей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93 370</a:t>
                      </a:r>
                    </a:p>
                  </a:txBody>
                  <a:tcPr marL="54000" marR="54000" marT="0" marB="0" anchor="ctr" horzOverflow="overflow"/>
                </a:tc>
              </a:tr>
              <a:tr h="593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девяти месяцев 2019 г., млн. рублей</a:t>
                      </a: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61 800</a:t>
                      </a:r>
                    </a:p>
                  </a:txBody>
                  <a:tcPr marL="54000" marR="54000" marT="0" marB="0" anchor="ctr" horzOverflow="overflow"/>
                </a:tc>
              </a:tr>
              <a:tr h="1186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ДОВЕДЕНО объемов финансирования до главных распорядителей средств областного бюджета (по заявкам), млн. рублей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61 374</a:t>
                      </a:r>
                    </a:p>
                  </a:txBody>
                  <a:tcPr marL="54000" marR="54000" marT="0" marB="0" anchor="ctr" horzOverflow="overflow"/>
                </a:tc>
              </a:tr>
              <a:tr h="518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(кассовые расходы),                        млн. рублей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60 125</a:t>
                      </a:r>
                    </a:p>
                  </a:txBody>
                  <a:tcPr marL="54000" marR="54000" marT="0" marB="0" anchor="ctr" horzOverflow="overflow"/>
                </a:tc>
              </a:tr>
              <a:tr h="815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кассовых расходов к доведенным объемам финансирования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54000" marR="54000" marT="0" marB="0" anchor="ctr" horzOverflow="overflow"/>
                </a:tc>
              </a:tr>
              <a:tr h="1029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кассовых расходов                  к годовому плану /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 плану девяти месяцев 2019 г.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64 %  /  97 %</a:t>
                      </a:r>
                    </a:p>
                  </a:txBody>
                  <a:tcPr marL="54000" marR="5400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76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Расходы областного бюджета на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реализацию национальных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проектов</a:t>
            </a:r>
          </a:p>
          <a:p>
            <a:pPr algn="ctr" defTabSz="904875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за девять месяцев 2019 года </a:t>
            </a: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8463266"/>
              </p:ext>
            </p:extLst>
          </p:nvPr>
        </p:nvGraphicFramePr>
        <p:xfrm>
          <a:off x="154184" y="1268759"/>
          <a:ext cx="8594280" cy="500107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633840"/>
                <a:gridCol w="1446381"/>
                <a:gridCol w="1295547"/>
                <a:gridCol w="1218512"/>
              </a:tblGrid>
              <a:tr h="936105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нацпроекта</a:t>
                      </a:r>
                    </a:p>
                  </a:txBody>
                  <a:tcPr marL="89016" marR="89016" marT="46288" marB="46288" anchor="ctr" horzOverflow="overflow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Утверждено, 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Исполнено,</a:t>
                      </a:r>
                      <a:r>
                        <a:rPr kumimoji="0" lang="ru-RU" sz="16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</a:p>
                    <a:p>
                      <a:pPr algn="ctr"/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</a:tr>
              <a:tr h="342939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12  428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6 212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</a:tr>
              <a:tr h="30747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 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3 742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1 355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46199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1 018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920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8424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626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8424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2 541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8424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197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8424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автомобильные дороги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2 482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1 743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8424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Культура  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50029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МСП и поддержка индивидуальной предпринимательской инициативы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504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481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50029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Комплексный план модернизации магистральной инфраструктуры 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1 222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702612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39108" y="400296"/>
            <a:ext cx="8858250" cy="42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Структура расходов областного бюджета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51519" y="832882"/>
          <a:ext cx="8249570" cy="5969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3357"/>
                <a:gridCol w="1247884"/>
                <a:gridCol w="1348487"/>
                <a:gridCol w="1189842"/>
              </a:tblGrid>
              <a:tr h="884441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           9 месяцев 2019 г.,  </a:t>
                      </a:r>
                      <a:r>
                        <a:rPr kumimoji="0" lang="ru-RU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в расходах,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плану   2019 года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97099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60 125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557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1 881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(в т.ч. сельское хозяйство и Дорожный фонд)</a:t>
                      </a:r>
                      <a:endParaRPr kumimoji="0" lang="ru-RU" sz="17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9 374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16 %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79901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3 779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57805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15 836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570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5 794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15 906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4 335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408452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63 %</a:t>
                      </a:r>
                    </a:p>
                  </a:txBody>
                  <a:tcPr marL="89016" marR="89016" marT="46288" marB="46288" anchor="ctr" horzOverflow="overflow"/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4097</TotalTime>
  <Words>1401</Words>
  <Application>Microsoft Office PowerPoint</Application>
  <PresentationFormat>Экран (4:3)</PresentationFormat>
  <Paragraphs>494</Paragraphs>
  <Slides>14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Городская</vt:lpstr>
      <vt:lpstr>Worksheet</vt:lpstr>
      <vt:lpstr>Отчёт об исполнении областного бюджета за 9 месяцев 2019 года</vt:lpstr>
      <vt:lpstr>Динамика поступления налоговых и неналоговых доходов  в областной бюджет за 9 месяцев 2019 года, млн. руб.</vt:lpstr>
      <vt:lpstr>Поступление налога на прибыль за 9 месяцев 2019 года, млн.руб.</vt:lpstr>
      <vt:lpstr>Динамика поступления НДФЛ за 9 месяцев 2019 года, млн.руб.</vt:lpstr>
      <vt:lpstr>Поступление налоговых и неналоговых доходов в областной бюджет  за 9 месяцев 2019 года, млн.руб. </vt:lpstr>
      <vt:lpstr>Слайд 6</vt:lpstr>
      <vt:lpstr>Слайд 7</vt:lpstr>
      <vt:lpstr>Слайд 8</vt:lpstr>
      <vt:lpstr>Слайд 9</vt:lpstr>
      <vt:lpstr>Направления областной адресной инвестиционной программы (ОАИП) </vt:lpstr>
      <vt:lpstr>     Дорожный фонд Архангельской области</vt:lpstr>
      <vt:lpstr>Исполнение областных программ за 9 месяцев 2019 года</vt:lpstr>
      <vt:lpstr>Государственный долг Архангельской области</vt:lpstr>
      <vt:lpstr>Общие характеристики исполнения областного бюджета за 9 месяцев 2019 года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областного бюджета  за 2012 год  2 апреля 2013 г.</dc:title>
  <dc:creator>lomteva</dc:creator>
  <cp:lastModifiedBy>minfin user</cp:lastModifiedBy>
  <cp:revision>591</cp:revision>
  <dcterms:created xsi:type="dcterms:W3CDTF">2013-03-31T10:10:36Z</dcterms:created>
  <dcterms:modified xsi:type="dcterms:W3CDTF">2019-12-09T11:08:05Z</dcterms:modified>
</cp:coreProperties>
</file>