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3"/>
  </p:notesMasterIdLst>
  <p:handoutMasterIdLst>
    <p:handoutMasterId r:id="rId14"/>
  </p:handoutMasterIdLst>
  <p:sldIdLst>
    <p:sldId id="335" r:id="rId2"/>
    <p:sldId id="374" r:id="rId3"/>
    <p:sldId id="375" r:id="rId4"/>
    <p:sldId id="376" r:id="rId5"/>
    <p:sldId id="377" r:id="rId6"/>
    <p:sldId id="371" r:id="rId7"/>
    <p:sldId id="323" r:id="rId8"/>
    <p:sldId id="336" r:id="rId9"/>
    <p:sldId id="362" r:id="rId10"/>
    <p:sldId id="349" r:id="rId11"/>
    <p:sldId id="316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C70"/>
    <a:srgbClr val="0000FF"/>
    <a:srgbClr val="F6D3BC"/>
    <a:srgbClr val="F1B487"/>
    <a:srgbClr val="F7D9C5"/>
    <a:srgbClr val="FFCC66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082" autoAdjust="0"/>
  </p:normalViewPr>
  <p:slideViewPr>
    <p:cSldViewPr>
      <p:cViewPr>
        <p:scale>
          <a:sx n="90" d="100"/>
          <a:sy n="90" d="100"/>
        </p:scale>
        <p:origin x="-560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423E-2"/>
          <c:w val="0.65079365079365903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20605</c:v>
                </c:pt>
                <c:pt idx="1">
                  <c:v>25024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3652</c:v>
                </c:pt>
                <c:pt idx="1">
                  <c:v>3434</c:v>
                </c:pt>
              </c:numCache>
            </c:numRef>
          </c:val>
        </c:ser>
        <c:dLbls>
          <c:showVal val="1"/>
        </c:dLbls>
        <c:overlap val="100"/>
        <c:axId val="160965760"/>
        <c:axId val="160967296"/>
      </c:barChart>
      <c:catAx>
        <c:axId val="160965760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60967296"/>
        <c:crosses val="autoZero"/>
        <c:lblAlgn val="ctr"/>
        <c:lblOffset val="100"/>
        <c:tickLblSkip val="1"/>
        <c:tickMarkSkip val="1"/>
      </c:catAx>
      <c:valAx>
        <c:axId val="160967296"/>
        <c:scaling>
          <c:orientation val="minMax"/>
        </c:scaling>
        <c:delete val="1"/>
        <c:axPos val="l"/>
        <c:numFmt formatCode="General" sourceLinked="1"/>
        <c:tickLblPos val="none"/>
        <c:crossAx val="16096576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69"/>
          <c:h val="0.39903852160576214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16021493107372517"/>
          <c:y val="7.8386352133713533E-2"/>
        </c:manualLayout>
      </c:layout>
    </c:title>
    <c:plotArea>
      <c:layout>
        <c:manualLayout>
          <c:layoutTarget val="inner"/>
          <c:xMode val="edge"/>
          <c:yMode val="edge"/>
          <c:x val="0.15876389109918745"/>
          <c:y val="0.28219086768136881"/>
          <c:w val="0.74590135630575682"/>
          <c:h val="0.490610996926268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4703</c:v>
                </c:pt>
                <c:pt idx="1">
                  <c:v>7369</c:v>
                </c:pt>
              </c:numCache>
            </c:numRef>
          </c:val>
        </c:ser>
        <c:axId val="161020544"/>
        <c:axId val="161313152"/>
      </c:barChart>
      <c:catAx>
        <c:axId val="1610205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1313152"/>
        <c:crosses val="autoZero"/>
        <c:auto val="1"/>
        <c:lblAlgn val="ctr"/>
        <c:lblOffset val="100"/>
      </c:catAx>
      <c:valAx>
        <c:axId val="161313152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6102054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3041726594943186"/>
          <c:y val="7.838635213371353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4079459007478747E-3"/>
                  <c:y val="0.16130730844720978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4079459007478747E-3"/>
                  <c:y val="0.15195823149279766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2905</c:v>
                </c:pt>
                <c:pt idx="1">
                  <c:v>2638</c:v>
                </c:pt>
              </c:numCache>
            </c:numRef>
          </c:val>
        </c:ser>
        <c:axId val="160542720"/>
        <c:axId val="160544256"/>
      </c:barChart>
      <c:catAx>
        <c:axId val="160542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0544256"/>
        <c:crosses val="autoZero"/>
        <c:auto val="1"/>
        <c:lblAlgn val="ctr"/>
        <c:lblOffset val="100"/>
      </c:catAx>
      <c:valAx>
        <c:axId val="160544256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60542720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0241287004146864"/>
          <c:y val="3.919317606685680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Лист1!$A$2:$A$3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7608</c:v>
                </c:pt>
                <c:pt idx="1">
                  <c:v>10007</c:v>
                </c:pt>
              </c:numCache>
            </c:numRef>
          </c:val>
        </c:ser>
        <c:axId val="161002624"/>
        <c:axId val="161004160"/>
      </c:barChart>
      <c:catAx>
        <c:axId val="161002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1004160"/>
        <c:crossesAt val="0"/>
        <c:auto val="1"/>
        <c:lblAlgn val="ctr"/>
        <c:lblOffset val="100"/>
      </c:catAx>
      <c:valAx>
        <c:axId val="161004160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6100262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456E-2"/>
          <c:w val="0.65079365079365936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7193</c:v>
                </c:pt>
                <c:pt idx="1">
                  <c:v>7860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/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I п/г 2017</c:v>
                </c:pt>
                <c:pt idx="1">
                  <c:v>I п/г 2018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675</c:v>
                </c:pt>
                <c:pt idx="1">
                  <c:v>715</c:v>
                </c:pt>
              </c:numCache>
            </c:numRef>
          </c:val>
        </c:ser>
        <c:dLbls>
          <c:showVal val="1"/>
        </c:dLbls>
        <c:overlap val="100"/>
        <c:axId val="153324544"/>
        <c:axId val="153334528"/>
      </c:barChart>
      <c:catAx>
        <c:axId val="153324544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53334528"/>
        <c:crosses val="autoZero"/>
        <c:lblAlgn val="ctr"/>
        <c:lblOffset val="100"/>
        <c:tickLblSkip val="1"/>
        <c:tickMarkSkip val="1"/>
      </c:catAx>
      <c:valAx>
        <c:axId val="153334528"/>
        <c:scaling>
          <c:orientation val="minMax"/>
        </c:scaling>
        <c:delete val="1"/>
        <c:axPos val="l"/>
        <c:numFmt formatCode="General" sourceLinked="1"/>
        <c:tickLblPos val="none"/>
        <c:crossAx val="153324544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684451347110596"/>
          <c:y val="0.3010381747507983"/>
          <c:w val="0.32631381901250123"/>
          <c:h val="0.39903852160576242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947099894883474E-2"/>
          <c:y val="0.11800802326311584"/>
          <c:w val="0.93118707530995048"/>
          <c:h val="0.881992268003831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8.4331655457086166E-2"/>
                  <c:y val="0.268771465006303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09,3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9.7898524095613365E-2"/>
                  <c:y val="0.28410792520637801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b"/>
              <c:showVal val="1"/>
            </c:dLbl>
            <c:dLbl>
              <c:idx val="3"/>
              <c:layout>
                <c:manualLayout>
                  <c:x val="-8.6339552015588017E-2"/>
                  <c:y val="0.19208916400593171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3341637253980332E-2"/>
                  <c:y val="0.19975739410596924"/>
                </c:manualLayout>
              </c:layout>
              <c:dLblPos val="r"/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000066"/>
                        </a:solidFill>
                      </a:rPr>
                      <a:t>109,6%</a:t>
                    </a:r>
                  </a:p>
                </c:rich>
              </c:tx>
              <c:dLblPos val="b"/>
              <c:showVal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1.093</c:v>
                </c:pt>
                <c:pt idx="1">
                  <c:v>1.095</c:v>
                </c:pt>
                <c:pt idx="2">
                  <c:v>1.0569999999999982</c:v>
                </c:pt>
                <c:pt idx="3">
                  <c:v>1.161</c:v>
                </c:pt>
                <c:pt idx="4">
                  <c:v>0.98799999999999999</c:v>
                </c:pt>
                <c:pt idx="5">
                  <c:v>1.151</c:v>
                </c:pt>
              </c:numCache>
            </c:numRef>
          </c:val>
        </c:ser>
        <c:marker val="1"/>
        <c:axId val="163325824"/>
        <c:axId val="163332096"/>
      </c:lineChart>
      <c:catAx>
        <c:axId val="163325824"/>
        <c:scaling>
          <c:orientation val="minMax"/>
        </c:scaling>
        <c:axPos val="b"/>
        <c:tickLblPos val="nextTo"/>
        <c:spPr>
          <a:ln w="38100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3332096"/>
        <c:crossesAt val="100"/>
        <c:auto val="1"/>
        <c:lblAlgn val="ctr"/>
        <c:lblOffset val="100"/>
      </c:catAx>
      <c:valAx>
        <c:axId val="163332096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0%" sourceLinked="1"/>
        <c:tickLblPos val="none"/>
        <c:crossAx val="163325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689C6-0684-4268-AD48-662335D919E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CDD22-7613-4EF8-A4DD-D316890C87E9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федерального бюджета, 9 111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0A2A07-25EB-4619-8C47-B0CE8A883137}" type="parTrans" cxnId="{ACA8C5B0-79F6-4EB3-B858-74D2D6535CB5}">
      <dgm:prSet/>
      <dgm:spPr/>
      <dgm:t>
        <a:bodyPr/>
        <a:lstStyle/>
        <a:p>
          <a:endParaRPr lang="ru-RU"/>
        </a:p>
      </dgm:t>
    </dgm:pt>
    <dgm:pt modelId="{D7FDA9E1-3F46-480A-9A78-AABABC64583D}" type="sibTrans" cxnId="{ACA8C5B0-79F6-4EB3-B858-74D2D6535CB5}">
      <dgm:prSet/>
      <dgm:spPr/>
      <dgm:t>
        <a:bodyPr/>
        <a:lstStyle/>
        <a:p>
          <a:endParaRPr lang="ru-RU"/>
        </a:p>
      </dgm:t>
    </dgm:pt>
    <dgm:pt modelId="{4CFC08F2-CF4A-4E3F-A999-2E707293F30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38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002E41-4B23-43DF-B80F-00DBA77C642E}" type="parTrans" cxnId="{8FD4F665-3BF8-47EA-BE75-CD5705072BF1}">
      <dgm:prSet/>
      <dgm:spPr/>
      <dgm:t>
        <a:bodyPr/>
        <a:lstStyle/>
        <a:p>
          <a:endParaRPr lang="ru-RU"/>
        </a:p>
      </dgm:t>
    </dgm:pt>
    <dgm:pt modelId="{775B2C39-4C2C-4C67-AFB1-F1258023953B}" type="sibTrans" cxnId="{8FD4F665-3BF8-47EA-BE75-CD5705072BF1}">
      <dgm:prSet/>
      <dgm:spPr/>
      <dgm:t>
        <a:bodyPr/>
        <a:lstStyle/>
        <a:p>
          <a:endParaRPr lang="ru-RU"/>
        </a:p>
      </dgm:t>
    </dgm:pt>
    <dgm:pt modelId="{3F0DA9E5-7B25-4458-B109-669A4BE55B36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поступления, 4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95C19-5248-4160-9C5F-1E2F9105E384}" type="parTrans" cxnId="{4139B861-DEF2-4290-8B44-C96BC75C4188}">
      <dgm:prSet/>
      <dgm:spPr/>
      <dgm:t>
        <a:bodyPr/>
        <a:lstStyle/>
        <a:p>
          <a:endParaRPr lang="ru-RU"/>
        </a:p>
      </dgm:t>
    </dgm:pt>
    <dgm:pt modelId="{38E85347-BAD0-458A-A60E-A0711C28F583}" type="sibTrans" cxnId="{4139B861-DEF2-4290-8B44-C96BC75C4188}">
      <dgm:prSet/>
      <dgm:spPr/>
      <dgm:t>
        <a:bodyPr/>
        <a:lstStyle/>
        <a:p>
          <a:endParaRPr lang="ru-RU"/>
        </a:p>
      </dgm:t>
    </dgm:pt>
    <dgm:pt modelId="{E3012BA1-2C08-47FC-AFC7-57063178E1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Сальдо возврата остатков целевых средств из местных бюджетов в областной бюджет, 71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688ADA-F886-4186-BC2B-4E388B826205}" type="parTrans" cxnId="{0997BB73-2FB4-468D-A935-67A684294B7C}">
      <dgm:prSet/>
      <dgm:spPr/>
      <dgm:t>
        <a:bodyPr/>
        <a:lstStyle/>
        <a:p>
          <a:endParaRPr lang="ru-RU"/>
        </a:p>
      </dgm:t>
    </dgm:pt>
    <dgm:pt modelId="{E1DF3FB0-A824-4082-B74D-7232B819E864}" type="sibTrans" cxnId="{0997BB73-2FB4-468D-A935-67A684294B7C}">
      <dgm:prSet/>
      <dgm:spPr/>
      <dgm:t>
        <a:bodyPr/>
        <a:lstStyle/>
        <a:p>
          <a:endParaRPr lang="ru-RU"/>
        </a:p>
      </dgm:t>
    </dgm:pt>
    <dgm:pt modelId="{C282457B-9E26-4639-9F21-F9C14C49E969}" type="pres">
      <dgm:prSet presAssocID="{5E9689C6-0684-4268-AD48-662335D919E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C40286-B2C6-48CD-ACF2-4D45C8CDED7F}" type="pres">
      <dgm:prSet presAssocID="{EAACDD22-7613-4EF8-A4DD-D316890C87E9}" presName="horFlow" presStyleCnt="0"/>
      <dgm:spPr/>
    </dgm:pt>
    <dgm:pt modelId="{EB7151C2-77AB-4E81-98EB-0944C885B79D}" type="pres">
      <dgm:prSet presAssocID="{EAACDD22-7613-4EF8-A4DD-D316890C87E9}" presName="bigChev" presStyleLbl="node1" presStyleIdx="0" presStyleCnt="4" custScaleY="23812" custLinFactNeighborY="9197"/>
      <dgm:spPr/>
      <dgm:t>
        <a:bodyPr/>
        <a:lstStyle/>
        <a:p>
          <a:endParaRPr lang="ru-RU"/>
        </a:p>
      </dgm:t>
    </dgm:pt>
    <dgm:pt modelId="{F606A728-BAC8-499D-A332-F535A9A18C8A}" type="pres">
      <dgm:prSet presAssocID="{EAACDD22-7613-4EF8-A4DD-D316890C87E9}" presName="vSp" presStyleCnt="0"/>
      <dgm:spPr/>
    </dgm:pt>
    <dgm:pt modelId="{7448758C-F035-4E1B-8952-AF04F74EB9E9}" type="pres">
      <dgm:prSet presAssocID="{4CFC08F2-CF4A-4E3F-A999-2E707293F309}" presName="horFlow" presStyleCnt="0"/>
      <dgm:spPr/>
    </dgm:pt>
    <dgm:pt modelId="{6676BA15-B13D-4F16-8F11-12219723BAD9}" type="pres">
      <dgm:prSet presAssocID="{4CFC08F2-CF4A-4E3F-A999-2E707293F309}" presName="bigChev" presStyleLbl="node1" presStyleIdx="1" presStyleCnt="4" custScaleY="26829"/>
      <dgm:spPr/>
      <dgm:t>
        <a:bodyPr/>
        <a:lstStyle/>
        <a:p>
          <a:endParaRPr lang="ru-RU"/>
        </a:p>
      </dgm:t>
    </dgm:pt>
    <dgm:pt modelId="{3CB3D31E-745A-4B41-82FB-A5DBD35A349D}" type="pres">
      <dgm:prSet presAssocID="{4CFC08F2-CF4A-4E3F-A999-2E707293F309}" presName="vSp" presStyleCnt="0"/>
      <dgm:spPr/>
    </dgm:pt>
    <dgm:pt modelId="{465164B2-C0D1-41F1-B3CF-BF0D3B16E37D}" type="pres">
      <dgm:prSet presAssocID="{E3012BA1-2C08-47FC-AFC7-57063178E1F6}" presName="horFlow" presStyleCnt="0"/>
      <dgm:spPr/>
    </dgm:pt>
    <dgm:pt modelId="{C56B3C67-CC58-4519-8C9F-8455BC99D9DE}" type="pres">
      <dgm:prSet presAssocID="{E3012BA1-2C08-47FC-AFC7-57063178E1F6}" presName="bigChev" presStyleLbl="node1" presStyleIdx="2" presStyleCnt="4" custScaleY="23926" custLinFactNeighborY="-10237"/>
      <dgm:spPr/>
      <dgm:t>
        <a:bodyPr/>
        <a:lstStyle/>
        <a:p>
          <a:endParaRPr lang="ru-RU"/>
        </a:p>
      </dgm:t>
    </dgm:pt>
    <dgm:pt modelId="{470F129B-37C1-4B26-845E-CB9CD99DE19C}" type="pres">
      <dgm:prSet presAssocID="{E3012BA1-2C08-47FC-AFC7-57063178E1F6}" presName="vSp" presStyleCnt="0"/>
      <dgm:spPr/>
    </dgm:pt>
    <dgm:pt modelId="{86EAEFF4-86BC-42B8-8080-9DF855719D59}" type="pres">
      <dgm:prSet presAssocID="{3F0DA9E5-7B25-4458-B109-669A4BE55B36}" presName="horFlow" presStyleCnt="0"/>
      <dgm:spPr/>
    </dgm:pt>
    <dgm:pt modelId="{8AA80725-DFC1-48E3-A0E1-77CD9E2D4712}" type="pres">
      <dgm:prSet presAssocID="{3F0DA9E5-7B25-4458-B109-669A4BE55B36}" presName="bigChev" presStyleLbl="node1" presStyleIdx="3" presStyleCnt="4" custScaleY="20888" custLinFactNeighborY="-19999"/>
      <dgm:spPr/>
      <dgm:t>
        <a:bodyPr/>
        <a:lstStyle/>
        <a:p>
          <a:endParaRPr lang="ru-RU"/>
        </a:p>
      </dgm:t>
    </dgm:pt>
  </dgm:ptLst>
  <dgm:cxnLst>
    <dgm:cxn modelId="{ACA8C5B0-79F6-4EB3-B858-74D2D6535CB5}" srcId="{5E9689C6-0684-4268-AD48-662335D919EF}" destId="{EAACDD22-7613-4EF8-A4DD-D316890C87E9}" srcOrd="0" destOrd="0" parTransId="{0F0A2A07-25EB-4619-8C47-B0CE8A883137}" sibTransId="{D7FDA9E1-3F46-480A-9A78-AABABC64583D}"/>
    <dgm:cxn modelId="{6B1ABEC3-37FE-481C-8EB2-65ECFF4ADF35}" type="presOf" srcId="{E3012BA1-2C08-47FC-AFC7-57063178E1F6}" destId="{C56B3C67-CC58-4519-8C9F-8455BC99D9DE}" srcOrd="0" destOrd="0" presId="urn:microsoft.com/office/officeart/2005/8/layout/lProcess3"/>
    <dgm:cxn modelId="{0997BB73-2FB4-468D-A935-67A684294B7C}" srcId="{5E9689C6-0684-4268-AD48-662335D919EF}" destId="{E3012BA1-2C08-47FC-AFC7-57063178E1F6}" srcOrd="2" destOrd="0" parTransId="{22688ADA-F886-4186-BC2B-4E388B826205}" sibTransId="{E1DF3FB0-A824-4082-B74D-7232B819E864}"/>
    <dgm:cxn modelId="{C6ABA142-2D65-46D1-A074-422479884159}" type="presOf" srcId="{3F0DA9E5-7B25-4458-B109-669A4BE55B36}" destId="{8AA80725-DFC1-48E3-A0E1-77CD9E2D4712}" srcOrd="0" destOrd="0" presId="urn:microsoft.com/office/officeart/2005/8/layout/lProcess3"/>
    <dgm:cxn modelId="{8FD4F665-3BF8-47EA-BE75-CD5705072BF1}" srcId="{5E9689C6-0684-4268-AD48-662335D919EF}" destId="{4CFC08F2-CF4A-4E3F-A999-2E707293F309}" srcOrd="1" destOrd="0" parTransId="{6E002E41-4B23-43DF-B80F-00DBA77C642E}" sibTransId="{775B2C39-4C2C-4C67-AFB1-F1258023953B}"/>
    <dgm:cxn modelId="{524CEF1C-6D30-432F-90C2-59C087B4D810}" type="presOf" srcId="{4CFC08F2-CF4A-4E3F-A999-2E707293F309}" destId="{6676BA15-B13D-4F16-8F11-12219723BAD9}" srcOrd="0" destOrd="0" presId="urn:microsoft.com/office/officeart/2005/8/layout/lProcess3"/>
    <dgm:cxn modelId="{41919DD1-0CDE-48DA-90E0-9C9CABBF7942}" type="presOf" srcId="{EAACDD22-7613-4EF8-A4DD-D316890C87E9}" destId="{EB7151C2-77AB-4E81-98EB-0944C885B79D}" srcOrd="0" destOrd="0" presId="urn:microsoft.com/office/officeart/2005/8/layout/lProcess3"/>
    <dgm:cxn modelId="{9EA35422-7318-437E-81F3-47B7BAAAD484}" type="presOf" srcId="{5E9689C6-0684-4268-AD48-662335D919EF}" destId="{C282457B-9E26-4639-9F21-F9C14C49E969}" srcOrd="0" destOrd="0" presId="urn:microsoft.com/office/officeart/2005/8/layout/lProcess3"/>
    <dgm:cxn modelId="{4139B861-DEF2-4290-8B44-C96BC75C4188}" srcId="{5E9689C6-0684-4268-AD48-662335D919EF}" destId="{3F0DA9E5-7B25-4458-B109-669A4BE55B36}" srcOrd="3" destOrd="0" parTransId="{DBF95C19-5248-4160-9C5F-1E2F9105E384}" sibTransId="{38E85347-BAD0-458A-A60E-A0711C28F583}"/>
    <dgm:cxn modelId="{BE90270B-B56D-4C4C-B9BF-1C66C9F46D9B}" type="presParOf" srcId="{C282457B-9E26-4639-9F21-F9C14C49E969}" destId="{71C40286-B2C6-48CD-ACF2-4D45C8CDED7F}" srcOrd="0" destOrd="0" presId="urn:microsoft.com/office/officeart/2005/8/layout/lProcess3"/>
    <dgm:cxn modelId="{E30DED15-7A8C-4DB5-B308-1C4FF16B4B0D}" type="presParOf" srcId="{71C40286-B2C6-48CD-ACF2-4D45C8CDED7F}" destId="{EB7151C2-77AB-4E81-98EB-0944C885B79D}" srcOrd="0" destOrd="0" presId="urn:microsoft.com/office/officeart/2005/8/layout/lProcess3"/>
    <dgm:cxn modelId="{E933DD9B-674C-4920-A9B5-07E440D2555A}" type="presParOf" srcId="{C282457B-9E26-4639-9F21-F9C14C49E969}" destId="{F606A728-BAC8-499D-A332-F535A9A18C8A}" srcOrd="1" destOrd="0" presId="urn:microsoft.com/office/officeart/2005/8/layout/lProcess3"/>
    <dgm:cxn modelId="{234CB499-E9FF-48DE-9138-E3D79F20C821}" type="presParOf" srcId="{C282457B-9E26-4639-9F21-F9C14C49E969}" destId="{7448758C-F035-4E1B-8952-AF04F74EB9E9}" srcOrd="2" destOrd="0" presId="urn:microsoft.com/office/officeart/2005/8/layout/lProcess3"/>
    <dgm:cxn modelId="{98E26A84-C9B0-41C9-A997-613333D3F333}" type="presParOf" srcId="{7448758C-F035-4E1B-8952-AF04F74EB9E9}" destId="{6676BA15-B13D-4F16-8F11-12219723BAD9}" srcOrd="0" destOrd="0" presId="urn:microsoft.com/office/officeart/2005/8/layout/lProcess3"/>
    <dgm:cxn modelId="{17A63226-0ED8-43DC-A0DB-FC704E41CBBA}" type="presParOf" srcId="{C282457B-9E26-4639-9F21-F9C14C49E969}" destId="{3CB3D31E-745A-4B41-82FB-A5DBD35A349D}" srcOrd="3" destOrd="0" presId="urn:microsoft.com/office/officeart/2005/8/layout/lProcess3"/>
    <dgm:cxn modelId="{4CEC7D91-6961-4677-A363-5FE0EE0FDF91}" type="presParOf" srcId="{C282457B-9E26-4639-9F21-F9C14C49E969}" destId="{465164B2-C0D1-41F1-B3CF-BF0D3B16E37D}" srcOrd="4" destOrd="0" presId="urn:microsoft.com/office/officeart/2005/8/layout/lProcess3"/>
    <dgm:cxn modelId="{6614CA4D-61F1-44D6-AA2B-71739627B13D}" type="presParOf" srcId="{465164B2-C0D1-41F1-B3CF-BF0D3B16E37D}" destId="{C56B3C67-CC58-4519-8C9F-8455BC99D9DE}" srcOrd="0" destOrd="0" presId="urn:microsoft.com/office/officeart/2005/8/layout/lProcess3"/>
    <dgm:cxn modelId="{7862A5BE-692E-4036-B654-251487D08D3D}" type="presParOf" srcId="{C282457B-9E26-4639-9F21-F9C14C49E969}" destId="{470F129B-37C1-4B26-845E-CB9CD99DE19C}" srcOrd="5" destOrd="0" presId="urn:microsoft.com/office/officeart/2005/8/layout/lProcess3"/>
    <dgm:cxn modelId="{5CD9DAC9-04CB-4901-9F1A-1F1F6F1AD550}" type="presParOf" srcId="{C282457B-9E26-4639-9F21-F9C14C49E969}" destId="{86EAEFF4-86BC-42B8-8080-9DF855719D59}" srcOrd="6" destOrd="0" presId="urn:microsoft.com/office/officeart/2005/8/layout/lProcess3"/>
    <dgm:cxn modelId="{67F86EF1-691A-4461-84CE-502754E4B901}" type="presParOf" srcId="{86EAEFF4-86BC-42B8-8080-9DF855719D59}" destId="{8AA80725-DFC1-48E3-A0E1-77CD9E2D471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151C2-77AB-4E81-98EB-0944C885B79D}">
      <dsp:nvSpPr>
        <dsp:cNvPr id="0" name=""/>
        <dsp:cNvSpPr/>
      </dsp:nvSpPr>
      <dsp:spPr>
        <a:xfrm rot="10800000">
          <a:off x="0" y="389386"/>
          <a:ext cx="4214874" cy="401458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Из федерального бюджета, 9 111 млн. руб.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89386"/>
        <a:ext cx="4214874" cy="401458"/>
      </dsp:txXfrm>
    </dsp:sp>
    <dsp:sp modelId="{6676BA15-B13D-4F16-8F11-12219723BAD9}">
      <dsp:nvSpPr>
        <dsp:cNvPr id="0" name=""/>
        <dsp:cNvSpPr/>
      </dsp:nvSpPr>
      <dsp:spPr>
        <a:xfrm rot="10800000">
          <a:off x="0" y="871821"/>
          <a:ext cx="4214874" cy="452323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38 млн. руб.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871821"/>
        <a:ext cx="4214874" cy="452323"/>
      </dsp:txXfrm>
    </dsp:sp>
    <dsp:sp modelId="{C56B3C67-CC58-4519-8C9F-8455BC99D9DE}">
      <dsp:nvSpPr>
        <dsp:cNvPr id="0" name=""/>
        <dsp:cNvSpPr/>
      </dsp:nvSpPr>
      <dsp:spPr>
        <a:xfrm rot="10800000">
          <a:off x="0" y="1387586"/>
          <a:ext cx="4214874" cy="40338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Сальдо возврата остатков целевых средств из местных бюджетов в областной бюджет, 71 млн. руб.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387586"/>
        <a:ext cx="4214874" cy="403380"/>
      </dsp:txXfrm>
    </dsp:sp>
    <dsp:sp modelId="{8AA80725-DFC1-48E3-A0E1-77CD9E2D4712}">
      <dsp:nvSpPr>
        <dsp:cNvPr id="0" name=""/>
        <dsp:cNvSpPr/>
      </dsp:nvSpPr>
      <dsp:spPr>
        <a:xfrm rot="10800000">
          <a:off x="0" y="1862417"/>
          <a:ext cx="4214874" cy="352161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55" rIns="1651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Прочие поступления, 4 млн. руб.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1862417"/>
        <a:ext cx="4214874" cy="352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0.69414</cdr:x>
      <cdr:y>0</cdr:y>
    </cdr:from>
    <cdr:to>
      <cdr:x>0.99671</cdr:x>
      <cdr:y>0.24199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616624" y="0"/>
          <a:ext cx="2448242" cy="129615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53,6 %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0.48649</cdr:x>
      <cdr:y>0.48148</cdr:y>
    </cdr:from>
    <cdr:to>
      <cdr:x>0.62163</cdr:x>
      <cdr:y>0.55555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296144" y="936104"/>
          <a:ext cx="360053" cy="14400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0.48649</cdr:x>
      <cdr:y>0.59259</cdr:y>
    </cdr:from>
    <cdr:to>
      <cdr:x>0.59459</cdr:x>
      <cdr:y>0.62963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296144" y="1152128"/>
          <a:ext cx="288032" cy="7200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0.45946</cdr:x>
      <cdr:y>0.44444</cdr:y>
    </cdr:from>
    <cdr:to>
      <cdr:x>0.62162</cdr:x>
      <cdr:y>0.53204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224136" y="864096"/>
          <a:ext cx="432048" cy="17030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0.27397</cdr:x>
      <cdr:y>0.68087</cdr:y>
    </cdr:from>
    <cdr:to>
      <cdr:x>0.41096</cdr:x>
      <cdr:y>0.7718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1440160" y="2304256"/>
          <a:ext cx="720099" cy="3077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+9,3%</a:t>
          </a:r>
          <a:endParaRPr lang="ru-RU" sz="14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0.27397</cdr:x>
      <cdr:y>0.40426</cdr:y>
    </cdr:from>
    <cdr:to>
      <cdr:x>0.41096</cdr:x>
      <cdr:y>0.4952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1440160" y="1368152"/>
          <a:ext cx="720100" cy="3077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+6,0%</a:t>
          </a:r>
          <a:endParaRPr lang="ru-RU" sz="14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ACFB46-8B98-4288-AB24-DDF22D7BB4D2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20624D-4379-4F7F-8809-342BF8962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196B63-A424-40E6-BEEA-DC80958ED7A3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C31C40-F1BB-4CB7-9887-64FAC1D5C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05C72-0C62-4642-840A-EFECD433F94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31C40-F1BB-4CB7-9887-64FAC1D5C86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EE33B-D502-4441-8D5F-B8B85416099E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B672D-6523-4C85-AE32-311950E6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0F9D-9ED8-456E-BB47-33FB4B3A3F67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464F-56F2-4F54-9410-10739A94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D568-3D1C-4530-97D2-B4BEC774BEC7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21E4-B371-48A2-84F1-97727D5B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0627-0FD4-4818-97FC-D5555AF3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F870-7277-448A-AF65-F628A7B1285C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02BC-BDB8-4D18-809C-F503195B1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0827-0EE6-48C2-AA6E-2A9D26609338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12C5-8E7A-4264-83C9-BC88671C1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0077-492F-484A-981B-8C80DB6BF17D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24BC-F384-4046-8B68-D1AA8FE9E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79BB6E-AEFC-4C79-AA89-F0E6E1D9DCCC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AC4A67-4EAA-4EA5-8529-4B514644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7543B-08A5-4491-ADB5-13FEE9175164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AA8D-2DD2-4A28-8EAE-2FFD07DC1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59531-15EB-4CAD-92E6-C15BDE038612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AF3-CD59-4F49-ABFE-9000A0AB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BDB5-F9F3-4C70-865D-E08FE742A7FC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84FC-17B8-4461-B74D-942AA656A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4182-A78C-483E-AF88-97831E5DBB13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E9F8-0285-4FBD-896E-BDCED181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C01745-9BC4-42AF-B5A3-D3FAB7AA5960}" type="datetimeFigureOut">
              <a:rPr lang="ru-RU"/>
              <a:pPr>
                <a:defRPr/>
              </a:pPr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74E195-6CD9-4762-8194-B2CE2EF70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0" r:id="rId2"/>
    <p:sldLayoutId id="2147483841" r:id="rId3"/>
    <p:sldLayoutId id="2147483842" r:id="rId4"/>
    <p:sldLayoutId id="2147483849" r:id="rId5"/>
    <p:sldLayoutId id="2147483850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1.xls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об исполнении областного бюджета за 1 полугодие  2018 года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929063"/>
            <a:ext cx="5357813" cy="1724025"/>
          </a:xfrm>
        </p:spPr>
        <p:txBody>
          <a:bodyPr/>
          <a:lstStyle/>
          <a:p>
            <a:pPr marL="63500"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9144000" cy="642938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долговых обязательств за  1 полугодие 2018 года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179388" y="1268413"/>
          <a:ext cx="8785101" cy="466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665"/>
                <a:gridCol w="1062714"/>
                <a:gridCol w="991866"/>
                <a:gridCol w="1346104"/>
                <a:gridCol w="921019"/>
                <a:gridCol w="1047628"/>
                <a:gridCol w="936105"/>
              </a:tblGrid>
              <a:tr h="57606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01.07.2018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/>
                </a:tc>
              </a:tr>
              <a:tr h="7677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всего,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40 918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34 927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- 5 990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- 15 %</a:t>
                      </a:r>
                    </a:p>
                  </a:txBody>
                  <a:tcPr anchor="ctr" horzOverflow="overflow"/>
                </a:tc>
              </a:tr>
              <a:tr h="7375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14 827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19 987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5 160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35 %</a:t>
                      </a:r>
                    </a:p>
                  </a:txBody>
                  <a:tcPr anchor="ctr" horzOverflow="overflow"/>
                </a:tc>
              </a:tr>
              <a:tr h="9349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Коммерческие кредиты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25 650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- 11 150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</a:p>
                  </a:txBody>
                  <a:tcPr anchor="ctr" horzOverflow="overflow"/>
                </a:tc>
              </a:tr>
              <a:tr h="779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Государственные гарантии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401050" cy="642938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областного бюджета за 1 полугодие 2018 года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196975"/>
          <a:ext cx="8786718" cy="535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668"/>
                <a:gridCol w="1481893"/>
                <a:gridCol w="1340760"/>
                <a:gridCol w="1435103"/>
                <a:gridCol w="1205928"/>
                <a:gridCol w="1204366"/>
              </a:tblGrid>
              <a:tr h="90621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2018 год,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полугодие 2018 года,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            1 полугодие 201871 735 года,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                 за 1 полугодие к уточнённой росписи (кассовому плану)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полугодия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/>
                </a:tc>
              </a:tr>
              <a:tr h="80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71 735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33 079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37 682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53 %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114 %</a:t>
                      </a:r>
                    </a:p>
                  </a:txBody>
                  <a:tcPr marL="53998" marR="53998" marT="0" marB="0" anchor="ctr" horzOverflow="overflow"/>
                </a:tc>
              </a:tr>
              <a:tr h="870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74 933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36 782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48 %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53998" marR="53998" marT="0" marB="0" anchor="ctr" horzOverflow="overflow"/>
                </a:tc>
              </a:tr>
              <a:tr h="776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- 3 703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1 870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  <a:tr h="734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01.01.2018,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01.07.2018, </a:t>
                      </a:r>
                      <a:r>
                        <a:rPr kumimoji="0" lang="ru-RU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полугодие,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56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40 917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34 927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- 5 990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2656"/>
            <a:ext cx="91440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областной бюджет, млн. руб.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560" y="1501775"/>
          <a:ext cx="8091487" cy="535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75656" y="1844824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24 258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067944" y="1340768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28 458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947947">
            <a:off x="2792412" y="1321065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+ 17,3%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325897" flipV="1">
            <a:off x="2945731" y="2247360"/>
            <a:ext cx="665163" cy="288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870835" flipV="1">
            <a:off x="3016968" y="4143382"/>
            <a:ext cx="647700" cy="2873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87824" y="4581128"/>
            <a:ext cx="9685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+ 21,4%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843808" y="2564904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- 6,0%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252520" cy="4046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прибыль за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полугодие 2018, млн.руб.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2915816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1247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+56,7%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059832" y="620688"/>
          <a:ext cx="273630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012160" y="620688"/>
          <a:ext cx="273630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7944" y="126876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- 9,2%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11247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+31,5%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2348880"/>
          <a:ext cx="21602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52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491880" y="2348880"/>
          <a:ext cx="21602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444208" y="2348880"/>
          <a:ext cx="20882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3105783"/>
          <a:ext cx="9144001" cy="361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1080120"/>
                <a:gridCol w="1080120"/>
                <a:gridCol w="2592288"/>
                <a:gridCol w="1152128"/>
                <a:gridCol w="1115617"/>
              </a:tblGrid>
              <a:tr h="5416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п/г 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п/г2018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8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Группа Илим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+471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Русьвьетпетро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-472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12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1 108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Зарубежнефть-Добыча Харьяга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+67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5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ЦС Звездочка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+740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6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Газпром бурение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0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Архангельскгеолдобыча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823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Газпром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76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Севералмаз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91880" y="764704"/>
          <a:ext cx="5256584" cy="338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468544" cy="4046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НДФЛ за 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полугодие 2018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15616" y="4653136"/>
          <a:ext cx="4680520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52120" y="83671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8 575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764704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областной бюджет, млн.руб.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4293096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5085184"/>
            <a:ext cx="237626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рост– </a:t>
            </a:r>
          </a:p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109,0% 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1700808"/>
            <a:ext cx="237626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48,0 %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3928" y="162880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7 868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004048" y="1340768"/>
            <a:ext cx="504056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004048" y="1916832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076056" y="2852936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60032" y="8367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+9,0%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2492896"/>
            <a:ext cx="2376264" cy="7920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плановый темп роста на 2018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104,1 %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полугодие 2018, млн.руб.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836712"/>
          <a:ext cx="9143998" cy="5857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8"/>
                <a:gridCol w="1143000"/>
                <a:gridCol w="1143000"/>
                <a:gridCol w="1143000"/>
                <a:gridCol w="1143000"/>
                <a:gridCol w="1242394"/>
                <a:gridCol w="1043606"/>
              </a:tblGrid>
              <a:tr h="3895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п/г 2018 к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п/г 2017,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85126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удельный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вес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п/г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полугодия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плана на 01.07.18,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56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16 043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47,4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15 089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latin typeface="Times New Roman"/>
                        </a:rPr>
                        <a:t>66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,3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46,0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17 851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8 575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48,0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48,8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42,8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2 863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52,2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59,9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95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6 677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47,5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7 582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49,6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95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49,4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52,1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95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36,8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43,1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950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51 748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46,9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53 065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458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53,6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5" y="1714500"/>
          <a:ext cx="8858312" cy="4429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312"/>
              </a:tblGrid>
              <a:tr h="4429156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4" name="Диаграмма 15"/>
          <p:cNvGraphicFramePr>
            <a:graphicFrameLocks/>
          </p:cNvGraphicFramePr>
          <p:nvPr/>
        </p:nvGraphicFramePr>
        <p:xfrm>
          <a:off x="-357188" y="0"/>
          <a:ext cx="5143501" cy="6858000"/>
        </p:xfrm>
        <a:graphic>
          <a:graphicData uri="http://schemas.openxmlformats.org/presentationml/2006/ole">
            <p:oleObj spid="_x0000_s63490" name="Worksheet" r:id="rId4" imgW="5145470" imgH="6858594" progId="Excel.Sheet.8">
              <p:embed/>
            </p:oleObj>
          </a:graphicData>
        </a:graphic>
      </p:graphicFrame>
      <p:sp>
        <p:nvSpPr>
          <p:cNvPr id="15365" name="Rectangle 37"/>
          <p:cNvSpPr>
            <a:spLocks noChangeArrowheads="1"/>
          </p:cNvSpPr>
          <p:nvPr/>
        </p:nvSpPr>
        <p:spPr bwMode="auto">
          <a:xfrm>
            <a:off x="0" y="717550"/>
            <a:ext cx="92519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областного бюджета за 1 полугодие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Исполнено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53 %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плану года </a:t>
            </a:r>
          </a:p>
        </p:txBody>
      </p:sp>
      <p:sp>
        <p:nvSpPr>
          <p:cNvPr id="6" name="Пятиугольник 5"/>
          <p:cNvSpPr/>
          <p:nvPr/>
        </p:nvSpPr>
        <p:spPr>
          <a:xfrm flipH="1">
            <a:off x="4222750" y="2171700"/>
            <a:ext cx="4786313" cy="2357438"/>
          </a:xfrm>
          <a:prstGeom prst="homePlate">
            <a:avLst>
              <a:gd name="adj" fmla="val 3060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4722516" y="2029146"/>
          <a:ext cx="421487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606425" y="4873625"/>
            <a:ext cx="3500438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доходы, 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54 %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37"/>
          <p:cNvSpPr>
            <a:spLocks noChangeArrowheads="1"/>
          </p:cNvSpPr>
          <p:nvPr/>
        </p:nvSpPr>
        <p:spPr bwMode="auto">
          <a:xfrm>
            <a:off x="4892704" y="4881563"/>
            <a:ext cx="3751262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49 %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5500" y="4935538"/>
            <a:ext cx="214313" cy="214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9554" y="4924425"/>
            <a:ext cx="214312" cy="2143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Rectangle 37"/>
          <p:cNvSpPr>
            <a:spLocks noChangeArrowheads="1"/>
          </p:cNvSpPr>
          <p:nvPr/>
        </p:nvSpPr>
        <p:spPr bwMode="auto">
          <a:xfrm>
            <a:off x="371475" y="2879725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28 458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2806700" y="2928938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9 224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549275"/>
            <a:ext cx="88201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54000" tIns="10800" rIns="54000" bIns="10800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Исполнение областного бюджета  по расходам </a:t>
            </a:r>
          </a:p>
          <a:p>
            <a:pPr marL="342900" indent="-342900" algn="ctr">
              <a:lnSpc>
                <a:spcPct val="75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 1 полугодие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285750" y="1412875"/>
          <a:ext cx="8678893" cy="52451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329393"/>
                <a:gridCol w="2349500"/>
              </a:tblGrid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ГОДА (сводная бюджетная роспись на 01.07.2018),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74 933</a:t>
                      </a:r>
                    </a:p>
                  </a:txBody>
                  <a:tcPr marL="54000" marR="54000" marT="0" marB="0" anchor="ctr" horzOverflow="overflow"/>
                </a:tc>
              </a:tr>
              <a:tr h="59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1 полугодия  2018 г., млн. рублей</a:t>
                      </a: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36 782</a:t>
                      </a:r>
                    </a:p>
                  </a:txBody>
                  <a:tcPr marL="54000" marR="54000" marT="0" marB="0" anchor="ctr" horzOverflow="overflow"/>
                </a:tc>
              </a:tr>
              <a:tr h="1186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ДОВЕДЕНО объемов финансирования до главных распорядителей средств областного бюджета (по заявкам), млн. рубле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36 728</a:t>
                      </a:r>
                    </a:p>
                  </a:txBody>
                  <a:tcPr marL="54000" marR="54000" marT="0" marB="0" anchor="ctr" horzOverflow="overflow"/>
                </a:tc>
              </a:tr>
              <a:tr h="518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(кассовые расходы), млн. рублей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</a:p>
                  </a:txBody>
                  <a:tcPr marL="54000" marR="54000" marT="0" marB="0" anchor="ctr" horzOverflow="overflow"/>
                </a:tc>
              </a:tr>
              <a:tr h="81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кассовых расходов к доведенным объемам финансирования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54000" marR="54000" marT="0" marB="0" anchor="ctr" horzOverflow="overflow"/>
                </a:tc>
              </a:tr>
              <a:tr h="102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кассовых расходов                  к годовому плану /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плану 1 полугодия 201 г.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48%/ 97 %</a:t>
                      </a:r>
                    </a:p>
                  </a:txBody>
                  <a:tcPr marL="54000" marR="5400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85750" y="333375"/>
            <a:ext cx="8858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algn="ctr" defTabSz="904875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расходов областного бюджета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19" y="832882"/>
          <a:ext cx="8568952" cy="5908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6027"/>
                <a:gridCol w="1372487"/>
                <a:gridCol w="1234510"/>
                <a:gridCol w="1089274"/>
                <a:gridCol w="1016654"/>
              </a:tblGrid>
              <a:tr h="884441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          1 полугодие. 2018 г.,  </a:t>
                      </a:r>
                      <a:r>
                        <a:rPr kumimoji="0" lang="ru-RU" sz="13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расходах,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 2018 года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1 полугодия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9709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35 812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  (в т.ч. сельское хозяйство и Дорожный фонд)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11 139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2 827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10 707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2 054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8501063" cy="642937"/>
          </a:xfrm>
        </p:spPr>
        <p:txBody>
          <a:bodyPr/>
          <a:lstStyle/>
          <a:p>
            <a:pPr algn="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Исполнение областных программ за 1 полугодие 2018 года</a:t>
            </a:r>
          </a:p>
        </p:txBody>
      </p:sp>
      <p:graphicFrame>
        <p:nvGraphicFramePr>
          <p:cNvPr id="88140" name="Group 76"/>
          <p:cNvGraphicFramePr>
            <a:graphicFrameLocks noGrp="1"/>
          </p:cNvGraphicFramePr>
          <p:nvPr>
            <p:ph idx="4294967295"/>
          </p:nvPr>
        </p:nvGraphicFramePr>
        <p:xfrm>
          <a:off x="214313" y="1160460"/>
          <a:ext cx="8644031" cy="543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397"/>
                <a:gridCol w="1324488"/>
                <a:gridCol w="1254779"/>
                <a:gridCol w="1254779"/>
                <a:gridCol w="1045649"/>
                <a:gridCol w="975939"/>
              </a:tblGrid>
              <a:tr h="727725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 программ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кассовый план полугодия, млн.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Исполне-но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к плану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399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3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Государственные программы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73 027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36 246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35 421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anchor="ctr" horzOverflow="overflow"/>
                </a:tc>
              </a:tr>
              <a:tr h="10618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Адресные программы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anchor="ctr" horzOverflow="overflow"/>
                </a:tc>
              </a:tr>
              <a:tr h="781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программы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anchor="ctr" horzOverflow="overflow"/>
                </a:tc>
              </a:tr>
              <a:tr h="836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 программам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73 603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36 386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35 557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3096</TotalTime>
  <Words>967</Words>
  <Application>Microsoft Office PowerPoint</Application>
  <PresentationFormat>Экран (4:3)</PresentationFormat>
  <Paragraphs>364</Paragraphs>
  <Slides>11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Городская</vt:lpstr>
      <vt:lpstr>Worksheet</vt:lpstr>
      <vt:lpstr>Отчёт об исполнении областного бюджета за 1 полугодие  2018 года</vt:lpstr>
      <vt:lpstr>Динамика поступления налоговых и неналоговых доходов  в областной бюджет, млн. руб.</vt:lpstr>
      <vt:lpstr>Поступление налога на прибыль за I полугодие 2018, млн.руб.</vt:lpstr>
      <vt:lpstr>Динамика поступления НДФЛ за I полугодие 2018 </vt:lpstr>
      <vt:lpstr>Поступление налоговых и неналоговых доходов в областной бюджет  за I полугодие 2018, млн.руб. </vt:lpstr>
      <vt:lpstr>Слайд 6</vt:lpstr>
      <vt:lpstr>Слайд 7</vt:lpstr>
      <vt:lpstr>Слайд 8</vt:lpstr>
      <vt:lpstr>Исполнение областных программ за 1 полугодие 2018 года</vt:lpstr>
      <vt:lpstr>Изменение долговых обязательств за  1 полугодие 2018 года</vt:lpstr>
      <vt:lpstr>Общие характеристики исполнения областного бюджета за 1 полугодие 2018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minfin user</cp:lastModifiedBy>
  <cp:revision>486</cp:revision>
  <dcterms:created xsi:type="dcterms:W3CDTF">2013-03-31T10:10:36Z</dcterms:created>
  <dcterms:modified xsi:type="dcterms:W3CDTF">2018-10-22T08:45:51Z</dcterms:modified>
</cp:coreProperties>
</file>