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13"/>
  </p:notesMasterIdLst>
  <p:handoutMasterIdLst>
    <p:handoutMasterId r:id="rId14"/>
  </p:handoutMasterIdLst>
  <p:sldIdLst>
    <p:sldId id="335" r:id="rId2"/>
    <p:sldId id="374" r:id="rId3"/>
    <p:sldId id="375" r:id="rId4"/>
    <p:sldId id="376" r:id="rId5"/>
    <p:sldId id="377" r:id="rId6"/>
    <p:sldId id="371" r:id="rId7"/>
    <p:sldId id="323" r:id="rId8"/>
    <p:sldId id="336" r:id="rId9"/>
    <p:sldId id="362" r:id="rId10"/>
    <p:sldId id="349" r:id="rId11"/>
    <p:sldId id="316" r:id="rId1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6C70"/>
    <a:srgbClr val="0000FF"/>
    <a:srgbClr val="F6D3BC"/>
    <a:srgbClr val="F1B487"/>
    <a:srgbClr val="F7D9C5"/>
    <a:srgbClr val="FFCC66"/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082" autoAdjust="0"/>
  </p:normalViewPr>
  <p:slideViewPr>
    <p:cSldViewPr>
      <p:cViewPr>
        <p:scale>
          <a:sx n="90" d="100"/>
          <a:sy n="90" d="100"/>
        </p:scale>
        <p:origin x="-560" y="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750" y="-8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6303683117824942E-3"/>
          <c:y val="1.2215879654047423E-2"/>
          <c:w val="0.65079365079365903"/>
          <c:h val="0.81009615384615352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Архангельская область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I п/г 2017</c:v>
                </c:pt>
                <c:pt idx="1">
                  <c:v>I п/г 2018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20605</c:v>
                </c:pt>
                <c:pt idx="1">
                  <c:v>25024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I п/г 2017</c:v>
                </c:pt>
                <c:pt idx="1">
                  <c:v>I п/г 2018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3652</c:v>
                </c:pt>
                <c:pt idx="1">
                  <c:v>3434</c:v>
                </c:pt>
              </c:numCache>
            </c:numRef>
          </c:val>
        </c:ser>
        <c:dLbls>
          <c:showVal val="1"/>
        </c:dLbls>
        <c:overlap val="100"/>
        <c:axId val="160965760"/>
        <c:axId val="160967296"/>
      </c:barChart>
      <c:catAx>
        <c:axId val="160965760"/>
        <c:scaling>
          <c:orientation val="minMax"/>
        </c:scaling>
        <c:axPos val="b"/>
        <c:numFmt formatCode="General" sourceLinked="1"/>
        <c:tickLblPos val="nextTo"/>
        <c:spPr>
          <a:ln w="4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60967296"/>
        <c:crosses val="autoZero"/>
        <c:lblAlgn val="ctr"/>
        <c:lblOffset val="100"/>
        <c:tickLblSkip val="1"/>
        <c:tickMarkSkip val="1"/>
      </c:catAx>
      <c:valAx>
        <c:axId val="160967296"/>
        <c:scaling>
          <c:orientation val="minMax"/>
        </c:scaling>
        <c:delete val="1"/>
        <c:axPos val="l"/>
        <c:numFmt formatCode="General" sourceLinked="1"/>
        <c:tickLblPos val="none"/>
        <c:crossAx val="160965760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022693109437117"/>
          <c:y val="0.45489537874155772"/>
          <c:w val="0.2924895016206569"/>
          <c:h val="0.39903852160576214"/>
        </c:manualLayout>
      </c:layout>
      <c:spPr>
        <a:solidFill>
          <a:schemeClr val="bg1"/>
        </a:solidFill>
        <a:ln w="34121">
          <a:noFill/>
        </a:ln>
      </c:spPr>
      <c:txPr>
        <a:bodyPr/>
        <a:lstStyle/>
        <a:p>
          <a:pPr>
            <a:defRPr sz="1800" b="1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4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/>
              <a:t>Архангельская область</a:t>
            </a:r>
          </a:p>
        </c:rich>
      </c:tx>
      <c:layout>
        <c:manualLayout>
          <c:xMode val="edge"/>
          <c:yMode val="edge"/>
          <c:x val="0.16021493107372517"/>
          <c:y val="7.8386352133713533E-2"/>
        </c:manualLayout>
      </c:layout>
    </c:title>
    <c:plotArea>
      <c:layout>
        <c:manualLayout>
          <c:layoutTarget val="inner"/>
          <c:xMode val="edge"/>
          <c:yMode val="edge"/>
          <c:x val="0.15876389109918745"/>
          <c:y val="0.28219086768136881"/>
          <c:w val="0.74590135630575682"/>
          <c:h val="0.4906109969262680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Лист1!$A$2:$A$3</c:f>
              <c:strCache>
                <c:ptCount val="2"/>
                <c:pt idx="0">
                  <c:v>I п/г 2017</c:v>
                </c:pt>
                <c:pt idx="1">
                  <c:v>I п/г 2018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4703</c:v>
                </c:pt>
                <c:pt idx="1">
                  <c:v>7369</c:v>
                </c:pt>
              </c:numCache>
            </c:numRef>
          </c:val>
        </c:ser>
        <c:axId val="161020544"/>
        <c:axId val="161313152"/>
      </c:barChart>
      <c:catAx>
        <c:axId val="1610205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61313152"/>
        <c:crosses val="autoZero"/>
        <c:auto val="1"/>
        <c:lblAlgn val="ctr"/>
        <c:lblOffset val="100"/>
      </c:catAx>
      <c:valAx>
        <c:axId val="161313152"/>
        <c:scaling>
          <c:orientation val="minMax"/>
          <c:max val="12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61020544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НАО</a:t>
            </a:r>
            <a:endParaRPr lang="ru-RU" sz="1600" b="0" dirty="0"/>
          </a:p>
        </c:rich>
      </c:tx>
      <c:layout>
        <c:manualLayout>
          <c:xMode val="edge"/>
          <c:yMode val="edge"/>
          <c:x val="0.43041726594943186"/>
          <c:y val="7.8386352133713533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9.4079459007478747E-3"/>
                  <c:y val="0.16130730844720978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9.4079459007478747E-3"/>
                  <c:y val="0.15195823149279766"/>
                </c:manualLayout>
              </c:layout>
              <c:dLblPos val="outEnd"/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Лист1!$A$2:$A$3</c:f>
              <c:strCache>
                <c:ptCount val="2"/>
                <c:pt idx="0">
                  <c:v>I п/г 2017</c:v>
                </c:pt>
                <c:pt idx="1">
                  <c:v>I п/г 2018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2905</c:v>
                </c:pt>
                <c:pt idx="1">
                  <c:v>2638</c:v>
                </c:pt>
              </c:numCache>
            </c:numRef>
          </c:val>
        </c:ser>
        <c:axId val="160542720"/>
        <c:axId val="160544256"/>
      </c:barChart>
      <c:catAx>
        <c:axId val="1605427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60544256"/>
        <c:crosses val="autoZero"/>
        <c:auto val="1"/>
        <c:lblAlgn val="ctr"/>
        <c:lblOffset val="100"/>
      </c:catAx>
      <c:valAx>
        <c:axId val="160544256"/>
        <c:scaling>
          <c:orientation val="minMax"/>
          <c:max val="12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60542720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Всего</a:t>
            </a:r>
            <a:endParaRPr lang="ru-RU" sz="1600" b="0" dirty="0"/>
          </a:p>
        </c:rich>
      </c:tx>
      <c:layout>
        <c:manualLayout>
          <c:xMode val="edge"/>
          <c:yMode val="edge"/>
          <c:x val="0.40241287004146864"/>
          <c:y val="3.9193176066856801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Лист1!$A$2:$A$3</c:f>
              <c:strCache>
                <c:ptCount val="2"/>
                <c:pt idx="0">
                  <c:v>I п/г 2017</c:v>
                </c:pt>
                <c:pt idx="1">
                  <c:v>I п/г 2018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7608</c:v>
                </c:pt>
                <c:pt idx="1">
                  <c:v>10007</c:v>
                </c:pt>
              </c:numCache>
            </c:numRef>
          </c:val>
        </c:ser>
        <c:axId val="161002624"/>
        <c:axId val="161004160"/>
      </c:barChart>
      <c:catAx>
        <c:axId val="1610026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61004160"/>
        <c:crossesAt val="0"/>
        <c:auto val="1"/>
        <c:lblAlgn val="ctr"/>
        <c:lblOffset val="100"/>
      </c:catAx>
      <c:valAx>
        <c:axId val="161004160"/>
        <c:scaling>
          <c:orientation val="minMax"/>
          <c:max val="12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61002624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6303683117824942E-3"/>
          <c:y val="1.2215879654047456E-2"/>
          <c:w val="0.65079365079365936"/>
          <c:h val="0.81009615384615352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Архангельская область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I п/г 2017</c:v>
                </c:pt>
                <c:pt idx="1">
                  <c:v>I п/г 2018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7193</c:v>
                </c:pt>
                <c:pt idx="1">
                  <c:v>7860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2"/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I п/г 2017</c:v>
                </c:pt>
                <c:pt idx="1">
                  <c:v>I п/г 2018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675</c:v>
                </c:pt>
                <c:pt idx="1">
                  <c:v>715</c:v>
                </c:pt>
              </c:numCache>
            </c:numRef>
          </c:val>
        </c:ser>
        <c:dLbls>
          <c:showVal val="1"/>
        </c:dLbls>
        <c:overlap val="100"/>
        <c:axId val="153324544"/>
        <c:axId val="153334528"/>
      </c:barChart>
      <c:catAx>
        <c:axId val="153324544"/>
        <c:scaling>
          <c:orientation val="minMax"/>
        </c:scaling>
        <c:axPos val="b"/>
        <c:numFmt formatCode="General" sourceLinked="1"/>
        <c:tickLblPos val="nextTo"/>
        <c:spPr>
          <a:ln w="4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53334528"/>
        <c:crosses val="autoZero"/>
        <c:lblAlgn val="ctr"/>
        <c:lblOffset val="100"/>
        <c:tickLblSkip val="1"/>
        <c:tickMarkSkip val="1"/>
      </c:catAx>
      <c:valAx>
        <c:axId val="153334528"/>
        <c:scaling>
          <c:orientation val="minMax"/>
        </c:scaling>
        <c:delete val="1"/>
        <c:axPos val="l"/>
        <c:numFmt formatCode="General" sourceLinked="1"/>
        <c:tickLblPos val="none"/>
        <c:crossAx val="153324544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6684451347110596"/>
          <c:y val="0.3010381747507983"/>
          <c:w val="0.32631381901250123"/>
          <c:h val="0.39903852160576242"/>
        </c:manualLayout>
      </c:layout>
      <c:spPr>
        <a:solidFill>
          <a:schemeClr val="bg1"/>
        </a:solidFill>
        <a:ln w="34121">
          <a:noFill/>
        </a:ln>
      </c:spPr>
      <c:txPr>
        <a:bodyPr/>
        <a:lstStyle/>
        <a:p>
          <a:pPr>
            <a:defRPr sz="1800" b="0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4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9947099894883474E-2"/>
          <c:y val="0.11800802326311584"/>
          <c:w val="0.93118707530995048"/>
          <c:h val="0.88199226800383168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ln w="38100"/>
          </c:spPr>
          <c:marker>
            <c:symbol val="circle"/>
            <c:size val="9"/>
            <c:spPr>
              <a:solidFill>
                <a:schemeClr val="tx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8.4331655457086166E-2"/>
                  <c:y val="0.2687714650063036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09,3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1"/>
              <c:layout>
                <c:manualLayout>
                  <c:x val="-9.7898524095613365E-2"/>
                  <c:y val="0.28410792520637801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r>
                      <a:rPr lang="ru-RU" smtClean="0"/>
                      <a:t>9</a:t>
                    </a:r>
                    <a:r>
                      <a:rPr lang="en-US" smtClean="0"/>
                      <a:t>,</a:t>
                    </a:r>
                    <a:r>
                      <a:rPr lang="ru-RU" smtClean="0"/>
                      <a:t>5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r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r>
                      <a:rPr lang="ru-RU" smtClean="0"/>
                      <a:t>5</a:t>
                    </a:r>
                    <a:r>
                      <a:rPr lang="en-US" smtClean="0"/>
                      <a:t>,</a:t>
                    </a:r>
                    <a:r>
                      <a:rPr lang="ru-RU" smtClean="0"/>
                      <a:t>7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b"/>
              <c:showVal val="1"/>
            </c:dLbl>
            <c:dLbl>
              <c:idx val="3"/>
              <c:layout>
                <c:manualLayout>
                  <c:x val="-8.6339552015588017E-2"/>
                  <c:y val="0.19208916400593171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2.3341637253980332E-2"/>
                  <c:y val="0.19975739410596924"/>
                </c:manualLayout>
              </c:layout>
              <c:dLblPos val="r"/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000066"/>
                        </a:solidFill>
                      </a:rPr>
                      <a:t>109,6%</a:t>
                    </a:r>
                  </a:p>
                </c:rich>
              </c:tx>
              <c:dLblPos val="b"/>
              <c:showVal val="1"/>
            </c:dLbl>
            <c:numFmt formatCode="0.0%" sourceLinked="0"/>
            <c:txPr>
              <a:bodyPr/>
              <a:lstStyle/>
              <a:p>
                <a:pPr>
                  <a:defRPr sz="1400">
                    <a:solidFill>
                      <a:srgbClr val="000066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"/>
            <c:showVal val="1"/>
          </c:dLbls>
          <c:cat>
            <c:strRef>
              <c:f>Лист1!$A$2:$A$7</c:f>
              <c:strCache>
                <c:ptCount val="6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1.093</c:v>
                </c:pt>
                <c:pt idx="1">
                  <c:v>1.095</c:v>
                </c:pt>
                <c:pt idx="2">
                  <c:v>1.0569999999999982</c:v>
                </c:pt>
                <c:pt idx="3">
                  <c:v>1.161</c:v>
                </c:pt>
                <c:pt idx="4">
                  <c:v>0.98799999999999999</c:v>
                </c:pt>
                <c:pt idx="5">
                  <c:v>1.151</c:v>
                </c:pt>
              </c:numCache>
            </c:numRef>
          </c:val>
        </c:ser>
        <c:marker val="1"/>
        <c:axId val="163325824"/>
        <c:axId val="163332096"/>
      </c:lineChart>
      <c:catAx>
        <c:axId val="163325824"/>
        <c:scaling>
          <c:orientation val="minMax"/>
        </c:scaling>
        <c:axPos val="b"/>
        <c:tickLblPos val="nextTo"/>
        <c:spPr>
          <a:ln w="38100">
            <a:noFill/>
          </a:ln>
        </c:spPr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3332096"/>
        <c:crossesAt val="100"/>
        <c:auto val="1"/>
        <c:lblAlgn val="ctr"/>
        <c:lblOffset val="100"/>
      </c:catAx>
      <c:valAx>
        <c:axId val="163332096"/>
        <c:scaling>
          <c:orientation val="minMax"/>
        </c:scaling>
        <c:delete val="1"/>
        <c:axPos val="l"/>
        <c:majorGridlines>
          <c:spPr>
            <a:ln>
              <a:prstDash val="sysDot"/>
            </a:ln>
          </c:spPr>
        </c:majorGridlines>
        <c:numFmt formatCode="0.00%" sourceLinked="1"/>
        <c:tickLblPos val="none"/>
        <c:crossAx val="1633258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9689C6-0684-4268-AD48-662335D919E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ACDD22-7613-4EF8-A4DD-D316890C87E9}">
      <dgm:prSet phldrT="[Текст]"/>
      <dgm:spPr>
        <a:solidFill>
          <a:schemeClr val="accent2">
            <a:lumMod val="75000"/>
          </a:schemeClr>
        </a:soli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Из федерального бюджета, 9 111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F0A2A07-25EB-4619-8C47-B0CE8A883137}" type="parTrans" cxnId="{ACA8C5B0-79F6-4EB3-B858-74D2D6535CB5}">
      <dgm:prSet/>
      <dgm:spPr/>
      <dgm:t>
        <a:bodyPr/>
        <a:lstStyle/>
        <a:p>
          <a:endParaRPr lang="ru-RU"/>
        </a:p>
      </dgm:t>
    </dgm:pt>
    <dgm:pt modelId="{D7FDA9E1-3F46-480A-9A78-AABABC64583D}" type="sibTrans" cxnId="{ACA8C5B0-79F6-4EB3-B858-74D2D6535CB5}">
      <dgm:prSet/>
      <dgm:spPr/>
      <dgm:t>
        <a:bodyPr/>
        <a:lstStyle/>
        <a:p>
          <a:endParaRPr lang="ru-RU"/>
        </a:p>
      </dgm:t>
    </dgm:pt>
    <dgm:pt modelId="{4CFC08F2-CF4A-4E3F-A999-2E707293F309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Из Фонда содействия реформированию ЖКХ,  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38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E002E41-4B23-43DF-B80F-00DBA77C642E}" type="parTrans" cxnId="{8FD4F665-3BF8-47EA-BE75-CD5705072BF1}">
      <dgm:prSet/>
      <dgm:spPr/>
      <dgm:t>
        <a:bodyPr/>
        <a:lstStyle/>
        <a:p>
          <a:endParaRPr lang="ru-RU"/>
        </a:p>
      </dgm:t>
    </dgm:pt>
    <dgm:pt modelId="{775B2C39-4C2C-4C67-AFB1-F1258023953B}" type="sibTrans" cxnId="{8FD4F665-3BF8-47EA-BE75-CD5705072BF1}">
      <dgm:prSet/>
      <dgm:spPr/>
      <dgm:t>
        <a:bodyPr/>
        <a:lstStyle/>
        <a:p>
          <a:endParaRPr lang="ru-RU"/>
        </a:p>
      </dgm:t>
    </dgm:pt>
    <dgm:pt modelId="{3F0DA9E5-7B25-4458-B109-669A4BE55B36}">
      <dgm:prSet phldrT="[Текст]"/>
      <dgm:spPr>
        <a:solidFill>
          <a:schemeClr val="accent2">
            <a:lumMod val="75000"/>
          </a:schemeClr>
        </a:soli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Прочие поступления, 4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BF95C19-5248-4160-9C5F-1E2F9105E384}" type="parTrans" cxnId="{4139B861-DEF2-4290-8B44-C96BC75C4188}">
      <dgm:prSet/>
      <dgm:spPr/>
      <dgm:t>
        <a:bodyPr/>
        <a:lstStyle/>
        <a:p>
          <a:endParaRPr lang="ru-RU"/>
        </a:p>
      </dgm:t>
    </dgm:pt>
    <dgm:pt modelId="{38E85347-BAD0-458A-A60E-A0711C28F583}" type="sibTrans" cxnId="{4139B861-DEF2-4290-8B44-C96BC75C4188}">
      <dgm:prSet/>
      <dgm:spPr/>
      <dgm:t>
        <a:bodyPr/>
        <a:lstStyle/>
        <a:p>
          <a:endParaRPr lang="ru-RU"/>
        </a:p>
      </dgm:t>
    </dgm:pt>
    <dgm:pt modelId="{E3012BA1-2C08-47FC-AFC7-57063178E1F6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Сальдо возврата остатков целевых средств из местных бюджетов в областной бюджет, 71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2688ADA-F886-4186-BC2B-4E388B826205}" type="parTrans" cxnId="{0997BB73-2FB4-468D-A935-67A684294B7C}">
      <dgm:prSet/>
      <dgm:spPr/>
      <dgm:t>
        <a:bodyPr/>
        <a:lstStyle/>
        <a:p>
          <a:endParaRPr lang="ru-RU"/>
        </a:p>
      </dgm:t>
    </dgm:pt>
    <dgm:pt modelId="{E1DF3FB0-A824-4082-B74D-7232B819E864}" type="sibTrans" cxnId="{0997BB73-2FB4-468D-A935-67A684294B7C}">
      <dgm:prSet/>
      <dgm:spPr/>
      <dgm:t>
        <a:bodyPr/>
        <a:lstStyle/>
        <a:p>
          <a:endParaRPr lang="ru-RU"/>
        </a:p>
      </dgm:t>
    </dgm:pt>
    <dgm:pt modelId="{C282457B-9E26-4639-9F21-F9C14C49E969}" type="pres">
      <dgm:prSet presAssocID="{5E9689C6-0684-4268-AD48-662335D919EF}" presName="Name0" presStyleCnt="0">
        <dgm:presLayoutVars>
          <dgm:chPref val="3"/>
          <dgm:dir val="rev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1C40286-B2C6-48CD-ACF2-4D45C8CDED7F}" type="pres">
      <dgm:prSet presAssocID="{EAACDD22-7613-4EF8-A4DD-D316890C87E9}" presName="horFlow" presStyleCnt="0"/>
      <dgm:spPr/>
    </dgm:pt>
    <dgm:pt modelId="{EB7151C2-77AB-4E81-98EB-0944C885B79D}" type="pres">
      <dgm:prSet presAssocID="{EAACDD22-7613-4EF8-A4DD-D316890C87E9}" presName="bigChev" presStyleLbl="node1" presStyleIdx="0" presStyleCnt="4" custScaleY="23812" custLinFactNeighborY="9197"/>
      <dgm:spPr/>
      <dgm:t>
        <a:bodyPr/>
        <a:lstStyle/>
        <a:p>
          <a:endParaRPr lang="ru-RU"/>
        </a:p>
      </dgm:t>
    </dgm:pt>
    <dgm:pt modelId="{F606A728-BAC8-499D-A332-F535A9A18C8A}" type="pres">
      <dgm:prSet presAssocID="{EAACDD22-7613-4EF8-A4DD-D316890C87E9}" presName="vSp" presStyleCnt="0"/>
      <dgm:spPr/>
    </dgm:pt>
    <dgm:pt modelId="{7448758C-F035-4E1B-8952-AF04F74EB9E9}" type="pres">
      <dgm:prSet presAssocID="{4CFC08F2-CF4A-4E3F-A999-2E707293F309}" presName="horFlow" presStyleCnt="0"/>
      <dgm:spPr/>
    </dgm:pt>
    <dgm:pt modelId="{6676BA15-B13D-4F16-8F11-12219723BAD9}" type="pres">
      <dgm:prSet presAssocID="{4CFC08F2-CF4A-4E3F-A999-2E707293F309}" presName="bigChev" presStyleLbl="node1" presStyleIdx="1" presStyleCnt="4" custScaleY="26829"/>
      <dgm:spPr/>
      <dgm:t>
        <a:bodyPr/>
        <a:lstStyle/>
        <a:p>
          <a:endParaRPr lang="ru-RU"/>
        </a:p>
      </dgm:t>
    </dgm:pt>
    <dgm:pt modelId="{3CB3D31E-745A-4B41-82FB-A5DBD35A349D}" type="pres">
      <dgm:prSet presAssocID="{4CFC08F2-CF4A-4E3F-A999-2E707293F309}" presName="vSp" presStyleCnt="0"/>
      <dgm:spPr/>
    </dgm:pt>
    <dgm:pt modelId="{465164B2-C0D1-41F1-B3CF-BF0D3B16E37D}" type="pres">
      <dgm:prSet presAssocID="{E3012BA1-2C08-47FC-AFC7-57063178E1F6}" presName="horFlow" presStyleCnt="0"/>
      <dgm:spPr/>
    </dgm:pt>
    <dgm:pt modelId="{C56B3C67-CC58-4519-8C9F-8455BC99D9DE}" type="pres">
      <dgm:prSet presAssocID="{E3012BA1-2C08-47FC-AFC7-57063178E1F6}" presName="bigChev" presStyleLbl="node1" presStyleIdx="2" presStyleCnt="4" custScaleY="23926" custLinFactNeighborY="-10237"/>
      <dgm:spPr/>
      <dgm:t>
        <a:bodyPr/>
        <a:lstStyle/>
        <a:p>
          <a:endParaRPr lang="ru-RU"/>
        </a:p>
      </dgm:t>
    </dgm:pt>
    <dgm:pt modelId="{470F129B-37C1-4B26-845E-CB9CD99DE19C}" type="pres">
      <dgm:prSet presAssocID="{E3012BA1-2C08-47FC-AFC7-57063178E1F6}" presName="vSp" presStyleCnt="0"/>
      <dgm:spPr/>
    </dgm:pt>
    <dgm:pt modelId="{86EAEFF4-86BC-42B8-8080-9DF855719D59}" type="pres">
      <dgm:prSet presAssocID="{3F0DA9E5-7B25-4458-B109-669A4BE55B36}" presName="horFlow" presStyleCnt="0"/>
      <dgm:spPr/>
    </dgm:pt>
    <dgm:pt modelId="{8AA80725-DFC1-48E3-A0E1-77CD9E2D4712}" type="pres">
      <dgm:prSet presAssocID="{3F0DA9E5-7B25-4458-B109-669A4BE55B36}" presName="bigChev" presStyleLbl="node1" presStyleIdx="3" presStyleCnt="4" custScaleY="20888" custLinFactNeighborY="-19999"/>
      <dgm:spPr/>
      <dgm:t>
        <a:bodyPr/>
        <a:lstStyle/>
        <a:p>
          <a:endParaRPr lang="ru-RU"/>
        </a:p>
      </dgm:t>
    </dgm:pt>
  </dgm:ptLst>
  <dgm:cxnLst>
    <dgm:cxn modelId="{ACA8C5B0-79F6-4EB3-B858-74D2D6535CB5}" srcId="{5E9689C6-0684-4268-AD48-662335D919EF}" destId="{EAACDD22-7613-4EF8-A4DD-D316890C87E9}" srcOrd="0" destOrd="0" parTransId="{0F0A2A07-25EB-4619-8C47-B0CE8A883137}" sibTransId="{D7FDA9E1-3F46-480A-9A78-AABABC64583D}"/>
    <dgm:cxn modelId="{6B1ABEC3-37FE-481C-8EB2-65ECFF4ADF35}" type="presOf" srcId="{E3012BA1-2C08-47FC-AFC7-57063178E1F6}" destId="{C56B3C67-CC58-4519-8C9F-8455BC99D9DE}" srcOrd="0" destOrd="0" presId="urn:microsoft.com/office/officeart/2005/8/layout/lProcess3"/>
    <dgm:cxn modelId="{0997BB73-2FB4-468D-A935-67A684294B7C}" srcId="{5E9689C6-0684-4268-AD48-662335D919EF}" destId="{E3012BA1-2C08-47FC-AFC7-57063178E1F6}" srcOrd="2" destOrd="0" parTransId="{22688ADA-F886-4186-BC2B-4E388B826205}" sibTransId="{E1DF3FB0-A824-4082-B74D-7232B819E864}"/>
    <dgm:cxn modelId="{C6ABA142-2D65-46D1-A074-422479884159}" type="presOf" srcId="{3F0DA9E5-7B25-4458-B109-669A4BE55B36}" destId="{8AA80725-DFC1-48E3-A0E1-77CD9E2D4712}" srcOrd="0" destOrd="0" presId="urn:microsoft.com/office/officeart/2005/8/layout/lProcess3"/>
    <dgm:cxn modelId="{8FD4F665-3BF8-47EA-BE75-CD5705072BF1}" srcId="{5E9689C6-0684-4268-AD48-662335D919EF}" destId="{4CFC08F2-CF4A-4E3F-A999-2E707293F309}" srcOrd="1" destOrd="0" parTransId="{6E002E41-4B23-43DF-B80F-00DBA77C642E}" sibTransId="{775B2C39-4C2C-4C67-AFB1-F1258023953B}"/>
    <dgm:cxn modelId="{524CEF1C-6D30-432F-90C2-59C087B4D810}" type="presOf" srcId="{4CFC08F2-CF4A-4E3F-A999-2E707293F309}" destId="{6676BA15-B13D-4F16-8F11-12219723BAD9}" srcOrd="0" destOrd="0" presId="urn:microsoft.com/office/officeart/2005/8/layout/lProcess3"/>
    <dgm:cxn modelId="{41919DD1-0CDE-48DA-90E0-9C9CABBF7942}" type="presOf" srcId="{EAACDD22-7613-4EF8-A4DD-D316890C87E9}" destId="{EB7151C2-77AB-4E81-98EB-0944C885B79D}" srcOrd="0" destOrd="0" presId="urn:microsoft.com/office/officeart/2005/8/layout/lProcess3"/>
    <dgm:cxn modelId="{9EA35422-7318-437E-81F3-47B7BAAAD484}" type="presOf" srcId="{5E9689C6-0684-4268-AD48-662335D919EF}" destId="{C282457B-9E26-4639-9F21-F9C14C49E969}" srcOrd="0" destOrd="0" presId="urn:microsoft.com/office/officeart/2005/8/layout/lProcess3"/>
    <dgm:cxn modelId="{4139B861-DEF2-4290-8B44-C96BC75C4188}" srcId="{5E9689C6-0684-4268-AD48-662335D919EF}" destId="{3F0DA9E5-7B25-4458-B109-669A4BE55B36}" srcOrd="3" destOrd="0" parTransId="{DBF95C19-5248-4160-9C5F-1E2F9105E384}" sibTransId="{38E85347-BAD0-458A-A60E-A0711C28F583}"/>
    <dgm:cxn modelId="{BE90270B-B56D-4C4C-B9BF-1C66C9F46D9B}" type="presParOf" srcId="{C282457B-9E26-4639-9F21-F9C14C49E969}" destId="{71C40286-B2C6-48CD-ACF2-4D45C8CDED7F}" srcOrd="0" destOrd="0" presId="urn:microsoft.com/office/officeart/2005/8/layout/lProcess3"/>
    <dgm:cxn modelId="{E30DED15-7A8C-4DB5-B308-1C4FF16B4B0D}" type="presParOf" srcId="{71C40286-B2C6-48CD-ACF2-4D45C8CDED7F}" destId="{EB7151C2-77AB-4E81-98EB-0944C885B79D}" srcOrd="0" destOrd="0" presId="urn:microsoft.com/office/officeart/2005/8/layout/lProcess3"/>
    <dgm:cxn modelId="{E933DD9B-674C-4920-A9B5-07E440D2555A}" type="presParOf" srcId="{C282457B-9E26-4639-9F21-F9C14C49E969}" destId="{F606A728-BAC8-499D-A332-F535A9A18C8A}" srcOrd="1" destOrd="0" presId="urn:microsoft.com/office/officeart/2005/8/layout/lProcess3"/>
    <dgm:cxn modelId="{234CB499-E9FF-48DE-9138-E3D79F20C821}" type="presParOf" srcId="{C282457B-9E26-4639-9F21-F9C14C49E969}" destId="{7448758C-F035-4E1B-8952-AF04F74EB9E9}" srcOrd="2" destOrd="0" presId="urn:microsoft.com/office/officeart/2005/8/layout/lProcess3"/>
    <dgm:cxn modelId="{98E26A84-C9B0-41C9-A997-613333D3F333}" type="presParOf" srcId="{7448758C-F035-4E1B-8952-AF04F74EB9E9}" destId="{6676BA15-B13D-4F16-8F11-12219723BAD9}" srcOrd="0" destOrd="0" presId="urn:microsoft.com/office/officeart/2005/8/layout/lProcess3"/>
    <dgm:cxn modelId="{17A63226-0ED8-43DC-A0DB-FC704E41CBBA}" type="presParOf" srcId="{C282457B-9E26-4639-9F21-F9C14C49E969}" destId="{3CB3D31E-745A-4B41-82FB-A5DBD35A349D}" srcOrd="3" destOrd="0" presId="urn:microsoft.com/office/officeart/2005/8/layout/lProcess3"/>
    <dgm:cxn modelId="{4CEC7D91-6961-4677-A363-5FE0EE0FDF91}" type="presParOf" srcId="{C282457B-9E26-4639-9F21-F9C14C49E969}" destId="{465164B2-C0D1-41F1-B3CF-BF0D3B16E37D}" srcOrd="4" destOrd="0" presId="urn:microsoft.com/office/officeart/2005/8/layout/lProcess3"/>
    <dgm:cxn modelId="{6614CA4D-61F1-44D6-AA2B-71739627B13D}" type="presParOf" srcId="{465164B2-C0D1-41F1-B3CF-BF0D3B16E37D}" destId="{C56B3C67-CC58-4519-8C9F-8455BC99D9DE}" srcOrd="0" destOrd="0" presId="urn:microsoft.com/office/officeart/2005/8/layout/lProcess3"/>
    <dgm:cxn modelId="{7862A5BE-692E-4036-B654-251487D08D3D}" type="presParOf" srcId="{C282457B-9E26-4639-9F21-F9C14C49E969}" destId="{470F129B-37C1-4B26-845E-CB9CD99DE19C}" srcOrd="5" destOrd="0" presId="urn:microsoft.com/office/officeart/2005/8/layout/lProcess3"/>
    <dgm:cxn modelId="{5CD9DAC9-04CB-4901-9F1A-1F1F6F1AD550}" type="presParOf" srcId="{C282457B-9E26-4639-9F21-F9C14C49E969}" destId="{86EAEFF4-86BC-42B8-8080-9DF855719D59}" srcOrd="6" destOrd="0" presId="urn:microsoft.com/office/officeart/2005/8/layout/lProcess3"/>
    <dgm:cxn modelId="{67F86EF1-691A-4461-84CE-502754E4B901}" type="presParOf" srcId="{86EAEFF4-86BC-42B8-8080-9DF855719D59}" destId="{8AA80725-DFC1-48E3-A0E1-77CD9E2D4712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7151C2-77AB-4E81-98EB-0944C885B79D}">
      <dsp:nvSpPr>
        <dsp:cNvPr id="0" name=""/>
        <dsp:cNvSpPr/>
      </dsp:nvSpPr>
      <dsp:spPr>
        <a:xfrm rot="10800000">
          <a:off x="0" y="389386"/>
          <a:ext cx="4214874" cy="401458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55" rIns="1651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Из федерального бюджета, 9 111 млн. руб.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389386"/>
        <a:ext cx="4214874" cy="401458"/>
      </dsp:txXfrm>
    </dsp:sp>
    <dsp:sp modelId="{6676BA15-B13D-4F16-8F11-12219723BAD9}">
      <dsp:nvSpPr>
        <dsp:cNvPr id="0" name=""/>
        <dsp:cNvSpPr/>
      </dsp:nvSpPr>
      <dsp:spPr>
        <a:xfrm rot="10800000">
          <a:off x="0" y="871821"/>
          <a:ext cx="4214874" cy="452323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55" rIns="1651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Из Фонда содействия реформированию ЖКХ, 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38 млн. руб.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871821"/>
        <a:ext cx="4214874" cy="452323"/>
      </dsp:txXfrm>
    </dsp:sp>
    <dsp:sp modelId="{C56B3C67-CC58-4519-8C9F-8455BC99D9DE}">
      <dsp:nvSpPr>
        <dsp:cNvPr id="0" name=""/>
        <dsp:cNvSpPr/>
      </dsp:nvSpPr>
      <dsp:spPr>
        <a:xfrm rot="10800000">
          <a:off x="0" y="1387586"/>
          <a:ext cx="4214874" cy="40338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55" rIns="1651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Сальдо возврата остатков целевых средств из местных бюджетов в областной бюджет, 71 млн. руб.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387586"/>
        <a:ext cx="4214874" cy="403380"/>
      </dsp:txXfrm>
    </dsp:sp>
    <dsp:sp modelId="{8AA80725-DFC1-48E3-A0E1-77CD9E2D4712}">
      <dsp:nvSpPr>
        <dsp:cNvPr id="0" name=""/>
        <dsp:cNvSpPr/>
      </dsp:nvSpPr>
      <dsp:spPr>
        <a:xfrm rot="10800000">
          <a:off x="0" y="1862417"/>
          <a:ext cx="4214874" cy="352161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55" rIns="1651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Прочие поступления, 4 млн. руб.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862417"/>
        <a:ext cx="4214874" cy="352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0.69414</cdr:x>
      <cdr:y>0</cdr:y>
    </cdr:from>
    <cdr:to>
      <cdr:x>0.99671</cdr:x>
      <cdr:y>0.24199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5616624" y="0"/>
          <a:ext cx="2448242" cy="1296153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2"/>
        </a:solidFill>
        <a:ln xmlns:a="http://schemas.openxmlformats.org/drawingml/2006/main" w="19050" cap="flat" cmpd="sng" algn="ctr">
          <a:solidFill>
            <a:srgbClr val="53548A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плана</a:t>
          </a:r>
        </a:p>
        <a:p xmlns:a="http://schemas.openxmlformats.org/drawingml/2006/main">
          <a:pPr algn="ctr"/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53,6 %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0.48649</cdr:x>
      <cdr:y>0.48148</cdr:y>
    </cdr:from>
    <cdr:to>
      <cdr:x>0.62163</cdr:x>
      <cdr:y>0.55555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V="1">
          <a:off x="1296144" y="936104"/>
          <a:ext cx="360053" cy="144008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0.48649</cdr:x>
      <cdr:y>0.59259</cdr:y>
    </cdr:from>
    <cdr:to>
      <cdr:x>0.59459</cdr:x>
      <cdr:y>0.62963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>
          <a:off x="1296144" y="1152128"/>
          <a:ext cx="288032" cy="72008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0.45946</cdr:x>
      <cdr:y>0.44444</cdr:y>
    </cdr:from>
    <cdr:to>
      <cdr:x>0.62162</cdr:x>
      <cdr:y>0.53204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V="1">
          <a:off x="1224136" y="864096"/>
          <a:ext cx="432048" cy="170308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0.27397</cdr:x>
      <cdr:y>0.68087</cdr:y>
    </cdr:from>
    <cdr:to>
      <cdr:x>0.41096</cdr:x>
      <cdr:y>0.7718</cdr:y>
    </cdr:to>
    <cdr:sp macro="" textlink="">
      <cdr:nvSpPr>
        <cdr:cNvPr id="3" name="TextBox 22"/>
        <cdr:cNvSpPr txBox="1"/>
      </cdr:nvSpPr>
      <cdr:spPr>
        <a:xfrm xmlns:a="http://schemas.openxmlformats.org/drawingml/2006/main">
          <a:off x="1440160" y="2304256"/>
          <a:ext cx="720099" cy="30773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+9,3%</a:t>
          </a:r>
          <a:endParaRPr lang="ru-RU" sz="14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0.27397</cdr:x>
      <cdr:y>0.40426</cdr:y>
    </cdr:from>
    <cdr:to>
      <cdr:x>0.41096</cdr:x>
      <cdr:y>0.4952</cdr:y>
    </cdr:to>
    <cdr:sp macro="" textlink="">
      <cdr:nvSpPr>
        <cdr:cNvPr id="4" name="TextBox 22"/>
        <cdr:cNvSpPr txBox="1"/>
      </cdr:nvSpPr>
      <cdr:spPr>
        <a:xfrm xmlns:a="http://schemas.openxmlformats.org/drawingml/2006/main">
          <a:off x="1440160" y="1368152"/>
          <a:ext cx="720100" cy="30776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+6,0%</a:t>
          </a:r>
          <a:endParaRPr lang="ru-RU" sz="14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DACFB46-8B98-4288-AB24-DDF22D7BB4D2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120624D-4379-4F7F-8809-342BF8962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D196B63-A424-40E6-BEEA-DC80958ED7A3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C31C40-F1BB-4CB7-9887-64FAC1D5C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111048-93A1-4227-AE86-A51E75E9C92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A05C72-0C62-4642-840A-EFECD433F94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C31C40-F1BB-4CB7-9887-64FAC1D5C86F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EE33B-D502-4441-8D5F-B8B85416099E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04B672D-6523-4C85-AE32-311950E6EA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C0F9D-9ED8-456E-BB47-33FB4B3A3F67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D464F-56F2-4F54-9410-10739A949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D568-3D1C-4530-97D2-B4BEC774BEC7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D21E4-B371-48A2-84F1-97727D5B6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E0627-0FD4-4818-97FC-D5555AF335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BF870-7277-448A-AF65-F628A7B1285C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302BC-BDB8-4D18-809C-F503195B1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30827-0EE6-48C2-AA6E-2A9D26609338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F12C5-8E7A-4264-83C9-BC88671C15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40077-492F-484A-981B-8C80DB6BF17D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C24BC-F384-4046-8B68-D1AA8FE9E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F79BB6E-AEFC-4C79-AA89-F0E6E1D9DCCC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AC4A67-4EAA-4EA5-8529-4B514644A4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7543B-08A5-4491-ADB5-13FEE9175164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CAA8D-2DD2-4A28-8EAE-2FFD07DC13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59531-15EB-4CAD-92E6-C15BDE038612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55AF3-CD59-4F49-ABFE-9000A0ABF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1BDB5-F9F3-4C70-865D-E08FE742A7FC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384FC-17B8-4461-B74D-942AA656A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74182-A78C-483E-AF88-97831E5DBB13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2E9F8-0285-4FBD-896E-BDCED181B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6C01745-9BC4-42AF-B5A3-D3FAB7AA5960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074E195-6CD9-4762-8194-B2CE2EF70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0" r:id="rId2"/>
    <p:sldLayoutId id="2147483841" r:id="rId3"/>
    <p:sldLayoutId id="2147483842" r:id="rId4"/>
    <p:sldLayoutId id="2147483849" r:id="rId5"/>
    <p:sldLayoutId id="2147483850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5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oleObject" Target="../embeddings/_____Microsoft_Office_Excel_97-20031.xls"/><Relationship Id="rId9" Type="http://schemas.microsoft.com/office/2007/relationships/diagramDrawing" Target="../diagrams/drawin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Отчёт об исполнении областного бюджета за 1 полугодие  2018 года</a:t>
            </a:r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3929063"/>
            <a:ext cx="5357813" cy="1724025"/>
          </a:xfrm>
        </p:spPr>
        <p:txBody>
          <a:bodyPr/>
          <a:lstStyle/>
          <a:p>
            <a:pPr marL="63500" eaLnBrk="1" hangingPunct="1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28625"/>
            <a:ext cx="9144000" cy="642938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Изменение долговых обязательств за  1 полугодие 2018 года</a:t>
            </a:r>
          </a:p>
        </p:txBody>
      </p:sp>
      <p:graphicFrame>
        <p:nvGraphicFramePr>
          <p:cNvPr id="88140" name="Group 76"/>
          <p:cNvGraphicFramePr>
            <a:graphicFrameLocks noGrp="1"/>
          </p:cNvGraphicFramePr>
          <p:nvPr>
            <p:ph idx="4294967295"/>
          </p:nvPr>
        </p:nvGraphicFramePr>
        <p:xfrm>
          <a:off x="179388" y="1268413"/>
          <a:ext cx="8785101" cy="4668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9665"/>
                <a:gridCol w="1062714"/>
                <a:gridCol w="991866"/>
                <a:gridCol w="1346104"/>
                <a:gridCol w="921019"/>
                <a:gridCol w="1047628"/>
                <a:gridCol w="936105"/>
              </a:tblGrid>
              <a:tr h="576064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60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01.01.2018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01.07.2018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Изменение</a:t>
                      </a: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руб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/>
                </a:tc>
              </a:tr>
              <a:tr h="7677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всего,                     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40 918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34 927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- 5 990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- 15 %</a:t>
                      </a:r>
                    </a:p>
                  </a:txBody>
                  <a:tcPr anchor="ctr" horzOverflow="overflow"/>
                </a:tc>
              </a:tr>
              <a:tr h="7375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кредиты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14 827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19 987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5 160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35 %</a:t>
                      </a:r>
                    </a:p>
                  </a:txBody>
                  <a:tcPr anchor="ctr" horzOverflow="overflow"/>
                </a:tc>
              </a:tr>
              <a:tr h="9349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Коммерческие кредиты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25 650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14 500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- 11 150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44 %</a:t>
                      </a:r>
                    </a:p>
                  </a:txBody>
                  <a:tcPr anchor="ctr" horzOverflow="overflow"/>
                </a:tc>
              </a:tr>
              <a:tr h="7798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Государственные гарантии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28625"/>
            <a:ext cx="8401050" cy="642938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Общие характеристики исполнения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областного бюджета за 1 полугодие 2018 года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0393" name="Group 153"/>
          <p:cNvGraphicFramePr>
            <a:graphicFrameLocks noGrp="1"/>
          </p:cNvGraphicFramePr>
          <p:nvPr>
            <p:ph type="tbl" idx="1"/>
          </p:nvPr>
        </p:nvGraphicFramePr>
        <p:xfrm>
          <a:off x="177800" y="1196975"/>
          <a:ext cx="8786718" cy="5357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668"/>
                <a:gridCol w="1481893"/>
                <a:gridCol w="1340760"/>
                <a:gridCol w="1435103"/>
                <a:gridCol w="1205928"/>
                <a:gridCol w="1204366"/>
              </a:tblGrid>
              <a:tr h="90621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Уточнённая роспись и кассовый 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2018 год, 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Уточнённая роспись и кассовый 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1 полугодие 2018 года, 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за             1 полугодие 201871 735 года, 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                 за 1 полугодие к уточнённой росписи (кассовому плану)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6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полугодия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/>
                </a:tc>
              </a:tr>
              <a:tr h="806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71 735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33 079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37 682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53 %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114 %</a:t>
                      </a:r>
                    </a:p>
                  </a:txBody>
                  <a:tcPr marL="53998" marR="53998" marT="0" marB="0" anchor="ctr" horzOverflow="overflow"/>
                </a:tc>
              </a:tr>
              <a:tr h="870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74 933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36 782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35 812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48 %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53998" marR="53998" marT="0" marB="0" anchor="ctr" horzOverflow="overflow"/>
                </a:tc>
              </a:tr>
              <a:tr h="776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(-), ПРОФИЦИТ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(+)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- 3 198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- 3 703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1 870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</a:tr>
              <a:tr h="734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01.01.2018, </a:t>
                      </a: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01.07.2018, </a:t>
                      </a: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Изменение  за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полугодие,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56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40 917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34 927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- 5 990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2656"/>
            <a:ext cx="9144000" cy="90805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 </a:t>
            </a:r>
            <a:b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 областной бюджет, млн. руб.</a:t>
            </a:r>
          </a:p>
        </p:txBody>
      </p:sp>
      <p:graphicFrame>
        <p:nvGraphicFramePr>
          <p:cNvPr id="14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11560" y="1501775"/>
          <a:ext cx="8091487" cy="535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00" name="Text Box 14"/>
          <p:cNvSpPr txBox="1">
            <a:spLocks noChangeArrowheads="1"/>
          </p:cNvSpPr>
          <p:nvPr/>
        </p:nvSpPr>
        <p:spPr bwMode="auto">
          <a:xfrm>
            <a:off x="1475656" y="1844824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24 258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Text Box 15"/>
          <p:cNvSpPr txBox="1">
            <a:spLocks noChangeArrowheads="1"/>
          </p:cNvSpPr>
          <p:nvPr/>
        </p:nvSpPr>
        <p:spPr bwMode="auto">
          <a:xfrm>
            <a:off x="4067944" y="1340768"/>
            <a:ext cx="122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28 458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AutoShape 16"/>
          <p:cNvSpPr>
            <a:spLocks noChangeArrowheads="1"/>
          </p:cNvSpPr>
          <p:nvPr/>
        </p:nvSpPr>
        <p:spPr bwMode="auto">
          <a:xfrm rot="19947947">
            <a:off x="2792412" y="1321065"/>
            <a:ext cx="1008062" cy="647700"/>
          </a:xfrm>
          <a:prstGeom prst="rightArrow">
            <a:avLst>
              <a:gd name="adj1" fmla="val 50000"/>
              <a:gd name="adj2" fmla="val 3890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+ 17,3%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1325897" flipV="1">
            <a:off x="2945731" y="2247360"/>
            <a:ext cx="665163" cy="28892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9870835" flipV="1">
            <a:off x="3016968" y="4143382"/>
            <a:ext cx="647700" cy="28733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07" name="TextBox 16"/>
          <p:cNvSpPr txBox="1">
            <a:spLocks noChangeArrowheads="1"/>
          </p:cNvSpPr>
          <p:nvPr/>
        </p:nvSpPr>
        <p:spPr bwMode="auto">
          <a:xfrm>
            <a:off x="2987824" y="4581128"/>
            <a:ext cx="9685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+ 21,4%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8" name="TextBox 17"/>
          <p:cNvSpPr txBox="1">
            <a:spLocks noChangeArrowheads="1"/>
          </p:cNvSpPr>
          <p:nvPr/>
        </p:nvSpPr>
        <p:spPr bwMode="auto">
          <a:xfrm>
            <a:off x="2843808" y="2564904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- 6,0%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252520" cy="40466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Поступление налога на прибыль за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полугодие 2018, млн.руб.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20688"/>
          <a:ext cx="2915816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1124744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+56,7%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3059832" y="620688"/>
          <a:ext cx="2736304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6012160" y="620688"/>
          <a:ext cx="2736304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067944" y="126876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- 9,2%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92280" y="1124744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+31,5%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67544" y="2348880"/>
          <a:ext cx="216024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0"/>
              </a:tblGrid>
              <a:tr h="2520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491880" y="2348880"/>
          <a:ext cx="216024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0"/>
              </a:tblGrid>
              <a:tr h="3048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789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790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444208" y="2348880"/>
          <a:ext cx="208823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116"/>
                <a:gridCol w="1044116"/>
              </a:tblGrid>
              <a:tr h="29094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09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1 308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1 112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0" y="3105783"/>
          <a:ext cx="9144001" cy="3614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1080120"/>
                <a:gridCol w="1080120"/>
                <a:gridCol w="2592288"/>
                <a:gridCol w="1152128"/>
                <a:gridCol w="1115617"/>
              </a:tblGrid>
              <a:tr h="54165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Плательщики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области: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п/г 2018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 + / -» 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 2017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Плательщики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НАО: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п/г2018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 + / -»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 2017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84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Группа Илим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1 152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+471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СК Русьвьетпетро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655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-472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126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ПО СЕВМАШ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1 108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136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Зарубежнефть-Добыча Харьяга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605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+67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53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ЦС Звездочка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671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+740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Лукойл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599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-130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63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Архангельский ЦБК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651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+228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Газпром бурение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+45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28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Сбербанк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644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+123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800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Архангельскгеолдобыча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249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+182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0823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Газпром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-126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8676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Севералмаз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+105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491880" y="764704"/>
          <a:ext cx="5256584" cy="3384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468544" cy="40466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Динамика поступления НДФЛ за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полугодие 2018 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115616" y="4653136"/>
          <a:ext cx="4680520" cy="165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52120" y="836712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8 575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764704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областной бюджет, млн.руб.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31640" y="4293096"/>
            <a:ext cx="4392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в контингенте: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56176" y="5085184"/>
            <a:ext cx="2376264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целом рост– </a:t>
            </a:r>
          </a:p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109,0% </a:t>
            </a:r>
          </a:p>
          <a:p>
            <a:pPr algn="ctr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5536" y="1700808"/>
            <a:ext cx="2376264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плана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48,0 %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23928" y="1628800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7 868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5004048" y="1340768"/>
            <a:ext cx="504056" cy="360040"/>
          </a:xfrm>
          <a:prstGeom prst="straightConnector1">
            <a:avLst/>
          </a:prstGeom>
          <a:ln w="793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5004048" y="1916832"/>
            <a:ext cx="432048" cy="28803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5076056" y="2852936"/>
            <a:ext cx="432048" cy="28803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860032" y="8367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+9,0%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5536" y="2492896"/>
            <a:ext cx="2376264" cy="7920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плановый темп роста на 2018 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104,1 %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Поступление налоговых и неналоговых доходов в областной бюджет 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полугодие 2018, млн.руб.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836712"/>
          <a:ext cx="9143998" cy="5857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5998"/>
                <a:gridCol w="1143000"/>
                <a:gridCol w="1143000"/>
                <a:gridCol w="1143000"/>
                <a:gridCol w="1143000"/>
                <a:gridCol w="1242394"/>
                <a:gridCol w="1043606"/>
              </a:tblGrid>
              <a:tr h="389527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п/г 2018 к </a:t>
                      </a:r>
                      <a:b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п/г 2017,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85126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удельный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вес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п/г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 полугодия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плана на 01.07.18,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956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прибыль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16 043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47,4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15 089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10 007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latin typeface="Times New Roman"/>
                        </a:rPr>
                        <a:t>66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,3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131,5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17 116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46,0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17 851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8 575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48,0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109,0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4 033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48,8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470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1 915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42,8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97,4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Упрощенная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система налогообложения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2 863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52,2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2 909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1 744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59,9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116,7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9950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имущество организаций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6 677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47,5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7 582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3 761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49,6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118,5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9950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НДПИ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2 393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49,4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2 557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1 333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52,1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112,7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9950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2 623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36,8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2 607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1 123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43,1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116,3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9950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51 748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46,9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53 065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458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53,6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117,3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142875" y="1714500"/>
          <a:ext cx="8858312" cy="4429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58312"/>
              </a:tblGrid>
              <a:tr h="4429156">
                <a:tc>
                  <a:txBody>
                    <a:bodyPr/>
                    <a:lstStyle/>
                    <a:p>
                      <a:pPr algn="ctr"/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364" name="Диаграмма 15"/>
          <p:cNvGraphicFramePr>
            <a:graphicFrameLocks/>
          </p:cNvGraphicFramePr>
          <p:nvPr/>
        </p:nvGraphicFramePr>
        <p:xfrm>
          <a:off x="-357188" y="0"/>
          <a:ext cx="5143501" cy="6858000"/>
        </p:xfrm>
        <a:graphic>
          <a:graphicData uri="http://schemas.openxmlformats.org/presentationml/2006/ole">
            <p:oleObj spid="_x0000_s63490" name="Worksheet" r:id="rId4" imgW="5145470" imgH="6858594" progId="Excel.Sheet.8">
              <p:embed/>
            </p:oleObj>
          </a:graphicData>
        </a:graphic>
      </p:graphicFrame>
      <p:sp>
        <p:nvSpPr>
          <p:cNvPr id="15365" name="Rectangle 37"/>
          <p:cNvSpPr>
            <a:spLocks noChangeArrowheads="1"/>
          </p:cNvSpPr>
          <p:nvPr/>
        </p:nvSpPr>
        <p:spPr bwMode="auto">
          <a:xfrm>
            <a:off x="0" y="717550"/>
            <a:ext cx="9251950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областного бюджета за 1 полугодие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Исполнено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53 %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 плану года </a:t>
            </a:r>
          </a:p>
        </p:txBody>
      </p:sp>
      <p:sp>
        <p:nvSpPr>
          <p:cNvPr id="6" name="Пятиугольник 5"/>
          <p:cNvSpPr/>
          <p:nvPr/>
        </p:nvSpPr>
        <p:spPr>
          <a:xfrm flipH="1">
            <a:off x="4222750" y="2171700"/>
            <a:ext cx="4786313" cy="2357438"/>
          </a:xfrm>
          <a:prstGeom prst="homePlate">
            <a:avLst>
              <a:gd name="adj" fmla="val 30606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0" name="Схема 19"/>
          <p:cNvGraphicFramePr/>
          <p:nvPr/>
        </p:nvGraphicFramePr>
        <p:xfrm>
          <a:off x="4722516" y="2029146"/>
          <a:ext cx="4214874" cy="278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5368" name="Rectangle 37"/>
          <p:cNvSpPr>
            <a:spLocks noChangeArrowheads="1"/>
          </p:cNvSpPr>
          <p:nvPr/>
        </p:nvSpPr>
        <p:spPr bwMode="auto">
          <a:xfrm>
            <a:off x="606425" y="4873625"/>
            <a:ext cx="3500438" cy="64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Налоговые и неналоговые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доходы, исполнено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54 %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9" name="Rectangle 37"/>
          <p:cNvSpPr>
            <a:spLocks noChangeArrowheads="1"/>
          </p:cNvSpPr>
          <p:nvPr/>
        </p:nvSpPr>
        <p:spPr bwMode="auto">
          <a:xfrm>
            <a:off x="4892704" y="4881563"/>
            <a:ext cx="3751262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Безвозмездные поступления,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исполнено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49 %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5500" y="4935538"/>
            <a:ext cx="214313" cy="214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089554" y="4924425"/>
            <a:ext cx="214312" cy="21431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72" name="Rectangle 37"/>
          <p:cNvSpPr>
            <a:spLocks noChangeArrowheads="1"/>
          </p:cNvSpPr>
          <p:nvPr/>
        </p:nvSpPr>
        <p:spPr bwMode="auto">
          <a:xfrm>
            <a:off x="371475" y="2879725"/>
            <a:ext cx="142875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ts val="2000"/>
              </a:lnSpc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28 458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2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sp>
        <p:nvSpPr>
          <p:cNvPr id="15373" name="Rectangle 37"/>
          <p:cNvSpPr>
            <a:spLocks noChangeArrowheads="1"/>
          </p:cNvSpPr>
          <p:nvPr/>
        </p:nvSpPr>
        <p:spPr bwMode="auto">
          <a:xfrm>
            <a:off x="2806700" y="2928938"/>
            <a:ext cx="142875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ts val="2000"/>
              </a:lnSpc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9 224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2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549275"/>
            <a:ext cx="8820150" cy="64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54000" tIns="10800" rIns="54000" bIns="10800">
            <a:spAutoFit/>
          </a:bodyPr>
          <a:lstStyle/>
          <a:p>
            <a:pPr marL="342900" indent="-342900" algn="ctr">
              <a:lnSpc>
                <a:spcPct val="75000"/>
              </a:lnSpc>
            </a:pP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Исполнение областного бюджета  по расходам </a:t>
            </a:r>
          </a:p>
          <a:p>
            <a:pPr marL="342900" indent="-342900" algn="ctr">
              <a:lnSpc>
                <a:spcPct val="75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 1 полугодие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1" name="Group 3"/>
          <p:cNvGraphicFramePr>
            <a:graphicFrameLocks noGrp="1"/>
          </p:cNvGraphicFramePr>
          <p:nvPr/>
        </p:nvGraphicFramePr>
        <p:xfrm>
          <a:off x="285750" y="1412875"/>
          <a:ext cx="8678893" cy="524519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329393"/>
                <a:gridCol w="2349500"/>
              </a:tblGrid>
              <a:tr h="889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ГОДА (сводная бюджетная роспись на 01.07.2018), млн. рублей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74 933</a:t>
                      </a:r>
                    </a:p>
                  </a:txBody>
                  <a:tcPr marL="54000" marR="54000" marT="0" marB="0" anchor="ctr" horzOverflow="overflow"/>
                </a:tc>
              </a:tr>
              <a:tr h="593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1 полугодия  2018 г., млн. рублей</a:t>
                      </a: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36 782</a:t>
                      </a:r>
                    </a:p>
                  </a:txBody>
                  <a:tcPr marL="54000" marR="54000" marT="0" marB="0" anchor="ctr" horzOverflow="overflow"/>
                </a:tc>
              </a:tr>
              <a:tr h="1186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ДОВЕДЕНО объемов финансирования до главных распорядителей средств областного бюджета (по заявкам), млн. рубле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36 728</a:t>
                      </a:r>
                    </a:p>
                  </a:txBody>
                  <a:tcPr marL="54000" marR="54000" marT="0" marB="0" anchor="ctr" horzOverflow="overflow"/>
                </a:tc>
              </a:tr>
              <a:tr h="518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(кассовые расходы), млн. рублей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35 812</a:t>
                      </a:r>
                    </a:p>
                  </a:txBody>
                  <a:tcPr marL="54000" marR="54000" marT="0" marB="0" anchor="ctr" horzOverflow="overflow"/>
                </a:tc>
              </a:tr>
              <a:tr h="815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кассовых расходов к доведенным объемам финансирования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98 %</a:t>
                      </a:r>
                    </a:p>
                  </a:txBody>
                  <a:tcPr marL="54000" marR="54000" marT="0" marB="0" anchor="ctr" horzOverflow="overflow"/>
                </a:tc>
              </a:tr>
              <a:tr h="10295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кассовых расходов                  к годовому плану /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 плану 1 полугодия 201 г.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48%/ 97 %</a:t>
                      </a:r>
                    </a:p>
                  </a:txBody>
                  <a:tcPr marL="54000" marR="54000" marT="0" marB="0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85750" y="333375"/>
            <a:ext cx="88582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algn="ctr" defTabSz="904875"/>
            <a:r>
              <a:rPr lang="ru-RU" sz="2400" b="1">
                <a:latin typeface="Times New Roman" pitchFamily="18" charset="0"/>
                <a:cs typeface="Times New Roman" pitchFamily="18" charset="0"/>
              </a:rPr>
              <a:t>Структура расходов областного бюджета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251519" y="832882"/>
          <a:ext cx="8568952" cy="5908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6027"/>
                <a:gridCol w="1372487"/>
                <a:gridCol w="1234510"/>
                <a:gridCol w="1089274"/>
                <a:gridCol w="1016654"/>
              </a:tblGrid>
              <a:tr h="884441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за           1 полугодие. 2018 г.,  </a:t>
                      </a:r>
                      <a:r>
                        <a:rPr kumimoji="0" lang="ru-RU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 в расходах,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к плану   2018 года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к плану  1 полугодия</a:t>
                      </a:r>
                    </a:p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года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97099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35 812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0557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1 052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579853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   (в т.ч. сельское хозяйство и Дорожный фонд)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2 860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2 526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11 139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2 827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883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10 707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579853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2 054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408452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отрасли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95 %</a:t>
                      </a:r>
                    </a:p>
                  </a:txBody>
                  <a:tcPr marL="89016" marR="89016" marT="46288" marB="46288" anchor="ctr" horzOverflow="overflow"/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00063"/>
            <a:ext cx="8501063" cy="642937"/>
          </a:xfrm>
        </p:spPr>
        <p:txBody>
          <a:bodyPr/>
          <a:lstStyle/>
          <a:p>
            <a:pPr algn="r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Исполнение областных программ за 1 полугодие 2018 года</a:t>
            </a:r>
          </a:p>
        </p:txBody>
      </p:sp>
      <p:graphicFrame>
        <p:nvGraphicFramePr>
          <p:cNvPr id="88140" name="Group 76"/>
          <p:cNvGraphicFramePr>
            <a:graphicFrameLocks noGrp="1"/>
          </p:cNvGraphicFramePr>
          <p:nvPr>
            <p:ph idx="4294967295"/>
          </p:nvPr>
        </p:nvGraphicFramePr>
        <p:xfrm>
          <a:off x="214313" y="1160460"/>
          <a:ext cx="8644031" cy="5433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8397"/>
                <a:gridCol w="1324488"/>
                <a:gridCol w="1254779"/>
                <a:gridCol w="1254779"/>
                <a:gridCol w="1045649"/>
                <a:gridCol w="975939"/>
              </a:tblGrid>
              <a:tr h="727725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 программ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 года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кассовый план полугодия, млн.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Исполне-но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 к плану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8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полугодие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  <a:tr h="399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полугодие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932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Государственные программы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73 027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36 246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35 421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98 %</a:t>
                      </a:r>
                    </a:p>
                  </a:txBody>
                  <a:tcPr anchor="ctr" horzOverflow="overflow"/>
                </a:tc>
              </a:tr>
              <a:tr h="10618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Адресные программы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anchor="ctr" horzOverflow="overflow"/>
                </a:tc>
              </a:tr>
              <a:tr h="781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Иные программы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anchor="ctr" horzOverflow="overflow"/>
                </a:tc>
              </a:tr>
              <a:tr h="836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по  программам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73 603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36 386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35 557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98 %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3096</TotalTime>
  <Words>967</Words>
  <Application>Microsoft Office PowerPoint</Application>
  <PresentationFormat>Экран (4:3)</PresentationFormat>
  <Paragraphs>364</Paragraphs>
  <Slides>11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Городская</vt:lpstr>
      <vt:lpstr>Worksheet</vt:lpstr>
      <vt:lpstr>Отчёт об исполнении областного бюджета за 1 полугодие  2018 года</vt:lpstr>
      <vt:lpstr>Динамика поступления налоговых и неналоговых доходов  в областной бюджет, млн. руб.</vt:lpstr>
      <vt:lpstr>Поступление налога на прибыль за I полугодие 2018, млн.руб.</vt:lpstr>
      <vt:lpstr>Динамика поступления НДФЛ за I полугодие 2018 </vt:lpstr>
      <vt:lpstr>Поступление налоговых и неналоговых доходов в областной бюджет  за I полугодие 2018, млн.руб. </vt:lpstr>
      <vt:lpstr>Слайд 6</vt:lpstr>
      <vt:lpstr>Слайд 7</vt:lpstr>
      <vt:lpstr>Слайд 8</vt:lpstr>
      <vt:lpstr>Исполнение областных программ за 1 полугодие 2018 года</vt:lpstr>
      <vt:lpstr>Изменение долговых обязательств за  1 полугодие 2018 года</vt:lpstr>
      <vt:lpstr>Общие характеристики исполнения областного бюджета за 1 полугодие 2018 года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областного бюджета  за 2012 год  2 апреля 2013 г.</dc:title>
  <dc:creator>lomteva</dc:creator>
  <cp:lastModifiedBy>minfin user</cp:lastModifiedBy>
  <cp:revision>486</cp:revision>
  <dcterms:created xsi:type="dcterms:W3CDTF">2013-03-31T10:10:36Z</dcterms:created>
  <dcterms:modified xsi:type="dcterms:W3CDTF">2018-10-22T08:45:51Z</dcterms:modified>
</cp:coreProperties>
</file>