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738E62E-4772-46C1-A39E-BF2E772B2F2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675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0188" cy="3700463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79320" y="4689720"/>
            <a:ext cx="5438160" cy="4440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3850200" y="9377640"/>
            <a:ext cx="294480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9A349D8-6160-4ED1-AADD-42673B3CAF00}" type="slidenum">
              <a:rPr lang="ru-RU" sz="1200" b="0" strike="noStrike" spc="-1">
                <a:solidFill>
                  <a:srgbClr val="000000"/>
                </a:solidFill>
                <a:latin typeface="+mn-lt"/>
              </a:rPr>
              <a:t>1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0188" cy="3700463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79320" y="4689720"/>
            <a:ext cx="5438160" cy="4440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3850200" y="9377640"/>
            <a:ext cx="294480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1DCCF5-FE32-4198-BE50-7E1279E1D8C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0188" cy="3700463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79320" y="4689720"/>
            <a:ext cx="5438160" cy="4440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3850200" y="9377640"/>
            <a:ext cx="294480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6A3B777-8B1F-4CE0-ADDA-23DFC4E437A4}" type="slidenum">
              <a:rPr lang="ru-RU" sz="1200" b="0" strike="noStrike" spc="-1">
                <a:solidFill>
                  <a:srgbClr val="000000"/>
                </a:solidFill>
                <a:latin typeface="+mn-lt"/>
              </a:rPr>
              <a:t>7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3.png"/>
          <p:cNvPicPr/>
          <p:nvPr/>
        </p:nvPicPr>
        <p:blipFill>
          <a:blip r:embed="rId14"/>
          <a:stretch/>
        </p:blipFill>
        <p:spPr>
          <a:xfrm>
            <a:off x="0" y="1440"/>
            <a:ext cx="9142920" cy="5140800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Z:\Projects\Текущие\Проектная\FNS_2012\_БРЭНДБУК\out\PPT\3_1_present_16.9-01.png"/>
          <p:cNvPicPr/>
          <p:nvPr/>
        </p:nvPicPr>
        <p:blipFill>
          <a:blip r:embed="rId15"/>
          <a:stretch/>
        </p:blipFill>
        <p:spPr>
          <a:xfrm>
            <a:off x="0" y="1440"/>
            <a:ext cx="9142920" cy="51408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Z:\Projects\Текущие\Проектная\FNS_2012\_БРЭНДБУК\out\PPT\3_1_present_16.9-03.png"/>
          <p:cNvPicPr/>
          <p:nvPr/>
        </p:nvPicPr>
        <p:blipFill>
          <a:blip r:embed="rId14"/>
          <a:stretch/>
        </p:blipFill>
        <p:spPr>
          <a:xfrm>
            <a:off x="0" y="1440"/>
            <a:ext cx="9142920" cy="514080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Z:\Projects\Текущие\Проектная\FNS_2012\_БРЭНДБУК\out\PPT\3_1_present_16.9-03.png"/>
          <p:cNvPicPr/>
          <p:nvPr/>
        </p:nvPicPr>
        <p:blipFill>
          <a:blip r:embed="rId14"/>
          <a:stretch/>
        </p:blipFill>
        <p:spPr>
          <a:xfrm>
            <a:off x="0" y="1440"/>
            <a:ext cx="9142920" cy="514080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5925960" y="3844800"/>
            <a:ext cx="922680" cy="2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Z:\Projects\Текущие\Проектная\FNS_2012\_БРЭНДБУК\out\PPT\3_1_present_16.9-03.png"/>
          <p:cNvPicPr/>
          <p:nvPr/>
        </p:nvPicPr>
        <p:blipFill>
          <a:blip r:embed="rId14"/>
          <a:stretch/>
        </p:blipFill>
        <p:spPr>
          <a:xfrm>
            <a:off x="0" y="1440"/>
            <a:ext cx="9142920" cy="51408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5925960" y="3844800"/>
            <a:ext cx="922680" cy="2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2715840"/>
            <a:ext cx="9142920" cy="15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Федеральный закон от 14.07.2022 № 263-ФЗ:</a:t>
            </a:r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Введение Единого налогового счёта налогоплательщика </a:t>
            </a:r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с 1 января 2023 года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371600" y="4299840"/>
            <a:ext cx="63997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 dirty="0">
              <a:latin typeface="XO Orie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0800" y="1635480"/>
            <a:ext cx="9142920" cy="15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УФНС России по Архангельской области 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и Ненецкому автономному округу</a:t>
            </a:r>
            <a:endParaRPr lang="ru-RU" sz="2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323280" y="1131480"/>
            <a:ext cx="791928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251280" y="411480"/>
            <a:ext cx="864000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5AA9"/>
                </a:solidFill>
                <a:latin typeface="Arial"/>
                <a:ea typeface="DejaVu Sans"/>
              </a:rPr>
              <a:t>Уведомление об исчисленных суммах налогов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5AA9"/>
                </a:solidFill>
                <a:latin typeface="Arial"/>
                <a:ea typeface="DejaVu Sans"/>
              </a:rPr>
              <a:t>(приказ ФНС России от 02.11.2022 № ЕД-7-8/1047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005AA9"/>
                </a:solidFill>
                <a:latin typeface="Arial"/>
                <a:ea typeface="DejaVu Sans"/>
              </a:rPr>
              <a:t>        </a:t>
            </a:r>
            <a:r>
              <a:rPr lang="ru-RU" sz="1600" b="0" strike="noStrike" spc="-1" dirty="0">
                <a:solidFill>
                  <a:srgbClr val="005AA9"/>
                </a:solidFill>
                <a:latin typeface="Arial"/>
                <a:ea typeface="Calibri"/>
              </a:rPr>
              <a:t>Зарегистрировано в Минюсте России 6 декабря 2022 г. N </a:t>
            </a:r>
            <a:r>
              <a:rPr lang="ru-RU" sz="1600" b="0" strike="noStrike" spc="-1" dirty="0" smtClean="0">
                <a:solidFill>
                  <a:srgbClr val="005AA9"/>
                </a:solidFill>
                <a:latin typeface="Arial"/>
                <a:ea typeface="Calibri"/>
              </a:rPr>
              <a:t>71387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653EEB59-4718-41A6-9B7A-54AEFEAD74F7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10</a:t>
            </a:fld>
            <a:endParaRPr lang="ru-RU" sz="2100" b="0" strike="noStrike" spc="-1">
              <a:latin typeface="XO Orie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323280" y="1275480"/>
            <a:ext cx="5687640" cy="151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Срок представления – не позднее 25-го числа месяца уплаты</a:t>
            </a:r>
            <a:endParaRPr lang="ru-RU" sz="1400" b="0" strike="noStrike" spc="-1">
              <a:latin typeface="XO Orie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Место представления – налоговый орган по месту нахождения (месту жительства)</a:t>
            </a:r>
            <a:endParaRPr lang="ru-RU" sz="1400" b="0" strike="noStrike" spc="-1">
              <a:latin typeface="XO Orie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Способ представления – ТКС, Личный кабинет, лично, почта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2483640" y="2931840"/>
            <a:ext cx="5759640" cy="194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216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Важно!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Если уведомление не представлено:</a:t>
            </a:r>
            <a:endParaRPr lang="ru-RU" sz="1400" b="0" strike="noStrike" spc="-1" dirty="0">
              <a:latin typeface="XO Oriel"/>
            </a:endParaRPr>
          </a:p>
          <a:p>
            <a:pPr marL="285840" indent="-28476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перечисленные платежи числятся на ЕНС как переплата и </a:t>
            </a: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НЕ распределяются по бюджетам;</a:t>
            </a:r>
            <a:endParaRPr lang="ru-RU" sz="1400" b="0" strike="noStrike" spc="-1" dirty="0">
              <a:latin typeface="XO Orie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после представления отчётности платежи распределятся в налог по дате представления отчётности. </a:t>
            </a: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Со срока уплаты до даты зачёта платежей из ЕНП будут начислены пени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Рисунок 256"/>
          <p:cNvPicPr/>
          <p:nvPr/>
        </p:nvPicPr>
        <p:blipFill>
          <a:blip r:embed="rId2"/>
          <a:stretch/>
        </p:blipFill>
        <p:spPr>
          <a:xfrm>
            <a:off x="983880" y="288000"/>
            <a:ext cx="7229880" cy="46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Рисунок 257"/>
          <p:cNvPicPr/>
          <p:nvPr/>
        </p:nvPicPr>
        <p:blipFill>
          <a:blip r:embed="rId2"/>
          <a:stretch/>
        </p:blipFill>
        <p:spPr>
          <a:xfrm>
            <a:off x="1080000" y="288000"/>
            <a:ext cx="6191280" cy="46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323280" y="267480"/>
            <a:ext cx="763164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5AA9"/>
                </a:solidFill>
                <a:latin typeface="Arial"/>
                <a:ea typeface="DejaVu Sans"/>
              </a:rPr>
              <a:t>Сальдо ЕНС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5B6F0C47-3157-47C7-92EC-7C490ABF1062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13</a:t>
            </a:fld>
            <a:endParaRPr lang="ru-RU" sz="2100" b="0" strike="noStrike" spc="-1">
              <a:latin typeface="XO Orie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763640" y="915480"/>
            <a:ext cx="5255640" cy="143928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100000">
                <a:srgbClr val="FF9033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Сальдо ЕНС – разница между общей сумой денежных средств, перечисленных в качестве ЕНП, и суммой совокупной обязанности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323280" y="2715840"/>
            <a:ext cx="2554920" cy="194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FF0000"/>
                </a:solidFill>
                <a:latin typeface="Arial"/>
                <a:ea typeface="DejaVu Sans"/>
              </a:rPr>
              <a:t>Отрицательное сальдо ЕНС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(задолженность): общая сумма денежных средств, перечисленных и (или) признаваемых в качестве ЕНП, меньше денежного выражения совокупной обязанности</a:t>
            </a:r>
            <a:endParaRPr lang="ru-RU" sz="1300" b="0" strike="noStrike" spc="-1">
              <a:latin typeface="XO Oriel"/>
            </a:endParaRPr>
          </a:p>
        </p:txBody>
      </p:sp>
      <p:sp>
        <p:nvSpPr>
          <p:cNvPr id="263" name="CustomShape 5"/>
          <p:cNvSpPr/>
          <p:nvPr/>
        </p:nvSpPr>
        <p:spPr>
          <a:xfrm>
            <a:off x="5724000" y="2715840"/>
            <a:ext cx="2626920" cy="194328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0680" rIns="0" bIns="40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FF0000"/>
                </a:solidFill>
                <a:latin typeface="Arial"/>
                <a:ea typeface="DejaVu Sans"/>
              </a:rPr>
              <a:t>Положительное сальдо ЕНС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(«переплата»):</a:t>
            </a:r>
            <a:r>
              <a:rPr lang="ru-RU" sz="1300" b="1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общая сумма денежных средств, перечисленных и (или) признаваемых в качестве ЕНП, больше денежного выражения совокупной обязанности</a:t>
            </a:r>
            <a:endParaRPr lang="ru-RU" sz="1300" b="0" strike="noStrike" spc="-1">
              <a:latin typeface="XO Oriel"/>
            </a:endParaRPr>
          </a:p>
        </p:txBody>
      </p:sp>
      <p:sp>
        <p:nvSpPr>
          <p:cNvPr id="264" name="CustomShape 6"/>
          <p:cNvSpPr/>
          <p:nvPr/>
        </p:nvSpPr>
        <p:spPr>
          <a:xfrm>
            <a:off x="3132000" y="2715840"/>
            <a:ext cx="2374920" cy="194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FF0000"/>
                </a:solidFill>
                <a:latin typeface="Arial"/>
                <a:ea typeface="DejaVu Sans"/>
              </a:rPr>
              <a:t>Нулевое сальдо ЕНС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: общая сумма денежных средств, перечисленных и (или) признаваемых в качестве ЕНП, равна денежному выражению совокупной обязанности</a:t>
            </a:r>
            <a:endParaRPr lang="ru-RU" sz="13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216000" y="357120"/>
            <a:ext cx="3743280" cy="429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Зарегистрировано в Минюсте России 22 декабря 2022 г. N 71768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МИНИСТЕРСТВО ФИНАНСОВ РОССИЙСКОЙ ФЕДЕРАЦИИ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ФЕДЕРАЛЬНАЯ </a:t>
            </a: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НАЛОГОВАЯ СЛУЖБА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ПРИКАЗ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от 14 ноября 2022 г. N ЕД-7-19/1086@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ОБ УТВЕРЖДЕНИИ ФОРМЫ ЗАЯВЛЕНИЯ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О ПРЕДСТАВЛЕНИИ СПРАВКИ О НАЛИЧИИ ПО СОСТОЯНИЮ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 ДАТУ ФОРМИРОВАНИЯ СПРАВКИ ПОЛОЖИТЕЛЬНОГО,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ОТРИЦАТЕЛЬНОГО ИЛИ НУЛЕВОГО САЛЬДО ЕДИНОГО НАЛОГОВОГО СЧЕТА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НАЛОГОПЛАТЕЛЬЩИКА, ПЛАТЕЛЬЩИКА СБОРА, ПЛАТЕЛЬЩИКА СТРАХОВЫХ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ВЗНОСОВ ИЛИ НАЛОГОВОГО АГЕНТА, СПРАВКИ О ПРИНАДЛЕЖНОСТИ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СУММ ДЕНЕЖНЫХ СРЕДСТВ, ПЕРЕЧИСЛЕННЫХ В КАЧЕСТВЕ ЕДИНОГО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НАЛОГОВОГО ПЛАТЕЖА, И СПРАВКИ ОБ ИСПОЛНЕНИИ ОБЯЗАННОСТИ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ПО УПЛАТЕ НАЛОГОВ, СБОРОВ, СТРАХОВЫХ ВЗНОСОВ, ПЕНЕЙ,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ШТРАФОВ, ПРОЦЕНТОВ И ФОРМАТА ЕГО ПРЕДСТАВЛЕНИЯ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В НАЛОГОВЫЙ ОРГАН В ЭЛЕКТРОННОЙ ФОРМЕ</a:t>
            </a:r>
            <a:endParaRPr lang="ru-RU" sz="1100" b="0" strike="noStrike" spc="-1" dirty="0">
              <a:latin typeface="XO Oriel"/>
            </a:endParaRPr>
          </a:p>
        </p:txBody>
      </p:sp>
      <p:pic>
        <p:nvPicPr>
          <p:cNvPr id="266" name="Рисунок 265"/>
          <p:cNvPicPr/>
          <p:nvPr/>
        </p:nvPicPr>
        <p:blipFill>
          <a:blip r:embed="rId2"/>
          <a:stretch/>
        </p:blipFill>
        <p:spPr>
          <a:xfrm>
            <a:off x="4783320" y="288000"/>
            <a:ext cx="3639960" cy="486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1"/>
          <p:cNvGrpSpPr/>
          <p:nvPr/>
        </p:nvGrpSpPr>
        <p:grpSpPr>
          <a:xfrm>
            <a:off x="251280" y="915480"/>
            <a:ext cx="8280000" cy="3023280"/>
            <a:chOff x="251280" y="915480"/>
            <a:chExt cx="8280000" cy="3023280"/>
          </a:xfrm>
        </p:grpSpPr>
        <p:sp>
          <p:nvSpPr>
            <p:cNvPr id="268" name="CustomShape 2"/>
            <p:cNvSpPr/>
            <p:nvPr/>
          </p:nvSpPr>
          <p:spPr>
            <a:xfrm>
              <a:off x="251280" y="915480"/>
              <a:ext cx="8280000" cy="3023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3"/>
            <p:cNvSpPr/>
            <p:nvPr/>
          </p:nvSpPr>
          <p:spPr>
            <a:xfrm>
              <a:off x="896760" y="2424600"/>
              <a:ext cx="549000" cy="1077120"/>
            </a:xfrm>
            <a:custGeom>
              <a:avLst/>
              <a:gdLst/>
              <a:ahLst/>
              <a:cxnLst/>
              <a:rect l="l" t="t" r="r" b="b"/>
              <a:pathLst>
                <a:path w="549923" h="1078298">
                  <a:moveTo>
                    <a:pt x="0" y="0"/>
                  </a:moveTo>
                  <a:lnTo>
                    <a:pt x="274961" y="0"/>
                  </a:lnTo>
                  <a:lnTo>
                    <a:pt x="274961" y="1078298"/>
                  </a:lnTo>
                  <a:lnTo>
                    <a:pt x="549923" y="1078298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4"/>
            <p:cNvSpPr/>
            <p:nvPr/>
          </p:nvSpPr>
          <p:spPr>
            <a:xfrm>
              <a:off x="896760" y="24246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549923" h="361400">
                  <a:moveTo>
                    <a:pt x="0" y="0"/>
                  </a:moveTo>
                  <a:lnTo>
                    <a:pt x="274961" y="0"/>
                  </a:lnTo>
                  <a:lnTo>
                    <a:pt x="274961" y="361400"/>
                  </a:lnTo>
                  <a:lnTo>
                    <a:pt x="549923" y="361400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5"/>
            <p:cNvSpPr/>
            <p:nvPr/>
          </p:nvSpPr>
          <p:spPr>
            <a:xfrm>
              <a:off x="896760" y="2069280"/>
              <a:ext cx="549000" cy="354240"/>
            </a:xfrm>
            <a:custGeom>
              <a:avLst/>
              <a:gdLst/>
              <a:ahLst/>
              <a:cxnLst/>
              <a:rect l="l" t="t" r="r" b="b"/>
              <a:pathLst>
                <a:path w="549923" h="355496">
                  <a:moveTo>
                    <a:pt x="0" y="355496"/>
                  </a:moveTo>
                  <a:lnTo>
                    <a:pt x="274961" y="355496"/>
                  </a:lnTo>
                  <a:lnTo>
                    <a:pt x="274961" y="0"/>
                  </a:lnTo>
                  <a:lnTo>
                    <a:pt x="549923" y="0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6"/>
            <p:cNvSpPr/>
            <p:nvPr/>
          </p:nvSpPr>
          <p:spPr>
            <a:xfrm>
              <a:off x="896760" y="1352520"/>
              <a:ext cx="549000" cy="1071360"/>
            </a:xfrm>
            <a:custGeom>
              <a:avLst/>
              <a:gdLst/>
              <a:ahLst/>
              <a:cxnLst/>
              <a:rect l="l" t="t" r="r" b="b"/>
              <a:pathLst>
                <a:path w="549923" h="1072394">
                  <a:moveTo>
                    <a:pt x="0" y="1072394"/>
                  </a:moveTo>
                  <a:lnTo>
                    <a:pt x="274961" y="1072394"/>
                  </a:lnTo>
                  <a:lnTo>
                    <a:pt x="274961" y="0"/>
                  </a:lnTo>
                  <a:lnTo>
                    <a:pt x="549923" y="0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7"/>
            <p:cNvSpPr/>
            <p:nvPr/>
          </p:nvSpPr>
          <p:spPr>
            <a:xfrm rot="16200000">
              <a:off x="-898200" y="2139120"/>
              <a:ext cx="3017520" cy="572400"/>
            </a:xfrm>
            <a:prstGeom prst="rect">
              <a:avLst/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360" tIns="9360" rIns="9360" bIns="93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Положительное сальдо ЕНС</a:t>
              </a:r>
              <a:endParaRPr lang="ru-RU" sz="1500" b="0" strike="noStrike" spc="-1">
                <a:latin typeface="XO Oriel"/>
              </a:endParaRPr>
            </a:p>
          </p:txBody>
        </p:sp>
        <p:sp>
          <p:nvSpPr>
            <p:cNvPr id="274" name="CustomShape 8"/>
            <p:cNvSpPr/>
            <p:nvPr/>
          </p:nvSpPr>
          <p:spPr>
            <a:xfrm>
              <a:off x="1446840" y="1065600"/>
              <a:ext cx="6838920" cy="572400"/>
            </a:xfrm>
            <a:prstGeom prst="rect">
              <a:avLst/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" tIns="9000" rIns="9000" bIns="9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В счёт исполнения обязанности другого лица по уплате налогов (ст. 78 НК РФ)</a:t>
              </a:r>
              <a:endParaRPr lang="ru-RU" sz="1400" b="0" strike="noStrike" spc="-1">
                <a:latin typeface="XO Oriel"/>
              </a:endParaRPr>
            </a:p>
          </p:txBody>
        </p:sp>
        <p:sp>
          <p:nvSpPr>
            <p:cNvPr id="275" name="CustomShape 9"/>
            <p:cNvSpPr/>
            <p:nvPr/>
          </p:nvSpPr>
          <p:spPr>
            <a:xfrm>
              <a:off x="1446840" y="1782360"/>
              <a:ext cx="6838920" cy="572400"/>
            </a:xfrm>
            <a:prstGeom prst="rect">
              <a:avLst/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" tIns="9000" rIns="9000" bIns="900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В счёт исполнения предстоящей обязанности по уплате конкретного налога </a:t>
              </a:r>
              <a:endParaRPr lang="ru-RU" sz="1400" b="0" strike="noStrike" spc="-1">
                <a:latin typeface="XO Oriel"/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(ст. 78 НК РФ)</a:t>
              </a:r>
              <a:endParaRPr lang="ru-RU" sz="1400" b="0" strike="noStrike" spc="-1">
                <a:latin typeface="XO Oriel"/>
              </a:endParaRPr>
            </a:p>
          </p:txBody>
        </p:sp>
        <p:sp>
          <p:nvSpPr>
            <p:cNvPr id="276" name="CustomShape 10"/>
            <p:cNvSpPr/>
            <p:nvPr/>
          </p:nvSpPr>
          <p:spPr>
            <a:xfrm>
              <a:off x="1446840" y="2499480"/>
              <a:ext cx="6838920" cy="572400"/>
            </a:xfrm>
            <a:prstGeom prst="rect">
              <a:avLst/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" tIns="9000" rIns="9000" bIns="900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В счёт исполнения решений налоговых органов либо погашения </a:t>
              </a:r>
              <a:endParaRPr lang="ru-RU" sz="1400" b="0" strike="noStrike" spc="-1">
                <a:latin typeface="XO Oriel"/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просроченной к взысканию задолженности (ст. 78 НК РФ)</a:t>
              </a:r>
              <a:endParaRPr lang="ru-RU" sz="1400" b="0" strike="noStrike" spc="-1">
                <a:latin typeface="XO Oriel"/>
              </a:endParaRPr>
            </a:p>
          </p:txBody>
        </p:sp>
        <p:sp>
          <p:nvSpPr>
            <p:cNvPr id="277" name="CustomShape 11"/>
            <p:cNvSpPr/>
            <p:nvPr/>
          </p:nvSpPr>
          <p:spPr>
            <a:xfrm>
              <a:off x="1446840" y="3216240"/>
              <a:ext cx="6838920" cy="572400"/>
            </a:xfrm>
            <a:prstGeom prst="rect">
              <a:avLst/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" tIns="9000" rIns="9000" bIns="9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Возврат на открытый плательщику счёт в банке (ст. 79 НК РФ)</a:t>
              </a:r>
              <a:endParaRPr lang="ru-RU" sz="1400" b="0" strike="noStrike" spc="-1">
                <a:latin typeface="XO Oriel"/>
              </a:endParaRPr>
            </a:p>
          </p:txBody>
        </p:sp>
      </p:grpSp>
      <p:sp>
        <p:nvSpPr>
          <p:cNvPr id="278" name="CustomShape 12"/>
          <p:cNvSpPr/>
          <p:nvPr/>
        </p:nvSpPr>
        <p:spPr>
          <a:xfrm>
            <a:off x="323280" y="267480"/>
            <a:ext cx="763164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5AA9"/>
                </a:solidFill>
                <a:latin typeface="Arial"/>
                <a:ea typeface="DejaVu Sans"/>
              </a:rPr>
              <a:t>Распоряжение положительным сальдо ЕНС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279" name="CustomShape 13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C98262AD-DD24-4178-AA43-050E69261C00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15</a:t>
            </a:fld>
            <a:endParaRPr lang="ru-RU" sz="2100" b="0" strike="noStrike" spc="-1">
              <a:latin typeface="XO Oriel"/>
            </a:endParaRPr>
          </a:p>
        </p:txBody>
      </p:sp>
      <p:sp>
        <p:nvSpPr>
          <p:cNvPr id="280" name="CustomShape 14"/>
          <p:cNvSpPr/>
          <p:nvPr/>
        </p:nvSpPr>
        <p:spPr>
          <a:xfrm>
            <a:off x="1979640" y="4083840"/>
            <a:ext cx="4319640" cy="71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Срок для зачёта       –  1 день (п.5 ст.78 НК РФ)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для возврата  –  1 день (п.3 ст.79 НК РФ)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 rot="21596400">
            <a:off x="289440" y="274680"/>
            <a:ext cx="3597840" cy="454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Зарегистрировано в Минюсте России 30 декабря 2022 г. N 71900</a:t>
            </a:r>
            <a:endParaRPr lang="ru-RU" sz="11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endParaRPr lang="ru-RU" sz="11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МИНИСТЕРСТВО ФИНАНСОВ РОССИЙСКОЙ ФЕДЕРАЦИИ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ФЕДЕРАЛЬНАЯ НАЛОГОВАЯ СЛУЖБА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ПРИКАЗ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от 30 ноября 2022 г. N ЕД-7-8/1133@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ОБ УТВЕРЖДЕНИИ ФОРМ И ФОРМАТОВ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ПРЕДСТАВЛЕНИЯ ДОКУМЕНТОВ, ИСПОЛЬЗУЕМЫХ НАЛОГОВЫМИ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ОРГАНАМИ И НАЛОГОПЛАТЕЛЬЩИКАМИ, ПЛАТЕЛЬЩИКАМИ СБОРОВ,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ПЛАТЕЛЬЩИКАМИ СТРАХОВЫХ ВЗНОСОВ И (ИЛИ) НАЛОГОВЫМИ АГЕНТАМИ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ПРИ ОСУЩЕСТВЛЕНИИ ЗАЧЕТА И ВОЗВРАТА СУММ ДЕНЕЖНЫХ СРЕДСТВ,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ФОРМИРУЮЩИХ ПОЛОЖИТЕЛЬНОЕ САЛЬДО ЕДИНОГО НАЛОГОВОГО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СЧЕТА, А ТАКЖЕ ИЗЛИШНЕ УПЛАЧЕННОЙ (ВЗЫСКАННОЙ)</a:t>
            </a:r>
            <a:endParaRPr lang="ru-RU" sz="11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  <a:ea typeface="Calibri"/>
              </a:rPr>
              <a:t>ГОСУДАРСТВЕННОЙ ПОШЛИНЫ</a:t>
            </a:r>
            <a:endParaRPr lang="ru-RU" sz="1100" b="0" strike="noStrike" spc="-1">
              <a:latin typeface="XO Oriel"/>
            </a:endParaRPr>
          </a:p>
        </p:txBody>
      </p:sp>
      <p:pic>
        <p:nvPicPr>
          <p:cNvPr id="282" name="Рисунок 281"/>
          <p:cNvPicPr/>
          <p:nvPr/>
        </p:nvPicPr>
        <p:blipFill>
          <a:blip r:embed="rId2"/>
          <a:stretch/>
        </p:blipFill>
        <p:spPr>
          <a:xfrm>
            <a:off x="3960000" y="360000"/>
            <a:ext cx="4463280" cy="446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9502"/>
            <a:ext cx="7864166" cy="421217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Спасибо за внимание!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0A0B5C7-9651-495D-9543-B692D56E50B7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66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23280" y="122760"/>
            <a:ext cx="807444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5AA9"/>
                </a:solidFill>
                <a:latin typeface="Arial"/>
                <a:ea typeface="DejaVu Sans"/>
              </a:rPr>
              <a:t>Единый налоговый счёт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611280" y="1504800"/>
            <a:ext cx="3646440" cy="32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Autofit/>
          </a:bodyPr>
          <a:lstStyle/>
          <a:p>
            <a:pPr marL="284040" indent="-282960">
              <a:lnSpc>
                <a:spcPct val="100000"/>
              </a:lnSpc>
              <a:spcBef>
                <a:spcPts val="499"/>
              </a:spcBef>
            </a:pPr>
            <a:r>
              <a:rPr lang="ru-RU" sz="2500" b="0" strike="noStrike" spc="-1">
                <a:solidFill>
                  <a:srgbClr val="005AA9"/>
                </a:solidFill>
                <a:latin typeface="Calibri"/>
                <a:ea typeface="DejaVu Sans"/>
              </a:rPr>
              <a:t>					</a:t>
            </a:r>
            <a:endParaRPr lang="ru-RU" sz="2500" b="0" strike="noStrike" spc="-1">
              <a:latin typeface="XO Orie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852000" y="627480"/>
            <a:ext cx="4535640" cy="41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Autofit/>
          </a:bodyPr>
          <a:lstStyle/>
          <a:p>
            <a:pPr marL="284040" indent="-282960">
              <a:lnSpc>
                <a:spcPct val="100000"/>
              </a:lnSpc>
              <a:spcBef>
                <a:spcPts val="281"/>
              </a:spcBef>
            </a:pPr>
            <a:r>
              <a:rPr lang="ru-RU" sz="1400" b="1" strike="noStrike" spc="-1" dirty="0" smtClean="0">
                <a:solidFill>
                  <a:srgbClr val="005AA9"/>
                </a:solidFill>
                <a:latin typeface="Arial"/>
                <a:ea typeface="DejaVu Sans"/>
              </a:rPr>
              <a:t>Единое сальдо </a:t>
            </a:r>
            <a:r>
              <a:rPr lang="ru-RU" sz="1400" b="1" strike="noStrike" spc="-1" dirty="0">
                <a:solidFill>
                  <a:srgbClr val="005AA9"/>
                </a:solidFill>
                <a:latin typeface="Arial"/>
                <a:ea typeface="DejaVu Sans"/>
              </a:rPr>
              <a:t>состояния расчётов с бюджетом</a:t>
            </a:r>
            <a:endParaRPr lang="ru-RU" sz="1400" b="0" strike="noStrike" spc="-1" dirty="0">
              <a:latin typeface="XO Oriel"/>
            </a:endParaRPr>
          </a:p>
          <a:p>
            <a:pPr marL="284040" indent="-282960">
              <a:lnSpc>
                <a:spcPct val="100000"/>
              </a:lnSpc>
              <a:spcBef>
                <a:spcPts val="241"/>
              </a:spcBef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6BB1D823-2ED2-4DF9-BDAC-C71B3BE46DC6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2</a:t>
            </a:fld>
            <a:endParaRPr lang="ru-RU" sz="2100" b="0" strike="noStrike" spc="-1">
              <a:latin typeface="XO Orie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251280" y="853200"/>
            <a:ext cx="3167280" cy="403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Единый налоговый счёт (ЕНС) - это форма учёта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lang="ru-RU" sz="1400" b="0" strike="noStrike" spc="-1" dirty="0">
              <a:latin typeface="XO Orie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денежного выражения совокупной обязанности по уплате налога (сбора), которую налогоплательщик обязан уплатить исходя из представленных деклараций и уведомлений об исчисленных суммах; </a:t>
            </a:r>
            <a:endParaRPr lang="ru-RU" sz="1400" b="0" strike="noStrike" spc="-1" dirty="0">
              <a:latin typeface="XO Orie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денежных средств, перечисленных в качестве единого налогового платежа (ЕНП) и (или) признаваемых в качестве ЕНП</a:t>
            </a:r>
            <a:endParaRPr lang="ru-RU" sz="14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Ст.11.3 НК РФ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3910320" y="3183840"/>
            <a:ext cx="3686016" cy="16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>
            <a:normAutofit/>
          </a:bodyPr>
          <a:lstStyle/>
          <a:p>
            <a:pPr marL="285840" indent="-284760">
              <a:lnSpc>
                <a:spcPct val="100000"/>
              </a:lnSpc>
              <a:buClr>
                <a:srgbClr val="005AA9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5AA9"/>
                </a:solidFill>
                <a:latin typeface="Arial"/>
                <a:ea typeface="DejaVu Sans"/>
              </a:rPr>
              <a:t>Консолидация всех обязательств в целом по налогоплательщику</a:t>
            </a:r>
            <a:endParaRPr lang="ru-RU" sz="1400" b="0" strike="noStrike" spc="-1" dirty="0">
              <a:latin typeface="XO Oriel"/>
            </a:endParaRPr>
          </a:p>
          <a:p>
            <a:pPr marL="285840" indent="-284760">
              <a:lnSpc>
                <a:spcPct val="100000"/>
              </a:lnSpc>
              <a:buClr>
                <a:srgbClr val="005AA9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5AA9"/>
                </a:solidFill>
                <a:latin typeface="Arial"/>
                <a:ea typeface="DejaVu Sans"/>
              </a:rPr>
              <a:t>Свёрнутое сальдо по всем налогам в целом по налогоплательщику с учётом обособленных </a:t>
            </a:r>
            <a:r>
              <a:rPr lang="ru-RU" sz="1400" b="0" strike="noStrike" spc="-1" dirty="0" smtClean="0">
                <a:solidFill>
                  <a:srgbClr val="005AA9"/>
                </a:solidFill>
                <a:latin typeface="Arial"/>
                <a:ea typeface="DejaVu Sans"/>
              </a:rPr>
              <a:t>подразделений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3924000" y="1347480"/>
            <a:ext cx="1295280" cy="71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6D20"/>
              </a:gs>
              <a:gs pos="100000">
                <a:srgbClr val="FF9033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" tIns="45000" rIns="18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ЕНП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+ 500 000 р.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5796000" y="1347480"/>
            <a:ext cx="2303280" cy="71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ЕНС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7" name="CustomShape 9"/>
          <p:cNvSpPr/>
          <p:nvPr/>
        </p:nvSpPr>
        <p:spPr>
          <a:xfrm>
            <a:off x="3996000" y="2355840"/>
            <a:ext cx="1078920" cy="6109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Земельный налог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-45 000 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78" name="CustomShape 10"/>
          <p:cNvSpPr/>
          <p:nvPr/>
        </p:nvSpPr>
        <p:spPr>
          <a:xfrm>
            <a:off x="8100360" y="2223720"/>
            <a:ext cx="821160" cy="4309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Пеня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- 10 000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79" name="CustomShape 11"/>
          <p:cNvSpPr/>
          <p:nvPr/>
        </p:nvSpPr>
        <p:spPr>
          <a:xfrm>
            <a:off x="7524360" y="2859840"/>
            <a:ext cx="1252080" cy="6469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Транспортный налог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-100 000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80" name="CustomShape 12"/>
          <p:cNvSpPr/>
          <p:nvPr/>
        </p:nvSpPr>
        <p:spPr>
          <a:xfrm>
            <a:off x="6318360" y="2376360"/>
            <a:ext cx="1114920" cy="6109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Налог на прибыль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- 280 000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81" name="CustomShape 13"/>
          <p:cNvSpPr/>
          <p:nvPr/>
        </p:nvSpPr>
        <p:spPr>
          <a:xfrm>
            <a:off x="5220000" y="2368440"/>
            <a:ext cx="1006920" cy="58536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Налог на имущество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- 55 000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82" name="Line 14"/>
          <p:cNvSpPr/>
          <p:nvPr/>
        </p:nvSpPr>
        <p:spPr>
          <a:xfrm flipV="1">
            <a:off x="5076000" y="1923480"/>
            <a:ext cx="720000" cy="44496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Line 15"/>
          <p:cNvSpPr/>
          <p:nvPr/>
        </p:nvSpPr>
        <p:spPr>
          <a:xfrm flipH="1">
            <a:off x="5724000" y="2067480"/>
            <a:ext cx="360000" cy="30096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Line 16"/>
          <p:cNvSpPr/>
          <p:nvPr/>
        </p:nvSpPr>
        <p:spPr>
          <a:xfrm>
            <a:off x="6876000" y="2067480"/>
            <a:ext cx="0" cy="30888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Line 17"/>
          <p:cNvSpPr/>
          <p:nvPr/>
        </p:nvSpPr>
        <p:spPr>
          <a:xfrm>
            <a:off x="7380360" y="2067480"/>
            <a:ext cx="770400" cy="79200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Line 18"/>
          <p:cNvSpPr/>
          <p:nvPr/>
        </p:nvSpPr>
        <p:spPr>
          <a:xfrm>
            <a:off x="8042760" y="2055240"/>
            <a:ext cx="216000" cy="15048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611280" y="51480"/>
            <a:ext cx="754740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5AA9"/>
                </a:solidFill>
                <a:latin typeface="Arial"/>
                <a:ea typeface="DejaVu Sans"/>
              </a:rPr>
              <a:t>Совокупная обязанность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15661417-D84B-498B-A185-3F79B238A35B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3</a:t>
            </a:fld>
            <a:endParaRPr lang="ru-RU" sz="2100" b="0" strike="noStrike" spc="-1">
              <a:latin typeface="XO Orie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323280" y="987480"/>
            <a:ext cx="8064000" cy="37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Autofit/>
          </a:bodyPr>
          <a:lstStyle/>
          <a:p>
            <a:pPr marL="28440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5AA9"/>
                </a:solidFill>
                <a:latin typeface="Calibri"/>
                <a:ea typeface="DejaVu Sans"/>
              </a:rPr>
              <a:t>							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395280" y="1059480"/>
            <a:ext cx="5327640" cy="187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Совокупная обязанность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ru-RU" sz="14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общая сумма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налогов, авансовых платежей, сборов, страховых взносов, пеней, штрафов, процентов, </a:t>
            </a:r>
            <a:r>
              <a:rPr lang="ru-RU" sz="14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которую обязан уплатить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(перечислить) налогоплательщик, плательщик сбора, плательщик страховых взносов и (или) налоговый агент, и </a:t>
            </a:r>
            <a:r>
              <a:rPr lang="ru-RU" sz="14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сумма налога, подлежащая возврату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в бюджетную систему РФ в случаях, предусмотренных Кодексом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2915640" y="3147840"/>
            <a:ext cx="5399640" cy="1439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В совокупную обязанность </a:t>
            </a:r>
            <a:r>
              <a:rPr lang="ru-RU" sz="1600" b="1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не включаются</a:t>
            </a: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lang="ru-RU" sz="1600" b="0" strike="noStrike" spc="-1">
              <a:latin typeface="XO Orie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суммы НДФЛ, уплачиваемого в порядке, установленном ст. 227.1 Кодекса; </a:t>
            </a:r>
            <a:endParaRPr lang="ru-RU" sz="1400" b="0" strike="noStrike" spc="-1">
              <a:latin typeface="XO Orie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суммы государственной пошлины, в отношении уплаты которой судом </a:t>
            </a:r>
            <a:r>
              <a:rPr lang="ru-RU" sz="1400" b="0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не выдан </a:t>
            </a: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исполнительный документ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755640" y="3507840"/>
            <a:ext cx="1727280" cy="790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7"/>
          <p:cNvSpPr/>
          <p:nvPr/>
        </p:nvSpPr>
        <p:spPr>
          <a:xfrm>
            <a:off x="6228360" y="1268280"/>
            <a:ext cx="2015280" cy="13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5AA9"/>
                </a:solidFill>
                <a:latin typeface="Arial"/>
                <a:ea typeface="DejaVu Sans"/>
              </a:rPr>
              <a:t>Статья 11 НК РФ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4E44D891-D6B7-40E5-A1D9-3EDC38D725CD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4</a:t>
            </a:fld>
            <a:endParaRPr lang="ru-RU" sz="2100" b="0" strike="noStrike" spc="-1">
              <a:latin typeface="XO Orie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395280" y="268920"/>
            <a:ext cx="7848000" cy="71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ts val="2415"/>
              </a:lnSpc>
            </a:pPr>
            <a:r>
              <a:rPr lang="ru-RU" sz="2000" b="1" strike="noStrike" spc="-1">
                <a:solidFill>
                  <a:srgbClr val="376092"/>
                </a:solidFill>
                <a:latin typeface="Arial"/>
                <a:ea typeface="DejaVu Sans"/>
              </a:rPr>
              <a:t>Совокупная обязанность</a:t>
            </a:r>
            <a:endParaRPr lang="ru-RU" sz="2000" b="0" strike="noStrike" spc="-1">
              <a:latin typeface="XO Oriel"/>
            </a:endParaRPr>
          </a:p>
        </p:txBody>
      </p:sp>
      <p:grpSp>
        <p:nvGrpSpPr>
          <p:cNvPr id="196" name="Group 3"/>
          <p:cNvGrpSpPr/>
          <p:nvPr/>
        </p:nvGrpSpPr>
        <p:grpSpPr>
          <a:xfrm>
            <a:off x="323280" y="915480"/>
            <a:ext cx="8064000" cy="3887640"/>
            <a:chOff x="323280" y="915480"/>
            <a:chExt cx="8064000" cy="3887640"/>
          </a:xfrm>
        </p:grpSpPr>
        <p:sp>
          <p:nvSpPr>
            <p:cNvPr id="197" name="CustomShape 4"/>
            <p:cNvSpPr/>
            <p:nvPr/>
          </p:nvSpPr>
          <p:spPr>
            <a:xfrm>
              <a:off x="323280" y="915480"/>
              <a:ext cx="8064000" cy="3887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5"/>
            <p:cNvSpPr/>
            <p:nvPr/>
          </p:nvSpPr>
          <p:spPr>
            <a:xfrm>
              <a:off x="487080" y="915480"/>
              <a:ext cx="5081040" cy="5655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BFD4FE"/>
                </a:gs>
                <a:gs pos="100000">
                  <a:srgbClr val="E5EFFF"/>
                </a:gs>
              </a:gsLst>
              <a:lin ang="16200000"/>
            </a:gradFill>
            <a:ln>
              <a:noFill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7160" tIns="36720" rIns="30600" bIns="367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При определении совокупной обязанности </a:t>
              </a:r>
              <a:endParaRPr lang="ru-RU" sz="1600" b="0" strike="noStrike" spc="-1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не учитываются</a:t>
              </a:r>
              <a:endParaRPr lang="ru-RU" sz="1600" b="0" strike="noStrike" spc="-1">
                <a:latin typeface="XO Oriel"/>
              </a:endParaRPr>
            </a:p>
          </p:txBody>
        </p:sp>
        <p:sp>
          <p:nvSpPr>
            <p:cNvPr id="199" name="CustomShape 6"/>
            <p:cNvSpPr/>
            <p:nvPr/>
          </p:nvSpPr>
          <p:spPr>
            <a:xfrm>
              <a:off x="995040" y="1482120"/>
              <a:ext cx="625320" cy="428040"/>
            </a:xfrm>
            <a:custGeom>
              <a:avLst/>
              <a:gdLst/>
              <a:ahLst/>
              <a:cxnLst/>
              <a:rect l="l" t="t" r="r" b="b"/>
              <a:pathLst>
                <a:path w="626519" h="429159">
                  <a:moveTo>
                    <a:pt x="0" y="0"/>
                  </a:moveTo>
                  <a:lnTo>
                    <a:pt x="0" y="429159"/>
                  </a:lnTo>
                  <a:lnTo>
                    <a:pt x="626519" y="429159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7"/>
            <p:cNvSpPr/>
            <p:nvPr/>
          </p:nvSpPr>
          <p:spPr>
            <a:xfrm>
              <a:off x="1621800" y="1673280"/>
              <a:ext cx="4451400" cy="47520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0680" tIns="31680" rIns="26640" bIns="316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уточненные декларации к уменьшению, если с установленного срока уплаты прошло </a:t>
              </a:r>
              <a:r>
                <a:rPr lang="ru-RU" sz="1400" b="0" strike="noStrike" spc="-1">
                  <a:solidFill>
                    <a:srgbClr val="FF0000"/>
                  </a:solidFill>
                  <a:latin typeface="Arial"/>
                  <a:ea typeface="DejaVu Sans"/>
                </a:rPr>
                <a:t>более 3 лет</a:t>
              </a:r>
              <a:endParaRPr lang="ru-RU" sz="1400" b="0" strike="noStrike" spc="-1">
                <a:latin typeface="XO Oriel"/>
              </a:endParaRPr>
            </a:p>
          </p:txBody>
        </p:sp>
        <p:sp>
          <p:nvSpPr>
            <p:cNvPr id="201" name="CustomShape 8"/>
            <p:cNvSpPr/>
            <p:nvPr/>
          </p:nvSpPr>
          <p:spPr>
            <a:xfrm>
              <a:off x="995040" y="1482120"/>
              <a:ext cx="625320" cy="1164960"/>
            </a:xfrm>
            <a:custGeom>
              <a:avLst/>
              <a:gdLst/>
              <a:ahLst/>
              <a:cxnLst/>
              <a:rect l="l" t="t" r="r" b="b"/>
              <a:pathLst>
                <a:path w="626519" h="1165973">
                  <a:moveTo>
                    <a:pt x="0" y="0"/>
                  </a:moveTo>
                  <a:lnTo>
                    <a:pt x="0" y="1165973"/>
                  </a:lnTo>
                  <a:lnTo>
                    <a:pt x="626519" y="1165973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9"/>
            <p:cNvSpPr/>
            <p:nvPr/>
          </p:nvSpPr>
          <p:spPr>
            <a:xfrm>
              <a:off x="1621800" y="2369160"/>
              <a:ext cx="4473360" cy="55656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2840" tIns="33840" rIns="26640" bIns="342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суммы налогов, по которым </a:t>
              </a:r>
              <a:r>
                <a:rPr lang="ru-RU" sz="1400" b="0" strike="noStrike" spc="-1">
                  <a:solidFill>
                    <a:srgbClr val="FF0000"/>
                  </a:solidFill>
                  <a:latin typeface="Arial"/>
                  <a:ea typeface="DejaVu Sans"/>
                </a:rPr>
                <a:t>установлен факт истечения срока взыскания</a:t>
              </a:r>
              <a:endParaRPr lang="ru-RU" sz="1400" b="0" strike="noStrike" spc="-1">
                <a:latin typeface="XO Oriel"/>
              </a:endParaRPr>
            </a:p>
          </p:txBody>
        </p:sp>
        <p:sp>
          <p:nvSpPr>
            <p:cNvPr id="203" name="CustomShape 10"/>
            <p:cNvSpPr/>
            <p:nvPr/>
          </p:nvSpPr>
          <p:spPr>
            <a:xfrm>
              <a:off x="995040" y="1482120"/>
              <a:ext cx="627480" cy="1975680"/>
            </a:xfrm>
            <a:custGeom>
              <a:avLst/>
              <a:gdLst/>
              <a:ahLst/>
              <a:cxnLst/>
              <a:rect l="l" t="t" r="r" b="b"/>
              <a:pathLst>
                <a:path w="628729" h="1976599">
                  <a:moveTo>
                    <a:pt x="0" y="0"/>
                  </a:moveTo>
                  <a:lnTo>
                    <a:pt x="0" y="1976599"/>
                  </a:lnTo>
                  <a:lnTo>
                    <a:pt x="628729" y="1976599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11"/>
            <p:cNvSpPr/>
            <p:nvPr/>
          </p:nvSpPr>
          <p:spPr>
            <a:xfrm>
              <a:off x="1623960" y="3148560"/>
              <a:ext cx="4501080" cy="61956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4640" tIns="35640" rIns="2664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суммы налогов, пеней, штрафов, процентов, если судом </a:t>
              </a:r>
              <a:r>
                <a:rPr lang="ru-RU" sz="1400" b="0" strike="noStrike" spc="-1">
                  <a:solidFill>
                    <a:srgbClr val="FF0000"/>
                  </a:solidFill>
                  <a:latin typeface="Arial"/>
                  <a:ea typeface="DejaVu Sans"/>
                </a:rPr>
                <a:t>приняты меры предварительной защиты</a:t>
              </a:r>
              <a:endParaRPr lang="ru-RU" sz="1400" b="0" strike="noStrike" spc="-1">
                <a:latin typeface="XO Oriel"/>
              </a:endParaRPr>
            </a:p>
          </p:txBody>
        </p:sp>
        <p:sp>
          <p:nvSpPr>
            <p:cNvPr id="205" name="CustomShape 12"/>
            <p:cNvSpPr/>
            <p:nvPr/>
          </p:nvSpPr>
          <p:spPr>
            <a:xfrm>
              <a:off x="995040" y="1482120"/>
              <a:ext cx="655560" cy="2939040"/>
            </a:xfrm>
            <a:custGeom>
              <a:avLst/>
              <a:gdLst/>
              <a:ahLst/>
              <a:cxnLst/>
              <a:rect l="l" t="t" r="r" b="b"/>
              <a:pathLst>
                <a:path w="656738" h="2940201">
                  <a:moveTo>
                    <a:pt x="0" y="0"/>
                  </a:moveTo>
                  <a:lnTo>
                    <a:pt x="0" y="2940201"/>
                  </a:lnTo>
                  <a:lnTo>
                    <a:pt x="656738" y="2940201"/>
                  </a:lnTo>
                </a:path>
              </a:pathLst>
            </a:custGeom>
            <a:noFill/>
            <a:ln w="25560">
              <a:solidFill>
                <a:srgbClr val="3F679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13"/>
            <p:cNvSpPr/>
            <p:nvPr/>
          </p:nvSpPr>
          <p:spPr>
            <a:xfrm>
              <a:off x="1652040" y="4040640"/>
              <a:ext cx="4501080" cy="76248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8960" tIns="39960" rIns="26640" bIns="399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уплаченные налогоплательщиком не в качестве ЕНП </a:t>
              </a:r>
              <a:r>
                <a:rPr lang="ru-RU" sz="1400" b="0" strike="noStrike" spc="-1" dirty="0">
                  <a:solidFill>
                    <a:srgbClr val="FF0000"/>
                  </a:solidFill>
                  <a:latin typeface="Arial"/>
                  <a:ea typeface="DejaVu Sans"/>
                </a:rPr>
                <a:t>суммы НПД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, </a:t>
              </a:r>
              <a:r>
                <a:rPr lang="ru-RU" sz="14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сборов 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за пользование объектами животного мира и </a:t>
              </a:r>
              <a:r>
                <a:rPr lang="ru-RU" sz="14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водных 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биологических ресурсов</a:t>
              </a:r>
              <a:endParaRPr lang="ru-RU" sz="1400" b="0" strike="noStrike" spc="-1" dirty="0">
                <a:latin typeface="XO Oriel"/>
              </a:endParaRPr>
            </a:p>
          </p:txBody>
        </p:sp>
      </p:grpSp>
      <p:sp>
        <p:nvSpPr>
          <p:cNvPr id="207" name="CustomShape 14"/>
          <p:cNvSpPr/>
          <p:nvPr/>
        </p:nvSpPr>
        <p:spPr>
          <a:xfrm>
            <a:off x="6444360" y="1059480"/>
            <a:ext cx="2159280" cy="1367280"/>
          </a:xfrm>
          <a:prstGeom prst="rect">
            <a:avLst/>
          </a:prstGeom>
          <a:noFill/>
          <a:ln>
            <a:noFill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5AA9"/>
                </a:solidFill>
                <a:latin typeface="Arial"/>
                <a:ea typeface="DejaVu Sans"/>
              </a:rPr>
              <a:t>Статья 11.3 НК РФ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11280" y="51480"/>
            <a:ext cx="754740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5AA9"/>
                </a:solidFill>
                <a:latin typeface="Arial"/>
                <a:ea typeface="DejaVu Sans"/>
              </a:rPr>
              <a:t>Единый налоговый платёж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21C5F7B3-8543-4DCC-8159-AD676B0313BE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5</a:t>
            </a:fld>
            <a:endParaRPr lang="ru-RU" sz="2100" b="0" strike="noStrike" spc="-1">
              <a:latin typeface="XO Orie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323280" y="987480"/>
            <a:ext cx="8064000" cy="372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>
            <a:noAutofit/>
          </a:bodyPr>
          <a:lstStyle/>
          <a:p>
            <a:pPr marL="284400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5AA9"/>
                </a:solidFill>
                <a:latin typeface="Calibri"/>
                <a:ea typeface="DejaVu Sans"/>
              </a:rPr>
              <a:t>							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395280" y="807480"/>
            <a:ext cx="5471640" cy="154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Единый налоговый платёж (ЕНП) - </a:t>
            </a:r>
            <a:r>
              <a:rPr lang="ru-RU" sz="1400" b="0" strike="noStrike" spc="-1" dirty="0">
                <a:solidFill>
                  <a:srgbClr val="254061"/>
                </a:solidFill>
                <a:latin typeface="Arial"/>
                <a:ea typeface="DejaVu Sans"/>
              </a:rPr>
              <a:t>денежные средства, </a:t>
            </a:r>
            <a:r>
              <a:rPr lang="ru-RU" sz="1400" b="0" u="sng" strike="noStrike" spc="-1" dirty="0">
                <a:solidFill>
                  <a:srgbClr val="254061"/>
                </a:solidFill>
                <a:uFillTx/>
                <a:latin typeface="Arial"/>
                <a:ea typeface="DejaVu Sans"/>
              </a:rPr>
              <a:t>перечисленные</a:t>
            </a:r>
            <a:r>
              <a:rPr lang="ru-RU" sz="1400" b="0" strike="noStrike" spc="-1" dirty="0">
                <a:solidFill>
                  <a:srgbClr val="254061"/>
                </a:solidFill>
                <a:latin typeface="Arial"/>
                <a:ea typeface="DejaVu Sans"/>
              </a:rPr>
              <a:t> налогоплательщиком в бюджетную систему РФ, предназначенные для исполнения совокупной обязанности налогоплательщика, а также денежные средства, взысканные с налогоплательщика, в соответствии с Налоговым кодексом Российской Федерации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6249600" y="807480"/>
            <a:ext cx="2087280" cy="13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5AA9"/>
                </a:solidFill>
                <a:latin typeface="Arial"/>
                <a:ea typeface="DejaVu Sans"/>
              </a:rPr>
              <a:t>Статья 11.3 НК РФ</a:t>
            </a:r>
            <a:endParaRPr lang="ru-RU" sz="1600" b="0" strike="noStrike" spc="-1">
              <a:latin typeface="XO Oriel"/>
            </a:endParaRPr>
          </a:p>
        </p:txBody>
      </p:sp>
      <p:grpSp>
        <p:nvGrpSpPr>
          <p:cNvPr id="213" name="Group 6"/>
          <p:cNvGrpSpPr/>
          <p:nvPr/>
        </p:nvGrpSpPr>
        <p:grpSpPr>
          <a:xfrm>
            <a:off x="1979640" y="2556000"/>
            <a:ext cx="6363000" cy="2319120"/>
            <a:chOff x="1979640" y="2556000"/>
            <a:chExt cx="6363000" cy="2319120"/>
          </a:xfrm>
        </p:grpSpPr>
        <p:sp>
          <p:nvSpPr>
            <p:cNvPr id="214" name="CustomShape 7"/>
            <p:cNvSpPr/>
            <p:nvPr/>
          </p:nvSpPr>
          <p:spPr>
            <a:xfrm>
              <a:off x="1979640" y="2556000"/>
              <a:ext cx="6363000" cy="2319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8"/>
            <p:cNvSpPr/>
            <p:nvPr/>
          </p:nvSpPr>
          <p:spPr>
            <a:xfrm>
              <a:off x="1983960" y="2556000"/>
              <a:ext cx="2531160" cy="14389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128160" rIns="128160" bIns="54864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Платёжные поручения </a:t>
              </a:r>
              <a:endParaRPr lang="ru-RU" sz="1800" b="0" strike="noStrike" spc="-1">
                <a:latin typeface="XO Oriel"/>
              </a:endParaRPr>
            </a:p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lang="ru-RU" sz="18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по каждому налогу</a:t>
              </a:r>
              <a:endParaRPr lang="ru-RU" sz="1800" b="0" strike="noStrike" spc="-1">
                <a:latin typeface="XO Oriel"/>
              </a:endParaRPr>
            </a:p>
          </p:txBody>
        </p:sp>
        <p:sp>
          <p:nvSpPr>
            <p:cNvPr id="216" name="CustomShape 9"/>
            <p:cNvSpPr/>
            <p:nvPr/>
          </p:nvSpPr>
          <p:spPr>
            <a:xfrm>
              <a:off x="2481120" y="3440160"/>
              <a:ext cx="2170440" cy="143460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7440" tIns="127440" rIns="85320" bIns="127440">
              <a:noAutofit/>
            </a:bodyPr>
            <a:lstStyle/>
            <a:p>
              <a:pPr marL="114480" lvl="1" indent="-11340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срок уплаты (налоговый период)</a:t>
              </a:r>
              <a:endParaRPr lang="ru-RU" sz="1200" b="0" strike="noStrike" spc="-1">
                <a:latin typeface="XO Oriel"/>
              </a:endParaRPr>
            </a:p>
            <a:p>
              <a:pPr marL="114480" lvl="1" indent="-11340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вид платежа (налог, пени, штраф)</a:t>
              </a:r>
              <a:endParaRPr lang="ru-RU" sz="1200" b="0" strike="noStrike" spc="-1">
                <a:latin typeface="XO Oriel"/>
              </a:endParaRPr>
            </a:p>
            <a:p>
              <a:pPr marL="114480" lvl="1" indent="-11340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КБК</a:t>
              </a:r>
              <a:endParaRPr lang="ru-RU" sz="1200" b="0" strike="noStrike" spc="-1">
                <a:latin typeface="XO Oriel"/>
              </a:endParaRPr>
            </a:p>
            <a:p>
              <a:pPr marL="114480" lvl="1" indent="-11340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ОКТМО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217" name="CustomShape 10"/>
            <p:cNvSpPr/>
            <p:nvPr/>
          </p:nvSpPr>
          <p:spPr>
            <a:xfrm>
              <a:off x="4800240" y="2765520"/>
              <a:ext cx="601200" cy="539640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rgbClr val="808EA6"/>
                </a:gs>
                <a:gs pos="100000">
                  <a:srgbClr val="A6B8D9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11"/>
            <p:cNvSpPr/>
            <p:nvPr/>
          </p:nvSpPr>
          <p:spPr>
            <a:xfrm>
              <a:off x="5652000" y="2556000"/>
              <a:ext cx="2314440" cy="14389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3760" tIns="113760" rIns="113760" bIns="540720">
              <a:noAutofit/>
            </a:bodyPr>
            <a:lstStyle/>
            <a:p>
              <a:pPr>
                <a:lnSpc>
                  <a:spcPct val="100000"/>
                </a:lnSpc>
                <a:spcAft>
                  <a:spcPts val="561"/>
                </a:spcAft>
              </a:pPr>
              <a:r>
                <a:rPr lang="ru-RU" sz="16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Единый налоговый платёж (ЕНП)</a:t>
              </a:r>
              <a:endParaRPr lang="ru-RU" sz="1600" b="0" strike="noStrike" spc="-1">
                <a:latin typeface="XO Oriel"/>
              </a:endParaRPr>
            </a:p>
          </p:txBody>
        </p:sp>
        <p:sp>
          <p:nvSpPr>
            <p:cNvPr id="219" name="CustomShape 12"/>
            <p:cNvSpPr/>
            <p:nvPr/>
          </p:nvSpPr>
          <p:spPr>
            <a:xfrm>
              <a:off x="6142680" y="3438720"/>
              <a:ext cx="2170440" cy="143604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9360">
              <a:solidFill>
                <a:srgbClr val="4F81BD"/>
              </a:solidFill>
              <a:round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7440" tIns="127440" rIns="85320" bIns="127440">
              <a:noAutofit/>
            </a:bodyPr>
            <a:lstStyle/>
            <a:p>
              <a:pPr marL="114480" lvl="1" indent="-11340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ИНН</a:t>
              </a:r>
              <a:endParaRPr lang="ru-RU" sz="1200" b="0" strike="noStrike" spc="-1">
                <a:latin typeface="XO Oriel"/>
              </a:endParaRPr>
            </a:p>
            <a:p>
              <a:pPr marL="114480" lvl="1" indent="-113400">
                <a:lnSpc>
                  <a:spcPct val="90000"/>
                </a:lnSpc>
                <a:spcAft>
                  <a:spcPts val="18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сумма</a:t>
              </a:r>
              <a:endParaRPr lang="ru-RU" sz="1200" b="0" strike="noStrike" spc="-1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611280" y="1504800"/>
            <a:ext cx="7631640" cy="32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2"/>
          <p:cNvSpPr/>
          <p:nvPr/>
        </p:nvSpPr>
        <p:spPr>
          <a:xfrm>
            <a:off x="611280" y="558720"/>
            <a:ext cx="763164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3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F313745C-5341-4DF7-8719-8069B6EFA3EE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6</a:t>
            </a:fld>
            <a:endParaRPr lang="ru-RU" sz="2100" b="0" strike="noStrike" spc="-1">
              <a:latin typeface="XO Oriel"/>
            </a:endParaRPr>
          </a:p>
        </p:txBody>
      </p:sp>
      <p:pic>
        <p:nvPicPr>
          <p:cNvPr id="223" name="Picture 2"/>
          <p:cNvPicPr/>
          <p:nvPr/>
        </p:nvPicPr>
        <p:blipFill>
          <a:blip r:embed="rId2"/>
          <a:stretch/>
        </p:blipFill>
        <p:spPr>
          <a:xfrm>
            <a:off x="-2773080" y="-2684880"/>
            <a:ext cx="18286920" cy="1028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11280" y="195480"/>
            <a:ext cx="754740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ru-RU" sz="2000" b="1" strike="noStrike" spc="-1" dirty="0">
                <a:solidFill>
                  <a:srgbClr val="005AA9"/>
                </a:solidFill>
                <a:latin typeface="Arial"/>
                <a:ea typeface="DejaVu Sans"/>
              </a:rPr>
              <a:t>Единый налоговый платёж</a:t>
            </a:r>
            <a:r>
              <a:rPr dirty="0"/>
              <a:t/>
            </a:r>
            <a:br>
              <a:rPr dirty="0"/>
            </a:br>
            <a:r>
              <a:rPr lang="ru-RU" sz="1600" b="1" strike="noStrike" spc="-1" dirty="0">
                <a:solidFill>
                  <a:srgbClr val="005AA9"/>
                </a:solidFill>
                <a:latin typeface="Arial"/>
                <a:ea typeface="DejaVu Sans"/>
              </a:rPr>
              <a:t>Реквизиты для перечисления налоговых </a:t>
            </a:r>
            <a:r>
              <a:rPr lang="ru-RU" sz="1600" b="1" strike="noStrike" spc="-1" dirty="0" smtClean="0">
                <a:solidFill>
                  <a:srgbClr val="005AA9"/>
                </a:solidFill>
                <a:latin typeface="Arial"/>
                <a:ea typeface="DejaVu Sans"/>
              </a:rPr>
              <a:t>платежей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4"/>
              </a:lnSpc>
            </a:pPr>
            <a:fld id="{2246723D-1AAA-4962-8D12-9B2933D13726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7</a:t>
            </a:fld>
            <a:endParaRPr lang="ru-RU" sz="2100" b="0" strike="noStrike" spc="-1">
              <a:latin typeface="XO Oriel"/>
            </a:endParaRPr>
          </a:p>
        </p:txBody>
      </p:sp>
      <p:graphicFrame>
        <p:nvGraphicFramePr>
          <p:cNvPr id="226" name="Table 3"/>
          <p:cNvGraphicFramePr/>
          <p:nvPr/>
        </p:nvGraphicFramePr>
        <p:xfrm>
          <a:off x="251280" y="843480"/>
          <a:ext cx="6840720" cy="3976272"/>
        </p:xfrm>
        <a:graphic>
          <a:graphicData uri="http://schemas.openxmlformats.org/drawingml/2006/table">
            <a:tbl>
              <a:tblPr/>
              <a:tblGrid>
                <a:gridCol w="7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№ поля ПД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Наименование поля ПД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Значение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банка получателя средств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ОТДЕЛЕНИЕ ТУЛА БАНКА РОССИИ//УФК по Тульской области, г Тула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БИК банка получателя средств (БИК ТОФК)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017003983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№ счета банка получателя средств (номер банковского счета, входящего в состав ЕКС) 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40102810445370000059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Номер казначейского счёта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03100643000000018500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ИНН получателя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7727406020 (ИНН МИ ФНС России по управлению долгом -  администратора источников финансирования федерального бюджета)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103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КПП получателя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770801001 (КПП МИ ФНС России по управлению долгом -  администратора источников финансирования федерального бюджета)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101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Статус лица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34 (плательщик ЕНП)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Получатель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104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КБК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КБК, предназначенный для ЕНП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105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ОКТМО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Основание платежа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107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Налоговый период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108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Номер документа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109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Дата документа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900" b="0" strike="noStrike" spc="-1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27" name="CustomShape 4"/>
          <p:cNvSpPr/>
          <p:nvPr/>
        </p:nvSpPr>
        <p:spPr>
          <a:xfrm>
            <a:off x="6804360" y="2283840"/>
            <a:ext cx="358920" cy="266328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rgbClr val="FF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/>
          <p:cNvSpPr/>
          <p:nvPr/>
        </p:nvSpPr>
        <p:spPr>
          <a:xfrm>
            <a:off x="7164360" y="1059480"/>
            <a:ext cx="1727280" cy="13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1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С учётом </a:t>
            </a:r>
            <a:r>
              <a:rPr lang="ru-RU" sz="11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поправок </a:t>
            </a:r>
            <a:r>
              <a:rPr lang="ru-RU" sz="11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 приказ Минфина России </a:t>
            </a:r>
            <a:endParaRPr lang="ru-RU" sz="11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1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от 12.11.2013 № 107н</a:t>
            </a:r>
            <a:endParaRPr lang="ru-RU" sz="1100" b="0" strike="noStrike" spc="-1" dirty="0">
              <a:latin typeface="XO Oriel"/>
            </a:endParaRPr>
          </a:p>
        </p:txBody>
      </p:sp>
      <p:sp>
        <p:nvSpPr>
          <p:cNvPr id="229" name="CustomShape 6"/>
          <p:cNvSpPr/>
          <p:nvPr/>
        </p:nvSpPr>
        <p:spPr>
          <a:xfrm>
            <a:off x="7308360" y="2283840"/>
            <a:ext cx="754920" cy="143928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323280" y="267480"/>
            <a:ext cx="763164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5AA9"/>
                </a:solidFill>
                <a:latin typeface="Arial"/>
                <a:ea typeface="DejaVu Sans"/>
              </a:rPr>
              <a:t>Распределение ЕНП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7FFA39A3-036B-4BF2-ADAC-77213829A9DE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8</a:t>
            </a:fld>
            <a:endParaRPr lang="ru-RU" sz="2100" b="0" strike="noStrike" spc="-1">
              <a:latin typeface="XO Oriel"/>
            </a:endParaRPr>
          </a:p>
        </p:txBody>
      </p:sp>
      <p:grpSp>
        <p:nvGrpSpPr>
          <p:cNvPr id="232" name="Group 3"/>
          <p:cNvGrpSpPr/>
          <p:nvPr/>
        </p:nvGrpSpPr>
        <p:grpSpPr>
          <a:xfrm>
            <a:off x="467280" y="843480"/>
            <a:ext cx="7848360" cy="2663280"/>
            <a:chOff x="467280" y="843480"/>
            <a:chExt cx="7848360" cy="2663280"/>
          </a:xfrm>
        </p:grpSpPr>
        <p:sp>
          <p:nvSpPr>
            <p:cNvPr id="233" name="CustomShape 4"/>
            <p:cNvSpPr/>
            <p:nvPr/>
          </p:nvSpPr>
          <p:spPr>
            <a:xfrm>
              <a:off x="467280" y="843480"/>
              <a:ext cx="7848000" cy="2663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5"/>
            <p:cNvSpPr/>
            <p:nvPr/>
          </p:nvSpPr>
          <p:spPr>
            <a:xfrm>
              <a:off x="467280" y="843480"/>
              <a:ext cx="6670800" cy="798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4240" tIns="84240" rIns="60840" bIns="842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1 очередь </a:t>
              </a:r>
              <a:r>
                <a:rPr lang="ru-RU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– недоимка, начиная с наиболее раннего момента её выявления</a:t>
              </a:r>
              <a:endParaRPr lang="ru-RU" sz="1600" b="0" strike="noStrike" spc="-1">
                <a:latin typeface="XO Oriel"/>
              </a:endParaRPr>
            </a:p>
          </p:txBody>
        </p:sp>
        <p:sp>
          <p:nvSpPr>
            <p:cNvPr id="235" name="CustomShape 6"/>
            <p:cNvSpPr/>
            <p:nvPr/>
          </p:nvSpPr>
          <p:spPr>
            <a:xfrm>
              <a:off x="1056240" y="1775880"/>
              <a:ext cx="6670800" cy="798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4240" tIns="84240" rIns="60840" bIns="842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2 очередь </a:t>
              </a:r>
              <a:r>
                <a:rPr lang="ru-RU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– начисления с текущим сроком уплаты</a:t>
              </a:r>
              <a:endParaRPr lang="ru-RU" sz="1600" b="0" strike="noStrike" spc="-1">
                <a:latin typeface="XO Oriel"/>
              </a:endParaRPr>
            </a:p>
          </p:txBody>
        </p:sp>
        <p:sp>
          <p:nvSpPr>
            <p:cNvPr id="236" name="CustomShape 7"/>
            <p:cNvSpPr/>
            <p:nvPr/>
          </p:nvSpPr>
          <p:spPr>
            <a:xfrm>
              <a:off x="1644840" y="2708640"/>
              <a:ext cx="6670800" cy="798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4240" tIns="84240" rIns="60840" bIns="842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3 очередь </a:t>
              </a:r>
              <a:r>
                <a:rPr lang="ru-RU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– пени, проценты и штрафы</a:t>
              </a:r>
              <a:endParaRPr lang="ru-RU" sz="1600" b="0" strike="noStrike" spc="-1">
                <a:latin typeface="XO Oriel"/>
              </a:endParaRPr>
            </a:p>
          </p:txBody>
        </p:sp>
        <p:sp>
          <p:nvSpPr>
            <p:cNvPr id="237" name="CustomShape 8"/>
            <p:cNvSpPr/>
            <p:nvPr/>
          </p:nvSpPr>
          <p:spPr>
            <a:xfrm>
              <a:off x="6619680" y="1449720"/>
              <a:ext cx="518400" cy="518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0D8E7">
                <a:alpha val="90000"/>
              </a:srgbClr>
            </a:solidFill>
            <a:ln w="9360">
              <a:solidFill>
                <a:srgbClr val="D0D8E7"/>
              </a:solidFill>
              <a:round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9"/>
            <p:cNvSpPr/>
            <p:nvPr/>
          </p:nvSpPr>
          <p:spPr>
            <a:xfrm>
              <a:off x="7208280" y="2376720"/>
              <a:ext cx="518400" cy="518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0D8E7">
                <a:alpha val="90000"/>
              </a:srgbClr>
            </a:solidFill>
            <a:ln w="9360">
              <a:solidFill>
                <a:srgbClr val="D0D8E7"/>
              </a:solidFill>
              <a:round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9" name="CustomShape 10"/>
          <p:cNvSpPr/>
          <p:nvPr/>
        </p:nvSpPr>
        <p:spPr>
          <a:xfrm>
            <a:off x="827640" y="3795840"/>
            <a:ext cx="6912000" cy="107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Если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денежных средств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недостаточно и сроки уплаты совпадают, то ЕНП распределяется пропорционально суммам обязательств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323280" y="195480"/>
            <a:ext cx="763164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5AA9"/>
                </a:solidFill>
                <a:latin typeface="Arial"/>
                <a:ea typeface="DejaVu Sans"/>
              </a:rPr>
              <a:t>Сроки уплаты и предоставления отчётности с 01.01.2023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8402760" y="4398840"/>
            <a:ext cx="503640" cy="5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>
            <a:noAutofit/>
          </a:bodyPr>
          <a:lstStyle/>
          <a:p>
            <a:pPr algn="ctr">
              <a:lnSpc>
                <a:spcPts val="1879"/>
              </a:lnSpc>
            </a:pPr>
            <a:fld id="{8184E05D-2ACC-4693-9815-803FAE6CAC97}" type="slidenum"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9</a:t>
            </a:fld>
            <a:endParaRPr lang="ru-RU" sz="2100" b="0" strike="noStrike" spc="-1">
              <a:latin typeface="XO Oriel"/>
            </a:endParaRPr>
          </a:p>
        </p:txBody>
      </p:sp>
      <p:pic>
        <p:nvPicPr>
          <p:cNvPr id="242" name="Объект 6"/>
          <p:cNvPicPr/>
          <p:nvPr/>
        </p:nvPicPr>
        <p:blipFill>
          <a:blip r:embed="rId2"/>
          <a:stretch/>
        </p:blipFill>
        <p:spPr>
          <a:xfrm>
            <a:off x="323280" y="788040"/>
            <a:ext cx="4339440" cy="244728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323280" y="2643840"/>
            <a:ext cx="718920" cy="646920"/>
          </a:xfrm>
          <a:prstGeom prst="ellipse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4"/>
          <p:cNvSpPr/>
          <p:nvPr/>
        </p:nvSpPr>
        <p:spPr>
          <a:xfrm>
            <a:off x="2771640" y="2287440"/>
            <a:ext cx="718920" cy="571320"/>
          </a:xfrm>
          <a:prstGeom prst="ellipse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5"/>
          <p:cNvSpPr/>
          <p:nvPr/>
        </p:nvSpPr>
        <p:spPr>
          <a:xfrm>
            <a:off x="2123640" y="3556440"/>
            <a:ext cx="273528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005AA9"/>
                </a:solidFill>
                <a:latin typeface="Arial"/>
                <a:ea typeface="DejaVu Sans"/>
              </a:rPr>
              <a:t>Представление декларации /расчёта/уведомления</a:t>
            </a:r>
            <a:endParaRPr lang="ru-RU" sz="1300" b="0" strike="noStrike" spc="-1">
              <a:latin typeface="XO Oriel"/>
            </a:endParaRPr>
          </a:p>
        </p:txBody>
      </p:sp>
      <p:sp>
        <p:nvSpPr>
          <p:cNvPr id="246" name="CustomShape 6"/>
          <p:cNvSpPr/>
          <p:nvPr/>
        </p:nvSpPr>
        <p:spPr>
          <a:xfrm>
            <a:off x="274680" y="3672000"/>
            <a:ext cx="1943280" cy="53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5AA9"/>
                </a:solidFill>
                <a:latin typeface="Arial"/>
                <a:ea typeface="DejaVu Sans"/>
              </a:rPr>
              <a:t>Уплата ЕНП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47" name="CustomShape 7"/>
          <p:cNvSpPr/>
          <p:nvPr/>
        </p:nvSpPr>
        <p:spPr>
          <a:xfrm>
            <a:off x="323280" y="4109040"/>
            <a:ext cx="4391640" cy="69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>
            <a:normAutofit fontScale="40000" lnSpcReduction="20000"/>
          </a:bodyPr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005AA9"/>
                </a:solidFill>
                <a:latin typeface="Calibri"/>
                <a:ea typeface="DejaVu Sans"/>
              </a:rPr>
              <a:t>Единые сроки для платежей, в том числе НДФЛ и страховых взносов</a:t>
            </a:r>
            <a:endParaRPr lang="ru-RU" sz="4800" b="0" strike="noStrike" spc="-1">
              <a:latin typeface="XO Oriel"/>
            </a:endParaRPr>
          </a:p>
        </p:txBody>
      </p:sp>
      <p:sp>
        <p:nvSpPr>
          <p:cNvPr id="248" name="CustomShape 8"/>
          <p:cNvSpPr/>
          <p:nvPr/>
        </p:nvSpPr>
        <p:spPr>
          <a:xfrm>
            <a:off x="251280" y="3460680"/>
            <a:ext cx="4463640" cy="14860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9"/>
          <p:cNvSpPr/>
          <p:nvPr/>
        </p:nvSpPr>
        <p:spPr>
          <a:xfrm flipV="1">
            <a:off x="719640" y="3340800"/>
            <a:ext cx="360" cy="37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10"/>
          <p:cNvSpPr/>
          <p:nvPr/>
        </p:nvSpPr>
        <p:spPr>
          <a:xfrm flipV="1">
            <a:off x="3072240" y="2964960"/>
            <a:ext cx="360" cy="70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11"/>
          <p:cNvSpPr/>
          <p:nvPr/>
        </p:nvSpPr>
        <p:spPr>
          <a:xfrm>
            <a:off x="4932000" y="699480"/>
            <a:ext cx="3527280" cy="41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 anchor="ctr"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ru-RU" sz="1300" b="1" strike="noStrike" spc="-1">
                <a:solidFill>
                  <a:srgbClr val="FF0000"/>
                </a:solidFill>
                <a:latin typeface="Arial"/>
                <a:ea typeface="Roboto Condensed"/>
              </a:rPr>
              <a:t>25-е число </a:t>
            </a:r>
            <a:r>
              <a:rPr lang="ru-RU" sz="1200" b="0" strike="noStrike" spc="-1">
                <a:solidFill>
                  <a:srgbClr val="808080"/>
                </a:solidFill>
                <a:latin typeface="Arial"/>
                <a:ea typeface="Roboto Condensed"/>
              </a:rPr>
              <a:t>–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Roboto Condensed"/>
              </a:rPr>
              <a:t>представление деклараций / расчётов и уведомлений об исчисленных суммах налогов,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ru-RU" sz="1300" b="1" strike="noStrike" spc="-1">
                <a:solidFill>
                  <a:srgbClr val="FF0000"/>
                </a:solidFill>
                <a:latin typeface="Arial"/>
                <a:ea typeface="Roboto Condensed"/>
              </a:rPr>
              <a:t>28-е число </a:t>
            </a:r>
            <a:r>
              <a:rPr lang="ru-RU" sz="1200" b="0" strike="noStrike" spc="-1">
                <a:solidFill>
                  <a:srgbClr val="808080"/>
                </a:solidFill>
                <a:latin typeface="Arial"/>
                <a:ea typeface="Roboto Condensed"/>
              </a:rPr>
              <a:t>–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Roboto Condensed"/>
              </a:rPr>
              <a:t>уплата ЕНП (налоги, сборы, страховые взносы),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Roboto Condensed"/>
              </a:rPr>
              <a:t> 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ru-RU" sz="1300" b="1" u="sng" strike="noStrike" spc="-1">
                <a:solidFill>
                  <a:srgbClr val="376092"/>
                </a:solidFill>
                <a:uFillTx/>
                <a:latin typeface="Arial"/>
                <a:ea typeface="Roboto Condensed"/>
              </a:rPr>
              <a:t>за исключением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Roboto Condensed"/>
              </a:rPr>
              <a:t>:</a:t>
            </a:r>
            <a:endParaRPr lang="ru-RU" sz="1200" b="0" strike="noStrike" spc="-1">
              <a:latin typeface="XO Oriel"/>
            </a:endParaRPr>
          </a:p>
          <a:p>
            <a:pPr marL="171360" indent="-17028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lang="ru-RU" sz="1200" b="1" strike="noStrike" spc="-1">
                <a:solidFill>
                  <a:srgbClr val="376092"/>
                </a:solidFill>
                <a:latin typeface="Arial"/>
                <a:ea typeface="Roboto Condensed"/>
              </a:rPr>
              <a:t>уплаты ФЛ имущественных налогов </a:t>
            </a: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Roboto Condensed"/>
              </a:rPr>
              <a:t>- не позднее 1 декабря года, следующего за истекшим налоговым периодом;</a:t>
            </a:r>
            <a:endParaRPr lang="ru-RU" sz="1200" b="0" strike="noStrike" spc="-1">
              <a:latin typeface="XO Oriel"/>
            </a:endParaRPr>
          </a:p>
          <a:p>
            <a:pPr marL="171360" indent="-17028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lang="ru-RU" sz="1200" b="1" strike="noStrike" spc="-1">
                <a:solidFill>
                  <a:srgbClr val="376092"/>
                </a:solidFill>
                <a:latin typeface="Arial"/>
                <a:ea typeface="Roboto Condensed"/>
              </a:rPr>
              <a:t>уплаты ФЛ НДФЛ </a:t>
            </a: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Roboto Condensed"/>
              </a:rPr>
              <a:t>– не позднее 15 июля, следующего за истекшим налоговым периодом;</a:t>
            </a:r>
            <a:endParaRPr lang="ru-RU" sz="1200" b="0" strike="noStrike" spc="-1">
              <a:latin typeface="XO Oriel"/>
            </a:endParaRPr>
          </a:p>
          <a:p>
            <a:pPr marL="171360" indent="-17028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lang="ru-RU" sz="1200" b="1" strike="noStrike" spc="-1">
                <a:solidFill>
                  <a:srgbClr val="376092"/>
                </a:solidFill>
                <a:latin typeface="Arial"/>
                <a:ea typeface="Roboto Condensed"/>
              </a:rPr>
              <a:t>уплаты ИП фиксированных страховых взносов </a:t>
            </a: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Roboto Condensed"/>
              </a:rPr>
              <a:t>– не позднее 31 декабря;</a:t>
            </a:r>
            <a:endParaRPr lang="ru-RU" sz="1200" b="0" strike="noStrike" spc="-1">
              <a:latin typeface="XO Oriel"/>
            </a:endParaRPr>
          </a:p>
          <a:p>
            <a:pPr marL="171360" indent="-17028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lang="ru-RU" sz="1200" b="1" strike="noStrike" spc="-1">
                <a:solidFill>
                  <a:srgbClr val="376092"/>
                </a:solidFill>
                <a:latin typeface="Arial"/>
                <a:ea typeface="Roboto Condensed"/>
              </a:rPr>
              <a:t>уплаты НПД (ФЛ и ИП) </a:t>
            </a: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Roboto Condensed"/>
              </a:rPr>
              <a:t>- не позднее 25-го числа (ст. 11 ФЗ от 27.11.2018 № 422-ФЗ);</a:t>
            </a:r>
            <a:endParaRPr lang="ru-RU" sz="1200" b="0" strike="noStrike" spc="-1">
              <a:latin typeface="XO Oriel"/>
            </a:endParaRPr>
          </a:p>
          <a:p>
            <a:pPr marL="171360" indent="-17028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lang="ru-RU" sz="1200" b="1" strike="noStrike" spc="-1">
                <a:solidFill>
                  <a:srgbClr val="376092"/>
                </a:solidFill>
                <a:latin typeface="Arial"/>
                <a:ea typeface="Roboto Condensed"/>
              </a:rPr>
              <a:t>уплаты АУСН (ИП и ЮЛ) </a:t>
            </a:r>
            <a:r>
              <a:rPr lang="ru-RU" sz="1200" b="0" strike="noStrike" spc="-1">
                <a:solidFill>
                  <a:srgbClr val="376092"/>
                </a:solidFill>
                <a:latin typeface="Arial"/>
                <a:ea typeface="Roboto Condensed"/>
              </a:rPr>
              <a:t>- не позднее 25-го числа (ст. 12 ФЗ от 25.02.2022 № 17-ФЗ);</a:t>
            </a:r>
            <a:endParaRPr lang="ru-RU" sz="1200" b="0" strike="noStrike" spc="-1">
              <a:latin typeface="XO Oriel"/>
            </a:endParaRPr>
          </a:p>
          <a:p>
            <a:pPr marL="171360" indent="-170280">
              <a:lnSpc>
                <a:spcPct val="100000"/>
              </a:lnSpc>
              <a:spcAft>
                <a:spcPts val="300"/>
              </a:spcAft>
              <a:buClr>
                <a:srgbClr val="376092"/>
              </a:buClr>
              <a:buFont typeface="Wingdings" charset="2"/>
              <a:buChar char=""/>
            </a:pPr>
            <a:r>
              <a:rPr lang="ru-RU" sz="1200" b="1" strike="noStrike" spc="-1">
                <a:solidFill>
                  <a:srgbClr val="376092"/>
                </a:solidFill>
                <a:latin typeface="Arial"/>
                <a:ea typeface="Roboto Condensed"/>
              </a:rPr>
              <a:t>неналоговых доходов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Ppt0000009</Template>
  <TotalTime>22726</TotalTime>
  <Words>1193</Words>
  <Application>Microsoft Office PowerPoint</Application>
  <PresentationFormat>Экран (16:9)</PresentationFormat>
  <Paragraphs>195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DejaVu Sans</vt:lpstr>
      <vt:lpstr>Roboto Condensed</vt:lpstr>
      <vt:lpstr>Symbol</vt:lpstr>
      <vt:lpstr>Times New Roman</vt:lpstr>
      <vt:lpstr>Wingdings</vt:lpstr>
      <vt:lpstr>XO Oriel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внедрения АИС «Налог-3». Результаты работы по подготовке данных к переносу из СЭОД в федеральное хранилище данных АИС «Налог-3»</dc:title>
  <dc:creator>Serg</dc:creator>
  <cp:lastModifiedBy>User</cp:lastModifiedBy>
  <cp:revision>898</cp:revision>
  <dcterms:created xsi:type="dcterms:W3CDTF">2013-03-21T13:05:08Z</dcterms:created>
  <dcterms:modified xsi:type="dcterms:W3CDTF">2023-02-12T10:58:56Z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