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74" r:id="rId2"/>
    <p:sldId id="366" r:id="rId3"/>
    <p:sldId id="367" r:id="rId4"/>
    <p:sldId id="368" r:id="rId5"/>
    <p:sldId id="369" r:id="rId6"/>
    <p:sldId id="343" r:id="rId7"/>
  </p:sldIdLst>
  <p:sldSz cx="12192000" cy="6858000"/>
  <p:notesSz cx="6669088" cy="98853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FF"/>
    <a:srgbClr val="A50021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5" autoAdjust="0"/>
    <p:restoredTop sz="71792" autoAdjust="0"/>
  </p:normalViewPr>
  <p:slideViewPr>
    <p:cSldViewPr>
      <p:cViewPr varScale="1">
        <p:scale>
          <a:sx n="82" d="100"/>
          <a:sy n="82" d="100"/>
        </p:scale>
        <p:origin x="-1896" y="-9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54" y="-78"/>
      </p:cViewPr>
      <p:guideLst>
        <p:guide orient="horz" pos="3114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8CA73D2-F3CA-417F-96AA-DDFB22755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372"/>
          </a:xfrm>
          <a:prstGeom prst="rect">
            <a:avLst/>
          </a:prstGeom>
        </p:spPr>
        <p:txBody>
          <a:bodyPr vert="horz" lIns="90055" tIns="45027" rIns="90055" bIns="450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CF09ED8-D81A-45C6-8DBF-A715C6324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5372"/>
          </a:xfrm>
          <a:prstGeom prst="rect">
            <a:avLst/>
          </a:prstGeom>
        </p:spPr>
        <p:txBody>
          <a:bodyPr vert="horz" lIns="90055" tIns="45027" rIns="90055" bIns="450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554562-AE21-4D2C-9DB0-F265D2F8400D}" type="datetimeFigureOut">
              <a:rPr lang="ru-RU"/>
              <a:pPr>
                <a:defRPr/>
              </a:pPr>
              <a:t>11.05.2023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F4B66AC-C9FA-4629-9D74-DC1605C84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89991"/>
            <a:ext cx="2889938" cy="495372"/>
          </a:xfrm>
          <a:prstGeom prst="rect">
            <a:avLst/>
          </a:prstGeom>
        </p:spPr>
        <p:txBody>
          <a:bodyPr vert="horz" lIns="90055" tIns="45027" rIns="90055" bIns="450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2C4402-7C5A-4B56-BBC6-3101286E0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389991"/>
            <a:ext cx="2889938" cy="495372"/>
          </a:xfrm>
          <a:prstGeom prst="rect">
            <a:avLst/>
          </a:prstGeom>
        </p:spPr>
        <p:txBody>
          <a:bodyPr vert="horz" wrap="square" lIns="90055" tIns="45027" rIns="90055" bIns="45027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23D9B-34B1-4A75-909D-E6494FB39E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06A840A2-A77E-45E6-B382-7C63967562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3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55" tIns="45027" rIns="90055" bIns="4502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ED67D700-5370-47DD-969E-6A5C003096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1"/>
            <a:ext cx="2889938" cy="493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55" tIns="45027" rIns="90055" bIns="45027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xmlns="" id="{39F59D88-9AC8-42CF-9EEA-65BC4F0B15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688" y="741363"/>
            <a:ext cx="6589712" cy="3706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F5396089-DD66-42B0-ACD4-A46E22D96A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94996"/>
            <a:ext cx="5335270" cy="4448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55" tIns="45027" rIns="90055" bIns="45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B0CB5C5B-442E-4AEC-836F-D88B38729A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9992"/>
            <a:ext cx="2889938" cy="493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55" tIns="45027" rIns="90055" bIns="45027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E8DD691E-59B6-485A-8673-919A744D9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89992"/>
            <a:ext cx="2889938" cy="493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55" tIns="45027" rIns="90055" bIns="45027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EC8F8-D950-423A-8C51-B2698CB081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8265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225" y="739775"/>
            <a:ext cx="6589713" cy="3706813"/>
          </a:xfrm>
          <a:prstGeom prst="rect">
            <a:avLst/>
          </a:prstGeo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xfrm>
            <a:off x="666909" y="4695548"/>
            <a:ext cx="5335270" cy="4448413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indent="452491" algn="just" defTabSz="904982">
              <a:defRPr/>
            </a:pPr>
            <a:endParaRPr lang="ru-RU" dirty="0" smtClean="0">
              <a:latin typeface="Arial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A5AB0-DCCC-45E4-97BE-C6AF49350D88}" type="slidenum">
              <a:rPr lang="ru-RU" smtClean="0"/>
              <a:pPr/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8" y="741363"/>
            <a:ext cx="6589712" cy="3706812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695547"/>
            <a:ext cx="5335270" cy="4620658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2491" algn="just" eaLnBrk="1" hangingPunct="1">
              <a:spcBef>
                <a:spcPts val="0"/>
              </a:spcBef>
            </a:pPr>
            <a:endParaRPr lang="ru-RU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4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8" y="741363"/>
            <a:ext cx="6589712" cy="3706812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553451"/>
            <a:ext cx="5748711" cy="5137846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45365" algn="just">
              <a:spcBef>
                <a:spcPts val="0"/>
              </a:spcBef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282575"/>
            <a:ext cx="6589713" cy="3706813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468" y="4010619"/>
            <a:ext cx="6232176" cy="5680678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2491" algn="just"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:a16="http://schemas.microsoft.com/office/drawing/2014/main" xmlns="" id="{052E770C-4988-44BD-AE4A-7F9D11C96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>
            <a:extLst>
              <a:ext uri="{FF2B5EF4-FFF2-40B4-BE49-F238E27FC236}">
                <a16:creationId xmlns:a16="http://schemas.microsoft.com/office/drawing/2014/main" xmlns="" id="{642DB8FB-1C1C-4589-8DF1-B9F044F5D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xmlns="" id="{0D16A5D5-68EA-4DBF-9800-368A4847A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1729" indent="-281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5735" indent="-2251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6030" indent="-2251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6324" indent="-2251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6618" indent="-2251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6912" indent="-2251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7207" indent="-2251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7500" indent="-2251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949E2-5B29-4CD7-855F-C8F7508AD64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033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80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xmlns="" val="23704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61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08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56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2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627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89B8-49A9-4070-9888-0206717082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9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0" r:id="rId7"/>
    <p:sldLayoutId id="2147483706" r:id="rId8"/>
    <p:sldLayoutId id="2147483707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415480" y="1700808"/>
            <a:ext cx="93969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в областной закон </a:t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бюджете территориального фонда обязательного медицинского страхования Архангельской области на 2023 год </a:t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плановый период 2024 и 2025 годов»</a:t>
            </a:r>
            <a:endParaRPr lang="ru-RU" alt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231904" y="5157192"/>
            <a:ext cx="6840710" cy="864096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Директор территориального фонда обязательного медицинского страхования Архангельской </a:t>
            </a:r>
            <a:r>
              <a:rPr lang="ru-RU" alt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Ясько Наталья Николаевна </a:t>
            </a:r>
            <a:endParaRPr lang="ru-RU" altLang="ru-RU" sz="1800" b="1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:a16="http://schemas.microsoft.com/office/drawing/2014/main" xmlns="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512" cy="158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5000" y="0"/>
            <a:ext cx="1757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03512" y="6381328"/>
            <a:ext cx="8524056" cy="35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kumimoji="1"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45734" y="2873375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kumimoji="1" lang="ru-RU" b="1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83432" y="1052736"/>
            <a:ext cx="10369151" cy="32624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sz="24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Причины внесения изменений</a:t>
            </a:r>
          </a:p>
          <a:p>
            <a:pPr algn="ctr"/>
            <a:endParaRPr kumimoji="1" lang="ru-RU" sz="1600" b="1" dirty="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Необходимость отражения остатка средств бюджета по состоянию на 1 января 2023 года, образовавшегося в результате неполного использования в 2022 году бюджетных ассигнований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2) Распределение иных межбюджетных трансфертов из бюджета ФОМС </a:t>
            </a:r>
            <a:b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для софинансирования расходов медицинских организаций на оплату труда врачей и среднего медицинского персонала и на финансовое обеспечение осуществления денежных выплат стимулирующего характера медицинским работникам за выявление онкологических заболеваний в ходе проведения профилактических мероприятий 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3) Дополнение и уточнение видов доходов, поступающих в бюджет территориального фонда</a:t>
            </a:r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" y="404813"/>
            <a:ext cx="11857567" cy="59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ru-RU" sz="3600" dirty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endParaRPr lang="ru-RU" sz="3200" dirty="0" smtClean="0">
              <a:solidFill>
                <a:srgbClr val="FF0000"/>
              </a:solidFill>
            </a:endParaRPr>
          </a:p>
          <a:p>
            <a:pPr marL="342900" indent="-342900">
              <a:defRPr/>
            </a:pPr>
            <a:endParaRPr kumimoji="1" lang="ru-RU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kumimoji="1"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kumimoji="1"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kumimoji="1"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kumimoji="1"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kumimoji="1"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ru-RU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07435" cy="64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39552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Изменение параметров бюджета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ТФОМС АО на 2023 год, млн. рублей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35360" y="1628802"/>
          <a:ext cx="11425270" cy="4176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0373"/>
                <a:gridCol w="2112235"/>
                <a:gridCol w="2016224"/>
                <a:gridCol w="2112235"/>
                <a:gridCol w="1824203"/>
              </a:tblGrid>
              <a:tr h="115041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Утверждено на 2023 год</a:t>
                      </a:r>
                      <a:endParaRPr lang="ru-RU" sz="18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Вносимые изменения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 учетом изменений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Изменение, %</a:t>
                      </a:r>
                    </a:p>
                  </a:txBody>
                  <a:tcPr marL="121920" marR="121920" anchor="ctr"/>
                </a:tc>
              </a:tr>
              <a:tr h="64978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28 615,9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- 247,2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28 368,7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- 0,9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66930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28 615,9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+ 806,9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29 422,8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+ 2,8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170695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Источники финансирования дефицита бюджета (остаток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средств бюджета на 01.01.2023)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+ 1 054,1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1 054,1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07435" cy="64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1424" y="0"/>
            <a:ext cx="10753195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бюджета ТФОМС АО</a:t>
            </a:r>
            <a:b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доходам на 2023 год, млн. рублей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07435" cy="64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3352" y="836712"/>
          <a:ext cx="11737304" cy="5801702"/>
        </p:xfrm>
        <a:graphic>
          <a:graphicData uri="http://schemas.openxmlformats.org/drawingml/2006/table">
            <a:tbl>
              <a:tblPr/>
              <a:tblGrid>
                <a:gridCol w="7262457"/>
                <a:gridCol w="1540521"/>
                <a:gridCol w="1467163"/>
                <a:gridCol w="1467163"/>
              </a:tblGrid>
              <a:tr h="801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доходов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2023 год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Вносимые изменения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</a:t>
                      </a:r>
                      <a:r>
                        <a:rPr lang="ru-RU" sz="18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 учетом изменений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28 615,9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- 247,2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28 368,7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Неналоговые доходы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+ 45,6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114,8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Субвенция  ФОМС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27 979,9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27 979,9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Иные МБТ из бюджета</a:t>
                      </a: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ФОМС для софинансирования расходов медицинских организаций на оплату труда врачей и среднего медицинского персонала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+ 78,7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78,7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Иные МБТ из бюджета</a:t>
                      </a: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ФОМС н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 финансовое обеспечение осуществления денежных выплат стимулирующего характера медицинским работникам за выявление онкологических заболеваний в ходе проведения диспансеризации и профилактических медицинских осмотров населения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+ 0,6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8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</a:t>
                      </a:r>
                      <a:endParaRPr lang="ru-RU" sz="18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бюджетов территориальных фондов ОМС </a:t>
                      </a:r>
                      <a:b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рамках осуществления МТР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566,8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566,8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возврата остатков целевых средств прошлых лет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Возврат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остатков целевых МБТ прошлых лет в бюджет ФОМС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- 372,6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- 372,6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6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5360" y="0"/>
            <a:ext cx="11425269" cy="360040"/>
          </a:xfrm>
        </p:spPr>
        <p:txBody>
          <a:bodyPr/>
          <a:lstStyle/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бюджета ТФОМС АО по расходам на 2023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год, млн. рублей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3352" y="692696"/>
          <a:ext cx="11665296" cy="5222981"/>
        </p:xfrm>
        <a:graphic>
          <a:graphicData uri="http://schemas.openxmlformats.org/drawingml/2006/table">
            <a:tbl>
              <a:tblPr/>
              <a:tblGrid>
                <a:gridCol w="7793202"/>
                <a:gridCol w="1396895"/>
                <a:gridCol w="1249853"/>
                <a:gridCol w="1225346"/>
              </a:tblGrid>
              <a:tr h="632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расходов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2023 год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Вносимые изменения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</a:t>
                      </a: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учетом изменений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 финансовое обеспечение: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28 615,9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+ 806,9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29 422,8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Организации ОМС 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территориях субъектов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РФ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27 828,9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+ 639,9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28 468,8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Софинансирования расходов медицинских организаций на оплату труда врачей и среднего медицинского персонала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+ 78,7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9775" algn="l"/>
                        </a:tabLs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Осуществления денежных выплат стимулирующего характера мед. работникам за выявление онкологических заболеваний в ходе проведения диспансеризации и проф.  мед. осмотров населения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Мероприятий по организации ДПО мед. работников </a:t>
                      </a:r>
                      <a:b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программам повышения квалификации, а также </a:t>
                      </a:r>
                      <a:b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приобретению и проведению ремонта мед. оборудования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+ 47,7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113,0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Расходов на оплату мед. помощи, оказанной лицам, застрахованным на территории других субъектов РФ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566,8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+ 38,7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605,5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Дополнительное ФО организации ОМС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Расходов</a:t>
                      </a:r>
                      <a:r>
                        <a:rPr lang="ru-RU" sz="1600" b="1" baseline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выполнение управленческих функций ТФОМС АО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151,0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151,0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7435" cy="7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EAC31537-6FA0-4EC6-87B7-83A910BC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0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08703ED5-81C5-46D1-BD3A-E6155542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697" y="2781200"/>
            <a:ext cx="6066606" cy="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477B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2754" y="1"/>
            <a:ext cx="120924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10150</TotalTime>
  <Words>362</Words>
  <Application>Microsoft Office PowerPoint</Application>
  <PresentationFormat>Произвольный</PresentationFormat>
  <Paragraphs>121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Тема1</vt:lpstr>
      <vt:lpstr>О внесении изменений в областной закон  «О бюджете территориального фонда обязательного медицинского страхования Архангельской области на 2023 год  и на плановый период 2024 и 2025 годов»</vt:lpstr>
      <vt:lpstr>Слайд 2</vt:lpstr>
      <vt:lpstr>Изменение параметров бюджета  ТФОМС АО на 2023 год, млн. рублей</vt:lpstr>
      <vt:lpstr>Показатели бюджета ТФОМС АО по доходам на 2023 год, млн. рублей    </vt:lpstr>
      <vt:lpstr>Показатели бюджета ТФОМС АО по расходам на 2023 год, млн. рублей</vt:lpstr>
      <vt:lpstr>Слайд 6</vt:lpstr>
    </vt:vector>
  </TitlesOfParts>
  <Company>CSPID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Popova E.S.</dc:creator>
  <cp:lastModifiedBy>Фокина</cp:lastModifiedBy>
  <cp:revision>794</cp:revision>
  <cp:lastPrinted>2021-04-21T09:28:43Z</cp:lastPrinted>
  <dcterms:created xsi:type="dcterms:W3CDTF">2017-03-04T20:02:39Z</dcterms:created>
  <dcterms:modified xsi:type="dcterms:W3CDTF">2023-05-11T13:33:21Z</dcterms:modified>
</cp:coreProperties>
</file>