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0" r:id="rId2"/>
    <p:sldMasterId id="2147483703" r:id="rId3"/>
    <p:sldMasterId id="2147483709" r:id="rId4"/>
    <p:sldMasterId id="2147483717" r:id="rId5"/>
  </p:sldMasterIdLst>
  <p:notesMasterIdLst>
    <p:notesMasterId r:id="rId22"/>
  </p:notesMasterIdLst>
  <p:sldIdLst>
    <p:sldId id="281" r:id="rId6"/>
    <p:sldId id="280" r:id="rId7"/>
    <p:sldId id="301" r:id="rId8"/>
    <p:sldId id="283" r:id="rId9"/>
    <p:sldId id="285" r:id="rId10"/>
    <p:sldId id="302" r:id="rId11"/>
    <p:sldId id="306" r:id="rId12"/>
    <p:sldId id="307" r:id="rId13"/>
    <p:sldId id="292" r:id="rId14"/>
    <p:sldId id="293" r:id="rId15"/>
    <p:sldId id="304" r:id="rId16"/>
    <p:sldId id="284" r:id="rId17"/>
    <p:sldId id="308" r:id="rId18"/>
    <p:sldId id="305" r:id="rId19"/>
    <p:sldId id="298" r:id="rId20"/>
    <p:sldId id="278" r:id="rId21"/>
  </p:sldIdLst>
  <p:sldSz cx="9144000" cy="514826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2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94974" autoAdjust="0"/>
  </p:normalViewPr>
  <p:slideViewPr>
    <p:cSldViewPr snapToGrid="0" snapToObjects="1">
      <p:cViewPr varScale="1">
        <p:scale>
          <a:sx n="141" d="100"/>
          <a:sy n="141" d="100"/>
        </p:scale>
        <p:origin x="1242" y="11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Доступная среда 2016-2019</a:t>
            </a:r>
          </a:p>
        </c:rich>
      </c:tx>
      <c:layout>
        <c:manualLayout>
          <c:xMode val="edge"/>
          <c:yMode val="edge"/>
          <c:x val="0.17781518747329836"/>
          <c:y val="1.8518360592085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Лист1!$H$4</c:f>
              <c:strCache>
                <c:ptCount val="1"/>
                <c:pt idx="0">
                  <c:v>Полная доступность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Лист1!$I$3:$L$3</c:f>
              <c:strCache>
                <c:ptCount val="4"/>
                <c:pt idx="0">
                  <c:v>2016 г. </c:v>
                </c:pt>
                <c:pt idx="1">
                  <c:v>2017 г. </c:v>
                </c:pt>
                <c:pt idx="2">
                  <c:v>2018 г. </c:v>
                </c:pt>
                <c:pt idx="3">
                  <c:v>2019 г. </c:v>
                </c:pt>
              </c:strCache>
            </c:strRef>
          </c:cat>
          <c:val>
            <c:numRef>
              <c:f>Лист1!$I$4:$L$4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Лист1!$H$5</c:f>
              <c:strCache>
                <c:ptCount val="1"/>
                <c:pt idx="0">
                  <c:v>Частичная доступность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Лист1!$I$3:$L$3</c:f>
              <c:strCache>
                <c:ptCount val="4"/>
                <c:pt idx="0">
                  <c:v>2016 г. </c:v>
                </c:pt>
                <c:pt idx="1">
                  <c:v>2017 г. </c:v>
                </c:pt>
                <c:pt idx="2">
                  <c:v>2018 г. </c:v>
                </c:pt>
                <c:pt idx="3">
                  <c:v>2019 г. </c:v>
                </c:pt>
              </c:strCache>
            </c:strRef>
          </c:cat>
          <c:val>
            <c:numRef>
              <c:f>Лист1!$I$5:$L$5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790560"/>
        <c:axId val="1679787840"/>
      </c:barChart>
      <c:catAx>
        <c:axId val="16797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87840"/>
        <c:crosses val="autoZero"/>
        <c:auto val="1"/>
        <c:lblAlgn val="ctr"/>
        <c:lblOffset val="100"/>
        <c:noMultiLvlLbl val="0"/>
      </c:catAx>
      <c:valAx>
        <c:axId val="167978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9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51887264091989E-2"/>
          <c:w val="1"/>
          <c:h val="0.92123734533183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10002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Жалобы на очереди</c:v>
                </c:pt>
                <c:pt idx="1">
                  <c:v>Организация работы</c:v>
                </c:pt>
                <c:pt idx="2">
                  <c:v>Неуважительное отношение</c:v>
                </c:pt>
                <c:pt idx="3">
                  <c:v>Работа почтальонов</c:v>
                </c:pt>
                <c:pt idx="4">
                  <c:v>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4">
                  <c:v>14918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7-4C69-A72C-FFFBEA3BA7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Жалобы на очереди</c:v>
                </c:pt>
                <c:pt idx="1">
                  <c:v>Организация работы</c:v>
                </c:pt>
                <c:pt idx="2">
                  <c:v>Неуважительное отношение</c:v>
                </c:pt>
                <c:pt idx="3">
                  <c:v>Работа почтальонов</c:v>
                </c:pt>
                <c:pt idx="4">
                  <c:v>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4">
                  <c:v>8163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D7-4C69-A72C-FFFBEA3BA7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78"/>
        <c:overlap val="-51"/>
        <c:axId val="1679789472"/>
        <c:axId val="1679780224"/>
      </c:barChart>
      <c:catAx>
        <c:axId val="167978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9780224"/>
        <c:crosses val="autoZero"/>
        <c:auto val="1"/>
        <c:lblAlgn val="ctr"/>
        <c:lblOffset val="100"/>
        <c:noMultiLvlLbl val="0"/>
      </c:catAx>
      <c:valAx>
        <c:axId val="167978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7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4859645831348692E-2"/>
          <c:w val="1"/>
          <c:h val="0.90328061224660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E9-4EF4-9716-8B539CA8C72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E9-4EF4-9716-8B539CA8C72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Жалобы на очереди</c:v>
                </c:pt>
                <c:pt idx="1">
                  <c:v>Организация работы</c:v>
                </c:pt>
                <c:pt idx="2">
                  <c:v>Неуважительное отношение</c:v>
                </c:pt>
                <c:pt idx="3">
                  <c:v>Неудовлетворительная доставка</c:v>
                </c:pt>
                <c:pt idx="4">
                  <c:v>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727</c:v>
                </c:pt>
                <c:pt idx="1">
                  <c:v>193</c:v>
                </c:pt>
                <c:pt idx="2">
                  <c:v>1033</c:v>
                </c:pt>
                <c:pt idx="3">
                  <c:v>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E9-4EF4-9716-8B539CA8C7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EE9-4EF4-9716-8B539CA8C72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E9-4EF4-9716-8B539CA8C72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Жалобы на очереди</c:v>
                </c:pt>
                <c:pt idx="1">
                  <c:v>Организация работы</c:v>
                </c:pt>
                <c:pt idx="2">
                  <c:v>Неуважительное отношение</c:v>
                </c:pt>
                <c:pt idx="3">
                  <c:v>Неудовлетворительная доставка</c:v>
                </c:pt>
                <c:pt idx="4">
                  <c:v>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191</c:v>
                </c:pt>
                <c:pt idx="1">
                  <c:v>34</c:v>
                </c:pt>
                <c:pt idx="2">
                  <c:v>461</c:v>
                </c:pt>
                <c:pt idx="3">
                  <c:v>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E9-4EF4-9716-8B539CA8C7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78"/>
        <c:overlap val="-51"/>
        <c:axId val="1476967520"/>
        <c:axId val="1747049920"/>
      </c:barChart>
      <c:catAx>
        <c:axId val="147696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7049920"/>
        <c:crosses val="autoZero"/>
        <c:auto val="1"/>
        <c:lblAlgn val="ctr"/>
        <c:lblOffset val="100"/>
        <c:noMultiLvlLbl val="0"/>
      </c:catAx>
      <c:valAx>
        <c:axId val="1747049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69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E33D-B984-4F59-9560-8212CEE7F3F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A009-B69D-4EC9-9C4C-C9DF84FA1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1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A009-B69D-4EC9-9C4C-C9DF84FA1B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6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8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A009-B69D-4EC9-9C4C-C9DF84FA1B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7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89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97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41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163015, Архангельская область, г. Архангельск, пр. Ленинградский, д. 161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163058, Архангельская область, г. Архангельск, ул. Силикатчиков, д. 3 корп..2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163065, Архангельская область, г. Архангельск, ул.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Галушина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д. 21, стр. 2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163039, Архангельская область, г. Архангельск, ул.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Клепача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д. 5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164288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Плесецкий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п. Савинский, ул. Октябрьская, д. 22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165302 Архангельская область, г. Котлас, ул. Володарского, д. 104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165305,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Котласский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г Котлас, улица 70 лет Октября, 20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164537 Архангельская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Емецк,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Горончаровского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50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164609, Архангельская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Ваймуша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Гагарина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17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164670, с. Лешуконское ул. Победы д.11 164670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164023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Коношский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д.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Пономаревская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ул. Советская, д.6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165651, Архангельская область г. Коряжма, ул. Космонавтов, 4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165304, Архангельская область г. Котлас, ул.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Красносельская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164577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Виноградовский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р-н, п. Рочегда ул. Комсомольская д.33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165179 Архангельская область, п.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Артемьевская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д. 96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165182 Архангельская область, с.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Шеговары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ул. Центральная д. 42 Шенкурский  р-н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165195 Архангельская область, д.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Шипуновская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ул. Волосатова д. 14               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165500, Архангельская область с. Верхняя Тойма ул. Комсомольская  д.2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164558, Архангельская область п. Двинской  ул. Труфанова  д.2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Верхнетоемский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р-н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164585,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Виноградовский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п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улица Индустриальная, 11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164000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Коношский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поселок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Ерцево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улица Гагарина, 9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164294 Архангельская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Плесецкий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р-н, д Вершинино, Вершинино, 85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164136 Архангельская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Морщихинская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Печниковское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Лесная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5А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164124  Архангельская область,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Каргопольский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район, 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Шелоховская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Архангельская улица, 23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A009-B69D-4EC9-9C4C-C9DF84FA1B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8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A009-B69D-4EC9-9C4C-C9DF84FA1B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0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4202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, заголовки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2200334"/>
            <a:ext cx="3238500" cy="25669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 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8"/>
            <a:ext cx="3238500" cy="14837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 открывает новые возможности присутствия</a:t>
            </a:r>
            <a:r>
              <a:rPr lang="en-US" dirty="0" smtClean="0"/>
              <a:t> </a:t>
            </a:r>
            <a:r>
              <a:rPr lang="ru-RU" dirty="0" smtClean="0"/>
              <a:t>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190500" y="1154247"/>
            <a:ext cx="3238500" cy="6867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первого уровня, </a:t>
            </a:r>
            <a:r>
              <a:rPr lang="en-US" dirty="0" smtClean="0"/>
              <a:t>Arial 18 pt</a:t>
            </a:r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190500" y="1842604"/>
            <a:ext cx="3238500" cy="357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второго уровня</a:t>
            </a:r>
            <a:r>
              <a:rPr lang="en-US" dirty="0" smtClean="0"/>
              <a:t> </a:t>
            </a:r>
            <a:r>
              <a:rPr lang="ru-RU" dirty="0" err="1" smtClean="0"/>
              <a:t>Arial</a:t>
            </a:r>
            <a:r>
              <a:rPr lang="ru-RU" dirty="0" smtClean="0"/>
              <a:t> 14 </a:t>
            </a:r>
            <a:r>
              <a:rPr lang="ru-RU" dirty="0" err="1" smtClean="0"/>
              <a:t>pt</a:t>
            </a:r>
            <a:endParaRPr lang="ru-RU" dirty="0" smtClean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3619500" y="3100218"/>
            <a:ext cx="3238500" cy="60379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списка с буллитами</a:t>
            </a:r>
          </a:p>
          <a:p>
            <a:pPr lvl="0"/>
            <a:r>
              <a:rPr lang="ru-RU" dirty="0" smtClean="0"/>
              <a:t>Второй пункт списка с буллитами</a:t>
            </a:r>
          </a:p>
          <a:p>
            <a:pPr lvl="0"/>
            <a:r>
              <a:rPr lang="ru-RU" dirty="0" smtClean="0"/>
              <a:t>Третий пункт списка с буллитами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3619500" y="2869097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Список с буллитами</a:t>
            </a:r>
            <a:endParaRPr lang="en-US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3619500" y="3996905"/>
            <a:ext cx="3238500" cy="77035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нумерованного списка</a:t>
            </a:r>
          </a:p>
          <a:p>
            <a:pPr lvl="0"/>
            <a:r>
              <a:rPr lang="ru-RU" dirty="0" smtClean="0"/>
              <a:t>Второй пункт нумерованного списка</a:t>
            </a:r>
          </a:p>
          <a:p>
            <a:pPr lvl="0"/>
            <a:r>
              <a:rPr lang="ru-RU" dirty="0" smtClean="0"/>
              <a:t>Третий пункт нумерованного списка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619500" y="3765784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Нумерованный список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06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294520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400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9201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график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61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3" hasCustomPrompt="1"/>
          </p:nvPr>
        </p:nvSpPr>
        <p:spPr>
          <a:xfrm>
            <a:off x="4000500" y="1154248"/>
            <a:ext cx="3619500" cy="3613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9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ое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742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2882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87630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0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742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6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26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6774" y="1504046"/>
            <a:ext cx="7513716" cy="14105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31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7" y="4568385"/>
            <a:ext cx="2133962" cy="273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36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5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1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6773" y="1504046"/>
            <a:ext cx="7513716" cy="14105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3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3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5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нуме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1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5684" y="1406767"/>
            <a:ext cx="7391543" cy="2626573"/>
          </a:xfrm>
        </p:spPr>
        <p:txBody>
          <a:bodyPr/>
          <a:lstStyle>
            <a:lvl1pPr marL="349825" marR="0" indent="-349825" algn="l" defTabSz="62191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+mj-lt"/>
              <a:buAutoNum type="arabicParenR"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956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3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1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5684" y="1406767"/>
            <a:ext cx="7391543" cy="2626573"/>
          </a:xfrm>
        </p:spPr>
        <p:txBody>
          <a:bodyPr/>
          <a:lstStyle>
            <a:lvl1pPr marL="349825" marR="0" indent="-349825" algn="l" defTabSz="62191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956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3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7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1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793744" y="1212205"/>
            <a:ext cx="3115444" cy="2967054"/>
          </a:xfrm>
        </p:spPr>
        <p:txBody>
          <a:bodyPr/>
          <a:lstStyle>
            <a:lvl1pPr marL="349825" marR="0" indent="-349825" algn="l" defTabSz="62191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BA2E9"/>
              </a:buClr>
              <a:buSzTx/>
              <a:buFont typeface="Arial" pitchFamily="34" charset="0"/>
              <a:buNone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956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3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57473" y="1200867"/>
            <a:ext cx="4786486" cy="2978393"/>
          </a:xfrm>
        </p:spPr>
        <p:txBody>
          <a:bodyPr>
            <a:normAutofit/>
          </a:bodyPr>
          <a:lstStyle>
            <a:lvl1pPr>
              <a:buNone/>
              <a:defRPr sz="1429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1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3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57473" y="1200865"/>
            <a:ext cx="8146279" cy="3027034"/>
          </a:xfrm>
        </p:spPr>
        <p:txBody>
          <a:bodyPr>
            <a:normAutofit/>
          </a:bodyPr>
          <a:lstStyle>
            <a:lvl1pPr>
              <a:buNone/>
              <a:defRPr sz="1429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17" baseline="0"/>
            </a:lvl1pPr>
            <a:lvl2pPr>
              <a:defRPr sz="2109"/>
            </a:lvl2pPr>
            <a:lvl3pPr>
              <a:defRPr sz="1768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6"/>
            <a:ext cx="7075475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109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21">
                <a:solidFill>
                  <a:schemeClr val="tx2"/>
                </a:solidFill>
              </a:defRPr>
            </a:lvl1pPr>
            <a:lvl2pPr marL="396872" indent="0">
              <a:buNone/>
              <a:defRPr sz="1021"/>
            </a:lvl2pPr>
            <a:lvl3pPr marL="793745" indent="0">
              <a:buNone/>
              <a:defRPr sz="884"/>
            </a:lvl3pPr>
            <a:lvl4pPr marL="1190617" indent="0">
              <a:buNone/>
              <a:defRPr sz="749"/>
            </a:lvl4pPr>
            <a:lvl5pPr marL="1587488" indent="0">
              <a:buNone/>
              <a:defRPr sz="749"/>
            </a:lvl5pPr>
            <a:lvl6pPr marL="1984360" indent="0">
              <a:buNone/>
              <a:defRPr sz="749"/>
            </a:lvl6pPr>
            <a:lvl7pPr marL="2381234" indent="0">
              <a:buNone/>
              <a:defRPr sz="749"/>
            </a:lvl7pPr>
            <a:lvl8pPr marL="2778104" indent="0">
              <a:buNone/>
              <a:defRPr sz="749"/>
            </a:lvl8pPr>
            <a:lvl9pPr marL="3174977" indent="0">
              <a:buNone/>
              <a:defRPr sz="74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2293503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3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3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2" y="0"/>
            <a:ext cx="4070190" cy="5148263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08913">
              <a:lnSpc>
                <a:spcPct val="90000"/>
              </a:lnSpc>
              <a:spcAft>
                <a:spcPts val="596"/>
              </a:spcAft>
            </a:pPr>
            <a:endParaRPr lang="en-US" sz="71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40440"/>
            <a:ext cx="3046676" cy="246738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25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31850"/>
            <a:ext cx="1111538" cy="91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59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3393" y="2952038"/>
            <a:ext cx="3854047" cy="579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08913">
              <a:lnSpc>
                <a:spcPct val="90000"/>
              </a:lnSpc>
              <a:spcAft>
                <a:spcPts val="358"/>
              </a:spcAft>
            </a:pPr>
            <a:r>
              <a:rPr lang="en-US" sz="418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038" y="3849409"/>
            <a:ext cx="2059305" cy="5790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08913">
              <a:lnSpc>
                <a:spcPct val="90000"/>
              </a:lnSpc>
              <a:spcAft>
                <a:spcPts val="358"/>
              </a:spcAft>
            </a:pPr>
            <a:r>
              <a:rPr lang="ru-RU" sz="418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1_1_Стратегия ПР 2019-2023.</a:t>
            </a:r>
            <a:r>
              <a:rPr lang="en-US" sz="418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pptx</a:t>
            </a:r>
            <a:endParaRPr lang="en-US" sz="418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111" y="2564598"/>
            <a:ext cx="2021000" cy="25836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75904" y="5018064"/>
            <a:ext cx="285750" cy="9169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45574">
              <a:defRPr/>
            </a:pPr>
            <a:fld id="{DFCF27A5-1A5B-48D3-A060-2758FFBB1ADD}" type="slidenum">
              <a:rPr lang="en-US" sz="596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545574">
                <a:defRPr/>
              </a:pPr>
              <a:t>‹#›</a:t>
            </a:fld>
            <a:endParaRPr lang="en-US" sz="596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6775" y="1504046"/>
            <a:ext cx="7513716" cy="14105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31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6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0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нуме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5684" y="1406770"/>
            <a:ext cx="7391543" cy="2626573"/>
          </a:xfrm>
        </p:spPr>
        <p:txBody>
          <a:bodyPr/>
          <a:lstStyle>
            <a:lvl1pPr marL="349578" marR="0" indent="-349578" algn="l" defTabSz="6214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+mj-lt"/>
              <a:buAutoNum type="arabicParenR"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737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6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6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5684" y="1406770"/>
            <a:ext cx="7391543" cy="2626573"/>
          </a:xfrm>
        </p:spPr>
        <p:txBody>
          <a:bodyPr/>
          <a:lstStyle>
            <a:lvl1pPr marL="349578" marR="0" indent="-349578" algn="l" defTabSz="6214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737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6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1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42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793744" y="1212205"/>
            <a:ext cx="3115444" cy="2967054"/>
          </a:xfrm>
        </p:spPr>
        <p:txBody>
          <a:bodyPr/>
          <a:lstStyle>
            <a:lvl1pPr marL="349578" marR="0" indent="-349578" algn="l" defTabSz="6214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BA2E9"/>
              </a:buClr>
              <a:buSzTx/>
              <a:buFont typeface="Arial" pitchFamily="34" charset="0"/>
              <a:buNone/>
              <a:tabLst/>
              <a:defRPr sz="1633">
                <a:solidFill>
                  <a:schemeClr val="tx2"/>
                </a:solidFill>
                <a:latin typeface="HelveticaNeueCyr" pitchFamily="50" charset="-52"/>
              </a:defRPr>
            </a:lvl1pPr>
            <a:lvl2pPr marL="310737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6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57473" y="1200870"/>
            <a:ext cx="4786486" cy="2978393"/>
          </a:xfrm>
        </p:spPr>
        <p:txBody>
          <a:bodyPr>
            <a:normAutofit/>
          </a:bodyPr>
          <a:lstStyle>
            <a:lvl1pPr>
              <a:buNone/>
              <a:defRPr sz="1429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129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4"/>
            <a:ext cx="3275600" cy="725802"/>
          </a:xfrm>
        </p:spPr>
        <p:txBody>
          <a:bodyPr>
            <a:normAutofit/>
          </a:bodyPr>
          <a:lstStyle>
            <a:lvl1pPr algn="l">
              <a:defRPr sz="1225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8" y="4568386"/>
            <a:ext cx="2133962" cy="2734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57473" y="1200865"/>
            <a:ext cx="8146279" cy="3027034"/>
          </a:xfrm>
        </p:spPr>
        <p:txBody>
          <a:bodyPr>
            <a:normAutofit/>
          </a:bodyPr>
          <a:lstStyle>
            <a:lvl1pPr>
              <a:buNone/>
              <a:defRPr sz="1429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75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17" baseline="0"/>
            </a:lvl1pPr>
            <a:lvl2pPr>
              <a:defRPr sz="2109"/>
            </a:lvl2pPr>
            <a:lvl3pPr>
              <a:defRPr sz="1768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6"/>
            <a:ext cx="7075475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109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21">
                <a:solidFill>
                  <a:schemeClr val="tx2"/>
                </a:solidFill>
              </a:defRPr>
            </a:lvl1pPr>
            <a:lvl2pPr marL="396872" indent="0">
              <a:buNone/>
              <a:defRPr sz="1021"/>
            </a:lvl2pPr>
            <a:lvl3pPr marL="793745" indent="0">
              <a:buNone/>
              <a:defRPr sz="884"/>
            </a:lvl3pPr>
            <a:lvl4pPr marL="1190617" indent="0">
              <a:buNone/>
              <a:defRPr sz="749"/>
            </a:lvl4pPr>
            <a:lvl5pPr marL="1587488" indent="0">
              <a:buNone/>
              <a:defRPr sz="749"/>
            </a:lvl5pPr>
            <a:lvl6pPr marL="1984360" indent="0">
              <a:buNone/>
              <a:defRPr sz="749"/>
            </a:lvl6pPr>
            <a:lvl7pPr marL="2381234" indent="0">
              <a:buNone/>
              <a:defRPr sz="749"/>
            </a:lvl7pPr>
            <a:lvl8pPr marL="2778104" indent="0">
              <a:buNone/>
              <a:defRPr sz="749"/>
            </a:lvl8pPr>
            <a:lvl9pPr marL="3174977" indent="0">
              <a:buNone/>
              <a:defRPr sz="74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78632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622A6-483D-4662-AD71-9449A3FA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87753"/>
            <a:ext cx="7152084" cy="28880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3AC975-B61A-4112-B584-E4C8B2D08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04C9-610C-4095-8284-0464F6F0B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02AAED1-5E7F-438D-9EA9-92FCD7A71A6D}"/>
              </a:ext>
            </a:extLst>
          </p:cNvPr>
          <p:cNvCxnSpPr>
            <a:cxnSpLocks/>
          </p:cNvCxnSpPr>
          <p:nvPr userDrawn="1"/>
        </p:nvCxnSpPr>
        <p:spPr>
          <a:xfrm>
            <a:off x="0" y="4967811"/>
            <a:ext cx="381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3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954866" y="2056619"/>
            <a:ext cx="5503333" cy="11035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Arial 36 pt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54865" y="3341659"/>
            <a:ext cx="5503333" cy="10869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Lorem ipsum dolor sit amet</a:t>
            </a:r>
          </a:p>
          <a:p>
            <a:r>
              <a:rPr lang="ro-RO" dirty="0" smtClean="0"/>
              <a:t>Подзаголовок Arial 24 pt</a:t>
            </a:r>
            <a:endParaRPr lang="ru-RU" dirty="0"/>
          </a:p>
        </p:txBody>
      </p:sp>
      <p:pic>
        <p:nvPicPr>
          <p:cNvPr id="8" name="Изображение 7" descr="half_eagl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2" name="Изображение 11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1016000"/>
            <a:ext cx="4173560" cy="54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2954866" y="1757173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954867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20 </a:t>
            </a:r>
            <a:r>
              <a:rPr lang="ru-RU" dirty="0" smtClean="0"/>
              <a:t>апреля 2015 г.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5858772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26718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крыв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22221" y="2185009"/>
            <a:ext cx="4153925" cy="437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79" baseline="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051" name="Picture 3" descr="D:\Americhip\Pochta Russia\Почта России_12\for power point\от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9" y="-3801"/>
            <a:ext cx="9158875" cy="5152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9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46744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8"/>
            <a:ext cx="6667500" cy="36130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Короткий текст </a:t>
            </a:r>
            <a:r>
              <a:rPr lang="ru-RU" dirty="0" err="1" smtClean="0"/>
              <a:t>Arial</a:t>
            </a:r>
            <a:r>
              <a:rPr lang="ru-RU" dirty="0" smtClean="0"/>
              <a:t> 24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 smtClean="0"/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вводный 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Вводный текст </a:t>
            </a:r>
            <a:r>
              <a:rPr lang="ru-RU" dirty="0" err="1" smtClean="0"/>
              <a:t>Arial</a:t>
            </a:r>
            <a:r>
              <a:rPr lang="ru-RU" dirty="0" smtClean="0"/>
              <a:t> 18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  <a:endParaRPr lang="en-US" dirty="0" smtClean="0"/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321300" y="1154247"/>
            <a:ext cx="36449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6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Изображение 13" descr="half_eagle_wh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706" r:id="rId5"/>
    <p:sldLayoutId id="214748370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76500" y="3575020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5" y="3838603"/>
            <a:ext cx="3670190" cy="474870"/>
          </a:xfrm>
          <a:prstGeom prst="rect">
            <a:avLst/>
          </a:prstGeom>
        </p:spPr>
      </p:pic>
      <p:pic>
        <p:nvPicPr>
          <p:cNvPr id="4" name="Изображение 3" descr="eagl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18664"/>
            <a:ext cx="3048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7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erichip\Pochta Russia\Почта России_12\for power point\рабочий-слайд_3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9152119" cy="5148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3" y="206451"/>
            <a:ext cx="8229057" cy="85822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3" y="1200866"/>
            <a:ext cx="8229057" cy="339830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72116"/>
            <a:ext cx="2133962" cy="27346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14"/>
            <a:fld id="{1B70FE2A-A6BF-4957-9DBF-315E382AC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09414"/>
              <a:t>13.05.2019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9" y="4772116"/>
            <a:ext cx="2896867" cy="27346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1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568" y="4772116"/>
            <a:ext cx="2133962" cy="27346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14"/>
            <a:fld id="{52AE7136-E1DC-48FC-9470-D681C6A41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0941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ctr" defTabSz="621911" rtl="0" eaLnBrk="1" latinLnBrk="0" hangingPunct="1">
        <a:spcBef>
          <a:spcPct val="0"/>
        </a:spcBef>
        <a:buNone/>
        <a:defRPr sz="2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217" indent="-233217" algn="l" defTabSz="62191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05303" indent="-194348" algn="l" defTabSz="621911" rtl="0" eaLnBrk="1" latinLnBrk="0" hangingPunct="1">
        <a:spcBef>
          <a:spcPct val="20000"/>
        </a:spcBef>
        <a:buFont typeface="Arial" pitchFamily="34" charset="0"/>
        <a:buChar char="–"/>
        <a:defRPr sz="1973" kern="1200">
          <a:solidFill>
            <a:schemeClr val="tx1"/>
          </a:solidFill>
          <a:latin typeface="+mn-lt"/>
          <a:ea typeface="+mn-ea"/>
          <a:cs typeface="+mn-cs"/>
        </a:defRPr>
      </a:lvl2pPr>
      <a:lvl3pPr marL="777389" indent="-155478" algn="l" defTabSz="621911" rtl="0" eaLnBrk="1" latinLnBrk="0" hangingPunct="1">
        <a:spcBef>
          <a:spcPct val="20000"/>
        </a:spcBef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088344" indent="-155478" algn="l" defTabSz="621911" rtl="0" eaLnBrk="1" latinLnBrk="0" hangingPunct="1">
        <a:spcBef>
          <a:spcPct val="20000"/>
        </a:spcBef>
        <a:buFont typeface="Arial" pitchFamily="34" charset="0"/>
        <a:buChar char="–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399300" indent="-155478" algn="l" defTabSz="621911" rtl="0" eaLnBrk="1" latinLnBrk="0" hangingPunct="1">
        <a:spcBef>
          <a:spcPct val="20000"/>
        </a:spcBef>
        <a:buFont typeface="Arial" pitchFamily="34" charset="0"/>
        <a:buChar char="»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10254" indent="-155478" algn="l" defTabSz="62191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021210" indent="-155478" algn="l" defTabSz="62191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332166" indent="-155478" algn="l" defTabSz="62191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643121" indent="-155478" algn="l" defTabSz="62191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0956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1911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2867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3822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4777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5732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6688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7643" algn="l" defTabSz="62191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7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erichip\Pochta Russia\Почта России_12\for power point\рабочий-слайд_3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9152119" cy="5148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7" y="206454"/>
            <a:ext cx="8229057" cy="858224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7" y="1200866"/>
            <a:ext cx="8229057" cy="3398307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72119"/>
            <a:ext cx="2133962" cy="273464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l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8913"/>
            <a:fld id="{1B70FE2A-A6BF-4957-9DBF-315E382AC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08913"/>
              <a:t>13.05.2019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2" y="4772119"/>
            <a:ext cx="2896867" cy="273464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891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568" y="4772119"/>
            <a:ext cx="2133962" cy="273464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8913"/>
            <a:fld id="{52AE7136-E1DC-48FC-9470-D681C6A41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0891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 dt="0"/>
  <p:txStyles>
    <p:titleStyle>
      <a:lvl1pPr algn="ctr" defTabSz="621471" rtl="0" eaLnBrk="1" latinLnBrk="0" hangingPunct="1">
        <a:spcBef>
          <a:spcPct val="0"/>
        </a:spcBef>
        <a:buNone/>
        <a:defRPr sz="2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52" indent="-233052" algn="l" defTabSz="62147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04947" indent="-194211" algn="l" defTabSz="621471" rtl="0" eaLnBrk="1" latinLnBrk="0" hangingPunct="1">
        <a:spcBef>
          <a:spcPct val="20000"/>
        </a:spcBef>
        <a:buFont typeface="Arial" pitchFamily="34" charset="0"/>
        <a:buChar char="–"/>
        <a:defRPr sz="1973" kern="1200">
          <a:solidFill>
            <a:schemeClr val="tx1"/>
          </a:solidFill>
          <a:latin typeface="+mn-lt"/>
          <a:ea typeface="+mn-ea"/>
          <a:cs typeface="+mn-cs"/>
        </a:defRPr>
      </a:lvl2pPr>
      <a:lvl3pPr marL="776840" indent="-155369" algn="l" defTabSz="621471" rtl="0" eaLnBrk="1" latinLnBrk="0" hangingPunct="1">
        <a:spcBef>
          <a:spcPct val="20000"/>
        </a:spcBef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087576" indent="-155369" algn="l" defTabSz="621471" rtl="0" eaLnBrk="1" latinLnBrk="0" hangingPunct="1">
        <a:spcBef>
          <a:spcPct val="20000"/>
        </a:spcBef>
        <a:buFont typeface="Arial" pitchFamily="34" charset="0"/>
        <a:buChar char="–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398313" indent="-155369" algn="l" defTabSz="621471" rtl="0" eaLnBrk="1" latinLnBrk="0" hangingPunct="1">
        <a:spcBef>
          <a:spcPct val="20000"/>
        </a:spcBef>
        <a:buFont typeface="Arial" pitchFamily="34" charset="0"/>
        <a:buChar char="»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09048" indent="-155369" algn="l" defTabSz="62147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019784" indent="-155369" algn="l" defTabSz="62147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330521" indent="-155369" algn="l" defTabSz="62147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641256" indent="-155369" algn="l" defTabSz="621471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0737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1471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2208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2944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3680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4417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5152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5887" algn="l" defTabSz="62147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_____Microsoft_Excel4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 hangingPunct="0"/>
            <a:r>
              <a:rPr lang="ru-RU" sz="2111" dirty="0"/>
              <a:t/>
            </a:r>
            <a:br>
              <a:rPr lang="ru-RU" sz="211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МРЦ Северо-Запад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226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54865" y="3341659"/>
            <a:ext cx="5503333" cy="1086954"/>
          </a:xfrm>
        </p:spPr>
        <p:txBody>
          <a:bodyPr/>
          <a:lstStyle/>
          <a:p>
            <a:r>
              <a:rPr lang="ru-RU" dirty="0"/>
              <a:t>УФПС Архангельской области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40717" y="4552963"/>
            <a:ext cx="2701028" cy="315880"/>
          </a:xfrm>
        </p:spPr>
        <p:txBody>
          <a:bodyPr/>
          <a:lstStyle/>
          <a:p>
            <a:r>
              <a:rPr lang="ru-RU" dirty="0"/>
              <a:t>Архангельск, 2019 г.</a:t>
            </a:r>
          </a:p>
        </p:txBody>
      </p:sp>
    </p:spTree>
    <p:extLst>
      <p:ext uri="{BB962C8B-B14F-4D97-AF65-F5344CB8AC3E}">
        <p14:creationId xmlns:p14="http://schemas.microsoft.com/office/powerpoint/2010/main" val="41537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" y="191761"/>
            <a:ext cx="6866527" cy="5949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Качество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121" y="997955"/>
            <a:ext cx="5271842" cy="651430"/>
          </a:xfrm>
        </p:spPr>
        <p:txBody>
          <a:bodyPr>
            <a:normAutofit/>
          </a:bodyPr>
          <a:lstStyle/>
          <a:p>
            <a:endParaRPr lang="ru-RU" sz="95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dirty="0">
              <a:latin typeface="+mn-lt"/>
            </a:endParaRPr>
          </a:p>
          <a:p>
            <a:endParaRPr lang="ru-RU" sz="953" dirty="0"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EA74CB-C618-49CC-B931-9D0CB08449C8}"/>
              </a:ext>
            </a:extLst>
          </p:cNvPr>
          <p:cNvSpPr/>
          <p:nvPr/>
        </p:nvSpPr>
        <p:spPr>
          <a:xfrm>
            <a:off x="6212413" y="2300009"/>
            <a:ext cx="1035994" cy="22136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58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615">
              <a:buClr>
                <a:srgbClr val="000000"/>
              </a:buClr>
              <a:defRPr/>
            </a:pPr>
            <a:endParaRPr lang="ru-RU" sz="953" kern="0">
              <a:solidFill>
                <a:srgbClr val="FFFFFF"/>
              </a:solidFill>
              <a:latin typeface="Roboto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3282D9-6EB4-4121-8D29-D763733498E6}"/>
              </a:ext>
            </a:extLst>
          </p:cNvPr>
          <p:cNvSpPr/>
          <p:nvPr/>
        </p:nvSpPr>
        <p:spPr>
          <a:xfrm>
            <a:off x="678917" y="1159312"/>
            <a:ext cx="5609770" cy="2809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226" dirty="0">
                <a:solidFill>
                  <a:srgbClr val="001489"/>
                </a:solidFill>
                <a:cs typeface="Arial" panose="020B0604020202020204" pitchFamily="34" charset="0"/>
              </a:rPr>
              <a:t>Общее количество жалоб и негативных отзывов на работу </a:t>
            </a:r>
            <a:r>
              <a:rPr lang="ru-RU" sz="1226" dirty="0" smtClean="0">
                <a:solidFill>
                  <a:srgbClr val="001489"/>
                </a:solidFill>
                <a:cs typeface="Arial" panose="020B0604020202020204" pitchFamily="34" charset="0"/>
              </a:rPr>
              <a:t>ОПС,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шт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5716E99-D1CE-4AFD-AF5A-0BB32A6C8928}"/>
              </a:ext>
            </a:extLst>
          </p:cNvPr>
          <p:cNvGrpSpPr/>
          <p:nvPr/>
        </p:nvGrpSpPr>
        <p:grpSpPr>
          <a:xfrm>
            <a:off x="6576891" y="1251656"/>
            <a:ext cx="763209" cy="110030"/>
            <a:chOff x="11210921" y="532753"/>
            <a:chExt cx="1120926" cy="1616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83E0862F-0E64-4C3A-939A-09945A26015F}"/>
                </a:ext>
              </a:extLst>
            </p:cNvPr>
            <p:cNvSpPr/>
            <p:nvPr/>
          </p:nvSpPr>
          <p:spPr>
            <a:xfrm>
              <a:off x="11210921" y="562752"/>
              <a:ext cx="101600" cy="1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2259" tIns="31130" rIns="62259" bIns="311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22615">
                <a:buClr>
                  <a:srgbClr val="000000"/>
                </a:buClr>
                <a:defRPr/>
              </a:pPr>
              <a:endParaRPr lang="ru-RU" sz="715" kern="0">
                <a:solidFill>
                  <a:srgbClr val="FFFFFF"/>
                </a:solidFill>
                <a:latin typeface="Roboto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35F82EA-69AD-429B-8BB8-7D60AD875376}"/>
                </a:ext>
              </a:extLst>
            </p:cNvPr>
            <p:cNvSpPr txBox="1"/>
            <p:nvPr/>
          </p:nvSpPr>
          <p:spPr>
            <a:xfrm>
              <a:off x="11385551" y="532753"/>
              <a:ext cx="946296" cy="161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715" kern="0" dirty="0">
                  <a:solidFill>
                    <a:srgbClr val="554D45"/>
                  </a:solidFill>
                  <a:latin typeface="Roboto Light"/>
                  <a:cs typeface="Arial"/>
                  <a:sym typeface="Arial"/>
                </a:rPr>
                <a:t> </a:t>
              </a:r>
              <a:r>
                <a:rPr lang="ru-RU" sz="715" kern="0" dirty="0">
                  <a:solidFill>
                    <a:srgbClr val="554D45"/>
                  </a:solidFill>
                  <a:latin typeface="Roboto" panose="02000000000000000000" pitchFamily="2" charset="0"/>
                  <a:ea typeface="Roboto" panose="02000000000000000000" pitchFamily="2" charset="0"/>
                  <a:sym typeface="Arial"/>
                </a:rPr>
                <a:t>2017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F9A56DA6-2CCF-48CA-9131-90C252D750EE}"/>
              </a:ext>
            </a:extLst>
          </p:cNvPr>
          <p:cNvGrpSpPr/>
          <p:nvPr/>
        </p:nvGrpSpPr>
        <p:grpSpPr>
          <a:xfrm>
            <a:off x="7714788" y="1251655"/>
            <a:ext cx="763562" cy="110030"/>
            <a:chOff x="11876737" y="605432"/>
            <a:chExt cx="945436" cy="161599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56937F80-A2C5-471D-9332-C8F5337DC266}"/>
                </a:ext>
              </a:extLst>
            </p:cNvPr>
            <p:cNvSpPr/>
            <p:nvPr/>
          </p:nvSpPr>
          <p:spPr>
            <a:xfrm>
              <a:off x="11876737" y="627923"/>
              <a:ext cx="101600" cy="10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2259" tIns="31130" rIns="62259" bIns="311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22615">
                <a:buClr>
                  <a:srgbClr val="000000"/>
                </a:buClr>
                <a:defRPr/>
              </a:pPr>
              <a:endParaRPr lang="ru-RU" sz="715" kern="0">
                <a:solidFill>
                  <a:srgbClr val="FFFFFF"/>
                </a:solidFill>
                <a:latin typeface="Roboto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5F87577-B9DA-4AB8-8D99-0C37E8FBFDE6}"/>
                </a:ext>
              </a:extLst>
            </p:cNvPr>
            <p:cNvSpPr txBox="1"/>
            <p:nvPr/>
          </p:nvSpPr>
          <p:spPr>
            <a:xfrm>
              <a:off x="12053085" y="605432"/>
              <a:ext cx="769088" cy="1615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715" kern="0" dirty="0">
                  <a:solidFill>
                    <a:srgbClr val="554D45"/>
                  </a:solidFill>
                  <a:latin typeface="Roboto" panose="02000000000000000000" pitchFamily="2" charset="0"/>
                  <a:ea typeface="Roboto" panose="02000000000000000000" pitchFamily="2" charset="0"/>
                  <a:sym typeface="Arial"/>
                </a:rPr>
                <a:t>2018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987166-7FC4-4380-B90D-BED1670C8364}"/>
              </a:ext>
            </a:extLst>
          </p:cNvPr>
          <p:cNvSpPr/>
          <p:nvPr/>
        </p:nvSpPr>
        <p:spPr>
          <a:xfrm>
            <a:off x="4834435" y="2262033"/>
            <a:ext cx="1035994" cy="22136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615">
              <a:buClr>
                <a:srgbClr val="000000"/>
              </a:buClr>
              <a:defRPr/>
            </a:pPr>
            <a:endParaRPr lang="ru-RU" sz="953" kern="0">
              <a:solidFill>
                <a:srgbClr val="FFFFFF"/>
              </a:solidFill>
              <a:latin typeface="Roboto"/>
              <a:sym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B2B58C6-0629-4CFD-978F-377567648F26}"/>
              </a:ext>
            </a:extLst>
          </p:cNvPr>
          <p:cNvSpPr/>
          <p:nvPr/>
        </p:nvSpPr>
        <p:spPr>
          <a:xfrm>
            <a:off x="3486720" y="2262033"/>
            <a:ext cx="1035994" cy="22136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615">
              <a:buClr>
                <a:srgbClr val="000000"/>
              </a:buClr>
              <a:defRPr/>
            </a:pPr>
            <a:endParaRPr lang="ru-RU" sz="953" kern="0">
              <a:solidFill>
                <a:srgbClr val="FFFFFF"/>
              </a:solidFill>
              <a:latin typeface="Roboto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7FF4D61-F066-4360-B23D-6EB025AD8F0A}"/>
              </a:ext>
            </a:extLst>
          </p:cNvPr>
          <p:cNvSpPr/>
          <p:nvPr/>
        </p:nvSpPr>
        <p:spPr>
          <a:xfrm>
            <a:off x="2139005" y="2262033"/>
            <a:ext cx="1035994" cy="22136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615">
              <a:buClr>
                <a:srgbClr val="000000"/>
              </a:buClr>
              <a:defRPr/>
            </a:pPr>
            <a:endParaRPr lang="ru-RU" sz="953" kern="0">
              <a:solidFill>
                <a:srgbClr val="FFFFFF"/>
              </a:solidFill>
              <a:latin typeface="Roboto"/>
              <a:sym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FFBCF7B-9AA3-4B5A-BD15-39EA2EC78D65}"/>
              </a:ext>
            </a:extLst>
          </p:cNvPr>
          <p:cNvSpPr/>
          <p:nvPr/>
        </p:nvSpPr>
        <p:spPr>
          <a:xfrm>
            <a:off x="791289" y="2262033"/>
            <a:ext cx="1035994" cy="22136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615">
              <a:buClr>
                <a:srgbClr val="000000"/>
              </a:buClr>
              <a:defRPr/>
            </a:pPr>
            <a:endParaRPr lang="ru-RU" sz="953" kern="0">
              <a:solidFill>
                <a:srgbClr val="FFFFFF"/>
              </a:solidFill>
              <a:latin typeface="Roboto"/>
              <a:sym typeface="Arial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A737ECFA-10DF-4D26-A21E-099ED735D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935053"/>
              </p:ext>
            </p:extLst>
          </p:nvPr>
        </p:nvGraphicFramePr>
        <p:xfrm>
          <a:off x="898737" y="2434975"/>
          <a:ext cx="6489458" cy="217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E18AD8C-55DF-44B8-A356-B728D4C5894E}"/>
              </a:ext>
            </a:extLst>
          </p:cNvPr>
          <p:cNvCxnSpPr>
            <a:cxnSpLocks/>
          </p:cNvCxnSpPr>
          <p:nvPr/>
        </p:nvCxnSpPr>
        <p:spPr>
          <a:xfrm flipV="1">
            <a:off x="339982" y="4475687"/>
            <a:ext cx="7072422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6D25B0AB-E09B-492B-8B3F-9E5EB716E137}"/>
              </a:ext>
            </a:extLst>
          </p:cNvPr>
          <p:cNvGrpSpPr/>
          <p:nvPr/>
        </p:nvGrpSpPr>
        <p:grpSpPr>
          <a:xfrm>
            <a:off x="473016" y="1842699"/>
            <a:ext cx="1672534" cy="2890168"/>
            <a:chOff x="830386" y="1771723"/>
            <a:chExt cx="2456454" cy="42447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C892597-D1D6-4196-9632-AF05819FB0C9}"/>
                </a:ext>
              </a:extLst>
            </p:cNvPr>
            <p:cNvSpPr txBox="1"/>
            <p:nvPr/>
          </p:nvSpPr>
          <p:spPr>
            <a:xfrm>
              <a:off x="830386" y="5745298"/>
              <a:ext cx="2456454" cy="271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409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Очереди</a:t>
              </a:r>
              <a:endParaRPr lang="ru-RU" sz="12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BF4ED92-8C6E-40D4-A37C-834FE2580E7E}"/>
                </a:ext>
              </a:extLst>
            </p:cNvPr>
            <p:cNvGrpSpPr/>
            <p:nvPr/>
          </p:nvGrpSpPr>
          <p:grpSpPr>
            <a:xfrm>
              <a:off x="1401095" y="1771723"/>
              <a:ext cx="1418305" cy="895250"/>
              <a:chOff x="1401095" y="1771723"/>
              <a:chExt cx="1418305" cy="89525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1038E21-744E-4876-98A2-45F35760D780}"/>
                  </a:ext>
                </a:extLst>
              </p:cNvPr>
              <p:cNvSpPr txBox="1"/>
              <p:nvPr/>
            </p:nvSpPr>
            <p:spPr>
              <a:xfrm>
                <a:off x="1401095" y="1771723"/>
                <a:ext cx="1418305" cy="431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261938" algn="ctr">
                  <a:spcAft>
                    <a:spcPts val="600"/>
                  </a:spcAft>
                  <a:defRPr sz="2000">
                    <a:solidFill>
                      <a:schemeClr val="accent1"/>
                    </a:solidFill>
                    <a:latin typeface="+mj-lt"/>
                  </a:defRPr>
                </a:lvl1pPr>
              </a:lstStyle>
              <a:p>
                <a:pPr marL="0" defTabSz="622615">
                  <a:spcAft>
                    <a:spcPts val="409"/>
                  </a:spcAft>
                  <a:buClr>
                    <a:srgbClr val="000000"/>
                  </a:buClr>
                  <a:defRPr/>
                </a:pPr>
                <a:r>
                  <a:rPr lang="ru-RU" sz="1907" kern="0" dirty="0" smtClean="0">
                    <a:solidFill>
                      <a:srgbClr val="001489"/>
                    </a:solidFill>
                    <a:latin typeface="Roboto Light"/>
                    <a:ea typeface="Roboto Thin" panose="02000000000000000000" pitchFamily="2" charset="0"/>
                    <a:cs typeface="Arial"/>
                    <a:sym typeface="Arial"/>
                  </a:rPr>
                  <a:t>- 73%</a:t>
                </a:r>
                <a:endParaRPr lang="ru-RU" sz="1907" kern="0" dirty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xmlns="" id="{105B5AB0-0CBF-4B19-88CC-561079D7D7C5}"/>
                  </a:ext>
                </a:extLst>
              </p:cNvPr>
              <p:cNvGrpSpPr/>
              <p:nvPr/>
            </p:nvGrpSpPr>
            <p:grpSpPr>
              <a:xfrm flipV="1">
                <a:off x="1983721" y="2517179"/>
                <a:ext cx="149794" cy="149794"/>
                <a:chOff x="10516843" y="2022880"/>
                <a:chExt cx="149794" cy="149794"/>
              </a:xfrm>
            </p:grpSpPr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xmlns="" id="{903FAC1A-D0A4-4D60-8901-AED238E890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516843" y="2027642"/>
                  <a:ext cx="145032" cy="145032"/>
                </a:xfrm>
                <a:prstGeom prst="line">
                  <a:avLst/>
                </a:prstGeom>
                <a:ln w="1270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Прямоугольник 48">
                  <a:extLst>
                    <a:ext uri="{FF2B5EF4-FFF2-40B4-BE49-F238E27FC236}">
                      <a16:creationId xmlns:a16="http://schemas.microsoft.com/office/drawing/2014/main" xmlns="" id="{C822E38C-2A35-42B6-8B97-C8F1248753E9}"/>
                    </a:ext>
                  </a:extLst>
                </p:cNvPr>
                <p:cNvSpPr/>
                <p:nvPr/>
              </p:nvSpPr>
              <p:spPr>
                <a:xfrm>
                  <a:off x="10563523" y="2022880"/>
                  <a:ext cx="103114" cy="103114"/>
                </a:xfrm>
                <a:custGeom>
                  <a:avLst/>
                  <a:gdLst>
                    <a:gd name="connsiteX0" fmla="*/ 0 w 469900"/>
                    <a:gd name="connsiteY0" fmla="*/ 0 h 469900"/>
                    <a:gd name="connsiteX1" fmla="*/ 469900 w 469900"/>
                    <a:gd name="connsiteY1" fmla="*/ 0 h 469900"/>
                    <a:gd name="connsiteX2" fmla="*/ 469900 w 469900"/>
                    <a:gd name="connsiteY2" fmla="*/ 469900 h 469900"/>
                    <a:gd name="connsiteX3" fmla="*/ 0 w 469900"/>
                    <a:gd name="connsiteY3" fmla="*/ 469900 h 469900"/>
                    <a:gd name="connsiteX4" fmla="*/ 0 w 469900"/>
                    <a:gd name="connsiteY4" fmla="*/ 0 h 469900"/>
                    <a:gd name="connsiteX0" fmla="*/ 0 w 469900"/>
                    <a:gd name="connsiteY0" fmla="*/ 469900 h 561340"/>
                    <a:gd name="connsiteX1" fmla="*/ 0 w 469900"/>
                    <a:gd name="connsiteY1" fmla="*/ 0 h 561340"/>
                    <a:gd name="connsiteX2" fmla="*/ 469900 w 469900"/>
                    <a:gd name="connsiteY2" fmla="*/ 0 h 561340"/>
                    <a:gd name="connsiteX3" fmla="*/ 469900 w 469900"/>
                    <a:gd name="connsiteY3" fmla="*/ 469900 h 561340"/>
                    <a:gd name="connsiteX4" fmla="*/ 91440 w 469900"/>
                    <a:gd name="connsiteY4" fmla="*/ 561340 h 561340"/>
                    <a:gd name="connsiteX0" fmla="*/ 0 w 469900"/>
                    <a:gd name="connsiteY0" fmla="*/ 469900 h 469900"/>
                    <a:gd name="connsiteX1" fmla="*/ 0 w 469900"/>
                    <a:gd name="connsiteY1" fmla="*/ 0 h 469900"/>
                    <a:gd name="connsiteX2" fmla="*/ 469900 w 469900"/>
                    <a:gd name="connsiteY2" fmla="*/ 0 h 469900"/>
                    <a:gd name="connsiteX3" fmla="*/ 469900 w 469900"/>
                    <a:gd name="connsiteY3" fmla="*/ 469900 h 469900"/>
                    <a:gd name="connsiteX0" fmla="*/ 0 w 469900"/>
                    <a:gd name="connsiteY0" fmla="*/ 0 h 469900"/>
                    <a:gd name="connsiteX1" fmla="*/ 469900 w 469900"/>
                    <a:gd name="connsiteY1" fmla="*/ 0 h 469900"/>
                    <a:gd name="connsiteX2" fmla="*/ 469900 w 469900"/>
                    <a:gd name="connsiteY2" fmla="*/ 469900 h 4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900" h="469900">
                      <a:moveTo>
                        <a:pt x="0" y="0"/>
                      </a:moveTo>
                      <a:lnTo>
                        <a:pt x="469900" y="0"/>
                      </a:lnTo>
                      <a:lnTo>
                        <a:pt x="469900" y="469900"/>
                      </a:lnTo>
                    </a:path>
                  </a:pathLst>
                </a:custGeom>
                <a:noFill/>
                <a:ln w="127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2615">
                    <a:buClr>
                      <a:srgbClr val="000000"/>
                    </a:buClr>
                    <a:defRPr/>
                  </a:pPr>
                  <a:endParaRPr lang="ru-RU" sz="953" kern="0">
                    <a:solidFill>
                      <a:srgbClr val="FFFFFF"/>
                    </a:solidFill>
                    <a:latin typeface="Roboto"/>
                    <a:sym typeface="Arial"/>
                  </a:endParaRPr>
                </a:p>
              </p:txBody>
            </p:sp>
          </p:grp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966B8FA5-ED9F-42B0-AF85-35AA8D6CC092}"/>
              </a:ext>
            </a:extLst>
          </p:cNvPr>
          <p:cNvGrpSpPr/>
          <p:nvPr/>
        </p:nvGrpSpPr>
        <p:grpSpPr>
          <a:xfrm>
            <a:off x="1820733" y="1821575"/>
            <a:ext cx="1672534" cy="3095958"/>
            <a:chOff x="2809780" y="1740699"/>
            <a:chExt cx="2456454" cy="45470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DB97770-2236-4AED-8BB4-E241CAFDD453}"/>
                </a:ext>
              </a:extLst>
            </p:cNvPr>
            <p:cNvSpPr txBox="1"/>
            <p:nvPr/>
          </p:nvSpPr>
          <p:spPr>
            <a:xfrm>
              <a:off x="2809780" y="5745299"/>
              <a:ext cx="2456454" cy="542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409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</a:t>
              </a:r>
              <a:endParaRPr lang="ru-RU" sz="12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6DC401C-2B98-4270-A1D1-245A6CC2FA28}"/>
                </a:ext>
              </a:extLst>
            </p:cNvPr>
            <p:cNvSpPr txBox="1"/>
            <p:nvPr/>
          </p:nvSpPr>
          <p:spPr>
            <a:xfrm>
              <a:off x="3380488" y="1740699"/>
              <a:ext cx="1418305" cy="431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61938" algn="ctr">
                <a:spcAft>
                  <a:spcPts val="600"/>
                </a:spcAft>
                <a:defRPr sz="20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marL="0"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1907" kern="0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cs typeface="Arial"/>
                  <a:sym typeface="Arial"/>
                </a:rPr>
                <a:t>- 82%</a:t>
              </a:r>
              <a:endParaRPr lang="ru-RU" sz="1907" kern="0" dirty="0">
                <a:solidFill>
                  <a:srgbClr val="001489"/>
                </a:solidFill>
                <a:latin typeface="Roboto Light"/>
                <a:ea typeface="Roboto Thin" panose="02000000000000000000" pitchFamily="2" charset="0"/>
                <a:cs typeface="Arial"/>
                <a:sym typeface="Arial"/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13F2B539-5ACE-42FF-BD0D-27DE9916B5B4}"/>
                </a:ext>
              </a:extLst>
            </p:cNvPr>
            <p:cNvGrpSpPr/>
            <p:nvPr/>
          </p:nvGrpSpPr>
          <p:grpSpPr>
            <a:xfrm flipV="1">
              <a:off x="3963113" y="2517179"/>
              <a:ext cx="149794" cy="149794"/>
              <a:chOff x="10516843" y="2022880"/>
              <a:chExt cx="149794" cy="149794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03258F16-9DA4-4317-A40A-7CC9DF7236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6843" y="2027642"/>
                <a:ext cx="145032" cy="145032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48">
                <a:extLst>
                  <a:ext uri="{FF2B5EF4-FFF2-40B4-BE49-F238E27FC236}">
                    <a16:creationId xmlns:a16="http://schemas.microsoft.com/office/drawing/2014/main" xmlns="" id="{E40891AC-E7F3-4D3C-A2A3-71C3892081C1}"/>
                  </a:ext>
                </a:extLst>
              </p:cNvPr>
              <p:cNvSpPr/>
              <p:nvPr/>
            </p:nvSpPr>
            <p:spPr>
              <a:xfrm>
                <a:off x="10563523" y="2022880"/>
                <a:ext cx="103114" cy="103114"/>
              </a:xfrm>
              <a:custGeom>
                <a:avLst/>
                <a:gdLst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  <a:gd name="connsiteX3" fmla="*/ 0 w 469900"/>
                  <a:gd name="connsiteY3" fmla="*/ 469900 h 469900"/>
                  <a:gd name="connsiteX4" fmla="*/ 0 w 469900"/>
                  <a:gd name="connsiteY4" fmla="*/ 0 h 469900"/>
                  <a:gd name="connsiteX0" fmla="*/ 0 w 469900"/>
                  <a:gd name="connsiteY0" fmla="*/ 469900 h 561340"/>
                  <a:gd name="connsiteX1" fmla="*/ 0 w 469900"/>
                  <a:gd name="connsiteY1" fmla="*/ 0 h 561340"/>
                  <a:gd name="connsiteX2" fmla="*/ 469900 w 469900"/>
                  <a:gd name="connsiteY2" fmla="*/ 0 h 561340"/>
                  <a:gd name="connsiteX3" fmla="*/ 469900 w 469900"/>
                  <a:gd name="connsiteY3" fmla="*/ 469900 h 561340"/>
                  <a:gd name="connsiteX4" fmla="*/ 91440 w 469900"/>
                  <a:gd name="connsiteY4" fmla="*/ 561340 h 561340"/>
                  <a:gd name="connsiteX0" fmla="*/ 0 w 469900"/>
                  <a:gd name="connsiteY0" fmla="*/ 469900 h 469900"/>
                  <a:gd name="connsiteX1" fmla="*/ 0 w 469900"/>
                  <a:gd name="connsiteY1" fmla="*/ 0 h 469900"/>
                  <a:gd name="connsiteX2" fmla="*/ 469900 w 469900"/>
                  <a:gd name="connsiteY2" fmla="*/ 0 h 469900"/>
                  <a:gd name="connsiteX3" fmla="*/ 469900 w 469900"/>
                  <a:gd name="connsiteY3" fmla="*/ 469900 h 469900"/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469900">
                    <a:moveTo>
                      <a:pt x="0" y="0"/>
                    </a:moveTo>
                    <a:lnTo>
                      <a:pt x="469900" y="0"/>
                    </a:lnTo>
                    <a:lnTo>
                      <a:pt x="469900" y="469900"/>
                    </a:lnTo>
                  </a:path>
                </a:pathLst>
              </a:custGeom>
              <a:noFill/>
              <a:ln w="127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22615">
                  <a:buClr>
                    <a:srgbClr val="000000"/>
                  </a:buClr>
                  <a:defRPr/>
                </a:pPr>
                <a:endParaRPr lang="ru-RU" sz="953" kern="0">
                  <a:solidFill>
                    <a:srgbClr val="FFFFFF"/>
                  </a:solidFill>
                  <a:latin typeface="Roboto"/>
                  <a:sym typeface="Arial"/>
                </a:endParaRP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19AC4241-3CB0-4D7F-BBFB-39FCF4F64EC0}"/>
              </a:ext>
            </a:extLst>
          </p:cNvPr>
          <p:cNvGrpSpPr/>
          <p:nvPr/>
        </p:nvGrpSpPr>
        <p:grpSpPr>
          <a:xfrm>
            <a:off x="3168449" y="1834051"/>
            <a:ext cx="1672534" cy="3065399"/>
            <a:chOff x="4789173" y="2051200"/>
            <a:chExt cx="2456454" cy="42001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9DEAA6-0511-4569-B15B-8E6FEB50C710}"/>
                </a:ext>
              </a:extLst>
            </p:cNvPr>
            <p:cNvSpPr txBox="1"/>
            <p:nvPr/>
          </p:nvSpPr>
          <p:spPr>
            <a:xfrm>
              <a:off x="4789173" y="5745298"/>
              <a:ext cx="2456454" cy="5060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409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Неуважительное </a:t>
              </a:r>
              <a:b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отношение</a:t>
              </a:r>
              <a:endParaRPr lang="ru-RU" sz="12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4D109A4-B60A-4A16-AB0B-9E7D78BD4A93}"/>
                </a:ext>
              </a:extLst>
            </p:cNvPr>
            <p:cNvSpPr txBox="1"/>
            <p:nvPr/>
          </p:nvSpPr>
          <p:spPr>
            <a:xfrm>
              <a:off x="5370885" y="2051200"/>
              <a:ext cx="1418305" cy="4021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61938" algn="ctr">
                <a:spcAft>
                  <a:spcPts val="600"/>
                </a:spcAft>
                <a:defRPr sz="20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marL="0"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1907" kern="0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cs typeface="Arial"/>
                  <a:sym typeface="Arial"/>
                </a:rPr>
                <a:t>- 55%</a:t>
              </a:r>
              <a:endParaRPr lang="ru-RU" sz="1907" kern="0" dirty="0">
                <a:solidFill>
                  <a:srgbClr val="001489"/>
                </a:solidFill>
                <a:latin typeface="Roboto Light"/>
                <a:ea typeface="Roboto Thin" panose="02000000000000000000" pitchFamily="2" charset="0"/>
                <a:cs typeface="Arial"/>
                <a:sym typeface="Arial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799AD668-3449-43B6-B04D-530B383B4C80}"/>
                </a:ext>
              </a:extLst>
            </p:cNvPr>
            <p:cNvGrpSpPr/>
            <p:nvPr/>
          </p:nvGrpSpPr>
          <p:grpSpPr>
            <a:xfrm flipV="1">
              <a:off x="5942505" y="2517179"/>
              <a:ext cx="149794" cy="149794"/>
              <a:chOff x="10516843" y="2022880"/>
              <a:chExt cx="149794" cy="149794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B22335FF-CCAE-4392-B14E-FB62E7594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6843" y="2027642"/>
                <a:ext cx="145032" cy="145032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рямоугольник 48">
                <a:extLst>
                  <a:ext uri="{FF2B5EF4-FFF2-40B4-BE49-F238E27FC236}">
                    <a16:creationId xmlns:a16="http://schemas.microsoft.com/office/drawing/2014/main" xmlns="" id="{BCF9613E-F4E1-4749-A923-A426FD85B63E}"/>
                  </a:ext>
                </a:extLst>
              </p:cNvPr>
              <p:cNvSpPr/>
              <p:nvPr/>
            </p:nvSpPr>
            <p:spPr>
              <a:xfrm>
                <a:off x="10563523" y="2022880"/>
                <a:ext cx="103114" cy="103114"/>
              </a:xfrm>
              <a:custGeom>
                <a:avLst/>
                <a:gdLst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  <a:gd name="connsiteX3" fmla="*/ 0 w 469900"/>
                  <a:gd name="connsiteY3" fmla="*/ 469900 h 469900"/>
                  <a:gd name="connsiteX4" fmla="*/ 0 w 469900"/>
                  <a:gd name="connsiteY4" fmla="*/ 0 h 469900"/>
                  <a:gd name="connsiteX0" fmla="*/ 0 w 469900"/>
                  <a:gd name="connsiteY0" fmla="*/ 469900 h 561340"/>
                  <a:gd name="connsiteX1" fmla="*/ 0 w 469900"/>
                  <a:gd name="connsiteY1" fmla="*/ 0 h 561340"/>
                  <a:gd name="connsiteX2" fmla="*/ 469900 w 469900"/>
                  <a:gd name="connsiteY2" fmla="*/ 0 h 561340"/>
                  <a:gd name="connsiteX3" fmla="*/ 469900 w 469900"/>
                  <a:gd name="connsiteY3" fmla="*/ 469900 h 561340"/>
                  <a:gd name="connsiteX4" fmla="*/ 91440 w 469900"/>
                  <a:gd name="connsiteY4" fmla="*/ 561340 h 561340"/>
                  <a:gd name="connsiteX0" fmla="*/ 0 w 469900"/>
                  <a:gd name="connsiteY0" fmla="*/ 469900 h 469900"/>
                  <a:gd name="connsiteX1" fmla="*/ 0 w 469900"/>
                  <a:gd name="connsiteY1" fmla="*/ 0 h 469900"/>
                  <a:gd name="connsiteX2" fmla="*/ 469900 w 469900"/>
                  <a:gd name="connsiteY2" fmla="*/ 0 h 469900"/>
                  <a:gd name="connsiteX3" fmla="*/ 469900 w 469900"/>
                  <a:gd name="connsiteY3" fmla="*/ 469900 h 469900"/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469900">
                    <a:moveTo>
                      <a:pt x="0" y="0"/>
                    </a:moveTo>
                    <a:lnTo>
                      <a:pt x="469900" y="0"/>
                    </a:lnTo>
                    <a:lnTo>
                      <a:pt x="469900" y="469900"/>
                    </a:lnTo>
                  </a:path>
                </a:pathLst>
              </a:custGeom>
              <a:noFill/>
              <a:ln w="127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22615">
                  <a:buClr>
                    <a:srgbClr val="000000"/>
                  </a:buClr>
                  <a:defRPr/>
                </a:pPr>
                <a:endParaRPr lang="ru-RU" sz="953" kern="0">
                  <a:solidFill>
                    <a:srgbClr val="FFFFFF"/>
                  </a:solidFill>
                  <a:latin typeface="Roboto"/>
                  <a:sym typeface="Arial"/>
                </a:endParaRPr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B2C8D04D-CA63-4C67-83C9-9A76CD1E0DF8}"/>
              </a:ext>
            </a:extLst>
          </p:cNvPr>
          <p:cNvGrpSpPr/>
          <p:nvPr/>
        </p:nvGrpSpPr>
        <p:grpSpPr>
          <a:xfrm>
            <a:off x="4516165" y="1842699"/>
            <a:ext cx="1672534" cy="3126130"/>
            <a:chOff x="6768567" y="1771724"/>
            <a:chExt cx="2456454" cy="45913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FF89BBD-A5E4-4754-BEA2-43AB17751AB4}"/>
                </a:ext>
              </a:extLst>
            </p:cNvPr>
            <p:cNvSpPr txBox="1"/>
            <p:nvPr/>
          </p:nvSpPr>
          <p:spPr>
            <a:xfrm>
              <a:off x="6768567" y="5745299"/>
              <a:ext cx="2456454" cy="61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409"/>
                </a:spcAft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Жалобы на  </a:t>
              </a:r>
            </a:p>
            <a:p>
              <a:pPr algn="ctr">
                <a:spcAft>
                  <a:spcPts val="409"/>
                </a:spcAft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доставку</a:t>
              </a:r>
              <a:endParaRPr lang="ru-RU" sz="12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1804433-3095-4643-9101-41F3FBA1B77E}"/>
                </a:ext>
              </a:extLst>
            </p:cNvPr>
            <p:cNvSpPr txBox="1"/>
            <p:nvPr/>
          </p:nvSpPr>
          <p:spPr>
            <a:xfrm>
              <a:off x="7335584" y="1771724"/>
              <a:ext cx="1418305" cy="431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61938" algn="ctr">
                <a:spcAft>
                  <a:spcPts val="600"/>
                </a:spcAft>
                <a:defRPr sz="20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marL="0"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1907" kern="0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cs typeface="Arial"/>
                  <a:sym typeface="Arial"/>
                </a:rPr>
                <a:t>- 45%</a:t>
              </a:r>
              <a:endParaRPr lang="ru-RU" sz="1907" kern="0" dirty="0">
                <a:solidFill>
                  <a:srgbClr val="001489"/>
                </a:solidFill>
                <a:latin typeface="Roboto Light"/>
                <a:ea typeface="Roboto Thin" panose="02000000000000000000" pitchFamily="2" charset="0"/>
                <a:cs typeface="Arial"/>
                <a:sym typeface="Arial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3F2D256E-B677-4BAF-979F-8E1841803310}"/>
                </a:ext>
              </a:extLst>
            </p:cNvPr>
            <p:cNvGrpSpPr/>
            <p:nvPr/>
          </p:nvGrpSpPr>
          <p:grpSpPr>
            <a:xfrm flipV="1">
              <a:off x="7921897" y="2517179"/>
              <a:ext cx="149794" cy="149794"/>
              <a:chOff x="10516843" y="2022880"/>
              <a:chExt cx="149794" cy="149794"/>
            </a:xfrm>
          </p:grpSpPr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32D81743-A954-4C17-879D-597638C6FD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6843" y="2027642"/>
                <a:ext cx="145032" cy="145032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48">
                <a:extLst>
                  <a:ext uri="{FF2B5EF4-FFF2-40B4-BE49-F238E27FC236}">
                    <a16:creationId xmlns:a16="http://schemas.microsoft.com/office/drawing/2014/main" xmlns="" id="{625689EC-C7FD-473F-91CE-33F322280771}"/>
                  </a:ext>
                </a:extLst>
              </p:cNvPr>
              <p:cNvSpPr/>
              <p:nvPr/>
            </p:nvSpPr>
            <p:spPr>
              <a:xfrm>
                <a:off x="10563523" y="2022880"/>
                <a:ext cx="103114" cy="103114"/>
              </a:xfrm>
              <a:custGeom>
                <a:avLst/>
                <a:gdLst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  <a:gd name="connsiteX3" fmla="*/ 0 w 469900"/>
                  <a:gd name="connsiteY3" fmla="*/ 469900 h 469900"/>
                  <a:gd name="connsiteX4" fmla="*/ 0 w 469900"/>
                  <a:gd name="connsiteY4" fmla="*/ 0 h 469900"/>
                  <a:gd name="connsiteX0" fmla="*/ 0 w 469900"/>
                  <a:gd name="connsiteY0" fmla="*/ 469900 h 561340"/>
                  <a:gd name="connsiteX1" fmla="*/ 0 w 469900"/>
                  <a:gd name="connsiteY1" fmla="*/ 0 h 561340"/>
                  <a:gd name="connsiteX2" fmla="*/ 469900 w 469900"/>
                  <a:gd name="connsiteY2" fmla="*/ 0 h 561340"/>
                  <a:gd name="connsiteX3" fmla="*/ 469900 w 469900"/>
                  <a:gd name="connsiteY3" fmla="*/ 469900 h 561340"/>
                  <a:gd name="connsiteX4" fmla="*/ 91440 w 469900"/>
                  <a:gd name="connsiteY4" fmla="*/ 561340 h 561340"/>
                  <a:gd name="connsiteX0" fmla="*/ 0 w 469900"/>
                  <a:gd name="connsiteY0" fmla="*/ 469900 h 469900"/>
                  <a:gd name="connsiteX1" fmla="*/ 0 w 469900"/>
                  <a:gd name="connsiteY1" fmla="*/ 0 h 469900"/>
                  <a:gd name="connsiteX2" fmla="*/ 469900 w 469900"/>
                  <a:gd name="connsiteY2" fmla="*/ 0 h 469900"/>
                  <a:gd name="connsiteX3" fmla="*/ 469900 w 469900"/>
                  <a:gd name="connsiteY3" fmla="*/ 469900 h 469900"/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469900">
                    <a:moveTo>
                      <a:pt x="0" y="0"/>
                    </a:moveTo>
                    <a:lnTo>
                      <a:pt x="469900" y="0"/>
                    </a:lnTo>
                    <a:lnTo>
                      <a:pt x="469900" y="469900"/>
                    </a:lnTo>
                  </a:path>
                </a:pathLst>
              </a:custGeom>
              <a:noFill/>
              <a:ln w="127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22615">
                  <a:buClr>
                    <a:srgbClr val="000000"/>
                  </a:buClr>
                  <a:defRPr/>
                </a:pPr>
                <a:endParaRPr lang="ru-RU" sz="953" kern="0">
                  <a:solidFill>
                    <a:srgbClr val="FFFFFF"/>
                  </a:solidFill>
                  <a:latin typeface="Roboto"/>
                  <a:sym typeface="Arial"/>
                </a:endParaRP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0151526B-F535-45D6-8D9A-29BE4720C5C7}"/>
              </a:ext>
            </a:extLst>
          </p:cNvPr>
          <p:cNvGrpSpPr/>
          <p:nvPr/>
        </p:nvGrpSpPr>
        <p:grpSpPr>
          <a:xfrm>
            <a:off x="6075349" y="1842699"/>
            <a:ext cx="1415028" cy="3024948"/>
            <a:chOff x="9058542" y="1771724"/>
            <a:chExt cx="2078255" cy="44427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EACE5A9-D4C6-4732-9C5D-2914E94B079A}"/>
                </a:ext>
              </a:extLst>
            </p:cNvPr>
            <p:cNvSpPr txBox="1"/>
            <p:nvPr/>
          </p:nvSpPr>
          <p:spPr>
            <a:xfrm>
              <a:off x="9058542" y="5672032"/>
              <a:ext cx="2078255" cy="542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Общее количество </a:t>
              </a:r>
              <a:b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жалоб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77E5B13-33CF-41AB-B78D-B3D591534DAB}"/>
                </a:ext>
              </a:extLst>
            </p:cNvPr>
            <p:cNvSpPr txBox="1"/>
            <p:nvPr/>
          </p:nvSpPr>
          <p:spPr>
            <a:xfrm>
              <a:off x="9306981" y="1771724"/>
              <a:ext cx="1418305" cy="431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61938" algn="ctr">
                <a:spcAft>
                  <a:spcPts val="600"/>
                </a:spcAft>
                <a:defRPr sz="20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marL="0" defTabSz="622615">
                <a:spcAft>
                  <a:spcPts val="409"/>
                </a:spcAft>
                <a:buClr>
                  <a:srgbClr val="000000"/>
                </a:buClr>
                <a:defRPr/>
              </a:pPr>
              <a:r>
                <a:rPr lang="ru-RU" sz="1907" kern="0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sym typeface="Arial"/>
                </a:rPr>
                <a:t>- </a:t>
              </a:r>
              <a:r>
                <a:rPr lang="ru-RU" sz="1907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sym typeface="Arial"/>
                </a:rPr>
                <a:t>57</a:t>
              </a:r>
              <a:r>
                <a:rPr lang="ru-RU" sz="1907" kern="0" dirty="0" smtClean="0">
                  <a:solidFill>
                    <a:srgbClr val="001489"/>
                  </a:solidFill>
                  <a:latin typeface="Roboto Light"/>
                  <a:ea typeface="Roboto Thin" panose="02000000000000000000" pitchFamily="2" charset="0"/>
                  <a:sym typeface="Arial"/>
                </a:rPr>
                <a:t>%</a:t>
              </a:r>
              <a:endParaRPr lang="ru-RU" sz="1907" kern="0" dirty="0">
                <a:solidFill>
                  <a:srgbClr val="001489"/>
                </a:solidFill>
                <a:latin typeface="Roboto Light"/>
                <a:ea typeface="Roboto Thin" panose="02000000000000000000" pitchFamily="2" charset="0"/>
                <a:sym typeface="Arial"/>
              </a:endParaRPr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2FCE34D6-A844-4FC4-B070-2D5E2EF1CFE0}"/>
                </a:ext>
              </a:extLst>
            </p:cNvPr>
            <p:cNvGrpSpPr/>
            <p:nvPr/>
          </p:nvGrpSpPr>
          <p:grpSpPr>
            <a:xfrm flipV="1">
              <a:off x="9901289" y="2517179"/>
              <a:ext cx="149794" cy="149794"/>
              <a:chOff x="10516843" y="2022880"/>
              <a:chExt cx="149794" cy="149794"/>
            </a:xfrm>
          </p:grpSpPr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BDC7764B-D811-4C06-BD32-98F976A954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6843" y="2027642"/>
                <a:ext cx="145032" cy="145032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48">
                <a:extLst>
                  <a:ext uri="{FF2B5EF4-FFF2-40B4-BE49-F238E27FC236}">
                    <a16:creationId xmlns:a16="http://schemas.microsoft.com/office/drawing/2014/main" xmlns="" id="{2AAC60E7-3122-4C94-8CCE-CC2FCEBFB308}"/>
                  </a:ext>
                </a:extLst>
              </p:cNvPr>
              <p:cNvSpPr/>
              <p:nvPr/>
            </p:nvSpPr>
            <p:spPr>
              <a:xfrm>
                <a:off x="10563523" y="2022880"/>
                <a:ext cx="103114" cy="103114"/>
              </a:xfrm>
              <a:custGeom>
                <a:avLst/>
                <a:gdLst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  <a:gd name="connsiteX3" fmla="*/ 0 w 469900"/>
                  <a:gd name="connsiteY3" fmla="*/ 469900 h 469900"/>
                  <a:gd name="connsiteX4" fmla="*/ 0 w 469900"/>
                  <a:gd name="connsiteY4" fmla="*/ 0 h 469900"/>
                  <a:gd name="connsiteX0" fmla="*/ 0 w 469900"/>
                  <a:gd name="connsiteY0" fmla="*/ 469900 h 561340"/>
                  <a:gd name="connsiteX1" fmla="*/ 0 w 469900"/>
                  <a:gd name="connsiteY1" fmla="*/ 0 h 561340"/>
                  <a:gd name="connsiteX2" fmla="*/ 469900 w 469900"/>
                  <a:gd name="connsiteY2" fmla="*/ 0 h 561340"/>
                  <a:gd name="connsiteX3" fmla="*/ 469900 w 469900"/>
                  <a:gd name="connsiteY3" fmla="*/ 469900 h 561340"/>
                  <a:gd name="connsiteX4" fmla="*/ 91440 w 469900"/>
                  <a:gd name="connsiteY4" fmla="*/ 561340 h 561340"/>
                  <a:gd name="connsiteX0" fmla="*/ 0 w 469900"/>
                  <a:gd name="connsiteY0" fmla="*/ 469900 h 469900"/>
                  <a:gd name="connsiteX1" fmla="*/ 0 w 469900"/>
                  <a:gd name="connsiteY1" fmla="*/ 0 h 469900"/>
                  <a:gd name="connsiteX2" fmla="*/ 469900 w 469900"/>
                  <a:gd name="connsiteY2" fmla="*/ 0 h 469900"/>
                  <a:gd name="connsiteX3" fmla="*/ 469900 w 469900"/>
                  <a:gd name="connsiteY3" fmla="*/ 469900 h 469900"/>
                  <a:gd name="connsiteX0" fmla="*/ 0 w 469900"/>
                  <a:gd name="connsiteY0" fmla="*/ 0 h 469900"/>
                  <a:gd name="connsiteX1" fmla="*/ 469900 w 469900"/>
                  <a:gd name="connsiteY1" fmla="*/ 0 h 469900"/>
                  <a:gd name="connsiteX2" fmla="*/ 469900 w 469900"/>
                  <a:gd name="connsiteY2" fmla="*/ 4699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469900">
                    <a:moveTo>
                      <a:pt x="0" y="0"/>
                    </a:moveTo>
                    <a:lnTo>
                      <a:pt x="469900" y="0"/>
                    </a:lnTo>
                    <a:lnTo>
                      <a:pt x="469900" y="469900"/>
                    </a:lnTo>
                  </a:path>
                </a:pathLst>
              </a:custGeom>
              <a:noFill/>
              <a:ln w="127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22615">
                  <a:buClr>
                    <a:srgbClr val="000000"/>
                  </a:buClr>
                  <a:defRPr/>
                </a:pPr>
                <a:endParaRPr lang="ru-RU" sz="953" kern="0">
                  <a:solidFill>
                    <a:srgbClr val="FFFFFF"/>
                  </a:solidFill>
                  <a:latin typeface="Roboto"/>
                  <a:sym typeface="Arial"/>
                </a:endParaRPr>
              </a:p>
            </p:txBody>
          </p:sp>
        </p:grp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A3BB9956-156F-4406-AE78-2B65D9D9D9C1}"/>
              </a:ext>
            </a:extLst>
          </p:cNvPr>
          <p:cNvGrpSpPr/>
          <p:nvPr/>
        </p:nvGrpSpPr>
        <p:grpSpPr>
          <a:xfrm>
            <a:off x="6377638" y="2821590"/>
            <a:ext cx="341913" cy="240640"/>
            <a:chOff x="9461500" y="3180556"/>
            <a:chExt cx="584200" cy="411162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C4E852ED-95B6-4604-9CD7-026DFC340179}"/>
                </a:ext>
              </a:extLst>
            </p:cNvPr>
            <p:cNvSpPr/>
            <p:nvPr/>
          </p:nvSpPr>
          <p:spPr>
            <a:xfrm rot="19800000">
              <a:off x="9461500" y="3321050"/>
              <a:ext cx="584200" cy="139700"/>
            </a:xfrm>
            <a:prstGeom prst="rect">
              <a:avLst/>
            </a:prstGeom>
            <a:solidFill>
              <a:srgbClr val="EA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6"/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031B8BF6-D37B-4EA0-9625-8196E82D7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4915" y="3180556"/>
              <a:ext cx="505932" cy="292100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BA2D02B1-F132-4A81-B9B2-7DB61347F9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1590" y="3299618"/>
              <a:ext cx="505932" cy="292100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xmlns="" id="{1C0F007C-2CD0-4BD8-B187-0E45ABCC9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153730"/>
              </p:ext>
            </p:extLst>
          </p:nvPr>
        </p:nvGraphicFramePr>
        <p:xfrm>
          <a:off x="441504" y="2133513"/>
          <a:ext cx="6841785" cy="240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47" y="2519257"/>
            <a:ext cx="1729310" cy="16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931"/>
            <a:ext cx="6927073" cy="628243"/>
          </a:xfrm>
        </p:spPr>
        <p:txBody>
          <a:bodyPr anchor="ctr">
            <a:normAutofit/>
          </a:bodyPr>
          <a:lstStyle/>
          <a:p>
            <a:r>
              <a:rPr lang="ru-RU" sz="1430" dirty="0">
                <a:latin typeface="+mj-lt"/>
              </a:rPr>
              <a:t>	</a:t>
            </a:r>
            <a:r>
              <a:rPr lang="ru-RU" sz="1430" dirty="0" smtClean="0">
                <a:latin typeface="+mj-lt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Перспективные проекты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121" y="745632"/>
            <a:ext cx="3948077" cy="1485301"/>
          </a:xfrm>
        </p:spPr>
        <p:txBody>
          <a:bodyPr>
            <a:normAutofit/>
          </a:bodyPr>
          <a:lstStyle/>
          <a:p>
            <a:endParaRPr lang="ru-RU" sz="95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13" y="2887867"/>
            <a:ext cx="4212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базы клиентов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11" y="1237214"/>
            <a:ext cx="2405375" cy="1401279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705" y="1539257"/>
            <a:ext cx="645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в труднодоступных районах 19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МОПС на паритетных началах с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дминистрацией АО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7121" y="4416652"/>
            <a:ext cx="4584806" cy="55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Реновация сети ОПС – проект 1+1</a:t>
            </a:r>
            <a:endParaRPr lang="ru-RU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26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11" y="3370541"/>
            <a:ext cx="2405375" cy="1604084"/>
          </a:xfrm>
          <a:prstGeom prst="rect">
            <a:avLst/>
          </a:prstGeom>
          <a:effectLst>
            <a:outerShdw blurRad="292100" dist="139700" algn="tl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" y="2521494"/>
            <a:ext cx="3017940" cy="1564858"/>
          </a:xfrm>
          <a:prstGeom prst="rect">
            <a:avLst/>
          </a:prstGeom>
          <a:noFill/>
          <a:ln>
            <a:noFill/>
          </a:ln>
          <a:effectLst>
            <a:outerShdw blurRad="292100" dist="1397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186164"/>
            <a:ext cx="5879350" cy="617024"/>
          </a:xfrm>
        </p:spPr>
        <p:txBody>
          <a:bodyPr anchor="ctr"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муниципальными образованиями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86306"/>
              </p:ext>
            </p:extLst>
          </p:nvPr>
        </p:nvGraphicFramePr>
        <p:xfrm>
          <a:off x="321275" y="991035"/>
          <a:ext cx="8463270" cy="402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84"/>
                <a:gridCol w="3218936"/>
                <a:gridCol w="3353750"/>
              </a:tblGrid>
              <a:tr h="4131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МО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Положительное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Отрицательное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537650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Устьянский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Безвозмездное предоставление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помещений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537650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Приморский</a:t>
                      </a: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Безвозмездное предоставление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помещений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759060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Красноборский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Безвозмездное предоставление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помещений и помощь в доставке корреспонденции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16241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Холмогорский</a:t>
                      </a: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Содействие в размещении ОПС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16241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Город Северодвинск</a:t>
                      </a: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Повышенная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ставка аренды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1581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Город Коряжма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Высокая ставка аренды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1581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Город Архангельск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Передача контрактов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(СМП)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5376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Сельское поселение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Соловецкое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помощи в подборе сотрудников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5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51673"/>
            <a:ext cx="5695889" cy="46164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Годовой объем, отданный конкуренту</a:t>
            </a: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77478"/>
              </p:ext>
            </p:extLst>
          </p:nvPr>
        </p:nvGraphicFramePr>
        <p:xfrm>
          <a:off x="319254" y="1005947"/>
          <a:ext cx="8463270" cy="321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453"/>
                <a:gridCol w="2289386"/>
                <a:gridCol w="2659431"/>
              </a:tblGrid>
              <a:tr h="4131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Контрагент	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в год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(руб.)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Услуга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537650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УФНС России по АО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5,4 млн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Почтовая корреспонденция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537650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Агентство по организационной деятельности мировых судей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5,7 млн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Почтовая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корреспонденция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481742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МУ МО «Город Архангельск» «ИРЦ»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0,7 млн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Доставка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16241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Архангельская областная научная библиотека им. Н.А. Добролюбова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1,6 млн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Подписка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16241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МУК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МО «Город Архангельск» «Централизованная библиотечная система»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0,7 млн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Подписка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45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931"/>
            <a:ext cx="6927073" cy="628243"/>
          </a:xfrm>
        </p:spPr>
        <p:txBody>
          <a:bodyPr anchor="ctr">
            <a:normAutofit/>
          </a:bodyPr>
          <a:lstStyle/>
          <a:p>
            <a:r>
              <a:rPr lang="ru-RU" sz="1430" dirty="0">
                <a:latin typeface="+mj-lt"/>
              </a:rPr>
              <a:t>	</a:t>
            </a:r>
            <a:r>
              <a:rPr lang="ru-RU" sz="1430" dirty="0" smtClean="0">
                <a:latin typeface="+mj-lt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по количеству СОПС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121" y="745632"/>
            <a:ext cx="3948077" cy="1485301"/>
          </a:xfrm>
        </p:spPr>
        <p:txBody>
          <a:bodyPr>
            <a:normAutofit/>
          </a:bodyPr>
          <a:lstStyle/>
          <a:p>
            <a:endParaRPr lang="ru-RU" sz="95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47559"/>
              </p:ext>
            </p:extLst>
          </p:nvPr>
        </p:nvGraphicFramePr>
        <p:xfrm>
          <a:off x="383059" y="973138"/>
          <a:ext cx="8643466" cy="40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Лист" r:id="rId4" imgW="7800899" imgH="3886110" progId="Excel.Sheet.12">
                  <p:embed/>
                </p:oleObj>
              </mc:Choice>
              <mc:Fallback>
                <p:oleObj name="Лист" r:id="rId4" imgW="7800899" imgH="388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59" y="973138"/>
                        <a:ext cx="8643466" cy="407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6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171039"/>
            <a:ext cx="6484749" cy="561150"/>
          </a:xfrm>
        </p:spPr>
        <p:txBody>
          <a:bodyPr anchor="ctr"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Контактная информация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141017"/>
            <a:ext cx="8586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УФПС АРХАНГЕЛЬСКОЙ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ОБЛАСТИ 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ФИЛИАЛ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ФГУП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ПОЧТА РОССИИ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endParaRPr lang="ru-RU" sz="2400" dirty="0" smtClean="0"/>
          </a:p>
          <a:p>
            <a:r>
              <a:rPr lang="ru-RU" sz="2400" dirty="0" smtClean="0"/>
              <a:t>Бедрин </a:t>
            </a:r>
            <a:r>
              <a:rPr lang="ru-RU" sz="2400" dirty="0"/>
              <a:t>Григорий Михайлович</a:t>
            </a:r>
          </a:p>
          <a:p>
            <a:r>
              <a:rPr lang="ru-RU" sz="2400" dirty="0" smtClean="0"/>
              <a:t>Директор</a:t>
            </a:r>
          </a:p>
          <a:p>
            <a:endParaRPr lang="ru-RU" sz="2400" dirty="0"/>
          </a:p>
          <a:p>
            <a:r>
              <a:rPr lang="ru-RU" sz="2400" dirty="0" smtClean="0"/>
              <a:t>Архангельск</a:t>
            </a:r>
            <a:r>
              <a:rPr lang="ru-RU" sz="2400" dirty="0"/>
              <a:t>, пр-т Троицкий, 45</a:t>
            </a:r>
          </a:p>
          <a:p>
            <a:r>
              <a:rPr lang="ru-RU" sz="2400" dirty="0" smtClean="0"/>
              <a:t>Тел</a:t>
            </a:r>
            <a:r>
              <a:rPr lang="ru-RU" sz="2400" dirty="0"/>
              <a:t>.: (8182) 41-00-01, Моб. тел.:+7 905 293 7070</a:t>
            </a:r>
          </a:p>
          <a:p>
            <a:r>
              <a:rPr lang="ru-RU" sz="2400" dirty="0"/>
              <a:t>Факс: (8182) 20-19-63</a:t>
            </a:r>
          </a:p>
          <a:p>
            <a:r>
              <a:rPr lang="en-US" sz="2400" dirty="0"/>
              <a:t>E-mail: </a:t>
            </a:r>
            <a:r>
              <a:rPr lang="en-US" sz="2400" dirty="0" smtClean="0"/>
              <a:t>Grigoriy.Bedrin@russianpost.ru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0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" y="184738"/>
            <a:ext cx="6911631" cy="5623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1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pic>
        <p:nvPicPr>
          <p:cNvPr id="6" name="Picture 2" descr="\\ufps7\Обмен\Презентация УФПС Арх обл\Карта почтовой сети Архангельской облас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" y="1005466"/>
            <a:ext cx="3968258" cy="322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ufps7\Обмен\Презентация УФПС Арх обл\Флаг Архангельской облас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0" y="1085921"/>
            <a:ext cx="1097639" cy="7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\\ufps7\Обмен\Презентация УФПС Арх обл\Герб Архангельской облас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49" y="1026666"/>
            <a:ext cx="647335" cy="7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55139"/>
              </p:ext>
            </p:extLst>
          </p:nvPr>
        </p:nvGraphicFramePr>
        <p:xfrm>
          <a:off x="2433443" y="2403390"/>
          <a:ext cx="6513204" cy="252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222"/>
                <a:gridCol w="780915"/>
                <a:gridCol w="841549"/>
                <a:gridCol w="720518"/>
              </a:tblGrid>
              <a:tr h="319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370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Почтамты: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Архангельская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область </a:t>
                      </a: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</a:t>
                      </a: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83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ОПС стационарных всего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594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83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 городских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138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83">
                <a:tc>
                  <a:txBody>
                    <a:bodyPr/>
                    <a:lstStyle/>
                    <a:p>
                      <a:pPr marL="457200" lvl="1" indent="166688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сельских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454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90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Передвижные отделения почтовой связи (ПОПС)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90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Пункты почтовой связи (ППС)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90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Магистральный сортировочный центр (МСЦ)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216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 нерентабельных ОПС  (1 п/г 2018 г.)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35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293 ОПС (65%)</a:t>
                      </a:r>
                      <a:endParaRPr lang="ru-RU" sz="12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83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5" marR="6485" marT="6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платежи в бюджет Архангельской области, млн. руб.</a:t>
                      </a:r>
                      <a:endParaRPr lang="ru-RU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" marR="6485" marT="64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 год</a:t>
                      </a: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 год</a:t>
                      </a: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6485" marR="6485" marT="6485" marB="0" anchor="b"/>
                </a:tc>
              </a:tr>
              <a:tr h="18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109,6</a:t>
                      </a: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115,7</a:t>
                      </a: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125,6</a:t>
                      </a:r>
                    </a:p>
                  </a:txBody>
                  <a:tcPr marL="6485" marR="6485" marT="6485" marB="0" anchor="b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24496" y="-1378765"/>
            <a:ext cx="17207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cs typeface="Times New Roman" pitchFamily="18" charset="0"/>
              </a:rPr>
              <a:t>Карта региона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6788" y="1089777"/>
            <a:ext cx="226430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cs typeface="Times New Roman" pitchFamily="18" charset="0"/>
              </a:rPr>
              <a:t>Административный центр</a:t>
            </a:r>
          </a:p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cs typeface="Times New Roman" pitchFamily="18" charset="0"/>
              </a:rPr>
              <a:t>г</a:t>
            </a:r>
            <a:r>
              <a:rPr lang="ru-RU" altLang="ru-RU" sz="1200" dirty="0">
                <a:cs typeface="Times New Roman" pitchFamily="18" charset="0"/>
              </a:rPr>
              <a:t>. Архангельск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6917" y="6082647"/>
            <a:ext cx="31290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cs typeface="Times New Roman" pitchFamily="18" charset="0"/>
              </a:rPr>
              <a:t>.</a:t>
            </a:r>
            <a:r>
              <a:rPr lang="ru-RU" altLang="ru-RU" dirty="0">
                <a:cs typeface="Times New Roman" pitchFamily="18" charset="0"/>
              </a:rPr>
              <a:t> 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4279" y="1898239"/>
            <a:ext cx="2356817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cs typeface="Times New Roman" pitchFamily="18" charset="0"/>
              </a:rPr>
              <a:t>Население </a:t>
            </a:r>
            <a:r>
              <a:rPr lang="ru-RU" altLang="ru-RU" sz="1200" dirty="0" smtClean="0">
                <a:cs typeface="Times New Roman" pitchFamily="18" charset="0"/>
              </a:rPr>
              <a:t> – 1155 </a:t>
            </a:r>
            <a:r>
              <a:rPr lang="ru-RU" altLang="ru-RU" sz="1200" dirty="0">
                <a:cs typeface="Times New Roman" pitchFamily="18" charset="0"/>
              </a:rPr>
              <a:t>тыс. чел.</a:t>
            </a:r>
            <a:endParaRPr lang="ru-RU" altLang="ru-RU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6788" y="1614041"/>
            <a:ext cx="2316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cs typeface="Times New Roman" pitchFamily="18" charset="0"/>
              </a:rPr>
              <a:t>Площадь –   587,4 </a:t>
            </a:r>
            <a:r>
              <a:rPr lang="ru-RU" altLang="ru-RU" sz="1200" dirty="0">
                <a:cs typeface="Times New Roman" pitchFamily="18" charset="0"/>
              </a:rPr>
              <a:t>тыс. кв. </a:t>
            </a:r>
            <a:r>
              <a:rPr lang="ru-RU" altLang="ru-RU" sz="1200" dirty="0" smtClean="0">
                <a:cs typeface="Times New Roman" pitchFamily="18" charset="0"/>
              </a:rPr>
              <a:t>км.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917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21" y="204771"/>
            <a:ext cx="4833177" cy="5408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121" y="745632"/>
            <a:ext cx="4881448" cy="1926556"/>
          </a:xfrm>
        </p:spPr>
        <p:txBody>
          <a:bodyPr>
            <a:normAutofit/>
          </a:bodyPr>
          <a:lstStyle/>
          <a:p>
            <a:endParaRPr lang="ru-RU" sz="95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dirty="0">
              <a:latin typeface="+mn-lt"/>
            </a:endParaRPr>
          </a:p>
          <a:p>
            <a:endParaRPr lang="ru-RU" sz="953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39" y="1036286"/>
            <a:ext cx="5452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1 </a:t>
            </a:r>
            <a:r>
              <a:rPr lang="ru-RU" sz="1600" dirty="0"/>
              <a:t>МСЦ, 20 сортировочных узлов;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1 АТП, 19 площадок </a:t>
            </a:r>
            <a:r>
              <a:rPr lang="ru-RU" sz="1600" dirty="0" smtClean="0"/>
              <a:t>выпуска автомобилей;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16 пунктов обмена с почтовыми вагонами;</a:t>
            </a:r>
            <a:endParaRPr lang="ru-RU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232 </a:t>
            </a:r>
            <a:r>
              <a:rPr lang="ru-RU" sz="1600" dirty="0"/>
              <a:t>транспортных </a:t>
            </a:r>
            <a:r>
              <a:rPr lang="ru-RU" sz="1600" dirty="0" smtClean="0"/>
              <a:t>средства;</a:t>
            </a:r>
            <a:endParaRPr lang="ru-RU" sz="1600" dirty="0"/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509 автомобильных маршрутов;</a:t>
            </a:r>
            <a:endParaRPr lang="ru-RU" sz="1600" dirty="0"/>
          </a:p>
          <a:p>
            <a:pPr indent="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21 пункт обмена с авиатранспортом;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4 магистральных железнодорожных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	маршрута;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21 маршрут гужевого транспорта;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47 маршрутов водного транспорта;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В 2017 – 2018 гг. </a:t>
            </a:r>
            <a:r>
              <a:rPr lang="ru-RU" sz="1600" dirty="0"/>
              <a:t>введено </a:t>
            </a:r>
            <a:r>
              <a:rPr lang="ru-RU" sz="1600" dirty="0" smtClean="0"/>
              <a:t>13 </a:t>
            </a:r>
            <a:r>
              <a:rPr lang="ru-RU" sz="1600" dirty="0"/>
              <a:t>единиц новой </a:t>
            </a:r>
            <a:r>
              <a:rPr lang="ru-RU" sz="1600" dirty="0" smtClean="0"/>
              <a:t>техники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55" y="1036287"/>
            <a:ext cx="4371652" cy="37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533"/>
            <a:ext cx="6874446" cy="585663"/>
          </a:xfrm>
        </p:spPr>
        <p:txBody>
          <a:bodyPr/>
          <a:lstStyle/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Развитие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«Почта Банка»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725" y="1230562"/>
            <a:ext cx="3861275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22505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операционных окон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22505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«Банк» – 65 </a:t>
            </a:r>
          </a:p>
          <a:p>
            <a:pPr marL="285750" indent="-285750" defTabSz="622505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 «Почта» - 125</a:t>
            </a:r>
          </a:p>
          <a:p>
            <a:pPr marL="285750" indent="-285750" defTabSz="622505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падов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704 в 393 ОПС</a:t>
            </a:r>
            <a:endParaRPr lang="ru-RU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22505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defTabSz="423864">
              <a:spcBef>
                <a:spcPct val="20000"/>
              </a:spcBef>
              <a:buClr>
                <a:srgbClr val="FF0028"/>
              </a:buClr>
            </a:pPr>
            <a:endParaRPr lang="en-US" sz="953" dirty="0">
              <a:solidFill>
                <a:srgbClr val="1F4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31" y="4051636"/>
            <a:ext cx="508145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23864">
              <a:spcBef>
                <a:spcPct val="20000"/>
              </a:spcBef>
              <a:buClr>
                <a:srgbClr val="FF0028"/>
              </a:buClr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 доступности современных  финансовых услуг для</a:t>
            </a:r>
          </a:p>
          <a:p>
            <a:pPr algn="ctr" defTabSz="423864">
              <a:spcBef>
                <a:spcPct val="20000"/>
              </a:spcBef>
              <a:buClr>
                <a:srgbClr val="FF0028"/>
              </a:buClr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жителей Архангельской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64" y="1174956"/>
            <a:ext cx="2543821" cy="3815730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1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731"/>
            <a:ext cx="6874446" cy="612720"/>
          </a:xfrm>
        </p:spPr>
        <p:txBody>
          <a:bodyPr anchor="ctr"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Проект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МПКТ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910" y="1175206"/>
            <a:ext cx="5572941" cy="1403465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Мобильный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платежный кассовый терминал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– терминал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приема платежей в режиме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on-line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с использованием мобильной (ККМ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).</a:t>
            </a:r>
          </a:p>
          <a:p>
            <a:pPr algn="l"/>
            <a:endParaRPr lang="ru-RU" sz="12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Используется 270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шт. в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262 ОПС</a:t>
            </a:r>
          </a:p>
          <a:p>
            <a:endParaRPr lang="ru-RU" sz="1600" dirty="0">
              <a:solidFill>
                <a:schemeClr val="tx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ru-RU" sz="1600" b="1" dirty="0">
              <a:latin typeface="+mn-lt"/>
            </a:endParaRPr>
          </a:p>
          <a:p>
            <a:endParaRPr lang="ru-RU" sz="1600" b="1" dirty="0">
              <a:latin typeface="+mn-lt"/>
            </a:endParaRPr>
          </a:p>
          <a:p>
            <a:endParaRPr lang="ru-RU" sz="1600" b="1" dirty="0">
              <a:latin typeface="+mn-lt"/>
            </a:endParaRPr>
          </a:p>
          <a:p>
            <a:endParaRPr lang="ru-RU" sz="1600" b="1" dirty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19090"/>
              </p:ext>
            </p:extLst>
          </p:nvPr>
        </p:nvGraphicFramePr>
        <p:xfrm>
          <a:off x="422910" y="2692015"/>
          <a:ext cx="5267376" cy="228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376"/>
              </a:tblGrid>
              <a:tr h="40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Виды платежей,</a:t>
                      </a:r>
                      <a:r>
                        <a:rPr lang="ru-RU" sz="1200" u="none" strike="noStrike" baseline="0" dirty="0" smtClean="0">
                          <a:effectLst/>
                          <a:latin typeface="+mj-lt"/>
                        </a:rPr>
                        <a:t> принимаемых через МПКТ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</a:tr>
              <a:tr h="39506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Коммунальные и муниципальные платежи</a:t>
                      </a:r>
                    </a:p>
                  </a:txBody>
                  <a:tcPr marL="5164" marR="5164" marT="5160" marB="0" anchor="ctr"/>
                </a:tc>
              </a:tr>
              <a:tr h="29255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в бюджет РФ (налоги, госпошлины, штрафы, взыскания)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4" marR="5164" marT="5160" marB="0" anchor="ctr"/>
                </a:tc>
              </a:tr>
              <a:tr h="400753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в пользу ПАО Ростелеком и операторов сотовой связи </a:t>
                      </a:r>
                    </a:p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(МТС, Билайн, Мегафон,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TELE2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4" marR="5164" marT="5160" marB="0" anchor="ctr"/>
                </a:tc>
              </a:tr>
              <a:tr h="292555">
                <a:tc>
                  <a:txBody>
                    <a:bodyPr/>
                    <a:lstStyle/>
                    <a:p>
                      <a:pPr marL="180000" lvl="1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за оплату телевидения </a:t>
                      </a:r>
                    </a:p>
                  </a:txBody>
                  <a:tcPr marL="5164" marR="5164" marT="5160" marB="0" anchor="ctr"/>
                </a:tc>
              </a:tr>
              <a:tr h="24579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банковских кредитов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4" marR="5164" marT="5160" marB="0" anchor="ctr"/>
                </a:tc>
              </a:tr>
              <a:tr h="24579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ежемесячного имущественного страхования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4" marR="5164" marT="516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35" y="1450133"/>
            <a:ext cx="2399304" cy="3128691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3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74141"/>
            <a:ext cx="6861289" cy="725802"/>
          </a:xfrm>
        </p:spPr>
        <p:txBody>
          <a:bodyPr anchor="ctr">
            <a:normAutofit fontScale="90000"/>
          </a:bodyPr>
          <a:lstStyle/>
          <a:p>
            <a:r>
              <a:rPr lang="ru-RU" sz="1430" dirty="0">
                <a:latin typeface="+mn-lt"/>
              </a:rPr>
              <a:t>	</a:t>
            </a:r>
            <a:r>
              <a:rPr lang="ru-RU" sz="1430" dirty="0" smtClean="0">
                <a:latin typeface="+mn-lt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Финансовые услуги и социальные сервисы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3447" y="1419148"/>
            <a:ext cx="5183509" cy="817395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пенсионных выплат 140443 клиентам;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оциальных пособий  154146 клиентам.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63447" y="2710708"/>
            <a:ext cx="4810516" cy="1912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  <a:ea typeface="+mn-ea"/>
                <a:cs typeface="+mn-cs"/>
              </a:defRPr>
            </a:lvl1pPr>
            <a:lvl2pPr marL="31103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206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3309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4413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516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6619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7723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8263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2019 г. запланировано совместно с Министерством здравоохранения Архангельской области и Министерством труда, занятости и социального развития создание рабочей группы по мониторингу состояния здоровья населения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ru-RU" sz="953" dirty="0" smtClean="0">
              <a:latin typeface="+mn-lt"/>
            </a:endParaRPr>
          </a:p>
          <a:p>
            <a:endParaRPr lang="ru-RU" sz="953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116" y="1280286"/>
            <a:ext cx="2821977" cy="1169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78% выплат на дому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53" y="2716886"/>
            <a:ext cx="2858740" cy="1906422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86164"/>
            <a:ext cx="6854711" cy="617024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Программа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«Доступная среда»</a:t>
            </a:r>
          </a:p>
        </p:txBody>
      </p:sp>
      <p:pic>
        <p:nvPicPr>
          <p:cNvPr id="9" name="Picture 5" descr="C:\Users\Aleksandr.Minaev\Desktop\Объекты дост\163060 Архангельск ДЧ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807" y="2956417"/>
            <a:ext cx="2237808" cy="1898435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одержимое 4"/>
          <p:cNvGraphicFramePr>
            <a:graphicFrameLocks/>
          </p:cNvGraphicFramePr>
          <p:nvPr>
            <p:extLst/>
          </p:nvPr>
        </p:nvGraphicFramePr>
        <p:xfrm>
          <a:off x="321275" y="1213456"/>
          <a:ext cx="8463270" cy="159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563"/>
                <a:gridCol w="1377778"/>
                <a:gridCol w="1326329"/>
                <a:gridCol w="1533152"/>
                <a:gridCol w="1643448"/>
              </a:tblGrid>
              <a:tr h="39817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98173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доступность</a:t>
                      </a: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98173"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Частичная доступность</a:t>
                      </a: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  <a:tr h="39817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ремонтов по программе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92" marB="45692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594945" y="2954100"/>
          <a:ext cx="3141194" cy="199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2956417"/>
            <a:ext cx="2528782" cy="18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05710"/>
            <a:ext cx="6867868" cy="629516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Реновация отделений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27" y="3178370"/>
            <a:ext cx="2722641" cy="1815661"/>
          </a:xfrm>
          <a:prstGeom prst="rect">
            <a:avLst/>
          </a:prstGeom>
          <a:effectLst>
            <a:outerShdw blurRad="292100" dist="139700" algn="tl" rotWithShape="0">
              <a:prstClr val="black">
                <a:alpha val="3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26" y="1110795"/>
            <a:ext cx="2722641" cy="1815661"/>
          </a:xfrm>
          <a:prstGeom prst="rect">
            <a:avLst/>
          </a:prstGeom>
          <a:effectLst>
            <a:outerShdw blurRad="292100" dist="139700" algn="tl" rotWithShape="0">
              <a:prstClr val="black">
                <a:alpha val="3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05707"/>
              </p:ext>
            </p:extLst>
          </p:nvPr>
        </p:nvGraphicFramePr>
        <p:xfrm>
          <a:off x="385897" y="1387007"/>
          <a:ext cx="4765003" cy="324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617"/>
                <a:gridCol w="2570386"/>
              </a:tblGrid>
              <a:tr h="2949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Отделение</a:t>
                      </a: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Населенный пункт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163022</a:t>
                      </a: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Архангельск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163044</a:t>
                      </a: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Цигломень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lvl="1"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163035</a:t>
                      </a: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lvl="1"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Архангельск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lvl="1"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165234</a:t>
                      </a: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lvl="1"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Березник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165262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Кизема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165230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Шангалы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164750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Мезень</a:t>
                      </a: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165340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Вычегодский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</a:tr>
              <a:tr h="294927"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163030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  <a:tc>
                  <a:txBody>
                    <a:bodyPr/>
                    <a:lstStyle/>
                    <a:p>
                      <a:pPr marL="180000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Архангельск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64" marR="5164" marT="5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931"/>
            <a:ext cx="6927073" cy="628243"/>
          </a:xfrm>
        </p:spPr>
        <p:txBody>
          <a:bodyPr anchor="ctr">
            <a:normAutofit/>
          </a:bodyPr>
          <a:lstStyle/>
          <a:p>
            <a:r>
              <a:rPr lang="ru-RU" sz="1430" dirty="0">
                <a:latin typeface="+mj-lt"/>
              </a:rPr>
              <a:t>	</a:t>
            </a:r>
            <a:r>
              <a:rPr lang="ru-RU" sz="1430" dirty="0" smtClean="0">
                <a:latin typeface="+mj-lt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121" y="745632"/>
            <a:ext cx="3948077" cy="1485301"/>
          </a:xfrm>
        </p:spPr>
        <p:txBody>
          <a:bodyPr>
            <a:normAutofit/>
          </a:bodyPr>
          <a:lstStyle/>
          <a:p>
            <a:endParaRPr lang="ru-RU" sz="95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  <a:p>
            <a:endParaRPr lang="ru-RU" sz="953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706" y="4023219"/>
            <a:ext cx="6273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электронная подпись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получение корреспонденции по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уведомлению – время обслуживания сокращено до 1,5 минут.</a:t>
            </a:r>
            <a:endParaRPr lang="ru-RU" sz="1226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36" y="3455988"/>
            <a:ext cx="2320250" cy="1547317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11" y="1237214"/>
            <a:ext cx="2405375" cy="1401279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705" y="1539257"/>
            <a:ext cx="6456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модульных отделений почтовой связи (МОПС)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3265" y="2697908"/>
            <a:ext cx="5922221" cy="83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управления очередью в 15 ОПС</a:t>
            </a:r>
          </a:p>
          <a:p>
            <a:pPr lvl="0"/>
            <a:endParaRPr lang="ru-RU" sz="1226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6" y="2359104"/>
            <a:ext cx="2607752" cy="1466136"/>
          </a:xfrm>
          <a:prstGeom prst="rect">
            <a:avLst/>
          </a:prstGeom>
          <a:effectLst>
            <a:outerShdw blurRad="292100" dist="1397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Слайд-разделитель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Внутренний слайд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Финальный слайд 2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Рабочий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Рабочий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985</Words>
  <Application>Microsoft Office PowerPoint</Application>
  <PresentationFormat>Произвольный</PresentationFormat>
  <Paragraphs>249</Paragraphs>
  <Slides>16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Calibri</vt:lpstr>
      <vt:lpstr>HelveticaNeueCyr</vt:lpstr>
      <vt:lpstr>Roboto</vt:lpstr>
      <vt:lpstr>Roboto Light</vt:lpstr>
      <vt:lpstr>Roboto Medium</vt:lpstr>
      <vt:lpstr>Roboto Thin</vt:lpstr>
      <vt:lpstr>Times New Roman</vt:lpstr>
      <vt:lpstr>Wingdings</vt:lpstr>
      <vt:lpstr>Слайд-разделитель</vt:lpstr>
      <vt:lpstr>Внутренний слайд</vt:lpstr>
      <vt:lpstr>Финальный слайд 2</vt:lpstr>
      <vt:lpstr>4_Рабочий </vt:lpstr>
      <vt:lpstr>1_Рабочий </vt:lpstr>
      <vt:lpstr>think-cell Slide</vt:lpstr>
      <vt:lpstr>Лист</vt:lpstr>
      <vt:lpstr>  МРЦ Северо-Запад </vt:lpstr>
      <vt:lpstr>Презентация PowerPoint</vt:lpstr>
      <vt:lpstr>Логистика</vt:lpstr>
      <vt:lpstr>  Развитие «Почта Банка»</vt:lpstr>
      <vt:lpstr>  Проект МПКТ</vt:lpstr>
      <vt:lpstr>  Финансовые услуги и социальные сервисы</vt:lpstr>
      <vt:lpstr>  Программа «Доступная среда»</vt:lpstr>
      <vt:lpstr>  Реновация отделений</vt:lpstr>
      <vt:lpstr>  Реализованные проекты</vt:lpstr>
      <vt:lpstr>  Качество сервиса</vt:lpstr>
      <vt:lpstr>  Перспективные проекты</vt:lpstr>
      <vt:lpstr>Взаимодействие с муниципальными образованиями</vt:lpstr>
      <vt:lpstr>Годовой объем, отданный конкуренту</vt:lpstr>
      <vt:lpstr>  Информация по количеству СОПС</vt:lpstr>
      <vt:lpstr>  Контактная информация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Мохнаткина Марина Юрьевна</cp:lastModifiedBy>
  <cp:revision>187</cp:revision>
  <cp:lastPrinted>2019-02-05T05:23:13Z</cp:lastPrinted>
  <dcterms:created xsi:type="dcterms:W3CDTF">2015-04-20T10:22:07Z</dcterms:created>
  <dcterms:modified xsi:type="dcterms:W3CDTF">2019-05-13T12:41:03Z</dcterms:modified>
</cp:coreProperties>
</file>