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drawings/drawing8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4" r:id="rId2"/>
    <p:sldId id="300" r:id="rId3"/>
    <p:sldId id="296" r:id="rId4"/>
    <p:sldId id="306" r:id="rId5"/>
    <p:sldId id="271" r:id="rId6"/>
    <p:sldId id="303" r:id="rId7"/>
    <p:sldId id="274" r:id="rId8"/>
    <p:sldId id="261" r:id="rId9"/>
    <p:sldId id="284" r:id="rId10"/>
    <p:sldId id="285" r:id="rId11"/>
    <p:sldId id="276" r:id="rId12"/>
    <p:sldId id="270" r:id="rId13"/>
    <p:sldId id="304" r:id="rId14"/>
    <p:sldId id="273" r:id="rId15"/>
    <p:sldId id="289" r:id="rId16"/>
    <p:sldId id="277" r:id="rId17"/>
    <p:sldId id="291" r:id="rId1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90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540" autoAdjust="0"/>
  </p:normalViewPr>
  <p:slideViewPr>
    <p:cSldViewPr>
      <p:cViewPr>
        <p:scale>
          <a:sx n="110" d="100"/>
          <a:sy n="110" d="100"/>
        </p:scale>
        <p:origin x="-48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9212659420200255E-2"/>
          <c:y val="0.36017942450838775"/>
          <c:w val="0.74833431011312601"/>
          <c:h val="0.53918009110098886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государственного долга субъектов РФ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43000"/>
                    <a:satMod val="165000"/>
                  </a:schemeClr>
                </a:gs>
                <a:gs pos="55000">
                  <a:schemeClr val="accent2">
                    <a:tint val="83000"/>
                    <a:satMod val="155000"/>
                  </a:schemeClr>
                </a:gs>
                <a:gs pos="100000">
                  <a:schemeClr val="accent2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2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2.8108240185133809E-3"/>
                  <c:y val="-7.7580824352849936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0.11077463615153896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1.4054120092566644E-3"/>
                  <c:y val="-0.13297411398733491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1.4054120092566885E-3"/>
                  <c:y val="-0.1446233751805355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1.4054120092566885E-3"/>
                  <c:y val="-0.14671008776802652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-1.4054120092566885E-3"/>
                  <c:y val="-0.19187979113431841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4054120092566885E-3"/>
                  <c:y val="-0.2226185979335629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-2.8108240185133809E-3"/>
                  <c:y val="-0.24279524497278149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0"/>
                  <c:y val="-0.25588379068992434"/>
                </c:manualLayout>
              </c:layout>
              <c:dLblPos val="ctr"/>
              <c:showVal val="1"/>
            </c:dLbl>
            <c:dLbl>
              <c:idx val="9"/>
              <c:layout>
                <c:manualLayout>
                  <c:x val="-2.8108240185133809E-3"/>
                  <c:y val="-0.23838101322075317"/>
                </c:manualLayout>
              </c:layout>
              <c:dLblPos val="ctr"/>
              <c:showVal val="1"/>
            </c:dLbl>
            <c:dLbl>
              <c:idx val="10"/>
              <c:layout>
                <c:manualLayout>
                  <c:x val="0"/>
                  <c:y val="-0.22860209976669299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inEnd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0.56499999999999995</c:v>
                </c:pt>
                <c:pt idx="1">
                  <c:v>0.85587600000000064</c:v>
                </c:pt>
                <c:pt idx="2">
                  <c:v>1.063658</c:v>
                </c:pt>
                <c:pt idx="3">
                  <c:v>1.1540400000000035</c:v>
                </c:pt>
                <c:pt idx="4">
                  <c:v>1.3342719999999999</c:v>
                </c:pt>
                <c:pt idx="5">
                  <c:v>1.71916</c:v>
                </c:pt>
                <c:pt idx="6">
                  <c:v>2.0612219999999999</c:v>
                </c:pt>
                <c:pt idx="7">
                  <c:v>2.2857479999999999</c:v>
                </c:pt>
                <c:pt idx="8">
                  <c:v>2.352893999999992</c:v>
                </c:pt>
                <c:pt idx="9">
                  <c:v>2.3151319999999997</c:v>
                </c:pt>
                <c:pt idx="10">
                  <c:v>2.2063130000000002</c:v>
                </c:pt>
              </c:numCache>
            </c:numRef>
          </c:val>
        </c:ser>
        <c:dLbls>
          <c:showVal val="1"/>
        </c:dLbls>
        <c:overlap val="100"/>
        <c:axId val="84170624"/>
        <c:axId val="84172160"/>
      </c:barChart>
      <c:catAx>
        <c:axId val="841706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4172160"/>
        <c:crosses val="autoZero"/>
        <c:auto val="1"/>
        <c:lblAlgn val="ctr"/>
        <c:lblOffset val="100"/>
      </c:catAx>
      <c:valAx>
        <c:axId val="84172160"/>
        <c:scaling>
          <c:orientation val="minMax"/>
          <c:max val="3"/>
          <c:min val="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 b="0"/>
                </a:pPr>
                <a:r>
                  <a:rPr lang="ru-RU" sz="1200" b="0" dirty="0" smtClean="0"/>
                  <a:t>трлн. рублей</a:t>
                </a:r>
                <a:endParaRPr lang="ru-RU" sz="1200" b="0" dirty="0"/>
              </a:p>
            </c:rich>
          </c:tx>
          <c:layout>
            <c:manualLayout>
              <c:xMode val="edge"/>
              <c:yMode val="edge"/>
              <c:x val="0"/>
              <c:y val="0.26332990778802462"/>
            </c:manualLayout>
          </c:layout>
        </c:title>
        <c:numFmt formatCode="#,##0.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4170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612861445410233"/>
          <c:y val="0.66124902788579376"/>
          <c:w val="0.18063738422503639"/>
          <c:h val="0.23705866014887234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0.11170488225322667"/>
          <c:y val="6.9606656359169974E-2"/>
          <c:w val="0.60543642552261157"/>
          <c:h val="0.77909893573469347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Привлечение возобновляемых кредитных линий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6 месяцев 2019 года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370.8</c:v>
                </c:pt>
                <c:pt idx="1">
                  <c:v>382.5</c:v>
                </c:pt>
                <c:pt idx="2">
                  <c:v>420.1</c:v>
                </c:pt>
                <c:pt idx="3">
                  <c:v>242.1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Использование краткосрочных казначейских кредитов</c:v>
                </c:pt>
              </c:strCache>
            </c:strRef>
          </c:tx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1.4054120092566941E-3"/>
                  <c:y val="-0.1844782252802052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38,2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6 месяцев 2019 года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334.7</c:v>
                </c:pt>
                <c:pt idx="1">
                  <c:v>341.7</c:v>
                </c:pt>
                <c:pt idx="2">
                  <c:v>342.2</c:v>
                </c:pt>
                <c:pt idx="3" formatCode="0.0">
                  <c:v>192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Использование временно свободных остатков средств учреждений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6 месяцев 2019 года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298.5</c:v>
                </c:pt>
                <c:pt idx="1">
                  <c:v>301.10000000000002</c:v>
                </c:pt>
                <c:pt idx="2">
                  <c:v>287.3</c:v>
                </c:pt>
                <c:pt idx="3">
                  <c:v>189.2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Снижение процентных ставок по коммерческим кредитам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6 месяцев 2019 года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19.399999999999999</c:v>
                </c:pt>
                <c:pt idx="1">
                  <c:v>103.2</c:v>
                </c:pt>
                <c:pt idx="2">
                  <c:v>112.9</c:v>
                </c:pt>
                <c:pt idx="3">
                  <c:v>51.7</c:v>
                </c:pt>
              </c:numCache>
            </c:numRef>
          </c:val>
        </c:ser>
        <c:overlap val="100"/>
        <c:axId val="119705984"/>
        <c:axId val="119707904"/>
      </c:barChart>
      <c:catAx>
        <c:axId val="11970598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9707904"/>
        <c:crosses val="autoZero"/>
        <c:auto val="1"/>
        <c:lblAlgn val="ctr"/>
        <c:lblOffset val="100"/>
      </c:catAx>
      <c:valAx>
        <c:axId val="1197079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 dirty="0" smtClean="0"/>
                  <a:t>млн. рублей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6.5613928230588816E-3"/>
              <c:y val="0.32223715111901147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9705984"/>
        <c:crosses val="autoZero"/>
        <c:crossBetween val="between"/>
        <c:minorUnit val="1"/>
      </c:valAx>
    </c:plotArea>
    <c:legend>
      <c:legendPos val="r"/>
      <c:layout>
        <c:manualLayout>
          <c:xMode val="edge"/>
          <c:yMode val="edge"/>
          <c:x val="0.72617950604055048"/>
          <c:y val="9.7068497018849745E-2"/>
          <c:w val="0.27382049395945601"/>
          <c:h val="0.76307185004135636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9.9038941642867237E-2"/>
          <c:y val="5.7245020390823118E-2"/>
          <c:w val="0.85340634245840463"/>
          <c:h val="0.7981160104330867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Движение ВКЛ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diamond"/>
            <c:size val="6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0"/>
              <c:layout>
                <c:manualLayout>
                  <c:x val="-1.729221149436683E-2"/>
                  <c:y val="3.8208083466986204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2555424137851627E-2"/>
                  <c:y val="-2.9079667851824826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3.5106860004143196E-2"/>
                  <c:y val="3.8513051738102988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1.4355675031560921E-2"/>
                  <c:y val="-1.1354762594383946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1.5401655686009331E-2"/>
                  <c:y val="-6.3636581572921224E-3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5.1081746730148496E-3"/>
                  <c:y val="1.1229984983456651E-3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7.0031680421260734E-2"/>
                  <c:y val="6.1141029354375076E-3"/>
                </c:manualLayout>
              </c:layout>
              <c:dLblPos val="r"/>
              <c:showVal val="1"/>
            </c:dLbl>
            <c:dLbl>
              <c:idx val="8"/>
              <c:layout>
                <c:manualLayout>
                  <c:x val="-2.6463908134303486E-2"/>
                  <c:y val="3.6060729557988579E-2"/>
                </c:manualLayout>
              </c:layout>
              <c:dLblPos val="r"/>
              <c:showVal val="1"/>
            </c:dLbl>
            <c:dLbl>
              <c:idx val="9"/>
              <c:layout>
                <c:manualLayout>
                  <c:x val="-3.8058557210671036E-2"/>
                  <c:y val="3.1069625120896751E-2"/>
                </c:manualLayout>
              </c:layout>
              <c:dLblPos val="r"/>
              <c:showVal val="1"/>
            </c:dLbl>
            <c:dLbl>
              <c:idx val="10"/>
              <c:layout>
                <c:manualLayout>
                  <c:x val="-3.9773159861964252E-3"/>
                  <c:y val="2.8574072902350811E-2"/>
                </c:manualLayout>
              </c:layout>
              <c:dLblPos val="r"/>
              <c:showVal val="1"/>
            </c:dLbl>
            <c:dLbl>
              <c:idx val="11"/>
              <c:layout>
                <c:manualLayout>
                  <c:x val="-4.8337098804669423E-2"/>
                  <c:y val="-3.4250176948407304E-2"/>
                </c:manualLayout>
              </c:layout>
              <c:dLblPos val="r"/>
              <c:showVal val="1"/>
            </c:dLbl>
            <c:dLbl>
              <c:idx val="12"/>
              <c:layout>
                <c:manualLayout>
                  <c:x val="-9.6788026262664747E-3"/>
                  <c:y val="-2.581072177807341E-2"/>
                </c:manualLayout>
              </c:layout>
              <c:dLblPos val="r"/>
              <c:showVal val="1"/>
            </c:dLbl>
            <c:dLbl>
              <c:idx val="13"/>
              <c:layout>
                <c:manualLayout>
                  <c:x val="-1.1004376032479847E-2"/>
                  <c:y val="3.1069625120896751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numRef>
              <c:f>Лист1!$A$2:$A$15</c:f>
              <c:numCache>
                <c:formatCode>dd/mmm</c:formatCode>
                <c:ptCount val="14"/>
                <c:pt idx="0">
                  <c:v>43556</c:v>
                </c:pt>
                <c:pt idx="1">
                  <c:v>43566</c:v>
                </c:pt>
                <c:pt idx="2">
                  <c:v>43567</c:v>
                </c:pt>
                <c:pt idx="3">
                  <c:v>43572</c:v>
                </c:pt>
                <c:pt idx="4">
                  <c:v>43577</c:v>
                </c:pt>
                <c:pt idx="5">
                  <c:v>43580</c:v>
                </c:pt>
                <c:pt idx="6">
                  <c:v>43585</c:v>
                </c:pt>
                <c:pt idx="7">
                  <c:v>43591</c:v>
                </c:pt>
                <c:pt idx="8">
                  <c:v>43593</c:v>
                </c:pt>
                <c:pt idx="9">
                  <c:v>43600</c:v>
                </c:pt>
                <c:pt idx="10">
                  <c:v>43602</c:v>
                </c:pt>
                <c:pt idx="11">
                  <c:v>43612</c:v>
                </c:pt>
                <c:pt idx="12">
                  <c:v>43613</c:v>
                </c:pt>
                <c:pt idx="13">
                  <c:v>43614</c:v>
                </c:pt>
              </c:numCache>
            </c:numRef>
          </c:cat>
          <c:val>
            <c:numRef>
              <c:f>Лист1!$B$2:$B$15</c:f>
              <c:numCache>
                <c:formatCode>#,##0</c:formatCode>
                <c:ptCount val="14"/>
                <c:pt idx="0">
                  <c:v>-1000</c:v>
                </c:pt>
                <c:pt idx="1">
                  <c:v>300</c:v>
                </c:pt>
                <c:pt idx="2">
                  <c:v>-1000</c:v>
                </c:pt>
                <c:pt idx="3">
                  <c:v>5500</c:v>
                </c:pt>
                <c:pt idx="4">
                  <c:v>-5700</c:v>
                </c:pt>
                <c:pt idx="5">
                  <c:v>700</c:v>
                </c:pt>
                <c:pt idx="6">
                  <c:v>-2600</c:v>
                </c:pt>
                <c:pt idx="7">
                  <c:v>-400</c:v>
                </c:pt>
                <c:pt idx="8">
                  <c:v>-400</c:v>
                </c:pt>
                <c:pt idx="9">
                  <c:v>-1100</c:v>
                </c:pt>
                <c:pt idx="10">
                  <c:v>-300</c:v>
                </c:pt>
                <c:pt idx="11">
                  <c:v>100</c:v>
                </c:pt>
                <c:pt idx="12">
                  <c:v>1000</c:v>
                </c:pt>
                <c:pt idx="13">
                  <c:v>-200</c:v>
                </c:pt>
              </c:numCache>
            </c:numRef>
          </c:val>
        </c:ser>
        <c:marker val="1"/>
        <c:axId val="118070656"/>
        <c:axId val="119732864"/>
      </c:lineChart>
      <c:dateAx>
        <c:axId val="118070656"/>
        <c:scaling>
          <c:orientation val="minMax"/>
          <c:max val="43616"/>
          <c:min val="43556"/>
        </c:scaling>
        <c:axPos val="b"/>
        <c:numFmt formatCode="dd/mm/yyyy" sourceLinked="0"/>
        <c:tickLblPos val="low"/>
        <c:txPr>
          <a:bodyPr/>
          <a:lstStyle/>
          <a:p>
            <a:pPr>
              <a:defRPr sz="1400"/>
            </a:pPr>
            <a:endParaRPr lang="ru-RU"/>
          </a:p>
        </c:txPr>
        <c:crossAx val="119732864"/>
        <c:crosses val="autoZero"/>
        <c:auto val="1"/>
        <c:lblOffset val="100"/>
        <c:baseTimeUnit val="days"/>
        <c:majorUnit val="10"/>
        <c:majorTimeUnit val="days"/>
        <c:minorUnit val="1"/>
        <c:minorTimeUnit val="days"/>
      </c:dateAx>
      <c:valAx>
        <c:axId val="119732864"/>
        <c:scaling>
          <c:orientation val="minMax"/>
          <c:max val="6000"/>
          <c:min val="-6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ru-RU" sz="1400" dirty="0" smtClean="0"/>
                  <a:t>млн. рублей</a:t>
                </a:r>
                <a:endParaRPr lang="ru-RU" sz="1400" dirty="0"/>
              </a:p>
            </c:rich>
          </c:tx>
          <c:layout>
            <c:manualLayout>
              <c:xMode val="edge"/>
              <c:yMode val="edge"/>
              <c:x val="3.1545727078201927E-3"/>
              <c:y val="0.3605444487989779"/>
            </c:manualLayout>
          </c:layout>
        </c:title>
        <c:numFmt formatCode="#,##0" sourceLinked="0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8070656"/>
        <c:crosses val="autoZero"/>
        <c:crossBetween val="between"/>
        <c:majorUnit val="1000"/>
      </c:valAx>
    </c:plotArea>
    <c:legend>
      <c:legendPos val="b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0.29754398164952578"/>
          <c:y val="9.4470734482954649E-2"/>
          <c:w val="0.70245601835047855"/>
          <c:h val="0.5137340220456000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коммерческие кредиты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43000"/>
                    <a:satMod val="165000"/>
                  </a:schemeClr>
                </a:gs>
                <a:gs pos="55000">
                  <a:schemeClr val="accent1">
                    <a:tint val="83000"/>
                    <a:satMod val="155000"/>
                  </a:schemeClr>
                </a:gs>
                <a:gs pos="100000">
                  <a:schemeClr val="accent1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1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план на 01.01.2020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20604.7</c:v>
                </c:pt>
                <c:pt idx="1">
                  <c:v>25650</c:v>
                </c:pt>
                <c:pt idx="2">
                  <c:v>21000</c:v>
                </c:pt>
                <c:pt idx="3">
                  <c:v>24272.799999999996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43000"/>
                    <a:satMod val="165000"/>
                  </a:schemeClr>
                </a:gs>
                <a:gs pos="55000">
                  <a:schemeClr val="accent2">
                    <a:tint val="83000"/>
                    <a:satMod val="155000"/>
                  </a:schemeClr>
                </a:gs>
                <a:gs pos="100000">
                  <a:schemeClr val="accent2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2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план на 01.01.2020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19970.599999999897</c:v>
                </c:pt>
                <c:pt idx="1">
                  <c:v>14826.6</c:v>
                </c:pt>
                <c:pt idx="2">
                  <c:v>14249.1</c:v>
                </c:pt>
                <c:pt idx="3">
                  <c:v>13671.7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государственные гарантии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tint val="43000"/>
                    <a:satMod val="165000"/>
                  </a:schemeClr>
                </a:gs>
                <a:gs pos="55000">
                  <a:schemeClr val="accent3">
                    <a:tint val="83000"/>
                    <a:satMod val="155000"/>
                  </a:schemeClr>
                </a:gs>
                <a:gs pos="100000">
                  <a:schemeClr val="accent3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3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план на 01.01.2020</c:v>
                </c:pt>
              </c:strCache>
            </c:strRef>
          </c:cat>
          <c:val>
            <c:numRef>
              <c:f>Лист1!$D$2:$D$5</c:f>
              <c:numCache>
                <c:formatCode>#,##0</c:formatCode>
                <c:ptCount val="4"/>
                <c:pt idx="0">
                  <c:v>440</c:v>
                </c:pt>
                <c:pt idx="1">
                  <c:v>440</c:v>
                </c:pt>
                <c:pt idx="2">
                  <c:v>300</c:v>
                </c:pt>
                <c:pt idx="3">
                  <c:v>0</c:v>
                </c:pt>
              </c:numCache>
            </c:numRef>
          </c:val>
        </c:ser>
        <c:axId val="135594368"/>
        <c:axId val="135595904"/>
      </c:barChart>
      <c:catAx>
        <c:axId val="135594368"/>
        <c:scaling>
          <c:orientation val="minMax"/>
        </c:scaling>
        <c:axPos val="b"/>
        <c:numFmt formatCode="General" sourceLinked="1"/>
        <c:majorTickMark val="none"/>
        <c:tickLblPos val="nextTo"/>
        <c:crossAx val="135595904"/>
        <c:crosses val="autoZero"/>
        <c:auto val="1"/>
        <c:lblAlgn val="ctr"/>
        <c:lblOffset val="100"/>
      </c:catAx>
      <c:valAx>
        <c:axId val="135595904"/>
        <c:scaling>
          <c:orientation val="minMax"/>
          <c:max val="3000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Объем заимствований </a:t>
                </a:r>
              </a:p>
              <a:p>
                <a:pPr>
                  <a:defRPr/>
                </a:pPr>
                <a:r>
                  <a:rPr lang="ru-RU"/>
                  <a:t>в млн. рублей</a:t>
                </a:r>
              </a:p>
              <a:p>
                <a:pPr>
                  <a:defRPr/>
                </a:pPr>
                <a:endParaRPr lang="ru-RU"/>
              </a:p>
            </c:rich>
          </c:tx>
          <c:layout>
            <c:manualLayout>
              <c:xMode val="edge"/>
              <c:yMode val="edge"/>
              <c:x val="3.9002496990316195E-2"/>
              <c:y val="0.13812748283223913"/>
            </c:manualLayout>
          </c:layout>
        </c:title>
        <c:numFmt formatCode="#,##0" sourceLinked="1"/>
        <c:majorTickMark val="none"/>
        <c:tickLblPos val="nextTo"/>
        <c:crossAx val="13559436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6.3878207080933724E-2"/>
          <c:y val="5.3586638521645934E-2"/>
          <c:w val="0.86330338295744857"/>
          <c:h val="0.7903627991951480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муниципального долга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43000"/>
                    <a:satMod val="165000"/>
                  </a:schemeClr>
                </a:gs>
                <a:gs pos="55000">
                  <a:schemeClr val="accent2">
                    <a:tint val="83000"/>
                    <a:satMod val="155000"/>
                  </a:schemeClr>
                </a:gs>
                <a:gs pos="100000">
                  <a:schemeClr val="accent2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2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2.8446660048525082E-3"/>
                  <c:y val="1.1052475650853665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4221090129770528E-3"/>
                  <c:y val="3.9975187942080511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5.6893320097050164E-3"/>
                  <c:y val="1.1052475650853665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4223330024263061E-3"/>
                  <c:y val="1.3404066214865095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6.349294522830817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4.2669990072787614E-3"/>
                  <c:y val="8.7008850868422246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1.4223330024263601E-3"/>
                  <c:y val="1.3403881050253726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1.4224449971508542E-3"/>
                  <c:y val="1.5755656778876422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chemeClr val="accent2">
                        <a:lumMod val="50000"/>
                      </a:schemeClr>
                    </a:solidFill>
                    <a:effectLst/>
                  </a:defRPr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Лист1!$A$2:$A$9</c:f>
              <c:strCache>
                <c:ptCount val="8"/>
                <c:pt idx="0">
                  <c:v>на 01.01.2012</c:v>
                </c:pt>
                <c:pt idx="1">
                  <c:v>на 01.01.2013</c:v>
                </c:pt>
                <c:pt idx="2">
                  <c:v>на 01.01.2014</c:v>
                </c:pt>
                <c:pt idx="3">
                  <c:v>на 01.01.2015</c:v>
                </c:pt>
                <c:pt idx="4">
                  <c:v>на 01.01.2016</c:v>
                </c:pt>
                <c:pt idx="5">
                  <c:v>на 01.01.2017</c:v>
                </c:pt>
                <c:pt idx="6">
                  <c:v>на 01.01.2018</c:v>
                </c:pt>
                <c:pt idx="7">
                  <c:v>на 01.01.2019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>
                  <c:v>2221.3000000000002</c:v>
                </c:pt>
                <c:pt idx="1">
                  <c:v>2578.4</c:v>
                </c:pt>
                <c:pt idx="2">
                  <c:v>3066.6</c:v>
                </c:pt>
                <c:pt idx="3">
                  <c:v>3381.6</c:v>
                </c:pt>
                <c:pt idx="4">
                  <c:v>3646</c:v>
                </c:pt>
                <c:pt idx="5">
                  <c:v>4032</c:v>
                </c:pt>
                <c:pt idx="6">
                  <c:v>4140</c:v>
                </c:pt>
                <c:pt idx="7">
                  <c:v>4186</c:v>
                </c:pt>
              </c:numCache>
            </c:numRef>
          </c:val>
        </c:ser>
        <c:gapWidth val="73"/>
        <c:axId val="135868416"/>
        <c:axId val="135869952"/>
      </c:barChart>
      <c:lineChart>
        <c:grouping val="standard"/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 на обслуживание</c:v>
                </c:pt>
              </c:strCache>
            </c:strRef>
          </c:tx>
          <c:spPr>
            <a:ln w="44450">
              <a:solidFill>
                <a:schemeClr val="accent3"/>
              </a:solidFill>
            </a:ln>
          </c:spPr>
          <c:marker>
            <c:symbol val="diamond"/>
            <c:size val="7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dLbls>
            <c:dLbl>
              <c:idx val="0"/>
              <c:layout>
                <c:manualLayout>
                  <c:x val="-3.4135992058230091E-2"/>
                  <c:y val="-4.753422172148386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6980658063082594E-2"/>
                  <c:y val="-3.9477573972079821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3.8402991065508853E-2"/>
                  <c:y val="4.3034107321408784E-2"/>
                </c:manualLayout>
              </c:layout>
              <c:dLblPos val="r"/>
              <c:showVal val="1"/>
            </c:dLbl>
            <c:dLbl>
              <c:idx val="6"/>
              <c:layout>
                <c:manualLayout>
                  <c:x val="-1.0430321525828361E-16"/>
                  <c:y val="-2.2810428470910728E-2"/>
                </c:manualLayout>
              </c:layout>
              <c:dLblPos val="r"/>
              <c:showVal val="1"/>
            </c:dLbl>
            <c:dLbl>
              <c:idx val="7"/>
              <c:layout>
                <c:manualLayout>
                  <c:x val="-3.5914020305987504E-2"/>
                  <c:y val="4.0329593008184283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Лист1!$A$2:$A$9</c:f>
              <c:strCache>
                <c:ptCount val="8"/>
                <c:pt idx="0">
                  <c:v>на 01.01.2012</c:v>
                </c:pt>
                <c:pt idx="1">
                  <c:v>на 01.01.2013</c:v>
                </c:pt>
                <c:pt idx="2">
                  <c:v>на 01.01.2014</c:v>
                </c:pt>
                <c:pt idx="3">
                  <c:v>на 01.01.2015</c:v>
                </c:pt>
                <c:pt idx="4">
                  <c:v>на 01.01.2016</c:v>
                </c:pt>
                <c:pt idx="5">
                  <c:v>на 01.01.2017</c:v>
                </c:pt>
                <c:pt idx="6">
                  <c:v>на 01.01.2018</c:v>
                </c:pt>
                <c:pt idx="7">
                  <c:v>на 01.01.2019</c:v>
                </c:pt>
              </c:strCache>
            </c:strRef>
          </c:cat>
          <c:val>
            <c:numRef>
              <c:f>Лист1!$C$2:$C$9</c:f>
              <c:numCache>
                <c:formatCode>#,##0.0</c:formatCode>
                <c:ptCount val="8"/>
                <c:pt idx="0">
                  <c:v>68.599000000000004</c:v>
                </c:pt>
                <c:pt idx="1">
                  <c:v>89</c:v>
                </c:pt>
                <c:pt idx="2">
                  <c:v>134.15200000000004</c:v>
                </c:pt>
                <c:pt idx="3">
                  <c:v>163.58800000000051</c:v>
                </c:pt>
                <c:pt idx="4">
                  <c:v>320.10000000000002</c:v>
                </c:pt>
                <c:pt idx="5">
                  <c:v>331.6</c:v>
                </c:pt>
                <c:pt idx="6">
                  <c:v>300.2</c:v>
                </c:pt>
                <c:pt idx="7">
                  <c:v>236.6</c:v>
                </c:pt>
              </c:numCache>
            </c:numRef>
          </c:val>
        </c:ser>
        <c:marker val="1"/>
        <c:axId val="135889664"/>
        <c:axId val="135871488"/>
      </c:lineChart>
      <c:catAx>
        <c:axId val="13586841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869952"/>
        <c:crosses val="autoZero"/>
        <c:auto val="1"/>
        <c:lblAlgn val="ctr"/>
        <c:lblOffset val="100"/>
      </c:catAx>
      <c:valAx>
        <c:axId val="135869952"/>
        <c:scaling>
          <c:orientation val="minMax"/>
          <c:max val="5500"/>
          <c:min val="0"/>
        </c:scaling>
        <c:axPos val="l"/>
        <c:majorGridlines/>
        <c:numFmt formatCode="#,##0" sourceLinked="0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868416"/>
        <c:crosses val="autoZero"/>
        <c:crossBetween val="between"/>
        <c:majorUnit val="1000"/>
      </c:valAx>
      <c:valAx>
        <c:axId val="135871488"/>
        <c:scaling>
          <c:orientation val="minMax"/>
          <c:max val="350"/>
          <c:min val="0"/>
        </c:scaling>
        <c:axPos val="r"/>
        <c:numFmt formatCode="#,##0.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889664"/>
        <c:crosses val="max"/>
        <c:crossBetween val="between"/>
        <c:majorUnit val="50"/>
      </c:valAx>
      <c:catAx>
        <c:axId val="135889664"/>
        <c:scaling>
          <c:orientation val="minMax"/>
        </c:scaling>
        <c:delete val="1"/>
        <c:axPos val="b"/>
        <c:tickLblPos val="none"/>
        <c:crossAx val="135871488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0.17077683572793054"/>
          <c:y val="0.94280265155723442"/>
          <c:w val="0.65275699653443875"/>
          <c:h val="5.2298201434408796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6239719466483366E-2"/>
          <c:y val="0.1295638203942252"/>
          <c:w val="0.74130725006684062"/>
          <c:h val="0.74425173518731835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государственного долга Архангельской области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43000"/>
                    <a:satMod val="165000"/>
                  </a:schemeClr>
                </a:gs>
                <a:gs pos="55000">
                  <a:schemeClr val="accent1">
                    <a:tint val="83000"/>
                    <a:satMod val="155000"/>
                  </a:schemeClr>
                </a:gs>
                <a:gs pos="100000">
                  <a:schemeClr val="accent1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1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4.2162360277700726E-3"/>
                  <c:y val="-8.2647980633730689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4.2162360277700726E-3"/>
                  <c:y val="-0.12651774071886748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1.4053013468937521E-3"/>
                  <c:y val="-0.14831795005233425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1.4054120092566861E-3"/>
                  <c:y val="-0.16806100491758225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2.8108240185133809E-3"/>
                  <c:y val="-0.19542273080768804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5.621648037026741E-3"/>
                  <c:y val="-0.25619339079283576"/>
                </c:manualLayout>
              </c:layout>
              <c:dLblPos val="ctr"/>
              <c:showVal val="1"/>
            </c:dLbl>
            <c:dLbl>
              <c:idx val="6"/>
              <c:layout>
                <c:manualLayout>
                  <c:x val="1.4054120092566861E-3"/>
                  <c:y val="-0.2991838626117575"/>
                </c:manualLayout>
              </c:layout>
              <c:dLblPos val="ctr"/>
              <c:showVal val="1"/>
            </c:dLbl>
            <c:dLbl>
              <c:idx val="7"/>
              <c:layout>
                <c:manualLayout>
                  <c:x val="0"/>
                  <c:y val="-0.3157744899689528"/>
                </c:manualLayout>
              </c:layout>
              <c:dLblPos val="ctr"/>
              <c:showVal val="1"/>
            </c:dLbl>
            <c:dLbl>
              <c:idx val="8"/>
              <c:layout>
                <c:manualLayout>
                  <c:x val="2.8108240185133809E-3"/>
                  <c:y val="-0.34221599646822864"/>
                </c:manualLayout>
              </c:layout>
              <c:dLblPos val="ctr"/>
              <c:showVal val="1"/>
            </c:dLbl>
            <c:dLbl>
              <c:idx val="9"/>
              <c:layout>
                <c:manualLayout>
                  <c:x val="-1.4054120092566861E-3"/>
                  <c:y val="-0.34505815143346646"/>
                </c:manualLayout>
              </c:layout>
              <c:dLblPos val="ctr"/>
              <c:showVal val="1"/>
            </c:dLbl>
            <c:dLbl>
              <c:idx val="10"/>
              <c:layout>
                <c:manualLayout>
                  <c:x val="2.8108240185134802E-3"/>
                  <c:y val="-0.30718370473456286"/>
                </c:manualLayout>
              </c:layout>
              <c:dLblPos val="ctr"/>
              <c:showVal val="1"/>
            </c:dLbl>
            <c:dLbl>
              <c:idx val="11"/>
              <c:layout>
                <c:manualLayout>
                  <c:x val="0"/>
                  <c:y val="-0.304124468626294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inEnd"/>
            <c:showVal val="1"/>
          </c:dLbls>
          <c:cat>
            <c:numRef>
              <c:f>Лист1!$A$2:$A$12</c:f>
              <c:numCache>
                <c:formatCode>General</c:formatCod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numCache>
            </c:num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5.4</c:v>
                </c:pt>
                <c:pt idx="1">
                  <c:v>10.200000000000001</c:v>
                </c:pt>
                <c:pt idx="2">
                  <c:v>14.1</c:v>
                </c:pt>
                <c:pt idx="3">
                  <c:v>18.399999999999999</c:v>
                </c:pt>
                <c:pt idx="4">
                  <c:v>22.2</c:v>
                </c:pt>
                <c:pt idx="5">
                  <c:v>28.6</c:v>
                </c:pt>
                <c:pt idx="6">
                  <c:v>32.700000000000003</c:v>
                </c:pt>
                <c:pt idx="7">
                  <c:v>37.5</c:v>
                </c:pt>
                <c:pt idx="8">
                  <c:v>41</c:v>
                </c:pt>
                <c:pt idx="9">
                  <c:v>40.9</c:v>
                </c:pt>
                <c:pt idx="10">
                  <c:v>35.5</c:v>
                </c:pt>
              </c:numCache>
            </c:numRef>
          </c:val>
        </c:ser>
        <c:overlap val="100"/>
        <c:axId val="96218496"/>
        <c:axId val="96224384"/>
      </c:barChart>
      <c:catAx>
        <c:axId val="962184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96224384"/>
        <c:crosses val="autoZero"/>
        <c:auto val="1"/>
        <c:lblAlgn val="ctr"/>
        <c:lblOffset val="100"/>
      </c:catAx>
      <c:valAx>
        <c:axId val="96224384"/>
        <c:scaling>
          <c:orientation val="minMax"/>
          <c:max val="50"/>
        </c:scaling>
        <c:axPos val="l"/>
        <c:majorGridlines/>
        <c:title>
          <c:tx>
            <c:rich>
              <a:bodyPr rot="0" vert="horz"/>
              <a:lstStyle/>
              <a:p>
                <a:pPr>
                  <a:defRPr sz="1200" b="0"/>
                </a:pPr>
                <a:r>
                  <a:rPr lang="ru-RU" sz="1200" b="0" dirty="0" smtClean="0"/>
                  <a:t>млрд. рублей</a:t>
                </a:r>
                <a:endParaRPr lang="ru-RU" sz="1200" b="0" dirty="0"/>
              </a:p>
            </c:rich>
          </c:tx>
          <c:layout>
            <c:manualLayout>
              <c:xMode val="edge"/>
              <c:yMode val="edge"/>
              <c:x val="0"/>
              <c:y val="2.3033190038175754E-3"/>
            </c:manualLayout>
          </c:layout>
        </c:title>
        <c:numFmt formatCode="#,##0.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6218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175026249112725"/>
          <c:y val="0.52432807173471951"/>
          <c:w val="0.17501573618800967"/>
          <c:h val="0.3930396622597510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1"/>
  <c:chart>
    <c:autoTitleDeleted val="1"/>
    <c:plotArea>
      <c:layout>
        <c:manualLayout>
          <c:layoutTarget val="inner"/>
          <c:xMode val="edge"/>
          <c:yMode val="edge"/>
          <c:x val="9.9943495797487056E-2"/>
          <c:y val="5.1284187796797366E-2"/>
          <c:w val="0.82073040258082874"/>
          <c:h val="0.795308534094502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государственного долга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43000"/>
                    <a:satMod val="165000"/>
                  </a:schemeClr>
                </a:gs>
                <a:gs pos="55000">
                  <a:schemeClr val="accent1">
                    <a:tint val="83000"/>
                    <a:satMod val="155000"/>
                  </a:schemeClr>
                </a:gs>
                <a:gs pos="100000">
                  <a:schemeClr val="accent1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1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2.8108240185133848E-3"/>
                  <c:y val="2.2611932905141699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2.8108240185133852E-3"/>
                  <c:y val="-2.261144773087915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1.4054120092566861E-3"/>
                  <c:y val="-8.860584631141654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1.4054120092566861E-3"/>
                  <c:y val="-1.3290876946712394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outEnd"/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32.700000000000003</c:v>
                </c:pt>
                <c:pt idx="1">
                  <c:v>37.5</c:v>
                </c:pt>
                <c:pt idx="2" formatCode="0.0">
                  <c:v>41</c:v>
                </c:pt>
                <c:pt idx="3">
                  <c:v>40.9</c:v>
                </c:pt>
                <c:pt idx="4">
                  <c:v>35.5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Объем коммерческого долга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43000"/>
                    <a:satMod val="165000"/>
                  </a:schemeClr>
                </a:gs>
                <a:gs pos="55000">
                  <a:schemeClr val="accent2">
                    <a:tint val="83000"/>
                    <a:satMod val="155000"/>
                  </a:schemeClr>
                </a:gs>
                <a:gs pos="100000">
                  <a:schemeClr val="accent2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2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21.6</c:v>
                </c:pt>
                <c:pt idx="1">
                  <c:v>21.6</c:v>
                </c:pt>
                <c:pt idx="2">
                  <c:v>20.6</c:v>
                </c:pt>
                <c:pt idx="3">
                  <c:v>25.6</c:v>
                </c:pt>
                <c:pt idx="4" formatCode="0.0">
                  <c:v>21</c:v>
                </c:pt>
              </c:numCache>
            </c:numRef>
          </c:val>
        </c:ser>
        <c:gapWidth val="252"/>
        <c:overlap val="100"/>
        <c:axId val="81578240"/>
        <c:axId val="98635776"/>
      </c:barChart>
      <c:lineChart>
        <c:grouping val="standard"/>
        <c:ser>
          <c:idx val="2"/>
          <c:order val="2"/>
          <c:tx>
            <c:strRef>
              <c:f>Лист1!$D$1</c:f>
              <c:strCache>
                <c:ptCount val="1"/>
                <c:pt idx="0">
                  <c:v>Уровень государственного долга </c:v>
                </c:pt>
              </c:strCache>
            </c:strRef>
          </c:tx>
          <c:spPr>
            <a:ln w="41275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ymbol val="circle"/>
            <c:size val="6"/>
            <c:spPr>
              <a:solidFill>
                <a:schemeClr val="accent3"/>
              </a:solidFill>
              <a:ln w="19050" cap="flat" cmpd="sng" algn="ctr">
                <a:solidFill>
                  <a:schemeClr val="accent3"/>
                </a:solidFill>
                <a:prstDash val="solid"/>
              </a:ln>
              <a:effectLst/>
            </c:spPr>
          </c:marker>
          <c:dLbls>
            <c:dLbl>
              <c:idx val="0"/>
              <c:layout>
                <c:manualLayout>
                  <c:x val="-2.108118013885029E-2"/>
                  <c:y val="-5.2006329781021494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2.108118013885029E-2"/>
                  <c:y val="-4.296175068866976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0"/>
                  <c:y val="-2.261162577377468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2.2486592148106992E-2"/>
                  <c:y val="1.2879243487470078E-3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1.827035612033702E-2"/>
                  <c:y val="5.8172877680675696E-3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1.1243296074053478E-2"/>
                  <c:y val="6.3234573861693944E-3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r"/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Лист1!$D$2:$D$6</c:f>
              <c:numCache>
                <c:formatCode>0.0%</c:formatCode>
                <c:ptCount val="5"/>
                <c:pt idx="0">
                  <c:v>0.71700000000000064</c:v>
                </c:pt>
                <c:pt idx="1">
                  <c:v>0.80800000000000005</c:v>
                </c:pt>
                <c:pt idx="2">
                  <c:v>0.90300000000000002</c:v>
                </c:pt>
                <c:pt idx="3">
                  <c:v>0.79100000000000004</c:v>
                </c:pt>
                <c:pt idx="4">
                  <c:v>0.60100000000000064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Уровень коммерческого долга</c:v>
                </c:pt>
              </c:strCache>
            </c:strRef>
          </c:tx>
          <c:spPr>
            <a:ln w="38100" cap="flat" cmpd="sng" algn="ctr">
              <a:solidFill>
                <a:srgbClr val="FFC000"/>
              </a:solidFill>
              <a:prstDash val="solid"/>
            </a:ln>
            <a:effectLst/>
          </c:spPr>
          <c:marker>
            <c:symbol val="diamond"/>
            <c:size val="6"/>
            <c:spPr>
              <a:solidFill>
                <a:srgbClr val="FFC000"/>
              </a:solidFill>
              <a:ln w="19050" cap="flat" cmpd="sng" algn="ctr">
                <a:solidFill>
                  <a:srgbClr val="FFC000"/>
                </a:solidFill>
                <a:prstDash val="solid"/>
              </a:ln>
              <a:effectLst/>
            </c:spPr>
          </c:marker>
          <c:dLbls>
            <c:dLbl>
              <c:idx val="0"/>
              <c:layout>
                <c:manualLayout>
                  <c:x val="1.8270356120336909E-2"/>
                  <c:y val="3.253718305967848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1.6864944111080225E-2"/>
                  <c:y val="2.5753777609093559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1.5459532101823539E-2"/>
                  <c:y val="1.670917886799412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1.4054120092566865E-2"/>
                  <c:y val="-1.006374039463794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1.827035612033702E-2"/>
                  <c:y val="2.2565362509540852E-2"/>
                </c:manualLayout>
              </c:layout>
              <c:dLblPos val="r"/>
              <c:showVal val="1"/>
            </c:dLbl>
            <c:dLbl>
              <c:idx val="5"/>
              <c:layout>
                <c:manualLayout>
                  <c:x val="1.1243296074053478E-2"/>
                  <c:y val="-1.9384273090195261E-2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accent4"/>
                    </a:solidFill>
                  </a:defRPr>
                </a:pPr>
                <a:endParaRPr lang="ru-RU"/>
              </a:p>
            </c:txPr>
            <c:dLblPos val="r"/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Лист1!$E$2:$E$6</c:f>
              <c:numCache>
                <c:formatCode>0.0%</c:formatCode>
                <c:ptCount val="5"/>
                <c:pt idx="0">
                  <c:v>0.47400000000000031</c:v>
                </c:pt>
                <c:pt idx="1">
                  <c:v>0.46600000000000008</c:v>
                </c:pt>
                <c:pt idx="2">
                  <c:v>0.45400000000000001</c:v>
                </c:pt>
                <c:pt idx="3">
                  <c:v>0.49600000000000088</c:v>
                </c:pt>
                <c:pt idx="4">
                  <c:v>0.35500000000000032</c:v>
                </c:pt>
              </c:numCache>
            </c:numRef>
          </c:val>
        </c:ser>
        <c:marker val="1"/>
        <c:axId val="98639232"/>
        <c:axId val="98637696"/>
      </c:lineChart>
      <c:catAx>
        <c:axId val="8157824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8635776"/>
        <c:crosses val="autoZero"/>
        <c:auto val="1"/>
        <c:lblAlgn val="ctr"/>
        <c:lblOffset val="100"/>
      </c:catAx>
      <c:valAx>
        <c:axId val="98635776"/>
        <c:scaling>
          <c:orientation val="minMax"/>
          <c:max val="5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млрд. рублей</a:t>
                </a:r>
              </a:p>
            </c:rich>
          </c:tx>
          <c:layout>
            <c:manualLayout>
              <c:xMode val="edge"/>
              <c:yMode val="edge"/>
              <c:x val="7.3081424481347976E-3"/>
              <c:y val="0.36695495372309234"/>
            </c:manualLayout>
          </c:layout>
        </c:title>
        <c:numFmt formatCode="#,##0.0" sourceLinked="0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1578240"/>
        <c:crosses val="autoZero"/>
        <c:crossBetween val="between"/>
      </c:valAx>
      <c:valAx>
        <c:axId val="98637696"/>
        <c:scaling>
          <c:orientation val="minMax"/>
          <c:max val="0.95000000000000062"/>
          <c:min val="0"/>
        </c:scaling>
        <c:axPos val="r"/>
        <c:numFmt formatCode="0%" sourceLinked="0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8639232"/>
        <c:crosses val="max"/>
        <c:crossBetween val="between"/>
      </c:valAx>
      <c:catAx>
        <c:axId val="98639232"/>
        <c:scaling>
          <c:orientation val="minMax"/>
        </c:scaling>
        <c:delete val="1"/>
        <c:axPos val="b"/>
        <c:numFmt formatCode="General" sourceLinked="1"/>
        <c:tickLblPos val="none"/>
        <c:crossAx val="98637696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7.6069912737789574E-3"/>
          <c:y val="0.90216411625913262"/>
          <c:w val="0.98335212076706047"/>
          <c:h val="8.3383152895477541E-2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7514778823858428E-2"/>
          <c:y val="8.0831296522608592E-2"/>
          <c:w val="0.63008852940847571"/>
          <c:h val="0.8257398952668945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Государственные гарантии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43000"/>
                    <a:satMod val="165000"/>
                  </a:schemeClr>
                </a:gs>
                <a:gs pos="55000">
                  <a:schemeClr val="accent4">
                    <a:tint val="83000"/>
                    <a:satMod val="155000"/>
                  </a:schemeClr>
                </a:gs>
                <a:gs pos="100000">
                  <a:schemeClr val="accent4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4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2.8446660048525082E-3"/>
                  <c:y val="-1.9872596315589398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0"/>
                  <c:y val="-1.9872596315589398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2.8446660048525082E-3"/>
                  <c:y val="-1.9872596315589398E-2"/>
                </c:manualLayout>
              </c:layout>
              <c:dLblPos val="ctr"/>
              <c:showVal val="1"/>
            </c:dLbl>
            <c:dLbl>
              <c:idx val="3"/>
              <c:delete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 (план)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0.44</c:v>
                </c:pt>
                <c:pt idx="1">
                  <c:v>0.44</c:v>
                </c:pt>
                <c:pt idx="2">
                  <c:v>0.30000000000000032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Коммерческие кредиты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43000"/>
                    <a:satMod val="165000"/>
                  </a:schemeClr>
                </a:gs>
                <a:gs pos="55000">
                  <a:schemeClr val="accent1">
                    <a:tint val="83000"/>
                    <a:satMod val="155000"/>
                  </a:schemeClr>
                </a:gs>
                <a:gs pos="100000">
                  <a:schemeClr val="accent1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1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1.4223330024262435E-3"/>
                  <c:y val="-5.2165565328422037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-1.4223330024262541E-3"/>
                  <c:y val="-5.4649639867870713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3.7261118091730092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1.4223330024262541E-3"/>
                  <c:y val="-4.71974162495249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 b="1">
                    <a:ln>
                      <a:noFill/>
                    </a:ln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 (план)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20.604724000000001</c:v>
                </c:pt>
                <c:pt idx="1">
                  <c:v>25.650039</c:v>
                </c:pt>
                <c:pt idx="2">
                  <c:v>21</c:v>
                </c:pt>
                <c:pt idx="3">
                  <c:v>24.2728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43000"/>
                    <a:satMod val="165000"/>
                  </a:schemeClr>
                </a:gs>
                <a:gs pos="55000">
                  <a:schemeClr val="accent2">
                    <a:tint val="83000"/>
                    <a:satMod val="155000"/>
                  </a:schemeClr>
                </a:gs>
                <a:gs pos="100000">
                  <a:schemeClr val="accent2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2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-1.1199472460049275E-7"/>
                  <c:y val="-6.2101863486216713E-2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2.8446660048525082E-3"/>
                  <c:y val="-3.9745192631178698E-2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4.4713341710076134E-2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1.4223330024262541E-3"/>
                  <c:y val="-3.2292969012832691E-2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 (план)</c:v>
                </c:pt>
              </c:strCache>
            </c:strRef>
          </c:cat>
          <c:val>
            <c:numRef>
              <c:f>Лист1!$D$2:$D$5</c:f>
              <c:numCache>
                <c:formatCode>#,##0.0</c:formatCode>
                <c:ptCount val="4"/>
                <c:pt idx="0">
                  <c:v>19.97064799999993</c:v>
                </c:pt>
                <c:pt idx="1">
                  <c:v>14.826611</c:v>
                </c:pt>
                <c:pt idx="2">
                  <c:v>14.2491369</c:v>
                </c:pt>
                <c:pt idx="3">
                  <c:v>13.6717</c:v>
                </c:pt>
              </c:numCache>
            </c:numRef>
          </c:val>
        </c:ser>
        <c:dLbls>
          <c:showVal val="1"/>
        </c:dLbls>
        <c:overlap val="100"/>
        <c:axId val="82924288"/>
        <c:axId val="82925440"/>
      </c:barChart>
      <c:lineChart>
        <c:grouping val="standard"/>
        <c:ser>
          <c:idx val="3"/>
          <c:order val="3"/>
          <c:tx>
            <c:strRef>
              <c:f>Лист1!$E$1</c:f>
              <c:strCache>
                <c:ptCount val="1"/>
                <c:pt idx="0">
                  <c:v>Расходы на обслуживание государственного долга</c:v>
                </c:pt>
              </c:strCache>
            </c:strRef>
          </c:tx>
          <c:spPr>
            <a:ln w="44450">
              <a:solidFill>
                <a:srgbClr val="C00000"/>
              </a:solidFill>
            </a:ln>
          </c:spPr>
          <c:marker>
            <c:symbol val="diamond"/>
            <c:size val="8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dLbls>
            <c:dLbl>
              <c:idx val="0"/>
              <c:layout>
                <c:manualLayout>
                  <c:x val="3.0224576301557868E-2"/>
                  <c:y val="-9.9362981577946746E-3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3.306924230641041E-2"/>
                  <c:y val="-1.4904447236692021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2.8802243299131638E-2"/>
                  <c:y val="-4.9681490788972896E-3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3.5558325060656412E-4"/>
                  <c:y val="9.9362981577946746E-3"/>
                </c:manualLayout>
              </c:layout>
              <c:dLblPos val="r"/>
              <c:showVal val="1"/>
            </c:dLbl>
            <c:txPr>
              <a:bodyPr/>
              <a:lstStyle/>
              <a:p>
                <a:pPr>
                  <a:defRPr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 (план)</c:v>
                </c:pt>
              </c:strCache>
            </c:strRef>
          </c:cat>
          <c:val>
            <c:numRef>
              <c:f>Лист1!$E$2:$E$5</c:f>
              <c:numCache>
                <c:formatCode>#,##0</c:formatCode>
                <c:ptCount val="4"/>
                <c:pt idx="0">
                  <c:v>1120</c:v>
                </c:pt>
                <c:pt idx="1">
                  <c:v>1596</c:v>
                </c:pt>
                <c:pt idx="2">
                  <c:v>1271</c:v>
                </c:pt>
                <c:pt idx="3">
                  <c:v>2274</c:v>
                </c:pt>
              </c:numCache>
            </c:numRef>
          </c:val>
        </c:ser>
        <c:dLbls>
          <c:showVal val="1"/>
        </c:dLbls>
        <c:marker val="1"/>
        <c:axId val="82945536"/>
        <c:axId val="82926976"/>
      </c:lineChart>
      <c:catAx>
        <c:axId val="82924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82925440"/>
        <c:crosses val="autoZero"/>
        <c:auto val="1"/>
        <c:lblAlgn val="ctr"/>
        <c:lblOffset val="100"/>
      </c:catAx>
      <c:valAx>
        <c:axId val="82925440"/>
        <c:scaling>
          <c:orientation val="minMax"/>
          <c:max val="50"/>
          <c:min val="0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2924288"/>
        <c:crosses val="autoZero"/>
        <c:crossBetween val="between"/>
        <c:majorUnit val="10"/>
      </c:valAx>
      <c:valAx>
        <c:axId val="82926976"/>
        <c:scaling>
          <c:orientation val="minMax"/>
        </c:scaling>
        <c:axPos val="r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млн. рублей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0.6760978170884282"/>
              <c:y val="1.1693332872923998E-2"/>
            </c:manualLayout>
          </c:layout>
        </c:title>
        <c:numFmt formatCode="#,##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2945536"/>
        <c:crosses val="max"/>
        <c:crossBetween val="between"/>
      </c:valAx>
      <c:catAx>
        <c:axId val="82945536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ru-RU" sz="1200" dirty="0" smtClean="0"/>
                  <a:t>млрд. рублей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3126910630001649E-4"/>
              <c:y val="1.1393628936124217E-2"/>
            </c:manualLayout>
          </c:layout>
        </c:title>
        <c:tickLblPos val="none"/>
        <c:crossAx val="82926976"/>
        <c:crosses val="autoZero"/>
        <c:auto val="1"/>
        <c:lblAlgn val="ctr"/>
        <c:lblOffset val="100"/>
      </c:catAx>
    </c:plotArea>
    <c:legend>
      <c:legendPos val="r"/>
      <c:layout>
        <c:manualLayout>
          <c:xMode val="edge"/>
          <c:yMode val="edge"/>
          <c:x val="0.7561581419268828"/>
          <c:y val="0.18950709680906394"/>
          <c:w val="0.22712922130515928"/>
          <c:h val="0.55283177995237753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7.9983214732790534E-2"/>
          <c:y val="8.5053649350267296E-2"/>
          <c:w val="0.6468208473727024"/>
          <c:h val="0.7253646945857357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реализацию мероприятий по поддержке монопрофильных муниципальных образований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2025-2032</c:v>
                </c:pt>
                <c:pt idx="8">
                  <c:v>2033-2034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5" formatCode="0.0">
                  <c:v>7.1099999999999997E-2</c:v>
                </c:pt>
                <c:pt idx="6" formatCode="0.0">
                  <c:v>7.1099999999999997E-2</c:v>
                </c:pt>
                <c:pt idx="7" formatCode="0.0">
                  <c:v>7.1099999999999997E-2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строительство, реконструкцию, кап. ремонт, ремонт и содержание автодорог</c:v>
                </c:pt>
              </c:strCache>
            </c:strRef>
          </c:tx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layout>
                <c:manualLayout>
                  <c:x val="-1.4054120092566941E-3"/>
                  <c:y val="-0.18447822528020524"/>
                </c:manualLayout>
              </c:layout>
              <c:tx>
                <c:rich>
                  <a:bodyPr/>
                  <a:lstStyle/>
                  <a:p>
                    <a:r>
                      <a:rPr lang="ru-RU" b="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r>
                      <a:rPr lang="ru-RU" dirty="0" smtClean="0"/>
                      <a:t>8,2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strRef>
              <c:f>Лист1!$A$2:$A$10</c:f>
              <c:strCach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2025-2032</c:v>
                </c:pt>
                <c:pt idx="8">
                  <c:v>2033-2034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7" formatCode="0.0">
                  <c:v>0.25660000000000005</c:v>
                </c:pt>
                <c:pt idx="8" formatCode="0.0">
                  <c:v>0.25660000000000005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 частичное покрытие дефицита бюджета (замещение кредитов)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0.11241582628686309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4.2162360277700796E-3"/>
                  <c:y val="-0.11241582628686309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0"/>
                  <c:y val="-0.18222901144653941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-2.8108240185133844E-3"/>
                  <c:y val="-0.30708009319800655"/>
                </c:manualLayout>
              </c:layout>
              <c:dLblPos val="ctr"/>
              <c:showVal val="1"/>
            </c:dLbl>
            <c:dLbl>
              <c:idx val="4"/>
              <c:layout>
                <c:manualLayout>
                  <c:x val="5.1531178380175863E-17"/>
                  <c:y val="-0.30708009319800655"/>
                </c:manualLayout>
              </c:layout>
              <c:dLblPos val="ctr"/>
              <c:showVal val="1"/>
            </c:dLbl>
            <c:dLbl>
              <c:idx val="5"/>
              <c:layout>
                <c:manualLayout>
                  <c:x val="2.8108240185134251E-3"/>
                  <c:y val="-0.3317058973177681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dLblPos val="ctr"/>
              <c:showVal val="1"/>
            </c:dLbl>
            <c:dLbl>
              <c:idx val="6"/>
              <c:layout>
                <c:manualLayout>
                  <c:x val="0"/>
                  <c:y val="-0.33416847772974534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2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dLblPos val="ctr"/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dLblPos val="inEnd"/>
            <c:showVal val="1"/>
          </c:dLbls>
          <c:cat>
            <c:strRef>
              <c:f>Лист1!$A$2:$A$10</c:f>
              <c:strCache>
                <c:ptCount val="9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2025-2032</c:v>
                </c:pt>
                <c:pt idx="8">
                  <c:v>2033-2034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0.57747415000000002</c:v>
                </c:pt>
                <c:pt idx="1">
                  <c:v>0.57747415000000002</c:v>
                </c:pt>
                <c:pt idx="2">
                  <c:v>1.1549483</c:v>
                </c:pt>
                <c:pt idx="3">
                  <c:v>2.3098965999999987</c:v>
                </c:pt>
                <c:pt idx="4">
                  <c:v>2.3098965999999987</c:v>
                </c:pt>
                <c:pt idx="5">
                  <c:v>2.3098965999999987</c:v>
                </c:pt>
                <c:pt idx="6">
                  <c:v>2.3098965999999987</c:v>
                </c:pt>
              </c:numCache>
            </c:numRef>
          </c:val>
        </c:ser>
        <c:overlap val="100"/>
        <c:axId val="98977280"/>
        <c:axId val="98978816"/>
      </c:barChart>
      <c:catAx>
        <c:axId val="98977280"/>
        <c:scaling>
          <c:orientation val="minMax"/>
        </c:scaling>
        <c:axPos val="b"/>
        <c:majorTickMark val="none"/>
        <c:tickLblPos val="nextTo"/>
        <c:crossAx val="98978816"/>
        <c:crosses val="autoZero"/>
        <c:auto val="1"/>
        <c:lblAlgn val="ctr"/>
        <c:lblOffset val="100"/>
      </c:catAx>
      <c:valAx>
        <c:axId val="98978816"/>
        <c:scaling>
          <c:orientation val="minMax"/>
          <c:max val="3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 dirty="0" smtClean="0"/>
                  <a:t>млрд.  рублей</a:t>
                </a:r>
                <a:endParaRPr lang="ru-RU" dirty="0"/>
              </a:p>
            </c:rich>
          </c:tx>
          <c:layout>
            <c:manualLayout>
              <c:xMode val="edge"/>
              <c:yMode val="edge"/>
              <c:x val="4.0756948268443893E-3"/>
              <c:y val="0.32981533361566051"/>
            </c:manualLayout>
          </c:layout>
        </c:title>
        <c:numFmt formatCode="General" sourceLinked="1"/>
        <c:tickLblPos val="nextTo"/>
        <c:crossAx val="98977280"/>
        <c:crosses val="autoZero"/>
        <c:crossBetween val="between"/>
        <c:majorUnit val="0.5"/>
      </c:valAx>
    </c:plotArea>
    <c:legend>
      <c:legendPos val="r"/>
      <c:layout>
        <c:manualLayout>
          <c:xMode val="edge"/>
          <c:yMode val="edge"/>
          <c:x val="0.73284124731533506"/>
          <c:y val="8.3756043986728423E-2"/>
          <c:w val="0.24712421717444474"/>
          <c:h val="0.83816289950034828"/>
        </c:manualLayout>
      </c:layout>
      <c:txPr>
        <a:bodyPr/>
        <a:lstStyle/>
        <a:p>
          <a:pPr>
            <a:defRPr sz="1400" spc="0" baseline="0"/>
          </a:pPr>
          <a:endParaRPr lang="ru-RU"/>
        </a:p>
      </c:txPr>
    </c:legend>
    <c:plotVisOnly val="1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9.1951501187076984E-2"/>
          <c:y val="7.149499038447997E-2"/>
          <c:w val="0.67502735457031715"/>
          <c:h val="0.78788546186573949"/>
        </c:manualLayout>
      </c:layout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Бюджетные кредиты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на 01.01.2017</c:v>
                </c:pt>
                <c:pt idx="1">
                  <c:v>на 01.01.2018</c:v>
                </c:pt>
                <c:pt idx="2">
                  <c:v>на 01.01.2019</c:v>
                </c:pt>
                <c:pt idx="3">
                  <c:v>на 01.01.2020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0.49000000000000032</c:v>
                </c:pt>
                <c:pt idx="1">
                  <c:v>0.36000000000000032</c:v>
                </c:pt>
                <c:pt idx="2">
                  <c:v>0.4</c:v>
                </c:pt>
                <c:pt idx="3">
                  <c:v>0.36000000000000032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Коммерческие кредиты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на 01.01.2017</c:v>
                </c:pt>
                <c:pt idx="1">
                  <c:v>на 01.01.2018</c:v>
                </c:pt>
                <c:pt idx="2">
                  <c:v>на 01.01.2019</c:v>
                </c:pt>
                <c:pt idx="3">
                  <c:v>на 01.01.2020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0.5</c:v>
                </c:pt>
                <c:pt idx="1">
                  <c:v>0.63000000000000256</c:v>
                </c:pt>
                <c:pt idx="2">
                  <c:v>0.59</c:v>
                </c:pt>
                <c:pt idx="3">
                  <c:v>0.64000000000000268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Государственные гарантии</c:v>
                </c:pt>
              </c:strCache>
            </c:strRef>
          </c:tx>
          <c:dLbls>
            <c:dLbl>
              <c:idx val="0"/>
              <c:layout>
                <c:manualLayout>
                  <c:x val="3.296622285997352E-3"/>
                  <c:y val="2.4840745394486686E-3"/>
                </c:manualLayout>
              </c:layout>
              <c:dLblPos val="ctr"/>
              <c:showVal val="1"/>
            </c:dLbl>
            <c:dLbl>
              <c:idx val="1"/>
              <c:layout>
                <c:manualLayout>
                  <c:x val="3.296622285997352E-3"/>
                  <c:y val="9.9362981577946746E-3"/>
                </c:manualLayout>
              </c:layout>
              <c:dLblPos val="ctr"/>
              <c:showVal val="1"/>
            </c:dLbl>
            <c:dLbl>
              <c:idx val="2"/>
              <c:layout>
                <c:manualLayout>
                  <c:x val="-1.6483111429986754E-3"/>
                  <c:y val="9.9362981577946746E-3"/>
                </c:manualLayout>
              </c:layout>
              <c:dLblPos val="ctr"/>
              <c:showVal val="1"/>
            </c:dLbl>
            <c:dLbl>
              <c:idx val="3"/>
              <c:layout>
                <c:manualLayout>
                  <c:x val="6.593244571994691E-3"/>
                  <c:y val="9.9362981577946746E-3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Лист1!$A$2:$A$5</c:f>
              <c:strCache>
                <c:ptCount val="4"/>
                <c:pt idx="0">
                  <c:v>на 01.01.2017</c:v>
                </c:pt>
                <c:pt idx="1">
                  <c:v>на 01.01.2018</c:v>
                </c:pt>
                <c:pt idx="2">
                  <c:v>на 01.01.2019</c:v>
                </c:pt>
                <c:pt idx="3">
                  <c:v>на 01.01.2020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1.0000000000000005E-2</c:v>
                </c:pt>
                <c:pt idx="1">
                  <c:v>1.0000000000000005E-2</c:v>
                </c:pt>
                <c:pt idx="2">
                  <c:v>1.0000000000000005E-2</c:v>
                </c:pt>
                <c:pt idx="3">
                  <c:v>0</c:v>
                </c:pt>
              </c:numCache>
            </c:numRef>
          </c:val>
        </c:ser>
        <c:dLbls>
          <c:showVal val="1"/>
        </c:dLbls>
        <c:gapWidth val="55"/>
        <c:overlap val="100"/>
        <c:axId val="98641792"/>
        <c:axId val="98998144"/>
      </c:barChart>
      <c:catAx>
        <c:axId val="98641792"/>
        <c:scaling>
          <c:orientation val="minMax"/>
        </c:scaling>
        <c:axPos val="b"/>
        <c:majorTickMark val="none"/>
        <c:tickLblPos val="nextTo"/>
        <c:crossAx val="98998144"/>
        <c:crosses val="autoZero"/>
        <c:auto val="1"/>
        <c:lblAlgn val="ctr"/>
        <c:lblOffset val="100"/>
      </c:catAx>
      <c:valAx>
        <c:axId val="98998144"/>
        <c:scaling>
          <c:orientation val="minMax"/>
          <c:max val="1"/>
          <c:min val="0.1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98641792"/>
        <c:crosses val="autoZero"/>
        <c:crossBetween val="between"/>
        <c:minorUnit val="0.15000000000000024"/>
      </c:valAx>
    </c:plotArea>
    <c:legend>
      <c:legendPos val="r"/>
      <c:layout>
        <c:manualLayout>
          <c:xMode val="edge"/>
          <c:yMode val="edge"/>
          <c:x val="0.76361695105772553"/>
          <c:y val="0.29938648792109845"/>
          <c:w val="0.23346107961005372"/>
          <c:h val="0.43822439134306618"/>
        </c:manualLayout>
      </c:layout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autoTitleDeleted val="1"/>
    <c:plotArea>
      <c:layout>
        <c:manualLayout>
          <c:layoutTarget val="inner"/>
          <c:xMode val="edge"/>
          <c:yMode val="edge"/>
          <c:x val="8.1519728094727822E-2"/>
          <c:y val="6.7211667839376085E-2"/>
          <c:w val="0.68363423167564064"/>
          <c:h val="0.73322501203570611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Ключевая ставка ЦБ РФ, %</c:v>
                </c:pt>
              </c:strCache>
            </c:strRef>
          </c:tx>
          <c:spPr>
            <a:ln w="41275" cap="flat" cmpd="sng" algn="ctr">
              <a:solidFill>
                <a:schemeClr val="accent3"/>
              </a:solidFill>
              <a:prstDash val="solid"/>
            </a:ln>
            <a:effectLst/>
          </c:spPr>
          <c:marker>
            <c:symbol val="none"/>
          </c:marker>
          <c:cat>
            <c:numRef>
              <c:f>Лист1!$A$2:$A$25</c:f>
              <c:numCache>
                <c:formatCode>dd/mm/yyyy</c:formatCode>
                <c:ptCount val="24"/>
                <c:pt idx="0">
                  <c:v>41848</c:v>
                </c:pt>
                <c:pt idx="1">
                  <c:v>41948</c:v>
                </c:pt>
                <c:pt idx="2">
                  <c:v>41985</c:v>
                </c:pt>
                <c:pt idx="3">
                  <c:v>41989</c:v>
                </c:pt>
                <c:pt idx="4">
                  <c:v>42037</c:v>
                </c:pt>
                <c:pt idx="5">
                  <c:v>42079</c:v>
                </c:pt>
                <c:pt idx="6">
                  <c:v>42129</c:v>
                </c:pt>
                <c:pt idx="7">
                  <c:v>42171</c:v>
                </c:pt>
                <c:pt idx="8">
                  <c:v>42219</c:v>
                </c:pt>
                <c:pt idx="9">
                  <c:v>42535</c:v>
                </c:pt>
                <c:pt idx="10">
                  <c:v>42632</c:v>
                </c:pt>
                <c:pt idx="11">
                  <c:v>42821</c:v>
                </c:pt>
                <c:pt idx="12">
                  <c:v>42857</c:v>
                </c:pt>
                <c:pt idx="13">
                  <c:v>42905</c:v>
                </c:pt>
                <c:pt idx="14">
                  <c:v>42996</c:v>
                </c:pt>
                <c:pt idx="15">
                  <c:v>43038</c:v>
                </c:pt>
                <c:pt idx="16">
                  <c:v>43087</c:v>
                </c:pt>
                <c:pt idx="17">
                  <c:v>43143</c:v>
                </c:pt>
                <c:pt idx="18">
                  <c:v>43185</c:v>
                </c:pt>
                <c:pt idx="19">
                  <c:v>43360</c:v>
                </c:pt>
                <c:pt idx="20">
                  <c:v>43451</c:v>
                </c:pt>
                <c:pt idx="21">
                  <c:v>43633</c:v>
                </c:pt>
                <c:pt idx="22">
                  <c:v>43675</c:v>
                </c:pt>
                <c:pt idx="23">
                  <c:v>43717</c:v>
                </c:pt>
              </c:numCache>
            </c:numRef>
          </c:cat>
          <c:val>
            <c:numRef>
              <c:f>Лист1!$B$2:$B$25</c:f>
              <c:numCache>
                <c:formatCode>0.00</c:formatCode>
                <c:ptCount val="24"/>
                <c:pt idx="0">
                  <c:v>8</c:v>
                </c:pt>
                <c:pt idx="1">
                  <c:v>9.5</c:v>
                </c:pt>
                <c:pt idx="2">
                  <c:v>10.5</c:v>
                </c:pt>
                <c:pt idx="3">
                  <c:v>17</c:v>
                </c:pt>
                <c:pt idx="4">
                  <c:v>15</c:v>
                </c:pt>
                <c:pt idx="5">
                  <c:v>14</c:v>
                </c:pt>
                <c:pt idx="6">
                  <c:v>12.5</c:v>
                </c:pt>
                <c:pt idx="7">
                  <c:v>11.5</c:v>
                </c:pt>
                <c:pt idx="8">
                  <c:v>11</c:v>
                </c:pt>
                <c:pt idx="9">
                  <c:v>10.5</c:v>
                </c:pt>
                <c:pt idx="10">
                  <c:v>10</c:v>
                </c:pt>
                <c:pt idx="11">
                  <c:v>9.75</c:v>
                </c:pt>
                <c:pt idx="12">
                  <c:v>9.25</c:v>
                </c:pt>
                <c:pt idx="13">
                  <c:v>9</c:v>
                </c:pt>
                <c:pt idx="14">
                  <c:v>8.5</c:v>
                </c:pt>
                <c:pt idx="15">
                  <c:v>8.25</c:v>
                </c:pt>
                <c:pt idx="16">
                  <c:v>7.75</c:v>
                </c:pt>
                <c:pt idx="17">
                  <c:v>7.5</c:v>
                </c:pt>
                <c:pt idx="18">
                  <c:v>7.25</c:v>
                </c:pt>
                <c:pt idx="19">
                  <c:v>7.5</c:v>
                </c:pt>
                <c:pt idx="20">
                  <c:v>7.75</c:v>
                </c:pt>
                <c:pt idx="21">
                  <c:v>7.5</c:v>
                </c:pt>
                <c:pt idx="22">
                  <c:v>7.25</c:v>
                </c:pt>
                <c:pt idx="23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Средневзвешенная ставка по привлекаемым кредитам, %</c:v>
                </c:pt>
              </c:strCache>
            </c:strRef>
          </c:tx>
          <c:spPr>
            <a:ln w="44450" cap="flat" cmpd="sng" algn="ctr">
              <a:solidFill>
                <a:srgbClr val="FFC000"/>
              </a:solidFill>
              <a:prstDash val="solid"/>
            </a:ln>
            <a:effectLst/>
          </c:spPr>
          <c:marker>
            <c:symbol val="none"/>
          </c:marker>
          <c:cat>
            <c:numRef>
              <c:f>Лист1!$A$2:$A$25</c:f>
              <c:numCache>
                <c:formatCode>dd/mm/yyyy</c:formatCode>
                <c:ptCount val="24"/>
                <c:pt idx="0">
                  <c:v>41848</c:v>
                </c:pt>
                <c:pt idx="1">
                  <c:v>41948</c:v>
                </c:pt>
                <c:pt idx="2">
                  <c:v>41985</c:v>
                </c:pt>
                <c:pt idx="3">
                  <c:v>41989</c:v>
                </c:pt>
                <c:pt idx="4">
                  <c:v>42037</c:v>
                </c:pt>
                <c:pt idx="5">
                  <c:v>42079</c:v>
                </c:pt>
                <c:pt idx="6">
                  <c:v>42129</c:v>
                </c:pt>
                <c:pt idx="7">
                  <c:v>42171</c:v>
                </c:pt>
                <c:pt idx="8">
                  <c:v>42219</c:v>
                </c:pt>
                <c:pt idx="9">
                  <c:v>42535</c:v>
                </c:pt>
                <c:pt idx="10">
                  <c:v>42632</c:v>
                </c:pt>
                <c:pt idx="11">
                  <c:v>42821</c:v>
                </c:pt>
                <c:pt idx="12">
                  <c:v>42857</c:v>
                </c:pt>
                <c:pt idx="13">
                  <c:v>42905</c:v>
                </c:pt>
                <c:pt idx="14">
                  <c:v>42996</c:v>
                </c:pt>
                <c:pt idx="15">
                  <c:v>43038</c:v>
                </c:pt>
                <c:pt idx="16">
                  <c:v>43087</c:v>
                </c:pt>
                <c:pt idx="17">
                  <c:v>43143</c:v>
                </c:pt>
                <c:pt idx="18">
                  <c:v>43185</c:v>
                </c:pt>
                <c:pt idx="19">
                  <c:v>43360</c:v>
                </c:pt>
                <c:pt idx="20">
                  <c:v>43451</c:v>
                </c:pt>
                <c:pt idx="21">
                  <c:v>43633</c:v>
                </c:pt>
                <c:pt idx="22">
                  <c:v>43675</c:v>
                </c:pt>
                <c:pt idx="23">
                  <c:v>43717</c:v>
                </c:pt>
              </c:numCache>
            </c:numRef>
          </c:cat>
          <c:val>
            <c:numRef>
              <c:f>Лист1!$C$2:$C$25</c:f>
              <c:numCache>
                <c:formatCode>General</c:formatCode>
                <c:ptCount val="24"/>
                <c:pt idx="0">
                  <c:v>8.59</c:v>
                </c:pt>
                <c:pt idx="1">
                  <c:v>8.5</c:v>
                </c:pt>
                <c:pt idx="2">
                  <c:v>8.61</c:v>
                </c:pt>
                <c:pt idx="3">
                  <c:v>8.9</c:v>
                </c:pt>
                <c:pt idx="4">
                  <c:v>8.9</c:v>
                </c:pt>
                <c:pt idx="5">
                  <c:v>8.8500000000000014</c:v>
                </c:pt>
                <c:pt idx="6">
                  <c:v>8.66</c:v>
                </c:pt>
                <c:pt idx="7">
                  <c:v>8.49</c:v>
                </c:pt>
                <c:pt idx="8">
                  <c:v>8.4700000000000006</c:v>
                </c:pt>
                <c:pt idx="9">
                  <c:v>8.42</c:v>
                </c:pt>
                <c:pt idx="10">
                  <c:v>8.6</c:v>
                </c:pt>
                <c:pt idx="11">
                  <c:v>10.793000000000001</c:v>
                </c:pt>
                <c:pt idx="12">
                  <c:v>10.863000000000001</c:v>
                </c:pt>
                <c:pt idx="13">
                  <c:v>10.017000000000001</c:v>
                </c:pt>
                <c:pt idx="14">
                  <c:v>8.9890000000000008</c:v>
                </c:pt>
                <c:pt idx="15">
                  <c:v>8.8500000000000014</c:v>
                </c:pt>
                <c:pt idx="16">
                  <c:v>8.8820000000000014</c:v>
                </c:pt>
                <c:pt idx="17">
                  <c:v>8.7960000000000012</c:v>
                </c:pt>
                <c:pt idx="18">
                  <c:v>8.6109999999999989</c:v>
                </c:pt>
                <c:pt idx="19">
                  <c:v>8.1209999999999987</c:v>
                </c:pt>
                <c:pt idx="20">
                  <c:v>8.1209999999999987</c:v>
                </c:pt>
                <c:pt idx="21">
                  <c:v>8.1189999999999998</c:v>
                </c:pt>
                <c:pt idx="22">
                  <c:v>8.1189999999999998</c:v>
                </c:pt>
                <c:pt idx="23">
                  <c:v>8.1179999999999986</c:v>
                </c:pt>
              </c:numCache>
            </c:numRef>
          </c:val>
        </c:ser>
        <c:marker val="1"/>
        <c:axId val="114008064"/>
        <c:axId val="114011136"/>
      </c:lineChart>
      <c:dateAx>
        <c:axId val="114008064"/>
        <c:scaling>
          <c:orientation val="minMax"/>
          <c:max val="43739"/>
          <c:min val="41821"/>
        </c:scaling>
        <c:axPos val="b"/>
        <c:numFmt formatCode="dd/mm/yyyy" sourceLinked="1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4011136"/>
        <c:crosses val="autoZero"/>
        <c:auto val="1"/>
        <c:lblOffset val="100"/>
        <c:majorUnit val="6"/>
        <c:majorTimeUnit val="months"/>
      </c:dateAx>
      <c:valAx>
        <c:axId val="114011136"/>
        <c:scaling>
          <c:orientation val="minMax"/>
          <c:max val="17.5"/>
          <c:min val="5.5"/>
        </c:scaling>
        <c:axPos val="l"/>
        <c:majorGridlines/>
        <c:numFmt formatCode="0.0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4008064"/>
        <c:crosses val="autoZero"/>
        <c:crossBetween val="between"/>
        <c:majorUnit val="2"/>
      </c:valAx>
    </c:plotArea>
    <c:legend>
      <c:legendPos val="r"/>
      <c:layout>
        <c:manualLayout>
          <c:xMode val="edge"/>
          <c:yMode val="edge"/>
          <c:x val="0.76356388582477086"/>
          <c:y val="0.22161831555753134"/>
          <c:w val="0.21936809888507147"/>
          <c:h val="0.34825760100729558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7.5205380577427816E-2"/>
          <c:y val="3.4793129950686785E-2"/>
          <c:w val="0.72418055555555561"/>
          <c:h val="0.764100285153503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43000"/>
                    <a:satMod val="165000"/>
                  </a:schemeClr>
                </a:gs>
                <a:gs pos="55000">
                  <a:schemeClr val="accent4">
                    <a:tint val="83000"/>
                    <a:satMod val="155000"/>
                  </a:schemeClr>
                </a:gs>
                <a:gs pos="100000">
                  <a:schemeClr val="accent4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4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1.1426000899685221E-2"/>
                  <c:y val="3.193991473300244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7.1412505623032231E-3"/>
                  <c:y val="-6.3879829466004755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0796259842519685E-2"/>
                  <c:y val="9.7982940167141968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СФО</c:v>
                </c:pt>
                <c:pt idx="1">
                  <c:v>ЦФО</c:v>
                </c:pt>
                <c:pt idx="2">
                  <c:v>СЗФО </c:v>
                </c:pt>
                <c:pt idx="3">
                  <c:v>ДФО</c:v>
                </c:pt>
                <c:pt idx="4">
                  <c:v>ЮФО</c:v>
                </c:pt>
                <c:pt idx="5">
                  <c:v>УФО</c:v>
                </c:pt>
                <c:pt idx="6">
                  <c:v>ПФО</c:v>
                </c:pt>
                <c:pt idx="7">
                  <c:v>СКФО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2" formatCode="0.00%">
                  <c:v>8.9900000000000063E-2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 стоимость рыночного долга, % </c:v>
                </c:pt>
              </c:strCache>
            </c:strRef>
          </c:tx>
          <c:dPt>
            <c:idx val="2"/>
            <c:spPr>
              <a:gradFill rotWithShape="1">
                <a:gsLst>
                  <a:gs pos="0">
                    <a:schemeClr val="accent1">
                      <a:tint val="43000"/>
                      <a:satMod val="165000"/>
                    </a:schemeClr>
                  </a:gs>
                  <a:gs pos="55000">
                    <a:schemeClr val="accent1">
                      <a:tint val="83000"/>
                      <a:satMod val="155000"/>
                    </a:schemeClr>
                  </a:gs>
                  <a:gs pos="100000">
                    <a:schemeClr val="accent1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1"/>
                </a:solidFill>
                <a:prstDash val="solid"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2.7776684164479443E-3"/>
                  <c:y val="-9.798294016714193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6.9444444444444458E-3"/>
                  <c:y val="-2.8820100235776272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7.4955161854768602E-3"/>
                  <c:y val="-5.7877556088539181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3.1172839506173077E-4"/>
                  <c:y val="-5.7879598345281892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2.7998236331569682E-3"/>
                  <c:y val="-2.8530326695726631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4.1997354497354455E-3"/>
                  <c:y val="-2.3343198794905151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5.5996472663139424E-3"/>
                  <c:y val="-7.7809981897436886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8.3994708994709864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СФО</c:v>
                </c:pt>
                <c:pt idx="1">
                  <c:v>ЦФО</c:v>
                </c:pt>
                <c:pt idx="2">
                  <c:v>СЗФО </c:v>
                </c:pt>
                <c:pt idx="3">
                  <c:v>ДФО</c:v>
                </c:pt>
                <c:pt idx="4">
                  <c:v>ЮФО</c:v>
                </c:pt>
                <c:pt idx="5">
                  <c:v>УФО</c:v>
                </c:pt>
                <c:pt idx="6">
                  <c:v>ПФО</c:v>
                </c:pt>
                <c:pt idx="7">
                  <c:v>СКФО</c:v>
                </c:pt>
              </c:strCache>
            </c:strRef>
          </c:cat>
          <c:val>
            <c:numRef>
              <c:f>Лист1!$C$2:$C$9</c:f>
              <c:numCache>
                <c:formatCode>0.00%</c:formatCode>
                <c:ptCount val="8"/>
                <c:pt idx="0">
                  <c:v>9.2500000000000027E-2</c:v>
                </c:pt>
                <c:pt idx="1">
                  <c:v>9.2900000000000024E-2</c:v>
                </c:pt>
                <c:pt idx="2">
                  <c:v>9.9800000000000028E-2</c:v>
                </c:pt>
                <c:pt idx="3">
                  <c:v>0.10260000000000002</c:v>
                </c:pt>
                <c:pt idx="4">
                  <c:v>0.1028</c:v>
                </c:pt>
                <c:pt idx="5">
                  <c:v>0.10310000000000002</c:v>
                </c:pt>
                <c:pt idx="6">
                  <c:v>0.10400000000000002</c:v>
                </c:pt>
                <c:pt idx="7">
                  <c:v>0.10460000000000012</c:v>
                </c:pt>
              </c:numCache>
            </c:numRef>
          </c:val>
        </c:ser>
        <c:axId val="115572736"/>
        <c:axId val="115574272"/>
      </c:barChart>
      <c:catAx>
        <c:axId val="1155727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15574272"/>
        <c:crosses val="autoZero"/>
        <c:auto val="1"/>
        <c:lblAlgn val="ctr"/>
        <c:lblOffset val="100"/>
      </c:catAx>
      <c:valAx>
        <c:axId val="115574272"/>
        <c:scaling>
          <c:orientation val="minMax"/>
          <c:max val="0.11"/>
          <c:min val="7.5000000000000039E-2"/>
        </c:scaling>
        <c:axPos val="l"/>
        <c:majorGridlines/>
        <c:numFmt formatCode="0.0%" sourceLinked="0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5572736"/>
        <c:crosses val="autoZero"/>
        <c:crossBetween val="between"/>
        <c:majorUnit val="5.0000000000000114E-3"/>
      </c:valAx>
    </c:plotArea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autoTitleDeleted val="1"/>
    <c:plotArea>
      <c:layout>
        <c:manualLayout>
          <c:layoutTarget val="inner"/>
          <c:xMode val="edge"/>
          <c:yMode val="edge"/>
          <c:x val="7.6551697530864202E-2"/>
          <c:y val="5.9034721450703334E-2"/>
          <c:w val="0.72883112874779543"/>
          <c:h val="0.75030667888753111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43000"/>
                    <a:satMod val="165000"/>
                  </a:schemeClr>
                </a:gs>
                <a:gs pos="55000">
                  <a:schemeClr val="accent4">
                    <a:tint val="83000"/>
                    <a:satMod val="155000"/>
                  </a:schemeClr>
                </a:gs>
                <a:gs pos="100000">
                  <a:schemeClr val="accent4">
                    <a:shade val="85000"/>
                  </a:schemeClr>
                </a:gs>
              </a:gsLst>
              <a:path path="circle">
                <a:fillToRect l="-40000" t="-90000" r="140000" b="190000"/>
              </a:path>
            </a:gradFill>
            <a:ln w="9525" cap="flat" cmpd="sng" algn="ctr">
              <a:solidFill>
                <a:schemeClr val="accent4"/>
              </a:solidFill>
              <a:prstDash val="solid"/>
            </a:ln>
            <a:effectLst>
              <a:outerShdw blurRad="50800" dist="25400" dir="5400000" rotWithShape="0">
                <a:srgbClr val="000000">
                  <a:alpha val="45000"/>
                </a:srgbClr>
              </a:outerShdw>
            </a:effectLst>
          </c:spPr>
          <c:dLbls>
            <c:dLbl>
              <c:idx val="0"/>
              <c:layout>
                <c:manualLayout>
                  <c:x val="1.1426000899685236E-2"/>
                  <c:y val="3.193991473300244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7.1412505623032283E-3"/>
                  <c:y val="-6.3879829466004755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3629188712522163E-2"/>
                  <c:y val="1.0374664252991498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ДФО</c:v>
                </c:pt>
                <c:pt idx="1">
                  <c:v>ЦФО</c:v>
                </c:pt>
                <c:pt idx="2">
                  <c:v>СЗФО </c:v>
                </c:pt>
                <c:pt idx="3">
                  <c:v>ЮФО</c:v>
                </c:pt>
                <c:pt idx="4">
                  <c:v>УФО</c:v>
                </c:pt>
                <c:pt idx="5">
                  <c:v>СКФО</c:v>
                </c:pt>
                <c:pt idx="6">
                  <c:v>СФО</c:v>
                </c:pt>
                <c:pt idx="7">
                  <c:v>ПФО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2" formatCode="0.00%">
                  <c:v>7.9900000000000124E-2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 стоимость рыночного долга за 2018 год, % </c:v>
                </c:pt>
              </c:strCache>
            </c:strRef>
          </c:tx>
          <c:dPt>
            <c:idx val="2"/>
            <c:spPr>
              <a:gradFill rotWithShape="1">
                <a:gsLst>
                  <a:gs pos="0">
                    <a:schemeClr val="accent1">
                      <a:tint val="43000"/>
                      <a:satMod val="165000"/>
                    </a:schemeClr>
                  </a:gs>
                  <a:gs pos="55000">
                    <a:schemeClr val="accent1">
                      <a:tint val="83000"/>
                      <a:satMod val="155000"/>
                    </a:schemeClr>
                  </a:gs>
                  <a:gs pos="100000">
                    <a:schemeClr val="accent1">
                      <a:shade val="85000"/>
                    </a:schemeClr>
                  </a:gs>
                </a:gsLst>
                <a:path path="circle">
                  <a:fillToRect l="-40000" t="-90000" r="140000" b="190000"/>
                </a:path>
              </a:gradFill>
              <a:ln w="9525" cap="flat" cmpd="sng" algn="ctr">
                <a:solidFill>
                  <a:schemeClr val="accent1"/>
                </a:solidFill>
                <a:prstDash val="solid"/>
              </a:ln>
              <a:effectLst>
                <a:outerShdw blurRad="50800" dist="25400" dir="5400000" rotWithShape="0">
                  <a:srgbClr val="000000">
                    <a:alpha val="4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8.3772045855379229E-3"/>
                  <c:y val="1.151882247001795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5.5555555555555558E-3"/>
                  <c:y val="-7.7473847935024778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2.4294422398589061E-2"/>
                  <c:y val="3.0386974546687838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7.3112874779541715E-3"/>
                  <c:y val="-7.3555929683026683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2.7998236331569682E-3"/>
                  <c:y val="7.6480106199026433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4.1997354497354455E-3"/>
                  <c:y val="-2.3343198794905151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9.7993827160494235E-3"/>
                  <c:y val="3.8571212885178197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6.9995590828924497E-3"/>
                  <c:y val="4.5222895461757675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Лист1!$A$2:$A$9</c:f>
              <c:strCache>
                <c:ptCount val="8"/>
                <c:pt idx="0">
                  <c:v>ДФО</c:v>
                </c:pt>
                <c:pt idx="1">
                  <c:v>ЦФО</c:v>
                </c:pt>
                <c:pt idx="2">
                  <c:v>СЗФО </c:v>
                </c:pt>
                <c:pt idx="3">
                  <c:v>ЮФО</c:v>
                </c:pt>
                <c:pt idx="4">
                  <c:v>УФО</c:v>
                </c:pt>
                <c:pt idx="5">
                  <c:v>СКФО</c:v>
                </c:pt>
                <c:pt idx="6">
                  <c:v>СФО</c:v>
                </c:pt>
                <c:pt idx="7">
                  <c:v>ПФО</c:v>
                </c:pt>
              </c:strCache>
            </c:strRef>
          </c:cat>
          <c:val>
            <c:numRef>
              <c:f>Лист1!$C$2:$C$9</c:f>
              <c:numCache>
                <c:formatCode>0.00%</c:formatCode>
                <c:ptCount val="8"/>
                <c:pt idx="0">
                  <c:v>8.0700000000000063E-2</c:v>
                </c:pt>
                <c:pt idx="1">
                  <c:v>8.1100000000000005E-2</c:v>
                </c:pt>
                <c:pt idx="2">
                  <c:v>8.1300000000000011E-2</c:v>
                </c:pt>
                <c:pt idx="3">
                  <c:v>8.1500000000000045E-2</c:v>
                </c:pt>
                <c:pt idx="4">
                  <c:v>8.4900000000000045E-2</c:v>
                </c:pt>
                <c:pt idx="5">
                  <c:v>8.5000000000000006E-2</c:v>
                </c:pt>
                <c:pt idx="6">
                  <c:v>8.6700000000000041E-2</c:v>
                </c:pt>
                <c:pt idx="7">
                  <c:v>8.6800000000000002E-2</c:v>
                </c:pt>
              </c:numCache>
            </c:numRef>
          </c:val>
        </c:ser>
        <c:axId val="119687040"/>
        <c:axId val="119688576"/>
      </c:barChart>
      <c:catAx>
        <c:axId val="11968704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9688576"/>
        <c:crosses val="autoZero"/>
        <c:auto val="1"/>
        <c:lblAlgn val="ctr"/>
        <c:lblOffset val="100"/>
      </c:catAx>
      <c:valAx>
        <c:axId val="119688576"/>
        <c:scaling>
          <c:orientation val="minMax"/>
          <c:max val="9.0000000000000024E-2"/>
          <c:min val="7.0000000000000021E-2"/>
        </c:scaling>
        <c:axPos val="l"/>
        <c:majorGridlines/>
        <c:numFmt formatCode="0.0%" sourceLinked="0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9687040"/>
        <c:crosses val="autoZero"/>
        <c:crossBetween val="between"/>
        <c:majorUnit val="3.0000000000000092E-3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82086309523809564"/>
          <c:y val="0.51318087164104276"/>
          <c:w val="0.17073743386243526"/>
          <c:h val="0.43038950088166994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0.72514</cdr:x>
      <cdr:y>0.34</cdr:y>
    </cdr:from>
    <cdr:to>
      <cdr:x>0.81279</cdr:x>
      <cdr:y>0.42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6552728" y="1224136"/>
          <a:ext cx="792049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-4,7%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0.64545</cdr:x>
      <cdr:y>0.28</cdr:y>
    </cdr:from>
    <cdr:to>
      <cdr:x>0.72514</cdr:x>
      <cdr:y>0.3528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832648" y="1008112"/>
          <a:ext cx="720080" cy="2621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-1,6%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0.5578</cdr:x>
      <cdr:y>0.28</cdr:y>
    </cdr:from>
    <cdr:to>
      <cdr:x>0.62952</cdr:x>
      <cdr:y>0.35614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5040560" y="1008112"/>
          <a:ext cx="648072" cy="2741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2,9%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0.47015</cdr:x>
      <cdr:y>0.32</cdr:y>
    </cdr:from>
    <cdr:to>
      <cdr:x>0.54983</cdr:x>
      <cdr:y>0.42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4248472" y="1152128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10,9%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0.4064</cdr:x>
      <cdr:y>0.38</cdr:y>
    </cdr:from>
    <cdr:to>
      <cdr:x>0.49405</cdr:x>
      <cdr:y>0.48157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672409" y="1368152"/>
          <a:ext cx="792088" cy="365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19,9%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0.34265</cdr:x>
      <cdr:y>0.44</cdr:y>
    </cdr:from>
    <cdr:to>
      <cdr:x>0.42411</cdr:x>
      <cdr:y>0.52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3096344" y="1584176"/>
          <a:ext cx="736113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28,8%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0.27093</cdr:x>
      <cdr:y>0.46</cdr:y>
    </cdr:from>
    <cdr:to>
      <cdr:x>0.35061</cdr:x>
      <cdr:y>0.56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2448272" y="1656184"/>
          <a:ext cx="72002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15,6%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0.21515</cdr:x>
      <cdr:y>0.52</cdr:y>
    </cdr:from>
    <cdr:to>
      <cdr:x>0.28687</cdr:x>
      <cdr:y>0.61613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1944216" y="1872208"/>
          <a:ext cx="648072" cy="346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8,5%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0.13547</cdr:x>
      <cdr:y>0.56</cdr:y>
    </cdr:from>
    <cdr:to>
      <cdr:x>0.22313</cdr:x>
      <cdr:y>0.63281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1224136" y="2016224"/>
          <a:ext cx="792139" cy="2621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24,3%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0.05578</cdr:x>
      <cdr:y>0.62</cdr:y>
    </cdr:from>
    <cdr:to>
      <cdr:x>0.13547</cdr:x>
      <cdr:y>0.69825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504056" y="2232248"/>
          <a:ext cx="720119" cy="2817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51,5%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0.82873</cdr:x>
      <cdr:y>0.52</cdr:y>
    </cdr:from>
    <cdr:to>
      <cdr:x>1</cdr:x>
      <cdr:y>0.67789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7488832" y="1872208"/>
          <a:ext cx="1547664" cy="568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Темп 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прироста,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0.73311</cdr:x>
      <cdr:y>0.10526</cdr:y>
    </cdr:from>
    <cdr:to>
      <cdr:x>0.82076</cdr:x>
      <cdr:y>0.21895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6624736" y="288032"/>
          <a:ext cx="792091" cy="311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13,1%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0.63749</cdr:x>
      <cdr:y>0.02632</cdr:y>
    </cdr:from>
    <cdr:to>
      <cdr:x>0.71718</cdr:x>
      <cdr:y>0.14281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5760640" y="72008"/>
          <a:ext cx="720119" cy="318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- 0,2%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0.54186</cdr:x>
      <cdr:y>0.02632</cdr:y>
    </cdr:from>
    <cdr:to>
      <cdr:x>0.61503</cdr:x>
      <cdr:y>0.12877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4896544" y="72008"/>
          <a:ext cx="661201" cy="2803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9,4%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0.47015</cdr:x>
      <cdr:y>0.10526</cdr:y>
    </cdr:from>
    <cdr:to>
      <cdr:x>0.55162</cdr:x>
      <cdr:y>0.22123</cdr:y>
    </cdr:to>
    <cdr:sp macro="" textlink="">
      <cdr:nvSpPr>
        <cdr:cNvPr id="20" name="TextBox 19"/>
        <cdr:cNvSpPr txBox="1"/>
      </cdr:nvSpPr>
      <cdr:spPr>
        <a:xfrm xmlns:a="http://schemas.openxmlformats.org/drawingml/2006/main">
          <a:off x="4248472" y="288032"/>
          <a:ext cx="736203" cy="317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14,5%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0.4064</cdr:x>
      <cdr:y>0.18421</cdr:y>
    </cdr:from>
    <cdr:to>
      <cdr:x>0.48609</cdr:x>
      <cdr:y>0.28947</cdr:y>
    </cdr:to>
    <cdr:sp macro="" textlink="">
      <cdr:nvSpPr>
        <cdr:cNvPr id="21" name="TextBox 20"/>
        <cdr:cNvSpPr txBox="1"/>
      </cdr:nvSpPr>
      <cdr:spPr>
        <a:xfrm xmlns:a="http://schemas.openxmlformats.org/drawingml/2006/main">
          <a:off x="3672408" y="504056"/>
          <a:ext cx="720119" cy="288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14,3%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0.33468</cdr:x>
      <cdr:y>0.26316</cdr:y>
    </cdr:from>
    <cdr:to>
      <cdr:x>0.42411</cdr:x>
      <cdr:y>0.39474</cdr:y>
    </cdr:to>
    <cdr:sp macro="" textlink="">
      <cdr:nvSpPr>
        <cdr:cNvPr id="22" name="TextBox 21"/>
        <cdr:cNvSpPr txBox="1"/>
      </cdr:nvSpPr>
      <cdr:spPr>
        <a:xfrm xmlns:a="http://schemas.openxmlformats.org/drawingml/2006/main">
          <a:off x="3024336" y="720080"/>
          <a:ext cx="808133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29,2%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0.27093</cdr:x>
      <cdr:y>0.31579</cdr:y>
    </cdr:from>
    <cdr:to>
      <cdr:x>0.35061</cdr:x>
      <cdr:y>0.44737</cdr:y>
    </cdr:to>
    <cdr:sp macro="" textlink="">
      <cdr:nvSpPr>
        <cdr:cNvPr id="23" name="TextBox 22"/>
        <cdr:cNvSpPr txBox="1"/>
      </cdr:nvSpPr>
      <cdr:spPr>
        <a:xfrm xmlns:a="http://schemas.openxmlformats.org/drawingml/2006/main">
          <a:off x="2448272" y="864096"/>
          <a:ext cx="72002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20,6%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0.19921</cdr:x>
      <cdr:y>0.39474</cdr:y>
    </cdr:from>
    <cdr:to>
      <cdr:x>0.2789</cdr:x>
      <cdr:y>0.5</cdr:y>
    </cdr:to>
    <cdr:sp macro="" textlink="">
      <cdr:nvSpPr>
        <cdr:cNvPr id="24" name="TextBox 23"/>
        <cdr:cNvSpPr txBox="1"/>
      </cdr:nvSpPr>
      <cdr:spPr>
        <a:xfrm xmlns:a="http://schemas.openxmlformats.org/drawingml/2006/main">
          <a:off x="1800200" y="1080120"/>
          <a:ext cx="720080" cy="288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30,1%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0.1275</cdr:x>
      <cdr:y>0.47368</cdr:y>
    </cdr:from>
    <cdr:to>
      <cdr:x>0.20719</cdr:x>
      <cdr:y>0.57895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1152128" y="1296144"/>
          <a:ext cx="720119" cy="288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38,5%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0.04781</cdr:x>
      <cdr:y>0.55263</cdr:y>
    </cdr:from>
    <cdr:to>
      <cdr:x>0.1275</cdr:x>
      <cdr:y>0.65789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432048" y="1512168"/>
          <a:ext cx="72011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rPr>
            <a:t>87,3%</a:t>
          </a:r>
          <a:endParaRPr lang="ru-RU" sz="1400" b="1" dirty="0">
            <a:solidFill>
              <a:schemeClr val="accent4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0.82873</cdr:x>
      <cdr:y>0.28947</cdr:y>
    </cdr:from>
    <cdr:to>
      <cdr:x>0.98013</cdr:x>
      <cdr:y>0.50355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7488815" y="792088"/>
          <a:ext cx="1368169" cy="5857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Темп </a:t>
          </a:r>
        </a:p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прироста,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0.10484</cdr:x>
      <cdr:y>0.16216</cdr:y>
    </cdr:from>
    <cdr:to>
      <cdr:x>0.17742</cdr:x>
      <cdr:y>0.23258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864096"/>
          <a:ext cx="648072" cy="375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41,0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0.25806</cdr:x>
      <cdr:y>0.16216</cdr:y>
    </cdr:from>
    <cdr:to>
      <cdr:x>0.33065</cdr:x>
      <cdr:y>0.23258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04256" y="864096"/>
          <a:ext cx="648072" cy="375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40,9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0.41935</cdr:x>
      <cdr:y>0.24324</cdr:y>
    </cdr:from>
    <cdr:to>
      <cdr:x>0.49194</cdr:x>
      <cdr:y>0.31367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744416" y="1296144"/>
          <a:ext cx="648072" cy="375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35,5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0.57258</cdr:x>
      <cdr:y>0.21622</cdr:y>
    </cdr:from>
    <cdr:to>
      <cdr:x>0.64516</cdr:x>
      <cdr:y>0.28664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112568" y="1152128"/>
          <a:ext cx="648072" cy="375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37,9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0.11549</cdr:x>
      <cdr:y>0.71264</cdr:y>
    </cdr:from>
    <cdr:to>
      <cdr:x>0.1633</cdr:x>
      <cdr:y>0.75862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3625" y="4464496"/>
          <a:ext cx="43203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0.13547</cdr:x>
      <cdr:y>0.65217</cdr:y>
    </cdr:from>
    <cdr:to>
      <cdr:x>0.23502</cdr:x>
      <cdr:y>0.70115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224136" y="4320481"/>
          <a:ext cx="899621" cy="3244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0.2908</cdr:x>
      <cdr:y>0.52874</cdr:y>
    </cdr:from>
    <cdr:to>
      <cdr:x>0.34658</cdr:x>
      <cdr:y>0.57471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627784" y="3312368"/>
          <a:ext cx="504056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0.35455</cdr:x>
      <cdr:y>0.47126</cdr:y>
    </cdr:from>
    <cdr:to>
      <cdr:x>0.41033</cdr:x>
      <cdr:y>0.51724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03848" y="2952328"/>
          <a:ext cx="50405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0.41829</cdr:x>
      <cdr:y>0.41379</cdr:y>
    </cdr:from>
    <cdr:to>
      <cdr:x>0.47407</cdr:x>
      <cdr:y>0.48276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779912" y="2592288"/>
          <a:ext cx="504056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0.47407</cdr:x>
      <cdr:y>0.32184</cdr:y>
    </cdr:from>
    <cdr:to>
      <cdr:x>0.52985</cdr:x>
      <cdr:y>0.37931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283968" y="201622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0.64545</cdr:x>
      <cdr:y>0.68417</cdr:y>
    </cdr:from>
    <cdr:to>
      <cdr:x>0.75701</cdr:x>
      <cdr:y>0.74939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5832648" y="3528392"/>
          <a:ext cx="1008112" cy="3363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kern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rPr>
            <a:t>по 0,26</a:t>
          </a:r>
          <a:endParaRPr lang="ru-RU" sz="1800" kern="1200" dirty="0">
            <a:solidFill>
              <a:prstClr val="black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0.57374</cdr:x>
      <cdr:y>0.62832</cdr:y>
    </cdr:from>
    <cdr:to>
      <cdr:x>0.67733</cdr:x>
      <cdr:y>0.6868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184576" y="3240360"/>
          <a:ext cx="936091" cy="301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dirty="0">
              <a:latin typeface="Times New Roman" pitchFamily="18" charset="0"/>
              <a:cs typeface="Times New Roman" pitchFamily="18" charset="0"/>
            </a:rPr>
            <a:t>п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о 0,33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0.898</cdr:x>
      <cdr:y>0.34805</cdr:y>
    </cdr:from>
    <cdr:to>
      <cdr:x>1</cdr:x>
      <cdr:y>0.57802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36904" y="13839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0.79925</cdr:x>
      <cdr:y>0.33333</cdr:y>
    </cdr:from>
    <cdr:to>
      <cdr:x>0.82354</cdr:x>
      <cdr:y>0.33333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7308304" y="864096"/>
          <a:ext cx="222108" cy="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0.82287</cdr:x>
      <cdr:y>0.27778</cdr:y>
    </cdr:from>
    <cdr:to>
      <cdr:x>1</cdr:x>
      <cdr:y>0.41667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7524328" y="720080"/>
          <a:ext cx="16196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Медиана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, %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0.815</cdr:x>
      <cdr:y>0.44444</cdr:y>
    </cdr:from>
    <cdr:to>
      <cdr:x>0.82287</cdr:x>
      <cdr:y>0.47222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7452320" y="1152128"/>
          <a:ext cx="72008" cy="72008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0.815</cdr:x>
      <cdr:y>0.5</cdr:y>
    </cdr:from>
    <cdr:to>
      <cdr:x>0.82287</cdr:x>
      <cdr:y>0.52778</cdr:y>
    </cdr:to>
    <cdr:sp macro="" textlink="">
      <cdr:nvSpPr>
        <cdr:cNvPr id="8" name="Прямоугольник 7"/>
        <cdr:cNvSpPr/>
      </cdr:nvSpPr>
      <cdr:spPr>
        <a:xfrm xmlns:a="http://schemas.openxmlformats.org/drawingml/2006/main" flipH="1" flipV="1">
          <a:off x="7452319" y="1296144"/>
          <a:ext cx="72003" cy="72014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0.82287</cdr:x>
      <cdr:y>0.38889</cdr:y>
    </cdr:from>
    <cdr:to>
      <cdr:x>0.98425</cdr:x>
      <cdr:y>0.80556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524328" y="1008112"/>
          <a:ext cx="1475656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Средняя стоимость рыночного долга за 2017 год, 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0.20863</cdr:x>
      <cdr:y>0.86111</cdr:y>
    </cdr:from>
    <cdr:to>
      <cdr:x>0.42913</cdr:x>
      <cdr:y>0.9584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907704" y="2232248"/>
          <a:ext cx="2016223" cy="252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Архангельская область</a:t>
          </a:r>
          <a:endParaRPr lang="ru-RU" sz="11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0.11332</cdr:x>
      <cdr:y>0.13889</cdr:y>
    </cdr:from>
    <cdr:to>
      <cdr:x>0.21859</cdr:x>
      <cdr:y>0.27778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036198" y="360040"/>
          <a:ext cx="962589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9,86%</a:t>
          </a:r>
          <a:endParaRPr lang="ru-RU" sz="20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0.898</cdr:x>
      <cdr:y>0.34805</cdr:y>
    </cdr:from>
    <cdr:to>
      <cdr:x>1</cdr:x>
      <cdr:y>0.57802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136904" y="13839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0.21028</cdr:x>
      <cdr:y>0.89075</cdr:y>
    </cdr:from>
    <cdr:to>
      <cdr:x>0.43359</cdr:x>
      <cdr:y>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907704" y="2520280"/>
          <a:ext cx="2025868" cy="306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Архангельская область</a:t>
          </a:r>
          <a:endParaRPr lang="ru-RU" sz="11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0.11504</cdr:x>
      <cdr:y>0.12821</cdr:y>
    </cdr:from>
    <cdr:to>
      <cdr:x>0.22031</cdr:x>
      <cdr:y>0.2632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1043608" y="360040"/>
          <a:ext cx="955009" cy="379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8,25%</a:t>
          </a:r>
          <a:endParaRPr lang="ru-RU" sz="20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0.11504</cdr:x>
      <cdr:y>0.30769</cdr:y>
    </cdr:from>
    <cdr:to>
      <cdr:x>0.7659</cdr:x>
      <cdr:y>0.30769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>
          <a:off x="1043608" y="864096"/>
          <a:ext cx="5904656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9050" cap="flat" cmpd="sng" algn="ctr">
          <a:solidFill>
            <a:srgbClr val="A04DA3"/>
          </a:solidFill>
          <a:prstDash val="solid"/>
        </a:ln>
        <a:effectLst xmlns:a="http://schemas.openxmlformats.org/drawingml/2006/main">
          <a:outerShdw blurRad="51500" dist="25400" dir="5400000" rotWithShape="0">
            <a:srgbClr val="000000">
              <a:alpha val="40000"/>
            </a:srgbClr>
          </a:outerShdw>
        </a:effectLst>
      </cdr:spPr>
      <cdr:style>
        <a:lnRef xmlns:a="http://schemas.openxmlformats.org/drawingml/2006/main" idx="2">
          <a:schemeClr val="accent3"/>
        </a:lnRef>
        <a:fillRef xmlns:a="http://schemas.openxmlformats.org/drawingml/2006/main" idx="0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Georgia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0.8294</cdr:x>
      <cdr:y>0.66667</cdr:y>
    </cdr:from>
    <cdr:to>
      <cdr:x>0.83932</cdr:x>
      <cdr:y>0.69871</cdr:y>
    </cdr:to>
    <cdr:sp macro="" textlink="">
      <cdr:nvSpPr>
        <cdr:cNvPr id="14" name="Прямоугольник 13"/>
        <cdr:cNvSpPr/>
      </cdr:nvSpPr>
      <cdr:spPr>
        <a:xfrm xmlns:a="http://schemas.openxmlformats.org/drawingml/2006/main" flipV="1">
          <a:off x="7524317" y="1824212"/>
          <a:ext cx="89994" cy="8767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0.8294</cdr:x>
      <cdr:y>0.74359</cdr:y>
    </cdr:from>
    <cdr:to>
      <cdr:x>0.83932</cdr:x>
      <cdr:y>0.77564</cdr:y>
    </cdr:to>
    <cdr:sp macro="" textlink="">
      <cdr:nvSpPr>
        <cdr:cNvPr id="15" name="Прямоугольник 14"/>
        <cdr:cNvSpPr/>
      </cdr:nvSpPr>
      <cdr:spPr>
        <a:xfrm xmlns:a="http://schemas.openxmlformats.org/drawingml/2006/main">
          <a:off x="7524317" y="2034688"/>
          <a:ext cx="89994" cy="8769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3">
          <a:schemeClr val="accent4"/>
        </a:fillRef>
        <a:effectRef xmlns:a="http://schemas.openxmlformats.org/drawingml/2006/main" idx="2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0.83734</cdr:x>
      <cdr:y>0.33333</cdr:y>
    </cdr:from>
    <cdr:to>
      <cdr:x>0.96434</cdr:x>
      <cdr:y>0.4359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7596336" y="936104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Медиана, %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0.11549</cdr:x>
      <cdr:y>0.71264</cdr:y>
    </cdr:from>
    <cdr:to>
      <cdr:x>0.1633</cdr:x>
      <cdr:y>0.75862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43625" y="4464496"/>
          <a:ext cx="43203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0.17127</cdr:x>
      <cdr:y>0.66667</cdr:y>
    </cdr:from>
    <cdr:to>
      <cdr:x>0.23502</cdr:x>
      <cdr:y>0.70115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547664" y="4176464"/>
          <a:ext cx="576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0.12097</cdr:x>
      <cdr:y>0.20833</cdr:y>
    </cdr:from>
    <cdr:to>
      <cdr:x>0.25487</cdr:x>
      <cdr:y>0.26646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080120" y="1080120"/>
          <a:ext cx="1195592" cy="3013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1 023,4</a:t>
          </a:r>
        </a:p>
        <a:p xmlns:a="http://schemas.openxmlformats.org/drawingml/2006/main"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0.2908</cdr:x>
      <cdr:y>0.52874</cdr:y>
    </cdr:from>
    <cdr:to>
      <cdr:x>0.34658</cdr:x>
      <cdr:y>0.57471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627784" y="3312368"/>
          <a:ext cx="504056" cy="288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0.35455</cdr:x>
      <cdr:y>0.47126</cdr:y>
    </cdr:from>
    <cdr:to>
      <cdr:x>0.41033</cdr:x>
      <cdr:y>0.51724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03848" y="2952328"/>
          <a:ext cx="504055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0.41829</cdr:x>
      <cdr:y>0.41379</cdr:y>
    </cdr:from>
    <cdr:to>
      <cdr:x>0.47407</cdr:x>
      <cdr:y>0.48276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779912" y="2592288"/>
          <a:ext cx="504056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0.47407</cdr:x>
      <cdr:y>0.32184</cdr:y>
    </cdr:from>
    <cdr:to>
      <cdr:x>0.52985</cdr:x>
      <cdr:y>0.37931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4283968" y="201622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0.29032</cdr:x>
      <cdr:y>0.11111</cdr:y>
    </cdr:from>
    <cdr:to>
      <cdr:x>0.40603</cdr:x>
      <cdr:y>0.1796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592288" y="576064"/>
          <a:ext cx="1033174" cy="355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1 128,5</a:t>
          </a:r>
        </a:p>
        <a:p xmlns:a="http://schemas.openxmlformats.org/drawingml/2006/main"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0.60157</cdr:x>
      <cdr:y>0.2069</cdr:y>
    </cdr:from>
    <cdr:to>
      <cdr:x>0.65735</cdr:x>
      <cdr:y>0.26437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5436096" y="1296144"/>
          <a:ext cx="50405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2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endParaRPr lang="ru-RU" sz="12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0.67329</cdr:x>
      <cdr:y>0.22989</cdr:y>
    </cdr:from>
    <cdr:to>
      <cdr:x>0.7211</cdr:x>
      <cdr:y>0.29885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6084168" y="1440190"/>
          <a:ext cx="432048" cy="432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0.43548</cdr:x>
      <cdr:y>0.11111</cdr:y>
    </cdr:from>
    <cdr:to>
      <cdr:x>0.56101</cdr:x>
      <cdr:y>0.16925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3888432" y="576064"/>
          <a:ext cx="1120856" cy="3014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  1 162,4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0.94452</cdr:x>
      <cdr:y>0.17637</cdr:y>
    </cdr:to>
    <cdr:sp macro="" textlink="">
      <cdr:nvSpPr>
        <cdr:cNvPr id="13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0"/>
          <a:ext cx="82296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rmAutofit/>
        </a:bodyPr>
        <a:lstStyle xmlns:a="http://schemas.openxmlformats.org/drawingml/2006/main">
          <a:lvl1pPr algn="ctr" defTabSz="914400" rtl="0" eaLnBrk="1" latinLnBrk="0" hangingPunct="1">
            <a:spcBef>
              <a:spcPct val="0"/>
            </a:spcBef>
            <a:buNone/>
            <a:defRPr sz="4400" kern="1200">
              <a:solidFill>
                <a:sysClr val="windowText" lastClr="000000"/>
              </a:solidFill>
              <a:latin typeface="Calibri"/>
            </a:defRPr>
          </a:lvl1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0.60484</cdr:x>
      <cdr:y>0.40278</cdr:y>
    </cdr:from>
    <cdr:to>
      <cdr:x>0.70161</cdr:x>
      <cdr:y>0.47222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5400600" y="2088232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675,0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0.32138</cdr:x>
      <cdr:y>0.04993</cdr:y>
    </cdr:from>
    <cdr:to>
      <cdr:x>0.41041</cdr:x>
      <cdr:y>0.86864</cdr:y>
    </cdr:to>
    <cdr:sp macro="" textlink="">
      <cdr:nvSpPr>
        <cdr:cNvPr id="2" name="Овал 1"/>
        <cdr:cNvSpPr/>
      </cdr:nvSpPr>
      <cdr:spPr>
        <a:xfrm xmlns:a="http://schemas.openxmlformats.org/drawingml/2006/main" rot="21012612">
          <a:off x="2904138" y="254086"/>
          <a:ext cx="804519" cy="416645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28575">
          <a:solidFill>
            <a:schemeClr val="accent4"/>
          </a:solidFill>
          <a:prstDash val="sysDot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AABD7-AFEF-4C5B-8428-796C09D63062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5A021-31B2-4196-8595-1970E865F1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EC9BC-78CB-4474-BDAD-FD0A53D84D20}" type="datetimeFigureOut">
              <a:rPr lang="ru-RU" smtClean="0"/>
              <a:pPr/>
              <a:t>19.09.2019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45359-9A32-4F7C-B901-BDDB543224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59A1A4-2D72-4696-B585-01E506BA893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525588" y="427038"/>
            <a:ext cx="4090987" cy="30686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17884" y="3595962"/>
            <a:ext cx="5807312" cy="6183448"/>
          </a:xfrm>
        </p:spPr>
        <p:txBody>
          <a:bodyPr vert="horz" lIns="91429" tIns="45715" rIns="91429" bIns="45715" rtlCol="0"/>
          <a:lstStyle/>
          <a:p>
            <a:pPr indent="360319" algn="just">
              <a:lnSpc>
                <a:spcPct val="105000"/>
              </a:lnSpc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1D591-C47F-4BFD-B512-42EFFCFD78CD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3626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FBD0870-8204-434B-83B6-DE7D1A56E93D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B8558-E841-4F69-AFB8-8E8D24A05183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C4140-BE53-4C59-9EC5-BA807F3E1CF6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9AE9-08B3-4BBF-958C-408F34C70E9F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B7DF7-BEF9-457E-B142-0204F987E4BC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8B7-A0AA-4186-9474-FBDE6A799832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893923E-9797-4C87-BCF2-33DFAE0562FC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4E7A04-0F19-4192-BA07-ACA2730B975E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0D016-B516-44A8-9C82-53E0CE2D6093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E4CC-5C01-459C-B963-5A642D71E017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6141-3FC6-4959-A0D8-B860F8FE7015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E748D1-1388-42E7-BE0D-EB2067914CAC}" type="datetime1">
              <a:rPr lang="ru-RU" smtClean="0"/>
              <a:pPr/>
              <a:t>19.09.2019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36F8B5-7EA9-4279-A9BD-9819DFA03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96944" cy="2952328"/>
          </a:xfrm>
        </p:spPr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Министерство финансов Архангельской области </a:t>
            </a: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 информации Правительства Архангельской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области о реализации направлений долговой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политики Архангельской области на 2019 год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на плановый период 2020 и 2021 годов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4005064"/>
            <a:ext cx="4953000" cy="1752600"/>
          </a:xfrm>
        </p:spPr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25 сентября 2019 года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85852" y="476672"/>
            <a:ext cx="7286676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64008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None/>
              <a:tabLst/>
              <a:defRPr/>
            </a:pPr>
            <a:endParaRPr kumimoji="0" lang="ru-RU" sz="2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1297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Динамика ключевой ставки Центрального Банка Российской Федерации за 2014 - 2019 гг.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7504" y="1412776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75656" y="177281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17,0%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60032" y="508518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7,25%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88224" y="50131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7,0%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38610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7,75%</a:t>
            </a:r>
            <a:endParaRPr lang="ru-RU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6012160" y="4221088"/>
            <a:ext cx="288032" cy="576064"/>
          </a:xfrm>
          <a:prstGeom prst="straightConnector1">
            <a:avLst/>
          </a:prstGeom>
          <a:ln>
            <a:tailEnd type="stealth" w="med" len="lg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55976" y="299695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10,86%</a:t>
            </a:r>
            <a:endParaRPr lang="ru-RU" b="1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>
            <a:off x="4139953" y="3356992"/>
            <a:ext cx="288031" cy="432048"/>
          </a:xfrm>
          <a:prstGeom prst="straightConnector1">
            <a:avLst/>
          </a:prstGeom>
          <a:ln>
            <a:solidFill>
              <a:srgbClr val="FFC000"/>
            </a:solidFill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416824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стоимость рыночного долга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субъектов РФ за 2017-2018 гг.*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268760"/>
          <a:ext cx="9144000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ая соединительная линия 3"/>
          <p:cNvSpPr/>
          <p:nvPr/>
        </p:nvSpPr>
        <p:spPr>
          <a:xfrm>
            <a:off x="1043608" y="2060848"/>
            <a:ext cx="5904656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  <p:sp>
        <p:nvSpPr>
          <p:cNvPr id="5" name="TextBox 1"/>
          <p:cNvSpPr txBox="1"/>
          <p:nvPr/>
        </p:nvSpPr>
        <p:spPr>
          <a:xfrm>
            <a:off x="251520" y="5733256"/>
            <a:ext cx="8640960" cy="100811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по данным исследования, проведенного АО «ТРП – финансовые решения»</a:t>
            </a:r>
          </a:p>
          <a:p>
            <a:pPr algn="just">
              <a:lnSpc>
                <a:spcPts val="1500"/>
              </a:lnSpc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ts val="1500"/>
              </a:lnSpc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1500"/>
              </a:lnSpc>
            </a:pPr>
            <a:endParaRPr lang="ru-RU" sz="11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52320" y="2708920"/>
            <a:ext cx="72008" cy="72008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23528" y="6525344"/>
            <a:ext cx="19442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Диаграмма 9"/>
          <p:cNvGraphicFramePr/>
          <p:nvPr/>
        </p:nvGraphicFramePr>
        <p:xfrm>
          <a:off x="0" y="3717032"/>
          <a:ext cx="907200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2" name="Прямая соединительная линия 11"/>
          <p:cNvCxnSpPr/>
          <p:nvPr/>
        </p:nvCxnSpPr>
        <p:spPr>
          <a:xfrm>
            <a:off x="7380312" y="4725144"/>
            <a:ext cx="216024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07504" y="1412776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287016" y="476672"/>
            <a:ext cx="8856984" cy="11430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Бюджетный эффект от мероприятий, направленных на снижение расходов на обслуживание государственного долга.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72501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Объем привлечения и погашения по возобновляемым кредитным линиям в апреле-мае 2019 года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556792"/>
          <a:ext cx="9036496" cy="50890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139952" y="1988840"/>
            <a:ext cx="1584176" cy="7386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Перекредитовка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казначейскому кредиту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3419872" y="2420888"/>
            <a:ext cx="648072" cy="144016"/>
          </a:xfrm>
          <a:prstGeom prst="straightConnector1">
            <a:avLst/>
          </a:prstGeom>
          <a:ln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</a:rPr>
              <a:t>Динамика изменения и структура государственного долга по видам заимствований в 2016 – 2019 годах</a:t>
            </a:r>
            <a:endParaRPr lang="ru-RU" sz="2400" b="1" dirty="0">
              <a:latin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484784"/>
          <a:ext cx="892899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43204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Преимущества и недостатки облигационного займа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сравнении с кредитами кредитных организаций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95536" y="1340768"/>
          <a:ext cx="8280921" cy="536805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87111"/>
                <a:gridCol w="4293810"/>
              </a:tblGrid>
              <a:tr h="469109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latin typeface="Times New Roman" pitchFamily="18" charset="0"/>
                          <a:cs typeface="Times New Roman" pitchFamily="18" charset="0"/>
                        </a:rPr>
                        <a:t>Облигации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latin typeface="Times New Roman" pitchFamily="18" charset="0"/>
                          <a:cs typeface="Times New Roman" pitchFamily="18" charset="0"/>
                        </a:rPr>
                        <a:t>Кредиты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</a:tr>
              <a:tr h="317126">
                <a:tc gridSpan="2">
                  <a:txBody>
                    <a:bodyPr/>
                    <a:lstStyle/>
                    <a:p>
                      <a:pPr marL="126365" algn="ctr">
                        <a:lnSpc>
                          <a:spcPts val="1700"/>
                        </a:lnSpc>
                        <a:spcAft>
                          <a:spcPts val="1500"/>
                        </a:spcAft>
                      </a:pPr>
                      <a:r>
                        <a:rPr lang="ru-RU" sz="1400" u="none" strike="noStrike" spc="0" dirty="0">
                          <a:latin typeface="Times New Roman" pitchFamily="18" charset="0"/>
                          <a:cs typeface="Times New Roman" pitchFamily="18" charset="0"/>
                        </a:rPr>
                        <a:t>Преимущества</a:t>
                      </a:r>
                      <a:endParaRPr lang="ru-RU" sz="1400" dirty="0"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22077">
                <a:tc>
                  <a:txBody>
                    <a:bodyPr/>
                    <a:lstStyle/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В большинстве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случаев на момент размещения 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дешевле </a:t>
                      </a: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кредита на сопоставимых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условиях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Возможность удлинить срок заимствования </a:t>
                      </a:r>
                      <a:endParaRPr kumimoji="0" lang="ru-RU" sz="12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до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2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- 10 </a:t>
                      </a: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лет) и снизить риск рефинансирования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долга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Расширение круга кредиторов, публичная кредитная история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«Простой» и известный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инструмент</a:t>
                      </a: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Существует </a:t>
                      </a: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возможность досрочного погашения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Требуется меньше времени с момента принятия решения о заимствовании до поступления заемных средств в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Процедура менее трудоемка </a:t>
                      </a:r>
                      <a:endParaRPr lang="ru-RU" sz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Возможность открытия возобновляемой кредитной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линии</a:t>
                      </a: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cs typeface="Times New Roman" pitchFamily="18" charset="0"/>
                        </a:rPr>
                        <a:t>Возможность снижения ставки по согласованию с банком в ходе исполнения контракта</a:t>
                      </a:r>
                      <a:endParaRPr lang="ru-RU" sz="1200" dirty="0"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</a:tr>
              <a:tr h="360040">
                <a:tc gridSpan="2">
                  <a:txBody>
                    <a:bodyPr/>
                    <a:lstStyle/>
                    <a:p>
                      <a:pPr marL="126365" algn="ctr">
                        <a:lnSpc>
                          <a:spcPts val="1700"/>
                        </a:lnSpc>
                        <a:spcAft>
                          <a:spcPts val="1200"/>
                        </a:spcAft>
                      </a:pPr>
                      <a:r>
                        <a:rPr lang="ru-RU" sz="1400" u="none" strike="noStrike" spc="0" dirty="0">
                          <a:latin typeface="Times New Roman" pitchFamily="18" charset="0"/>
                          <a:cs typeface="Times New Roman" pitchFamily="18" charset="0"/>
                        </a:rPr>
                        <a:t>Недостатки</a:t>
                      </a:r>
                      <a:endParaRPr lang="ru-RU" sz="1400" dirty="0"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9699">
                <a:tc>
                  <a:txBody>
                    <a:bodyPr/>
                    <a:lstStyle/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Отсутствует возможность досрочного погашения по желанию эмитента (только досрочный выкуп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Управляется труднее по сравнению с возобновляемыми кредитными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линиями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Более трудоемкая и длительная процедура (5 - 6 месяцев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Помимо выплат дохода по купону стоимость облигаций включает  стоимость услуг биржи, депозитария, рейтингового агентства, вознаграждение организатора </a:t>
                      </a:r>
                      <a:endParaRPr kumimoji="0" lang="ru-RU" sz="1200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Зависимость возможности размещения от рыночной конъюнктуры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Стоимость заимствований выше, чем у облигационного займа на момент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размещения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Срок заимствований, как правило, не превышает 3 </a:t>
                      </a:r>
                      <a:r>
                        <a:rPr kumimoji="0" lang="ru-RU" sz="1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лет</a:t>
                      </a: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ru-RU" sz="1200" kern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6365" algn="l" rtl="0" eaLnBrk="1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Зависимость от </a:t>
                      </a:r>
                      <a:r>
                        <a:rPr kumimoji="0" lang="ru-RU" sz="1200" kern="1200" dirty="0" err="1">
                          <a:latin typeface="Times New Roman" pitchFamily="18" charset="0"/>
                          <a:cs typeface="Times New Roman" pitchFamily="18" charset="0"/>
                        </a:rPr>
                        <a:t>монокредитора</a:t>
                      </a:r>
                      <a:r>
                        <a:rPr kumimoji="0" lang="ru-RU" sz="1200" kern="1200" dirty="0">
                          <a:latin typeface="Times New Roman" pitchFamily="18" charset="0"/>
                          <a:cs typeface="Times New Roman" pitchFamily="18" charset="0"/>
                        </a:rPr>
                        <a:t> (концентрация долга у узкого круга кредиторов)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Segoe UI"/>
                        <a:cs typeface="Times New Roman" pitchFamily="18" charset="0"/>
                      </a:endParaRPr>
                    </a:p>
                  </a:txBody>
                  <a:tcPr marL="6350" marR="635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0" y="548680"/>
            <a:ext cx="9071992" cy="504056"/>
          </a:xfrm>
        </p:spPr>
        <p:txBody>
          <a:bodyPr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Классификация субъектов по группам долговой устойчивости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17568546"/>
              </p:ext>
            </p:extLst>
          </p:nvPr>
        </p:nvGraphicFramePr>
        <p:xfrm>
          <a:off x="179512" y="1052736"/>
          <a:ext cx="8784977" cy="50405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44416"/>
                <a:gridCol w="1800200"/>
                <a:gridCol w="1656184"/>
                <a:gridCol w="1584177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200" b="1" u="none" strike="noStrike" kern="1200" dirty="0">
                        <a:solidFill>
                          <a:schemeClr val="accent3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А</a:t>
                      </a:r>
                    </a:p>
                    <a:p>
                      <a:pPr algn="ctr" fontAlgn="b"/>
                      <a:r>
                        <a:rPr kumimoji="0" lang="ru-RU" sz="1400" b="1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(высокая</a:t>
                      </a:r>
                      <a:r>
                        <a:rPr kumimoji="0" lang="ru-RU" sz="1400" b="1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долговая  устойчивость)</a:t>
                      </a:r>
                      <a:endParaRPr kumimoji="0" lang="ru-RU" sz="1400" b="1" u="none" strike="noStrike" kern="1200" dirty="0"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В</a:t>
                      </a:r>
                    </a:p>
                    <a:p>
                      <a:pPr algn="ctr" fontAlgn="b"/>
                      <a:r>
                        <a:rPr kumimoji="0" lang="ru-RU" sz="1400" b="1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(средняя </a:t>
                      </a:r>
                      <a:r>
                        <a:rPr kumimoji="0" lang="ru-RU" sz="1400" b="1" u="none" strike="noStrike" kern="1200" baseline="0" dirty="0" smtClean="0">
                          <a:solidFill>
                            <a:srgbClr val="FFC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долговая  устойчивость)</a:t>
                      </a:r>
                      <a:endParaRPr kumimoji="0" lang="ru-RU" sz="1400" b="1" u="none" strike="noStrike" kern="1200" dirty="0">
                        <a:solidFill>
                          <a:srgbClr val="FFC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Группа С</a:t>
                      </a:r>
                    </a:p>
                    <a:p>
                      <a:pPr algn="ctr" fontAlgn="b"/>
                      <a:r>
                        <a:rPr kumimoji="0" lang="ru-RU" sz="14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(низкая</a:t>
                      </a:r>
                      <a:r>
                        <a:rPr kumimoji="0" lang="ru-RU" sz="1400" b="1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долговая  устойчивость)</a:t>
                      </a:r>
                      <a:endParaRPr kumimoji="0" lang="ru-RU" sz="1400" b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803222">
                <a:tc>
                  <a:txBody>
                    <a:bodyPr/>
                    <a:lstStyle/>
                    <a:p>
                      <a:pPr marL="108000" lvl="0"/>
                      <a:r>
                        <a:rPr kumimoji="0" lang="ru-RU" sz="14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объема госдолга к объему доходов бюджета </a:t>
                      </a:r>
                      <a:r>
                        <a:rPr kumimoji="0" lang="ru-RU" sz="1400" b="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 учета</a:t>
                      </a:r>
                      <a:r>
                        <a:rPr kumimoji="0" lang="ru-RU" sz="1400" b="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безвозмездных поступлений</a:t>
                      </a:r>
                      <a:endParaRPr kumimoji="0"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50%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85%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924970">
                <a:tc>
                  <a:txBody>
                    <a:bodyPr/>
                    <a:lstStyle/>
                    <a:p>
                      <a:pPr marL="108000" lvl="0"/>
                      <a:r>
                        <a:rPr kumimoji="0" lang="ru-RU" sz="14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расходов на обслуживание госдолга субъекта в общем объеме расходов бюджета </a:t>
                      </a:r>
                      <a:r>
                        <a:rPr kumimoji="0" lang="ru-RU" sz="1400" b="0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исключением расходов, осуществляемых за счет субвенций</a:t>
                      </a:r>
                      <a:endParaRPr kumimoji="0"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5%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8%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936104">
                <a:tc>
                  <a:txBody>
                    <a:bodyPr/>
                    <a:lstStyle/>
                    <a:p>
                      <a:pPr marL="108000" lvl="0"/>
                      <a:r>
                        <a:rPr kumimoji="0" lang="ru-RU" sz="14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Отношение годовой суммы платежей</a:t>
                      </a:r>
                      <a:r>
                        <a:rPr kumimoji="0" lang="ru-RU" sz="1400" b="1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погашению и обслуживанию госдолга * </a:t>
                      </a:r>
                    </a:p>
                    <a:p>
                      <a:pPr marL="108000" lvl="0"/>
                      <a:r>
                        <a:rPr kumimoji="0" lang="ru-RU" sz="1400" b="1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доходам бюджета </a:t>
                      </a:r>
                      <a:r>
                        <a:rPr kumimoji="0" lang="ru-RU" sz="1400" b="0" u="none" strike="noStrike" kern="12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(налоговым, неналоговым и дотациям)</a:t>
                      </a:r>
                      <a:endParaRPr kumimoji="0"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≤ 13%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kumimoji="0" lang="ru-RU" sz="1800" b="1" u="none" strike="noStrike" kern="1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u="none" strike="noStrike" kern="120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&gt;</a:t>
                      </a:r>
                      <a:r>
                        <a:rPr kumimoji="0" lang="en-US" sz="1800" b="1" u="none" strike="noStrike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18%</a:t>
                      </a:r>
                      <a:endParaRPr kumimoji="0" lang="ru-RU" sz="1800" b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1656184">
                <a:tc>
                  <a:txBody>
                    <a:bodyPr/>
                    <a:lstStyle/>
                    <a:p>
                      <a:pPr marL="108000" lvl="0"/>
                      <a:endParaRPr kumimoji="0"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 показатели из группы А</a:t>
                      </a: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7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субъект </a:t>
                      </a:r>
                    </a:p>
                    <a:p>
                      <a:pPr algn="ctr" fontAlgn="b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группы А</a:t>
                      </a:r>
                      <a:endParaRPr kumimoji="0" lang="ru-RU" sz="1400" b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все, кто не отнесены к А и С</a:t>
                      </a: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7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субъект </a:t>
                      </a:r>
                    </a:p>
                    <a:p>
                      <a:pPr algn="ctr" fontAlgn="b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группы А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</a:t>
                      </a:r>
                      <a:r>
                        <a:rPr kumimoji="0" lang="ru-RU" sz="1400" b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менее 2-х показателей из группы С</a:t>
                      </a:r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14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endParaRPr kumimoji="0" lang="ru-RU" sz="70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 fontAlgn="b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субъект </a:t>
                      </a:r>
                    </a:p>
                    <a:p>
                      <a:pPr algn="ctr" fontAlgn="b"/>
                      <a:r>
                        <a:rPr kumimoji="0" lang="ru-RU" sz="14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группы А</a:t>
                      </a:r>
                    </a:p>
                  </a:txBody>
                  <a:tcPr marL="7620" marR="7620" marT="7620" marB="0"/>
                </a:tc>
              </a:tr>
            </a:tbl>
          </a:graphicData>
        </a:graphic>
      </p:graphicFrame>
      <p:sp>
        <p:nvSpPr>
          <p:cNvPr id="7" name="Стрелка вниз 6"/>
          <p:cNvSpPr/>
          <p:nvPr/>
        </p:nvSpPr>
        <p:spPr>
          <a:xfrm>
            <a:off x="4716016" y="5085184"/>
            <a:ext cx="288032" cy="504056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444208" y="5085184"/>
            <a:ext cx="288032" cy="504056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8028384" y="5085184"/>
            <a:ext cx="288032" cy="50405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лево 9"/>
          <p:cNvSpPr/>
          <p:nvPr/>
        </p:nvSpPr>
        <p:spPr>
          <a:xfrm>
            <a:off x="4572000" y="6021288"/>
            <a:ext cx="4032448" cy="504056"/>
          </a:xfrm>
          <a:prstGeom prst="leftArrow">
            <a:avLst>
              <a:gd name="adj1" fmla="val 50000"/>
              <a:gd name="adj2" fmla="val 76407"/>
            </a:avLst>
          </a:prstGeom>
          <a:ln w="1270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 в А только через 3 года после выхода из С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6453336"/>
            <a:ext cx="47525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* по госдолгу, накопленному по состоянию на начало года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637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200800" cy="72008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Динамика объема муниципального долга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расходов на его обслуживание, млн. рублей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1340768"/>
          <a:ext cx="892899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12968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Исполнение государственного долга Архангельской области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субъектов Российской Федерации в 2008-2018 гг.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4" y="3140968"/>
          <a:ext cx="903649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Прямая со стрелкой 9"/>
          <p:cNvCxnSpPr/>
          <p:nvPr/>
        </p:nvCxnSpPr>
        <p:spPr>
          <a:xfrm flipV="1">
            <a:off x="827584" y="5589240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475656" y="5445224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2123728" y="5301208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699792" y="5157192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V="1">
            <a:off x="3347864" y="5013176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923928" y="4797152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4572000" y="4581128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V="1">
            <a:off x="5220072" y="4437112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868144" y="4437112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6516216" y="4581128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7452320" y="5157192"/>
            <a:ext cx="216024" cy="0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32" name="Содержимое 3"/>
          <p:cNvGraphicFramePr>
            <a:graphicFrameLocks/>
          </p:cNvGraphicFramePr>
          <p:nvPr/>
        </p:nvGraphicFramePr>
        <p:xfrm>
          <a:off x="107504" y="1268760"/>
          <a:ext cx="903649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2" name="Прямая со стрелкой 41"/>
          <p:cNvCxnSpPr/>
          <p:nvPr/>
        </p:nvCxnSpPr>
        <p:spPr>
          <a:xfrm flipV="1">
            <a:off x="899592" y="2996952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1475656" y="2780928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2123728" y="2564904"/>
            <a:ext cx="576064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2771800" y="2420888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3347864" y="2276872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V="1">
            <a:off x="3995936" y="2060848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flipV="1">
            <a:off x="4572000" y="1844824"/>
            <a:ext cx="504056" cy="144016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5148064" y="1628800"/>
            <a:ext cx="648072" cy="216024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5868144" y="1628800"/>
            <a:ext cx="576064" cy="72008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6588224" y="1772816"/>
            <a:ext cx="432048" cy="216024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7452320" y="2204864"/>
            <a:ext cx="216024" cy="0"/>
          </a:xfrm>
          <a:prstGeom prst="straightConnector1">
            <a:avLst/>
          </a:prstGeom>
          <a:ln w="31750">
            <a:headEnd type="none"/>
            <a:tailEnd type="stealth" w="med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63408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Исполнение государственного долга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Архангельской области в 2014-2018 гг.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124744"/>
          <a:ext cx="9036496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8" cy="10668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Объем государственного долга Архангельской области 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расходы на его обслуживание за период 2016 – 2019 гг.</a:t>
            </a:r>
            <a:endParaRPr lang="ru-RU" sz="24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07504" y="1412776"/>
          <a:ext cx="892899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107504" y="1484784"/>
          <a:ext cx="9036496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692696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8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График погашения реструктуризированных бюджетных кредитов, предоставленных из федерального бюджета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773929"/>
            <a:ext cx="9144000" cy="461665"/>
          </a:xfr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 sz="168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Условия реструктуризации бюджетных кредитов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482453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Обеспечить: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размер дефицита не более 10%;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01 января 2025 года ежегодное снижение уровня государственного долга не менее чем на 2%;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долю задолженности по рыночным обязательствам не более 50%;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возможность привлечения коммерческих кредитов по ставкам не более, чем ключевая ставка ЦБ РФ + 1%;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утверждение и выполнение планов финансового оздоровления;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направление в Минфин России для согласования (до внесения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законодательный орган власти) предполагаемых изменений в закон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областном бюджете в случае, если указанные изменения приводят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изменению дефицита бюджета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340768"/>
          <a:ext cx="8856984" cy="5483342"/>
        </p:xfrm>
        <a:graphic>
          <a:graphicData uri="http://schemas.openxmlformats.org/drawingml/2006/table">
            <a:tbl>
              <a:tblPr/>
              <a:tblGrid>
                <a:gridCol w="5688632"/>
                <a:gridCol w="3168352"/>
              </a:tblGrid>
              <a:tr h="5760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Условия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дополнительных соглашений с Минфином России от 25 и 27 декабря 2017 года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Выполнение</a:t>
                      </a:r>
                      <a:r>
                        <a:rPr lang="ru-RU" sz="16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условий дополнительных соглашений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Отношение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общего объема</a:t>
                      </a: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государственного долга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собственным доходам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  – 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79 %  </a:t>
                      </a:r>
                      <a:r>
                        <a:rPr lang="ru-RU" sz="2000" b="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(факт)</a:t>
                      </a:r>
                      <a:endParaRPr lang="ru-RU" sz="2000" b="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906463" lvl="1" indent="-19208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  – 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60 %  </a:t>
                      </a:r>
                      <a:r>
                        <a:rPr lang="ru-RU" sz="2000" b="0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(факт)</a:t>
                      </a:r>
                      <a:endParaRPr lang="ru-RU" sz="2000" b="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1363663" lvl="2" indent="-28733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ru-RU" sz="20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– 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76 %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65 %   </a:t>
                      </a:r>
                      <a:endParaRPr lang="ru-RU" sz="20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1820863" lvl="3" indent="-382588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 – 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2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64 %         </a:t>
                      </a:r>
                      <a:endParaRPr lang="ru-RU" sz="2000" b="0" i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706">
                <a:tc>
                  <a:txBody>
                    <a:bodyPr/>
                    <a:lstStyle/>
                    <a:p>
                      <a:pPr marL="1790700" lvl="4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 –  </a:t>
                      </a: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57300" lvl="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60 %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35"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Отношение </a:t>
                      </a:r>
                      <a:r>
                        <a:rPr lang="ru-RU" sz="2000" b="1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«коммерческого </a:t>
                      </a: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долга»</a:t>
                      </a:r>
                      <a:r>
                        <a:rPr lang="ru-RU" sz="2000" b="0" baseline="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000" b="0" baseline="0" dirty="0" smtClean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</a:t>
                      </a: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собственным доходам бюджета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</a:t>
                      </a:r>
                      <a:endParaRPr lang="ru-RU" sz="2000" b="1" dirty="0">
                        <a:solidFill>
                          <a:srgbClr val="3399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50 %  </a:t>
                      </a:r>
                      <a:r>
                        <a:rPr lang="ru-RU" sz="2000" b="0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2000" b="0" i="1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906780" lv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</a:t>
                      </a:r>
                      <a:r>
                        <a:rPr lang="ru-RU" sz="2000" baseline="0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000" dirty="0">
                        <a:solidFill>
                          <a:srgbClr val="3399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36 %  </a:t>
                      </a:r>
                      <a:r>
                        <a:rPr lang="ru-RU" sz="2000" b="0" i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lang="ru-RU" sz="2000" b="1" i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1363980" lvl="2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endParaRPr lang="ru-RU" sz="2000" b="1" dirty="0">
                        <a:solidFill>
                          <a:srgbClr val="3399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42 %                </a:t>
                      </a:r>
                      <a:endParaRPr lang="ru-RU" sz="2000" b="0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1821180" lvl="3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</a:t>
                      </a:r>
                      <a:endParaRPr lang="ru-RU" sz="2000" dirty="0">
                        <a:solidFill>
                          <a:srgbClr val="3399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2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43 %</a:t>
                      </a:r>
                      <a:endParaRPr lang="ru-RU" sz="20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167">
                <a:tc>
                  <a:txBody>
                    <a:bodyPr/>
                    <a:lstStyle/>
                    <a:p>
                      <a:pPr marL="2278380" lvl="4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20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01.01.20</a:t>
                      </a:r>
                      <a:r>
                        <a:rPr lang="ru-RU" sz="2000" dirty="0" smtClean="0">
                          <a:solidFill>
                            <a:srgbClr val="3399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endParaRPr lang="ru-RU" sz="2000" dirty="0">
                        <a:solidFill>
                          <a:srgbClr val="339933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3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44 %</a:t>
                      </a:r>
                      <a:endParaRPr lang="ru-RU" sz="2000" b="1" dirty="0">
                        <a:solidFill>
                          <a:srgbClr val="00B05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548680"/>
            <a:ext cx="87849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реструктуризации бюджетных кредитов в части обеспечения долей объема государственного долга к собственным доходам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авая фигурная скобка 4"/>
          <p:cNvSpPr/>
          <p:nvPr/>
        </p:nvSpPr>
        <p:spPr>
          <a:xfrm rot="20511021">
            <a:off x="3971217" y="4957693"/>
            <a:ext cx="385982" cy="1752260"/>
          </a:xfrm>
          <a:prstGeom prst="rightBrace">
            <a:avLst>
              <a:gd name="adj1" fmla="val 52732"/>
              <a:gd name="adj2" fmla="val 52044"/>
            </a:avLst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984" y="5661248"/>
            <a:ext cx="7920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50 %</a:t>
            </a:r>
            <a:endParaRPr lang="ru-RU" sz="21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авая фигурная скобка 9"/>
          <p:cNvSpPr/>
          <p:nvPr/>
        </p:nvSpPr>
        <p:spPr>
          <a:xfrm rot="20514468">
            <a:off x="7596291" y="3311545"/>
            <a:ext cx="326966" cy="979270"/>
          </a:xfrm>
          <a:prstGeom prst="rightBrace">
            <a:avLst>
              <a:gd name="adj1" fmla="val 45126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956376" y="357301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(план)</a:t>
            </a:r>
            <a:endParaRPr lang="ru-RU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авая фигурная скобка 12"/>
          <p:cNvSpPr/>
          <p:nvPr/>
        </p:nvSpPr>
        <p:spPr>
          <a:xfrm rot="20514468">
            <a:off x="7740583" y="5758082"/>
            <a:ext cx="315791" cy="979268"/>
          </a:xfrm>
          <a:prstGeom prst="rightBrace">
            <a:avLst>
              <a:gd name="adj1" fmla="val 84173"/>
              <a:gd name="adj2" fmla="val 50116"/>
            </a:avLst>
          </a:prstGeom>
          <a:ln w="19050">
            <a:solidFill>
              <a:srgbClr val="00B05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028384" y="602128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(план)</a:t>
            </a:r>
            <a:endParaRPr lang="ru-RU" sz="20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23528" y="1556792"/>
          <a:ext cx="8568952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51520" y="620688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4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Структура государственного долга Архангельской области </a:t>
            </a:r>
          </a:p>
          <a:p>
            <a:pPr algn="ctr">
              <a:defRPr sz="24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 процентном соотношении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8549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Информация о государственных контрактах </a:t>
            </a:r>
            <a:b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Архангельской области и сумме заимствований на 01.09.2019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7503" y="1340768"/>
          <a:ext cx="8856980" cy="530807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5296"/>
                <a:gridCol w="1337073"/>
                <a:gridCol w="1008112"/>
                <a:gridCol w="1008112"/>
                <a:gridCol w="1008112"/>
                <a:gridCol w="1296144"/>
                <a:gridCol w="1224131"/>
              </a:tblGrid>
              <a:tr h="11252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Сумма кредита, млн. рублей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Вид кредитной линии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Ставка, </a:t>
                      </a: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годовых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Год погашения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Сумма </a:t>
                      </a:r>
                      <a:endParaRPr lang="ru-RU" sz="1400" u="none" strike="noStrike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кредита </a:t>
                      </a:r>
                    </a:p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обороте, </a:t>
                      </a:r>
                      <a:b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Остаток свободных лимитов, </a:t>
                      </a:r>
                      <a:b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88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ОАО "Альфа-Банк"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3 500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НКЛ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8,117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3 500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3543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ПАО 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"Сбербанк России"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8,122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11 200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3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8,122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5 000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3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8,215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3 000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3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1 000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8,235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1 000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35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4 100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8,249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4 100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1275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ПАО Банк "Финансовая Корпорация Открытие"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2 500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ВКЛ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8,400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2 500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35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ИТОГО</a:t>
                      </a:r>
                      <a:r>
                        <a:rPr lang="ru-RU" sz="16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31 100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4 300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26 800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5144</TotalTime>
  <Words>1069</Words>
  <Application>Microsoft Office PowerPoint</Application>
  <PresentationFormat>Экран (4:3)</PresentationFormat>
  <Paragraphs>368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       Министерство финансов Архангельской области   Об информации Правительства Архангельской  области о реализации направлений долговой  политики Архангельской области на 2019 год  и на плановый период 2020 и 2021 годов</vt:lpstr>
      <vt:lpstr>Исполнение государственного долга Архангельской области  и субъектов Российской Федерации в 2008-2018 гг.</vt:lpstr>
      <vt:lpstr>Исполнение государственного долга  Архангельской области в 2014-2018 гг.</vt:lpstr>
      <vt:lpstr>Объем государственного долга Архангельской области  и расходы на его обслуживание за период 2016 – 2019 гг.</vt:lpstr>
      <vt:lpstr>Слайд 5</vt:lpstr>
      <vt:lpstr>Условия реструктуризации бюджетных кредитов</vt:lpstr>
      <vt:lpstr>Слайд 7</vt:lpstr>
      <vt:lpstr>Слайд 8</vt:lpstr>
      <vt:lpstr>Информация о государственных контрактах  Архангельской области и сумме заимствований на 01.09.2019</vt:lpstr>
      <vt:lpstr>Динамика ключевой ставки Центрального Банка Российской Федерации за 2014 - 2019 гг.   </vt:lpstr>
      <vt:lpstr>Средняя стоимость рыночного долга  субъектов РФ за 2017-2018 гг.* </vt:lpstr>
      <vt:lpstr>Бюджетный эффект от мероприятий, направленных на снижение расходов на обслуживание государственного долга.</vt:lpstr>
      <vt:lpstr>Объем привлечения и погашения по возобновляемым кредитным линиям в апреле-мае 2019 года</vt:lpstr>
      <vt:lpstr>Динамика изменения и структура государственного долга по видам заимствований в 2016 – 2019 годах</vt:lpstr>
      <vt:lpstr>Преимущества и недостатки облигационного займа в сравнении с кредитами кредитных организаций</vt:lpstr>
      <vt:lpstr>Классификация субъектов по группам долговой устойчивости</vt:lpstr>
      <vt:lpstr>Динамика объема муниципального долга  и расходов на его обслуживание, млн. рублей</vt:lpstr>
    </vt:vector>
  </TitlesOfParts>
  <Company>minfin 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minfin user</dc:creator>
  <cp:lastModifiedBy>minfin user</cp:lastModifiedBy>
  <cp:revision>450</cp:revision>
  <dcterms:created xsi:type="dcterms:W3CDTF">2016-06-24T06:55:03Z</dcterms:created>
  <dcterms:modified xsi:type="dcterms:W3CDTF">2019-09-19T09:31:39Z</dcterms:modified>
</cp:coreProperties>
</file>