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4.xml" ContentType="application/vnd.openxmlformats-officedocument.drawingml.chartshapes+xml"/>
  <Override PartName="/ppt/charts/chart1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405" r:id="rId3"/>
    <p:sldId id="327" r:id="rId4"/>
    <p:sldId id="271" r:id="rId5"/>
    <p:sldId id="332" r:id="rId6"/>
    <p:sldId id="337" r:id="rId7"/>
    <p:sldId id="410" r:id="rId8"/>
    <p:sldId id="406" r:id="rId9"/>
    <p:sldId id="407" r:id="rId10"/>
    <p:sldId id="408" r:id="rId11"/>
    <p:sldId id="409" r:id="rId12"/>
    <p:sldId id="314" r:id="rId13"/>
    <p:sldId id="411" r:id="rId14"/>
    <p:sldId id="399" r:id="rId15"/>
    <p:sldId id="388" r:id="rId16"/>
    <p:sldId id="389" r:id="rId1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ЛомтеваЛА" initials="mu" lastIdx="1" clrIdx="0"/>
  <p:cmAuthor id="2" name="minfin user" initials="mu" lastIdx="1" clrIdx="1">
    <p:extLst>
      <p:ext uri="{19B8F6BF-5375-455C-9EA6-DF929625EA0E}">
        <p15:presenceInfo xmlns:p15="http://schemas.microsoft.com/office/powerpoint/2012/main" userId="minfin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5" autoAdjust="0"/>
    <p:restoredTop sz="87719" autoAdjust="0"/>
  </p:normalViewPr>
  <p:slideViewPr>
    <p:cSldViewPr>
      <p:cViewPr varScale="1">
        <p:scale>
          <a:sx n="71" d="100"/>
          <a:sy n="71" d="100"/>
        </p:scale>
        <p:origin x="1108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mmodo\Documents\&#1055;&#1088;&#1086;&#1077;&#1082;&#1090;%202022\&#1073;&#1102;&#1076;&#1078;&#1077;&#1090;%20&#1076;&#1083;&#1103;%20&#1075;&#1088;&#1072;&#1078;&#1076;&#1072;&#1085;\&#1056;&#1072;&#1089;&#1093;&#1086;&#1076;&#1099;%20&#1087;&#1086;%20&#1043;&#1055;%20&#1076;&#1083;&#1103;%20&#1055;&#1047;_v2_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mmodo\Documents\&#1055;&#1088;&#1086;&#1077;&#1082;&#1090;%202022\&#1073;&#1102;&#1076;&#1078;&#1077;&#1090;%20&#1076;&#1083;&#1103;%20&#1075;&#1088;&#1072;&#1078;&#1076;&#1072;&#1085;\&#1056;&#1072;&#1089;&#1093;&#1086;&#1076;&#1099;%20&#1087;&#1086;%20&#1043;&#1055;%20&#1076;&#1083;&#1103;%20&#1055;&#1047;_v2_1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Commodo\Documents\&#1055;&#1088;&#1086;&#1077;&#1082;&#1090;%202022\&#1073;&#1102;&#1076;&#1078;&#1077;&#1090;%20&#1076;&#1083;&#1103;%20&#1075;&#1088;&#1072;&#1078;&#1076;&#1072;&#1085;\&#1056;&#1072;&#1089;&#1093;&#1086;&#1076;&#1099;%20&#1087;&#1086;%20&#1043;&#1055;%20&#1076;&#1083;&#1103;%20&#1055;&#1047;_v2_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mmodo\Documents\&#1055;&#1088;&#1086;&#1077;&#1082;&#1090;%202022\&#1073;&#1102;&#1076;&#1078;&#1077;&#1090;%20&#1076;&#1083;&#1103;%20&#1075;&#1088;&#1072;&#1078;&#1076;&#1072;&#1085;\&#1056;&#1072;&#1089;&#1093;&#1086;&#1076;&#1099;%20&#1087;&#1086;%20&#1043;&#1055;%20&#1076;&#1083;&#1103;%20&#1055;&#1047;_v2_1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mmodo\Documents\&#1055;&#1088;&#1086;&#1077;&#1082;&#1090;%202022\&#1073;&#1102;&#1076;&#1078;&#1077;&#1090;%20&#1076;&#1083;&#1103;%20&#1075;&#1088;&#1072;&#1078;&#1076;&#1072;&#1085;\&#1056;&#1072;&#1089;&#1093;&#1086;&#1076;&#1099;%20&#1087;&#1086;%20&#1043;&#1055;%20&#1076;&#1083;&#1103;%20&#1055;&#1047;_v2_1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ommodo\Documents\&#1055;&#1088;&#1086;&#1077;&#1082;&#1090;%202022\&#1073;&#1102;&#1076;&#1078;&#1077;&#1090;%20&#1076;&#1083;&#1103;%20&#1075;&#1088;&#1072;&#1078;&#1076;&#1072;&#1085;\&#1056;&#1072;&#1089;&#1093;&#1086;&#1076;&#1099;%20&#1087;&#1086;%20&#1043;&#1055;%20&#1076;&#1083;&#1103;%20&#1055;&#1047;_v2_1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4118102648754653E-2"/>
          <c:y val="7.581833052414149E-3"/>
          <c:w val="0.97152947918067922"/>
          <c:h val="0.6503482139977314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счет собственных средств областного бюджета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594712485895614E-3"/>
                  <c:y val="-2.27454991572424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947124858957035E-3"/>
                  <c:y val="-7.0763775155865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7841374576866368E-3"/>
                  <c:y val="-0.1137274957862122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baseline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г. (первоначально)</c:v>
                </c:pt>
                <c:pt idx="1">
                  <c:v>2021 г. (уточненный план)</c:v>
                </c:pt>
                <c:pt idx="2">
                  <c:v>2022 г. (проект)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86391</c:v>
                </c:pt>
                <c:pt idx="1">
                  <c:v>90244</c:v>
                </c:pt>
                <c:pt idx="2">
                  <c:v>96375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счет целевых средств от бюджетов других уровней (организаций)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5947124858955554E-3"/>
                  <c:y val="1.01091107365521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г. (первоначально)</c:v>
                </c:pt>
                <c:pt idx="1">
                  <c:v>2021 г. (уточненный план)</c:v>
                </c:pt>
                <c:pt idx="2">
                  <c:v>2022 г. (проект)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20360</c:v>
                </c:pt>
                <c:pt idx="1">
                  <c:v>30677</c:v>
                </c:pt>
                <c:pt idx="2">
                  <c:v>24379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7"/>
        <c:overlap val="100"/>
        <c:axId val="-847003664"/>
        <c:axId val="-846991696"/>
      </c:barChart>
      <c:catAx>
        <c:axId val="-847003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846991696"/>
        <c:crosses val="autoZero"/>
        <c:auto val="1"/>
        <c:lblAlgn val="ctr"/>
        <c:lblOffset val="100"/>
        <c:noMultiLvlLbl val="0"/>
      </c:catAx>
      <c:valAx>
        <c:axId val="-846991696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-84700366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6.820416639866525E-2"/>
          <c:y val="0.77429434363924032"/>
          <c:w val="0.89516247707369778"/>
          <c:h val="0.19485894936404918"/>
        </c:manualLayout>
      </c:layout>
      <c:overlay val="0"/>
      <c:txPr>
        <a:bodyPr/>
        <a:lstStyle/>
        <a:p>
          <a:pPr>
            <a:defRPr sz="14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945339688871819"/>
          <c:y val="8.0780684892994194E-3"/>
          <c:w val="0.58547379066925331"/>
          <c:h val="0.94076083107847275"/>
        </c:manualLayout>
      </c:layout>
      <c:barChart>
        <c:barDir val="bar"/>
        <c:grouping val="clustered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326064">
                <a:alpha val="84706"/>
              </a:srgbClr>
            </a:solidFill>
            <a:ln w="946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1"/>
          <c:dPt>
            <c:idx val="0"/>
            <c:invertIfNegative val="1"/>
            <c:bubble3D val="0"/>
          </c:dPt>
          <c:dPt>
            <c:idx val="1"/>
            <c:invertIfNegative val="1"/>
            <c:bubble3D val="0"/>
          </c:dPt>
          <c:dPt>
            <c:idx val="2"/>
            <c:invertIfNegative val="1"/>
            <c:bubble3D val="0"/>
          </c:dPt>
          <c:dPt>
            <c:idx val="3"/>
            <c:invertIfNegative val="1"/>
            <c:bubble3D val="0"/>
          </c:dPt>
          <c:dPt>
            <c:idx val="4"/>
            <c:invertIfNegative val="1"/>
            <c:bubble3D val="0"/>
          </c:dPt>
          <c:dPt>
            <c:idx val="5"/>
            <c:invertIfNegative val="1"/>
            <c:bubble3D val="0"/>
          </c:dPt>
          <c:dPt>
            <c:idx val="6"/>
            <c:invertIfNegative val="1"/>
            <c:bubble3D val="0"/>
          </c:dPt>
          <c:dPt>
            <c:idx val="7"/>
            <c:invertIfNegative val="1"/>
            <c:bubble3D val="0"/>
          </c:dPt>
          <c:dPt>
            <c:idx val="8"/>
            <c:invertIfNegative val="1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58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638771908610397E-17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70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123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167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920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1 541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1 653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2 880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1"/>
              <c:showBubbleSize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276"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ru-RU" sz="1400" b="0" i="0" u="none" strike="noStrike" kern="1200" baseline="0">
                    <a:solidFill>
                      <a:schemeClr val="tx2">
                        <a:lumMod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Лист1!$A$2:$A$12</c:f>
              <c:strCache>
                <c:ptCount val="9"/>
                <c:pt idx="0">
                  <c:v>ЖИЛИЩНОЕ СТРОИТЕЛЬСТВО</c:v>
                </c:pt>
                <c:pt idx="1">
                  <c:v>ПРОЧИЕ</c:v>
                </c:pt>
                <c:pt idx="2">
                  <c:v>ВОПРОСЫ МИГРАЦИИ</c:v>
                </c:pt>
                <c:pt idx="3">
                  <c:v>СПОРТ</c:v>
                </c:pt>
                <c:pt idx="4">
                  <c:v>КУЛЬТУРА</c:v>
                </c:pt>
                <c:pt idx="5">
                  <c:v>ИНЖЕНЕРНАЯ ИНФРАСТРУКТУРА</c:v>
                </c:pt>
                <c:pt idx="6">
                  <c:v>ОБРАЗОВАНИЕ</c:v>
                </c:pt>
                <c:pt idx="7">
                  <c:v>ДОРОЖНОЕ СТРОИТЕЛЬСТВО, ТРАНСПОРТНАЯ ИНФРАСТРУКТУРА</c:v>
                </c:pt>
                <c:pt idx="8">
                  <c:v>ЗДРАВООХРАНЕНИЕ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30.3</c:v>
                </c:pt>
                <c:pt idx="1">
                  <c:v>58</c:v>
                </c:pt>
                <c:pt idx="2">
                  <c:v>70.099999999999994</c:v>
                </c:pt>
                <c:pt idx="3">
                  <c:v>122.7</c:v>
                </c:pt>
                <c:pt idx="4">
                  <c:v>167.3</c:v>
                </c:pt>
                <c:pt idx="5">
                  <c:v>920.1</c:v>
                </c:pt>
                <c:pt idx="6">
                  <c:v>1541.3</c:v>
                </c:pt>
                <c:pt idx="7">
                  <c:v>1652.6</c:v>
                </c:pt>
                <c:pt idx="8">
                  <c:v>2880.1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w="9465" cap="flat" cmpd="sng" algn="ctr">
                    <a:solidFill>
                      <a:schemeClr val="lt1">
                        <a:alpha val="50000"/>
                      </a:schemeClr>
                    </a:solidFill>
                    <a:round/>
                  </a:ln>
                  <a:effectLst/>
                </c14:spPr>
              </c14:invertSolidFillFmt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-846996592"/>
        <c:axId val="-846996048"/>
      </c:barChart>
      <c:catAx>
        <c:axId val="-846996592"/>
        <c:scaling>
          <c:orientation val="minMax"/>
        </c:scaling>
        <c:delete val="0"/>
        <c:axPos val="l"/>
        <c:numFmt formatCode="General" sourceLinked="1"/>
        <c:majorTickMark val="out"/>
        <c:minorTickMark val="cross"/>
        <c:tickLblPos val="nextTo"/>
        <c:spPr>
          <a:ln>
            <a:noFill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846996048"/>
        <c:crosses val="autoZero"/>
        <c:auto val="1"/>
        <c:lblAlgn val="ctr"/>
        <c:lblOffset val="100"/>
        <c:noMultiLvlLbl val="1"/>
      </c:catAx>
      <c:valAx>
        <c:axId val="-846996048"/>
        <c:scaling>
          <c:orientation val="minMax"/>
        </c:scaling>
        <c:delete val="1"/>
        <c:axPos val="b"/>
        <c:majorGridlines>
          <c:spPr>
            <a:ln w="9465" cap="flat" cmpd="sng" algn="ctr">
              <a:noFill/>
              <a:prstDash val="solid"/>
              <a:round/>
            </a:ln>
            <a:effectLst/>
          </c:spPr>
        </c:majorGridlines>
        <c:numFmt formatCode="#,##0.0" sourceLinked="1"/>
        <c:majorTickMark val="out"/>
        <c:minorTickMark val="none"/>
        <c:tickLblPos val="none"/>
        <c:crossAx val="-846996592"/>
        <c:crosses val="autoZero"/>
        <c:crossBetween val="between"/>
      </c:valAx>
      <c:spPr>
        <a:noFill/>
        <a:ln w="25369">
          <a:noFill/>
        </a:ln>
      </c:spPr>
    </c:plotArea>
    <c:plotVisOnly val="1"/>
    <c:dispBlanksAs val="gap"/>
    <c:showDLblsOverMax val="1"/>
  </c:chart>
  <c:spPr>
    <a:noFill/>
    <a:ln>
      <a:noFill/>
    </a:ln>
  </c:spPr>
  <c:txPr>
    <a:bodyPr/>
    <a:lstStyle/>
    <a:p>
      <a:pPr>
        <a:defRPr lang="ru-RU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1949981291989323E-2"/>
          <c:y val="6.3418879383772412E-4"/>
          <c:w val="0.97630611285846869"/>
          <c:h val="0.607961909956132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"указные" категории работников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1756.8</c:v>
                </c:pt>
                <c:pt idx="1">
                  <c:v>771.5</c:v>
                </c:pt>
                <c:pt idx="2">
                  <c:v>985.3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повышение МРОТ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2.9819483658903826E-3"/>
                  <c:y val="-6.153879727649313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605.9</c:v>
                </c:pt>
                <c:pt idx="1">
                  <c:v>605.9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индексация фонда оплаты труда с 01.10.2022 на 4%</c:v>
                </c:pt>
              </c:strCache>
            </c:strRef>
          </c:tx>
          <c:spPr>
            <a:pattFill prst="pct70">
              <a:fgClr>
                <a:schemeClr val="bg2">
                  <a:lumMod val="75000"/>
                </a:schemeClr>
              </a:fgClr>
              <a:bgClr>
                <a:schemeClr val="bg1"/>
              </a:bgClr>
            </a:patt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baseline="0">
                    <a:solidFill>
                      <a:schemeClr val="accent2">
                        <a:lumMod val="50000"/>
                      </a:schemeClr>
                    </a:solidFill>
                    <a:latin typeface="Times New Roman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Потребность</c:v>
                </c:pt>
                <c:pt idx="1">
                  <c:v>Распределено по ГРБС и МО</c:v>
                </c:pt>
                <c:pt idx="2">
                  <c:v>Резерв по минфину АО</c:v>
                </c:pt>
              </c:strCache>
            </c:strRef>
          </c:cat>
          <c:val>
            <c:numRef>
              <c:f>Лист1!$D$2:$D$4</c:f>
              <c:numCache>
                <c:formatCode>#,##0</c:formatCode>
                <c:ptCount val="3"/>
                <c:pt idx="0">
                  <c:v>705.1</c:v>
                </c:pt>
                <c:pt idx="1">
                  <c:v>705.1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847005840"/>
        <c:axId val="-847003120"/>
      </c:barChart>
      <c:catAx>
        <c:axId val="-847005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800" b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-847003120"/>
        <c:crosses val="autoZero"/>
        <c:auto val="1"/>
        <c:lblAlgn val="ctr"/>
        <c:lblOffset val="100"/>
        <c:noMultiLvlLbl val="0"/>
      </c:catAx>
      <c:valAx>
        <c:axId val="-84700312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-8470058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75827031123525968"/>
          <c:w val="0.9873491068042245"/>
          <c:h val="0.23728573809259307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005040884891339"/>
          <c:y val="0.15972222222222224"/>
          <c:w val="0.46388888888888902"/>
          <c:h val="0.77314814814814814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4B9297"/>
              </a:solidFill>
            </c:spPr>
          </c:dPt>
          <c:dPt>
            <c:idx val="1"/>
            <c:bubble3D val="0"/>
            <c:spPr>
              <a:solidFill>
                <a:srgbClr val="3C7478"/>
              </a:solidFill>
            </c:spPr>
          </c:dPt>
          <c:dPt>
            <c:idx val="2"/>
            <c:bubble3D val="0"/>
            <c:spPr>
              <a:solidFill>
                <a:srgbClr val="8AC0C4"/>
              </a:solidFill>
            </c:spPr>
          </c:dPt>
          <c:dLbls>
            <c:dLbl>
              <c:idx val="0"/>
              <c:layout>
                <c:manualLayout>
                  <c:x val="9.0662450959719545E-2"/>
                  <c:y val="-0.28240758967629059"/>
                </c:manualLayout>
              </c:layout>
              <c:tx>
                <c:rich>
                  <a:bodyPr/>
                  <a:lstStyle/>
                  <a:p>
                    <a:r>
                      <a:rPr lang="ru-RU" sz="1800" b="1" i="0" u="none" strike="noStrike" baseline="0" dirty="0" smtClean="0">
                        <a:solidFill>
                          <a:schemeClr val="bg1"/>
                        </a:solidFill>
                      </a:rPr>
                      <a:t>62% </a:t>
                    </a:r>
                    <a:r>
                      <a:rPr lang="ru-RU" sz="2000" dirty="0" smtClean="0"/>
                      <a:t>74 546 млн.руб.  </a:t>
                    </a:r>
                    <a:endParaRPr lang="ru-RU" sz="2000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496083201639727"/>
                      <c:h val="0.22680555555555551"/>
                    </c:manualLayout>
                  </c15:layout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Лист1!$L$6:$L$8</c:f>
              <c:strCache>
                <c:ptCount val="3"/>
                <c:pt idx="0">
                  <c:v>Новое качество жизни</c:v>
                </c:pt>
                <c:pt idx="1">
                  <c:v>Инновационное развитие и модернизация экономики</c:v>
                </c:pt>
                <c:pt idx="2">
                  <c:v>Эффективное государство</c:v>
                </c:pt>
              </c:strCache>
            </c:strRef>
          </c:cat>
          <c:val>
            <c:numRef>
              <c:f>Лист1!$M$6:$M$8</c:f>
              <c:numCache>
                <c:formatCode>#,##0.0</c:formatCode>
                <c:ptCount val="3"/>
                <c:pt idx="0">
                  <c:v>74546.2</c:v>
                </c:pt>
                <c:pt idx="1">
                  <c:v>22041.599999999991</c:v>
                </c:pt>
                <c:pt idx="2">
                  <c:v>14697.8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sz="2400" b="1" baseline="0">
                <a:solidFill>
                  <a:srgbClr val="424456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delete val="1"/>
      </c:legendEntry>
      <c:legendEntry>
        <c:idx val="2"/>
        <c:delete val="1"/>
      </c:legendEntry>
      <c:layout>
        <c:manualLayout>
          <c:xMode val="edge"/>
          <c:yMode val="edge"/>
          <c:x val="0.5503535321472216"/>
          <c:y val="4.1436278798483564E-2"/>
          <c:w val="0.37711777300632515"/>
          <c:h val="0.16249781277340339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4B9297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Лист1!$K$11:$K$20</c:f>
              <c:strCache>
                <c:ptCount val="10"/>
                <c:pt idx="0">
                  <c:v>Молодежь Поморья</c:v>
                </c:pt>
                <c:pt idx="1">
                  <c:v>Охрана окружающей среды</c:v>
                </c:pt>
                <c:pt idx="2">
                  <c:v>Формирование современной городской среды</c:v>
                </c:pt>
                <c:pt idx="3">
                  <c:v>Обеспечение качественным, доступным жильем </c:v>
                </c:pt>
                <c:pt idx="4">
                  <c:v>Развитие физической культуры и спорта</c:v>
                </c:pt>
                <c:pt idx="5">
                  <c:v>Содействие занятости населения </c:v>
                </c:pt>
                <c:pt idx="6">
                  <c:v>Культура Русского Севера</c:v>
                </c:pt>
                <c:pt idx="7">
                  <c:v>Социальная поддержка граждан </c:v>
                </c:pt>
                <c:pt idx="8">
                  <c:v>Развитие здравоохранения </c:v>
                </c:pt>
                <c:pt idx="9">
                  <c:v>Развитие образования и науки </c:v>
                </c:pt>
              </c:strCache>
            </c:strRef>
          </c:cat>
          <c:val>
            <c:numRef>
              <c:f>Лист1!$L$11:$L$20</c:f>
              <c:numCache>
                <c:formatCode>#,##0</c:formatCode>
                <c:ptCount val="10"/>
                <c:pt idx="0">
                  <c:v>401.2</c:v>
                </c:pt>
                <c:pt idx="1">
                  <c:v>543.70000000000005</c:v>
                </c:pt>
                <c:pt idx="2">
                  <c:v>555.5</c:v>
                </c:pt>
                <c:pt idx="3">
                  <c:v>835.1</c:v>
                </c:pt>
                <c:pt idx="4">
                  <c:v>891</c:v>
                </c:pt>
                <c:pt idx="5">
                  <c:v>1267.3</c:v>
                </c:pt>
                <c:pt idx="6">
                  <c:v>2280.1</c:v>
                </c:pt>
                <c:pt idx="7">
                  <c:v>17691.099999999995</c:v>
                </c:pt>
                <c:pt idx="8">
                  <c:v>21709.8</c:v>
                </c:pt>
                <c:pt idx="9">
                  <c:v>28371.4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7"/>
        <c:axId val="-850543664"/>
        <c:axId val="-1144925712"/>
      </c:barChart>
      <c:catAx>
        <c:axId val="-8505436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-1144925712"/>
        <c:crosses val="autoZero"/>
        <c:auto val="1"/>
        <c:lblAlgn val="ctr"/>
        <c:lblOffset val="100"/>
        <c:noMultiLvlLbl val="0"/>
      </c:catAx>
      <c:valAx>
        <c:axId val="-1144925712"/>
        <c:scaling>
          <c:orientation val="minMax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-850543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005040884891339"/>
          <c:y val="0.15972222222222232"/>
          <c:w val="0.46388888888888929"/>
          <c:h val="0.77314814814814858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4B9297"/>
              </a:solidFill>
            </c:spPr>
          </c:dPt>
          <c:dPt>
            <c:idx val="1"/>
            <c:bubble3D val="0"/>
            <c:spPr>
              <a:solidFill>
                <a:srgbClr val="3C7478"/>
              </a:solidFill>
            </c:spPr>
          </c:dPt>
          <c:dPt>
            <c:idx val="2"/>
            <c:bubble3D val="0"/>
            <c:spPr>
              <a:solidFill>
                <a:srgbClr val="8AC0C4"/>
              </a:solidFill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7.646023079824088E-2"/>
                  <c:y val="-5.0925925925925979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/>
                      <a:t>22 </a:t>
                    </a:r>
                    <a:r>
                      <a:rPr lang="ru-RU" sz="1800" dirty="0" smtClean="0"/>
                      <a:t>042 млн.руб</a:t>
                    </a:r>
                    <a:r>
                      <a:rPr lang="ru-RU" dirty="0" smtClean="0"/>
                      <a:t>. </a:t>
                    </a:r>
                    <a:r>
                      <a:rPr lang="ru-RU" sz="1800" dirty="0" smtClean="0">
                        <a:solidFill>
                          <a:schemeClr val="bg1"/>
                        </a:solidFill>
                      </a:rPr>
                      <a:t>18%</a:t>
                    </a:r>
                    <a:endParaRPr lang="ru-RU" sz="1800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148717791749519"/>
                      <c:h val="0.20555555555555555"/>
                    </c:manualLayout>
                  </c15:layout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Лист1!$L$6:$L$8</c:f>
              <c:strCache>
                <c:ptCount val="3"/>
                <c:pt idx="0">
                  <c:v>Новое качество жизни</c:v>
                </c:pt>
                <c:pt idx="1">
                  <c:v>Инновационное развитие и модернизация экономики</c:v>
                </c:pt>
                <c:pt idx="2">
                  <c:v>Эффективное государство</c:v>
                </c:pt>
              </c:strCache>
            </c:strRef>
          </c:cat>
          <c:val>
            <c:numRef>
              <c:f>Лист1!$M$6:$M$8</c:f>
              <c:numCache>
                <c:formatCode>#,##0.0</c:formatCode>
                <c:ptCount val="3"/>
                <c:pt idx="0">
                  <c:v>74546.2</c:v>
                </c:pt>
                <c:pt idx="1">
                  <c:v>22041.599999999991</c:v>
                </c:pt>
                <c:pt idx="2">
                  <c:v>14697.8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delete val="1"/>
      </c:legendEntry>
      <c:legendEntry>
        <c:idx val="1"/>
        <c:txPr>
          <a:bodyPr/>
          <a:lstStyle/>
          <a:p>
            <a:pPr>
              <a:defRPr sz="2400" b="1" baseline="0">
                <a:solidFill>
                  <a:srgbClr val="424456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delete val="1"/>
      </c:legendEntry>
      <c:layout>
        <c:manualLayout>
          <c:xMode val="edge"/>
          <c:yMode val="edge"/>
          <c:x val="0.57674893643714586"/>
          <c:y val="2.7547389909594638E-2"/>
          <c:w val="0.40831234171259889"/>
          <c:h val="0.50972003499562568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3C7478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Лист1!$K$23:$K$30</c:f>
              <c:strCache>
                <c:ptCount val="8"/>
                <c:pt idx="0">
                  <c:v>Комплексное развитие сельских территорий </c:v>
                </c:pt>
                <c:pt idx="1">
                  <c:v>Развитие инфраструктуры Соловецкого архипелага</c:v>
                </c:pt>
                <c:pt idx="2">
                  <c:v>Экономическое развитие и инвесдеятельность</c:v>
                </c:pt>
                <c:pt idx="3">
                  <c:v>Развитие лесного комплекса </c:v>
                </c:pt>
                <c:pt idx="4">
                  <c:v>Цифровое развитие </c:v>
                </c:pt>
                <c:pt idx="5">
                  <c:v>Развитие сельского хозяйства </c:v>
                </c:pt>
                <c:pt idx="6">
                  <c:v>Развитие энергетики и ЖКХ</c:v>
                </c:pt>
                <c:pt idx="7">
                  <c:v>Развитие транспортной системы </c:v>
                </c:pt>
              </c:strCache>
            </c:strRef>
          </c:cat>
          <c:val>
            <c:numRef>
              <c:f>Лист1!$L$23:$L$30</c:f>
              <c:numCache>
                <c:formatCode>#,##0</c:formatCode>
                <c:ptCount val="8"/>
                <c:pt idx="0">
                  <c:v>319.60000000000002</c:v>
                </c:pt>
                <c:pt idx="1">
                  <c:v>364.1</c:v>
                </c:pt>
                <c:pt idx="2">
                  <c:v>761.7</c:v>
                </c:pt>
                <c:pt idx="3">
                  <c:v>801.1</c:v>
                </c:pt>
                <c:pt idx="4">
                  <c:v>1143.5999999999999</c:v>
                </c:pt>
                <c:pt idx="5">
                  <c:v>1214.4000000000001</c:v>
                </c:pt>
                <c:pt idx="6">
                  <c:v>6199.7</c:v>
                </c:pt>
                <c:pt idx="7">
                  <c:v>11237.4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-1144925168"/>
        <c:axId val="-847006928"/>
      </c:barChart>
      <c:catAx>
        <c:axId val="-114492516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-847006928"/>
        <c:crosses val="autoZero"/>
        <c:auto val="1"/>
        <c:lblAlgn val="ctr"/>
        <c:lblOffset val="100"/>
        <c:noMultiLvlLbl val="0"/>
      </c:catAx>
      <c:valAx>
        <c:axId val="-847006928"/>
        <c:scaling>
          <c:orientation val="minMax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-11449251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5005040884891339"/>
          <c:y val="0.15972222222222238"/>
          <c:w val="0.46388888888888946"/>
          <c:h val="0.77314814814814881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4B9297"/>
              </a:solidFill>
            </c:spPr>
          </c:dPt>
          <c:dPt>
            <c:idx val="1"/>
            <c:bubble3D val="0"/>
            <c:spPr>
              <a:solidFill>
                <a:srgbClr val="3C7478"/>
              </a:solidFill>
            </c:spPr>
          </c:dPt>
          <c:dPt>
            <c:idx val="2"/>
            <c:bubble3D val="0"/>
            <c:spPr>
              <a:solidFill>
                <a:srgbClr val="8AC0C4"/>
              </a:solidFill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5341878113316215E-3"/>
                  <c:y val="-7.9115266841644813E-2"/>
                </c:manualLayout>
              </c:layout>
              <c:tx>
                <c:rich>
                  <a:bodyPr/>
                  <a:lstStyle/>
                  <a:p>
                    <a:r>
                      <a:rPr lang="ru-RU" sz="1800" b="1" dirty="0"/>
                      <a:t>1</a:t>
                    </a:r>
                    <a:r>
                      <a:rPr lang="ru-RU" sz="1800" dirty="0"/>
                      <a:t>4 </a:t>
                    </a:r>
                    <a:r>
                      <a:rPr lang="ru-RU" sz="1800" dirty="0" smtClean="0"/>
                      <a:t>698 </a:t>
                    </a:r>
                  </a:p>
                  <a:p>
                    <a:r>
                      <a:rPr lang="ru-RU" sz="1800" dirty="0" smtClean="0"/>
                      <a:t>млн. руб.</a:t>
                    </a:r>
                  </a:p>
                  <a:p>
                    <a:endParaRPr lang="ru-RU" dirty="0" smtClean="0"/>
                  </a:p>
                  <a:p>
                    <a:r>
                      <a:rPr lang="ru-RU" dirty="0" smtClean="0"/>
                      <a:t> </a:t>
                    </a:r>
                    <a:r>
                      <a:rPr lang="ru-RU" sz="1800" b="1" dirty="0" smtClean="0">
                        <a:solidFill>
                          <a:schemeClr val="bg1"/>
                        </a:solidFill>
                      </a:rPr>
                      <a:t>12%</a:t>
                    </a:r>
                    <a:endParaRPr lang="ru-RU" sz="1800" b="1" dirty="0">
                      <a:solidFill>
                        <a:schemeClr val="bg1"/>
                      </a:solidFill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Лист1!$L$6:$L$8</c:f>
              <c:strCache>
                <c:ptCount val="3"/>
                <c:pt idx="0">
                  <c:v>Новое качество жизни</c:v>
                </c:pt>
                <c:pt idx="1">
                  <c:v>Инновационное развитие и модернизация экономики</c:v>
                </c:pt>
                <c:pt idx="2">
                  <c:v>Эффективное государство</c:v>
                </c:pt>
              </c:strCache>
            </c:strRef>
          </c:cat>
          <c:val>
            <c:numRef>
              <c:f>Лист1!$M$6:$M$8</c:f>
              <c:numCache>
                <c:formatCode>#,##0.0</c:formatCode>
                <c:ptCount val="3"/>
                <c:pt idx="0">
                  <c:v>74546.2</c:v>
                </c:pt>
                <c:pt idx="1">
                  <c:v>22041.599999999988</c:v>
                </c:pt>
                <c:pt idx="2">
                  <c:v>14697.8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2"/>
        <c:txPr>
          <a:bodyPr/>
          <a:lstStyle/>
          <a:p>
            <a:pPr>
              <a:defRPr sz="2400" b="1" baseline="0">
                <a:solidFill>
                  <a:srgbClr val="424456"/>
                </a:solidFill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8514747416575774"/>
          <c:y val="5.5325167687372404E-2"/>
          <c:w val="0.37711777300632532"/>
          <c:h val="0.18101633129192193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8AC0C4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Лист1!$L$40:$L$44</c:f>
              <c:strCache>
                <c:ptCount val="5"/>
                <c:pt idx="0">
                  <c:v>Управление госимуществом </c:v>
                </c:pt>
                <c:pt idx="1">
                  <c:v>Обеспечение общественного порядка</c:v>
                </c:pt>
                <c:pt idx="2">
                  <c:v>Совершенствование госуправления </c:v>
                </c:pt>
                <c:pt idx="3">
                  <c:v>Защита населения и территорий от ЧС</c:v>
                </c:pt>
                <c:pt idx="4">
                  <c:v>Управление госфинансами </c:v>
                </c:pt>
              </c:strCache>
            </c:strRef>
          </c:cat>
          <c:val>
            <c:numRef>
              <c:f>Лист1!$M$40:$M$44</c:f>
              <c:numCache>
                <c:formatCode>#,##0</c:formatCode>
                <c:ptCount val="5"/>
                <c:pt idx="0">
                  <c:v>132.9</c:v>
                </c:pt>
                <c:pt idx="1">
                  <c:v>139.6</c:v>
                </c:pt>
                <c:pt idx="2">
                  <c:v>1955.4</c:v>
                </c:pt>
                <c:pt idx="3">
                  <c:v>2071.3000000000002</c:v>
                </c:pt>
                <c:pt idx="4">
                  <c:v>10398.6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847000400"/>
        <c:axId val="-846993328"/>
      </c:barChart>
      <c:catAx>
        <c:axId val="-84700040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-846993328"/>
        <c:crosses val="autoZero"/>
        <c:auto val="1"/>
        <c:lblAlgn val="ctr"/>
        <c:lblOffset val="100"/>
        <c:noMultiLvlLbl val="0"/>
      </c:catAx>
      <c:valAx>
        <c:axId val="-846993328"/>
        <c:scaling>
          <c:orientation val="minMax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-84700040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spPr>
    <a:noFill/>
  </c:spPr>
  <c:txPr>
    <a:bodyPr/>
    <a:lstStyle/>
    <a:p>
      <a:pPr>
        <a:defRPr sz="1400">
          <a:latin typeface="Times New Roman" pitchFamily="18" charset="0"/>
          <a:cs typeface="Times New Roman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336357055480523E-2"/>
          <c:y val="9.7370811570843385E-3"/>
          <c:w val="0.97152947918067889"/>
          <c:h val="0.650348213997731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 счет собственных средств областного бюджета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4.8401677546506816E-3"/>
                  <c:y val="1.20088326700985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5947124858957022E-3"/>
                  <c:y val="-7.07637751558654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5667167193593387E-3"/>
                  <c:y val="-0.12293537095658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baseline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г. (первоначальный)</c:v>
                </c:pt>
                <c:pt idx="1">
                  <c:v>2021 г. (уточненный план)</c:v>
                </c:pt>
                <c:pt idx="2">
                  <c:v>2022 г. (проект)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25567</c:v>
                </c:pt>
                <c:pt idx="1">
                  <c:v>27433</c:v>
                </c:pt>
                <c:pt idx="2">
                  <c:v>28498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За счет целевых средств от бюджетов других уровней (организаций)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2757699887164674E-2"/>
                  <c:y val="-8.93252406583645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2021 г. (первоначальный)</c:v>
                </c:pt>
                <c:pt idx="1">
                  <c:v>2021 г. (уточненный план)</c:v>
                </c:pt>
                <c:pt idx="2">
                  <c:v>2022 г. (проект)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6064</c:v>
                </c:pt>
                <c:pt idx="1">
                  <c:v>10339</c:v>
                </c:pt>
                <c:pt idx="2">
                  <c:v>6061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7"/>
        <c:overlap val="100"/>
        <c:axId val="-846998224"/>
        <c:axId val="-846997680"/>
      </c:barChart>
      <c:catAx>
        <c:axId val="-846998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846997680"/>
        <c:crosses val="autoZero"/>
        <c:auto val="1"/>
        <c:lblAlgn val="ctr"/>
        <c:lblOffset val="100"/>
        <c:noMultiLvlLbl val="0"/>
      </c:catAx>
      <c:valAx>
        <c:axId val="-846997680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-84699822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7.474225659513721E-2"/>
          <c:y val="0.8215248693111783"/>
          <c:w val="0.8920290387859845"/>
          <c:h val="0.15146996690975364"/>
        </c:manualLayout>
      </c:layout>
      <c:overlay val="0"/>
      <c:txPr>
        <a:bodyPr/>
        <a:lstStyle/>
        <a:p>
          <a:pPr>
            <a:defRPr sz="1600" baseline="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0.42166</cdr:x>
      <cdr:y>0</cdr:y>
    </cdr:from>
    <cdr:to>
      <cdr:x>0.5862</cdr:x>
      <cdr:y>0.09623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358040" y="0"/>
          <a:ext cx="1310314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120 921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0.73199</cdr:x>
      <cdr:y>0</cdr:y>
    </cdr:from>
    <cdr:to>
      <cdr:x>0.90378</cdr:x>
      <cdr:y>0.09623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829410" y="0"/>
          <a:ext cx="1368152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120 754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0.12272</cdr:x>
      <cdr:y>0.88525</cdr:y>
    </cdr:from>
    <cdr:to>
      <cdr:x>0.16758</cdr:x>
      <cdr:y>0.94212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977332" y="4448536"/>
          <a:ext cx="357257" cy="285781"/>
        </a:xfrm>
        <a:prstGeom xmlns:a="http://schemas.openxmlformats.org/drawingml/2006/main" prst="rect">
          <a:avLst/>
        </a:prstGeom>
        <a:solidFill xmlns:a="http://schemas.openxmlformats.org/drawingml/2006/main">
          <a:srgbClr val="326064"/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0.12272</cdr:x>
      <cdr:y>0.79927</cdr:y>
    </cdr:from>
    <cdr:to>
      <cdr:x>0.16758</cdr:x>
      <cdr:y>0.85614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977332" y="4016488"/>
          <a:ext cx="357257" cy="28578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0.52028</cdr:x>
      <cdr:y>0.31275</cdr:y>
    </cdr:from>
    <cdr:to>
      <cdr:x>0.6351</cdr:x>
      <cdr:y>0.38383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43404" y="1571636"/>
          <a:ext cx="91440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2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0.5819</cdr:x>
      <cdr:y>0.26405</cdr:y>
    </cdr:from>
    <cdr:to>
      <cdr:x>0.74287</cdr:x>
      <cdr:y>0.36547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 flipV="1">
          <a:off x="4634129" y="1326911"/>
          <a:ext cx="1281931" cy="509616"/>
        </a:xfrm>
        <a:prstGeom xmlns:a="http://schemas.openxmlformats.org/drawingml/2006/main" prst="straightConnector1">
          <a:avLst/>
        </a:prstGeom>
        <a:ln xmlns:a="http://schemas.openxmlformats.org/drawingml/2006/main" w="47625">
          <a:solidFill>
            <a:schemeClr val="accent2">
              <a:lumMod val="75000"/>
            </a:schemeClr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0.1027</cdr:x>
      <cdr:y>0.08195</cdr:y>
    </cdr:from>
    <cdr:to>
      <cdr:x>0.26723</cdr:x>
      <cdr:y>0.17818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817880" y="411811"/>
          <a:ext cx="1310314" cy="483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106 751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0.41379</cdr:x>
      <cdr:y>0.14286</cdr:y>
    </cdr:from>
    <cdr:to>
      <cdr:x>0.57471</cdr:x>
      <cdr:y>0.21861</cdr:y>
    </cdr:to>
    <cdr:sp macro="" textlink="">
      <cdr:nvSpPr>
        <cdr:cNvPr id="16" name="TextBox 15"/>
        <cdr:cNvSpPr txBox="1"/>
      </cdr:nvSpPr>
      <cdr:spPr>
        <a:xfrm xmlns:a="http://schemas.openxmlformats.org/drawingml/2006/main" flipH="1">
          <a:off x="2592288" y="720080"/>
          <a:ext cx="1008114" cy="3818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2 083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0.25287</cdr:x>
      <cdr:y>0.01429</cdr:y>
    </cdr:from>
    <cdr:to>
      <cdr:x>0.38313</cdr:x>
      <cdr:y>0.09384</cdr:y>
    </cdr:to>
    <cdr:sp macro="" textlink="">
      <cdr:nvSpPr>
        <cdr:cNvPr id="19" name="TextBox 18"/>
        <cdr:cNvSpPr txBox="1"/>
      </cdr:nvSpPr>
      <cdr:spPr>
        <a:xfrm xmlns:a="http://schemas.openxmlformats.org/drawingml/2006/main">
          <a:off x="1584176" y="72008"/>
          <a:ext cx="816039" cy="4009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3 068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0.73563</cdr:x>
      <cdr:y>0.3</cdr:y>
    </cdr:from>
    <cdr:to>
      <cdr:x>0.89655</cdr:x>
      <cdr:y>0.37575</cdr:y>
    </cdr:to>
    <cdr:sp macro="" textlink="">
      <cdr:nvSpPr>
        <cdr:cNvPr id="6" name="TextBox 1"/>
        <cdr:cNvSpPr txBox="1"/>
      </cdr:nvSpPr>
      <cdr:spPr>
        <a:xfrm xmlns:a="http://schemas.openxmlformats.org/drawingml/2006/main" flipH="1">
          <a:off x="4608512" y="1512168"/>
          <a:ext cx="1008115" cy="3818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985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0.09195</cdr:x>
      <cdr:y>0.77941</cdr:y>
    </cdr:from>
    <cdr:to>
      <cdr:x>0.14943</cdr:x>
      <cdr:y>0.82353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76064" y="3816424"/>
          <a:ext cx="360040" cy="216024"/>
        </a:xfrm>
        <a:prstGeom xmlns:a="http://schemas.openxmlformats.org/drawingml/2006/main" prst="rect">
          <a:avLst/>
        </a:prstGeom>
        <a:pattFill xmlns:a="http://schemas.openxmlformats.org/drawingml/2006/main" prst="pct70">
          <a:fgClr>
            <a:schemeClr val="bg2">
              <a:lumMod val="75000"/>
            </a:schemeClr>
          </a:fgClr>
          <a:bgClr>
            <a:schemeClr val="bg1"/>
          </a:bgClr>
        </a:patt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0.09195</cdr:x>
      <cdr:y>0.85294</cdr:y>
    </cdr:from>
    <cdr:to>
      <cdr:x>0.14943</cdr:x>
      <cdr:y>0.89706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576064" y="4176464"/>
          <a:ext cx="360040" cy="21602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40000"/>
            <a:lumOff val="60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0.09195</cdr:x>
      <cdr:y>0.93067</cdr:y>
    </cdr:from>
    <cdr:to>
      <cdr:x>0.14943</cdr:x>
      <cdr:y>0.97479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576064" y="4557087"/>
          <a:ext cx="360040" cy="216024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75000"/>
          </a:scheme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0.22979</cdr:x>
      <cdr:y>3.64538E-7</cdr:y>
    </cdr:from>
    <cdr:to>
      <cdr:x>0.40794</cdr:x>
      <cdr:y>0.24861</cdr:y>
    </cdr:to>
    <cdr:sp macro="" textlink="">
      <cdr:nvSpPr>
        <cdr:cNvPr id="3" name="Скругленный прямоугольник 2"/>
        <cdr:cNvSpPr/>
      </cdr:nvSpPr>
      <cdr:spPr>
        <a:xfrm xmlns:a="http://schemas.openxmlformats.org/drawingml/2006/main">
          <a:off x="2432326" y="1"/>
          <a:ext cx="1885818" cy="681992"/>
        </a:xfrm>
        <a:prstGeom xmlns:a="http://schemas.openxmlformats.org/drawingml/2006/main" prst="roundRect">
          <a:avLst/>
        </a:prstGeom>
        <a:solidFill xmlns:a="http://schemas.openxmlformats.org/drawingml/2006/main">
          <a:srgbClr val="CCE4E6"/>
        </a:solidFill>
        <a:ln xmlns:a="http://schemas.openxmlformats.org/drawingml/2006/main">
          <a:solidFill>
            <a:srgbClr val="8AC0C4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ВСЕГО РАСХОДЫ бюджета на 2022 г.   -120 754 млн.руб.</a:t>
          </a:r>
          <a:endParaRPr lang="ru-RU" sz="14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0.7042</cdr:x>
      <cdr:y>0.01833</cdr:y>
    </cdr:from>
    <cdr:to>
      <cdr:x>0.89</cdr:x>
      <cdr:y>0.11456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5708313" y="96591"/>
          <a:ext cx="1506118" cy="507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Georgia"/>
            </a:defRPr>
          </a:lvl1pPr>
          <a:lvl2pPr marL="457200" indent="0">
            <a:defRPr sz="1100">
              <a:latin typeface="Georgia"/>
            </a:defRPr>
          </a:lvl2pPr>
          <a:lvl3pPr marL="914400" indent="0">
            <a:defRPr sz="1100">
              <a:latin typeface="Georgia"/>
            </a:defRPr>
          </a:lvl3pPr>
          <a:lvl4pPr marL="1371600" indent="0">
            <a:defRPr sz="1100">
              <a:latin typeface="Georgia"/>
            </a:defRPr>
          </a:lvl4pPr>
          <a:lvl5pPr marL="1828800" indent="0">
            <a:defRPr sz="1100">
              <a:latin typeface="Georgia"/>
            </a:defRPr>
          </a:lvl5pPr>
          <a:lvl6pPr marL="2286000" indent="0">
            <a:defRPr sz="1100">
              <a:latin typeface="Georgia"/>
            </a:defRPr>
          </a:lvl6pPr>
          <a:lvl7pPr marL="2743200" indent="0">
            <a:defRPr sz="1100">
              <a:latin typeface="Georgia"/>
            </a:defRPr>
          </a:lvl7pPr>
          <a:lvl8pPr marL="3200400" indent="0">
            <a:defRPr sz="1100">
              <a:latin typeface="Georgia"/>
            </a:defRPr>
          </a:lvl8pPr>
          <a:lvl9pPr marL="3657600" indent="0">
            <a:defRPr sz="1100">
              <a:latin typeface="Georgia"/>
            </a:defRPr>
          </a:lvl9pPr>
        </a:lstStyle>
        <a:p xmlns:a="http://schemas.openxmlformats.org/drawingml/2006/main">
          <a:pPr algn="r"/>
          <a:r>
            <a:rPr lang="ru-RU" sz="2200" b="1" dirty="0" smtClean="0">
              <a:latin typeface="Times New Roman" pitchFamily="18" charset="0"/>
              <a:cs typeface="Times New Roman" pitchFamily="18" charset="0"/>
            </a:rPr>
            <a:t>34 559</a:t>
          </a:r>
          <a:endParaRPr lang="ru-RU" sz="2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0.12057</cdr:x>
      <cdr:y>0.90433</cdr:y>
    </cdr:from>
    <cdr:to>
      <cdr:x>0.16543</cdr:x>
      <cdr:y>0.9612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977332" y="4764566"/>
          <a:ext cx="363641" cy="29962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75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0.12057</cdr:x>
      <cdr:y>0.82232</cdr:y>
    </cdr:from>
    <cdr:to>
      <cdr:x>0.16543</cdr:x>
      <cdr:y>0.87919</cdr:y>
    </cdr:to>
    <cdr:sp macro="" textlink="">
      <cdr:nvSpPr>
        <cdr:cNvPr id="11" name="Прямоугольник 10"/>
        <cdr:cNvSpPr/>
      </cdr:nvSpPr>
      <cdr:spPr>
        <a:xfrm xmlns:a="http://schemas.openxmlformats.org/drawingml/2006/main">
          <a:off x="977332" y="4332518"/>
          <a:ext cx="363641" cy="29962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20000"/>
            <a:lumOff val="80000"/>
          </a:schemeClr>
        </a:solidFill>
        <a:ln xmlns:a="http://schemas.openxmlformats.org/drawingml/2006/main">
          <a:solidFill>
            <a:schemeClr val="accent2">
              <a:lumMod val="75000"/>
            </a:schemeClr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0.52028</cdr:x>
      <cdr:y>0.31275</cdr:y>
    </cdr:from>
    <cdr:to>
      <cdr:x>0.6351</cdr:x>
      <cdr:y>0.38383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4143404" y="1571636"/>
          <a:ext cx="91440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2400" b="1" dirty="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0.12057</cdr:x>
      <cdr:y>0.06645</cdr:y>
    </cdr:from>
    <cdr:to>
      <cdr:x>0.23906</cdr:x>
      <cdr:y>0.14823</cdr:y>
    </cdr:to>
    <cdr:sp macro="" textlink="">
      <cdr:nvSpPr>
        <cdr:cNvPr id="9" name="TextBox 4"/>
        <cdr:cNvSpPr txBox="1"/>
      </cdr:nvSpPr>
      <cdr:spPr>
        <a:xfrm xmlns:a="http://schemas.openxmlformats.org/drawingml/2006/main">
          <a:off x="977332" y="350091"/>
          <a:ext cx="960519" cy="43088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31 631</a:t>
          </a:r>
          <a:endParaRPr lang="ru-RU" sz="2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D0931-EACA-44C7-8B58-198434571E5F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FC486-1EEF-4D1C-AEA5-E4EA294988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307494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0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1540D-8DDA-422D-AA48-D87A81D44DB7}" type="datetimeFigureOut">
              <a:rPr lang="ru-RU" smtClean="0"/>
              <a:pPr/>
              <a:t>25.11.2021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1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0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16408-3EB2-4BF2-BE40-83290DBAC48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16264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9163" y="746125"/>
            <a:ext cx="4959350" cy="3721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2A1B8-A8D8-4D9E-8C64-F04CA442FF1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433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3" y="3810002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" y="3675529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0552FD7-EB9E-4AEB-9ABF-8A5059260C77}" type="datetime1">
              <a:rPr lang="ru-RU" smtClean="0"/>
              <a:pPr/>
              <a:t>25.11.2021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9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54EC6-557D-4DF9-9668-439A2DDDD2F8}" type="datetime1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5710B-7FB0-44DB-A18C-629E6FF3D622}" type="datetime1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1DCC0-8E76-482D-A172-56B9A74E7578}" type="datetime1">
              <a:rPr lang="ru-RU" smtClean="0"/>
              <a:pPr>
                <a:defRPr/>
              </a:pPr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D12270-39D4-466B-96B2-8519A14626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1DE9F-B135-4DFF-B824-FD945457BBEF}" type="datetime1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2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31E85-DBD0-43EA-B0F1-8740AB35EDD4}" type="datetime1">
              <a:rPr lang="ru-RU" smtClean="0"/>
              <a:pPr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6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B64A-F840-4348-99D8-13F3739B238C}" type="datetime1">
              <a:rPr lang="ru-RU" smtClean="0"/>
              <a:pPr/>
              <a:t>25.11.2021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5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6448B60-D294-48D7-9CF2-F660C3C4BD31}" type="datetime1">
              <a:rPr lang="ru-RU" smtClean="0"/>
              <a:pPr/>
              <a:t>25.11.2021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E33D97-1636-497B-B581-F772E709278D}" type="datetime1">
              <a:rPr lang="ru-RU" smtClean="0"/>
              <a:pPr/>
              <a:t>25.11.2021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E70C-DD64-4F63-9229-86BEC7EC7E87}" type="datetime1">
              <a:rPr lang="ru-RU" smtClean="0"/>
              <a:pPr/>
              <a:t>25.11.2021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A3587-2BE3-4198-8BE8-856AD0C4B973}" type="datetime1">
              <a:rPr lang="ru-RU" smtClean="0"/>
              <a:pPr/>
              <a:t>25.11.2021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10C96D-76EF-4301-925C-5237E0CD2AE4}" type="datetime1">
              <a:rPr lang="ru-RU" smtClean="0"/>
              <a:pPr/>
              <a:t>25.11.2021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20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1" y="308278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3" y="360248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1" y="440114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7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7A1E28B-8F5B-4FEA-BBAA-526D9BB02786}" type="datetime1">
              <a:rPr lang="ru-RU" smtClean="0"/>
              <a:pPr/>
              <a:t>25.11.2021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A92713B-F09B-4015-8520-55AF9AE3EE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202108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ДЕПУТАТСКИЕ </a:t>
            </a:r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СЛУШАНИЯ</a:t>
            </a:r>
            <a:b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 проекте областного закона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«Об областном бюджете на 2022 год 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 плановый период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2024 годов»</a:t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>
                <a:solidFill>
                  <a:schemeClr val="tx1"/>
                </a:solidFill>
              </a:rPr>
              <a:t/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99401" y="4869160"/>
            <a:ext cx="4953000" cy="1752600"/>
          </a:xfrm>
        </p:spPr>
        <p:txBody>
          <a:bodyPr>
            <a:normAutofit fontScale="92500" lnSpcReduction="10000"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29 ноября 2021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25760" y="130546"/>
            <a:ext cx="9144000" cy="3571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Государственные программы Архангельской области на 2022 год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824655214"/>
              </p:ext>
            </p:extLst>
          </p:nvPr>
        </p:nvGraphicFramePr>
        <p:xfrm>
          <a:off x="-2410440" y="514760"/>
          <a:ext cx="1058517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3724104" y="692696"/>
            <a:ext cx="5312392" cy="1168900"/>
          </a:xfrm>
          <a:prstGeom prst="roundRect">
            <a:avLst/>
          </a:prstGeom>
          <a:noFill/>
          <a:ln>
            <a:solidFill>
              <a:srgbClr val="8AC0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ГП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251520" y="3284984"/>
          <a:ext cx="8892480" cy="357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284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0" y="188640"/>
            <a:ext cx="9144000" cy="3571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Государственные программы Архангельской области на 2022 год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341712262"/>
              </p:ext>
            </p:extLst>
          </p:nvPr>
        </p:nvGraphicFramePr>
        <p:xfrm>
          <a:off x="-2124744" y="711329"/>
          <a:ext cx="1058517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4067944" y="889265"/>
            <a:ext cx="4968552" cy="504056"/>
          </a:xfrm>
          <a:prstGeom prst="roundRect">
            <a:avLst/>
          </a:prstGeom>
          <a:noFill/>
          <a:ln>
            <a:solidFill>
              <a:srgbClr val="8AC0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ГП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251520" y="3356992"/>
          <a:ext cx="8712968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107504" y="711329"/>
            <a:ext cx="1885818" cy="681992"/>
          </a:xfrm>
          <a:prstGeom prst="roundRect">
            <a:avLst/>
          </a:prstGeom>
          <a:solidFill>
            <a:srgbClr val="CCE4E6"/>
          </a:solidFill>
          <a:ln>
            <a:solidFill>
              <a:srgbClr val="8AC0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ВСЕГО РАСХОДЫ бюджета на 2022 г.   -120 754 млн.руб.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02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07504" y="1412776"/>
            <a:ext cx="8928992" cy="43204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-151950" y="505098"/>
            <a:ext cx="9144000" cy="48125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Отдельные сопоставимые виды нецелевой финансовой поддержки                               муниципальных образований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84392" name="Group 7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01505204"/>
              </p:ext>
            </p:extLst>
          </p:nvPr>
        </p:nvGraphicFramePr>
        <p:xfrm>
          <a:off x="327019" y="1255986"/>
          <a:ext cx="8640961" cy="425661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896544"/>
                <a:gridCol w="1368152"/>
                <a:gridCol w="1224136"/>
                <a:gridCol w="1152129"/>
              </a:tblGrid>
              <a:tr h="732854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9663" marR="89663" marT="46957" marB="46957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(уточненный план)</a:t>
                      </a:r>
                    </a:p>
                  </a:txBody>
                  <a:tcPr marL="89663" marR="89663" marT="46957" marB="46957" horzOverflow="overflow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(проект)</a:t>
                      </a:r>
                    </a:p>
                  </a:txBody>
                  <a:tcPr marL="89663" marR="89663" marT="46957" marB="46957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Сравнение (2022 г. </a:t>
                      </a:r>
                      <a:b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- 2021 г.)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46957" marB="46957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44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выравнивание бюджетной обеспеченности (БО) поселений *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-15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919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выравнивание БО муниципальных районов (муниципальных округов, городских округов)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9663" marR="89663" marT="46957" marB="46957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1 487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1 697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+210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(+ 14 %)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4624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Дотация на сбалансированность бюджетов</a:t>
                      </a:r>
                    </a:p>
                  </a:txBody>
                  <a:tcPr marL="89663" marR="89663" marT="46957" marB="46957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6441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 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kumimoji="0" lang="ru-RU" sz="16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софинансирование</a:t>
                      </a: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вопросов местного значения</a:t>
                      </a:r>
                      <a:endParaRPr kumimoji="0" lang="ru-RU" sz="1600" b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2000" marR="89663" marT="46957" marB="46957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4 449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4 768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+319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(+ 7 %)</a:t>
                      </a:r>
                    </a:p>
                  </a:txBody>
                  <a:tcPr marL="90129" marR="72000" marT="45452" marB="45452" anchor="ctr" horzOverflow="overflow">
                    <a:solidFill>
                      <a:schemeClr val="bg1"/>
                    </a:solidFill>
                  </a:tcPr>
                </a:tc>
              </a:tr>
              <a:tr h="7354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средства областного бюджета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6 120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0" lang="ru-RU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6 634</a:t>
                      </a:r>
                      <a:endParaRPr kumimoji="0" lang="ru-RU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+ 514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(+ 8 %)</a:t>
                      </a:r>
                    </a:p>
                  </a:txBody>
                  <a:tcPr marL="0" marR="72000" marT="0" marB="0" anchor="ctr" horzOverflow="overflow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9"/>
          <p:cNvSpPr txBox="1">
            <a:spLocks/>
          </p:cNvSpPr>
          <p:nvPr/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EE5C9-CD71-4368-B7D6-7B48A21416D4}" type="slidenum">
              <a:rPr kumimoji="0" lang="ru-RU" sz="18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20446" y="909604"/>
            <a:ext cx="15716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млн. рублей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5733256"/>
            <a:ext cx="89644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500" i="1" dirty="0" smtClean="0">
                <a:solidFill>
                  <a:prstClr val="black"/>
                </a:solidFill>
              </a:rPr>
              <a:t>*</a:t>
            </a:r>
            <a:r>
              <a:rPr lang="ru-RU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Снижение дотации на выравнивание  поселений обусловлено сокращением численности постоянного населения и исключением трех новых муниципальных округов из получателей дотации</a:t>
            </a:r>
            <a:endParaRPr lang="ru-RU" sz="15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902896" y="56400"/>
            <a:ext cx="2133600" cy="476250"/>
          </a:xfrm>
        </p:spPr>
        <p:txBody>
          <a:bodyPr/>
          <a:lstStyle/>
          <a:p>
            <a:pPr>
              <a:defRPr/>
            </a:pPr>
            <a:fld id="{A2D12270-39D4-466B-96B2-8519A14626EB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303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7036817" y="729735"/>
            <a:ext cx="1998031" cy="5269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95536" y="49149"/>
            <a:ext cx="8229600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Структура межбюджетных трансфертов (МБТ)                       муниципальным образованиям 2021-2022 гг., млн. рублей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2474735"/>
              </p:ext>
            </p:extLst>
          </p:nvPr>
        </p:nvGraphicFramePr>
        <p:xfrm>
          <a:off x="714348" y="1256722"/>
          <a:ext cx="8106124" cy="5268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987392" y="698929"/>
            <a:ext cx="2096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94 %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объема МБТ-2022г. распределено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55976" y="1078404"/>
            <a:ext cx="96051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37 772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5508104" y="1844824"/>
            <a:ext cx="1296144" cy="216024"/>
          </a:xfrm>
          <a:prstGeom prst="straightConnector1">
            <a:avLst/>
          </a:prstGeom>
          <a:ln w="38100">
            <a:solidFill>
              <a:schemeClr val="accent1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5508104" y="2852936"/>
            <a:ext cx="1296144" cy="360040"/>
          </a:xfrm>
          <a:prstGeom prst="straightConnector1">
            <a:avLst/>
          </a:prstGeom>
          <a:ln w="4445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80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2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7220521"/>
              </p:ext>
            </p:extLst>
          </p:nvPr>
        </p:nvGraphicFramePr>
        <p:xfrm>
          <a:off x="297532" y="680211"/>
          <a:ext cx="8258204" cy="4716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 noGrp="1"/>
          </p:cNvSpPr>
          <p:nvPr>
            <p:ph type="title"/>
          </p:nvPr>
        </p:nvSpPr>
        <p:spPr>
          <a:xfrm>
            <a:off x="363664" y="407002"/>
            <a:ext cx="8229600" cy="3571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1. Областная адресная инвестиционная программа на 2022 год 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9552" y="781148"/>
            <a:ext cx="2071702" cy="64294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52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объекта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563888" y="803783"/>
            <a:ext cx="2969120" cy="52787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7 442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867223"/>
              </p:ext>
            </p:extLst>
          </p:nvPr>
        </p:nvGraphicFramePr>
        <p:xfrm>
          <a:off x="4644008" y="3429000"/>
          <a:ext cx="4150422" cy="748513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140862"/>
                <a:gridCol w="1009560"/>
              </a:tblGrid>
              <a:tr h="37767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федерального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4 785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областного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2 657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97133" y="3132839"/>
            <a:ext cx="12337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-209614" y="5396685"/>
            <a:ext cx="8984245" cy="500829"/>
          </a:xfrm>
          <a:prstGeom prst="rect">
            <a:avLst/>
          </a:prstGeom>
        </p:spPr>
        <p:txBody>
          <a:bodyPr vert="horz"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Адресная программа «Переселение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 </a:t>
            </a:r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аварийного жилищного фонда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 – 2025 годы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471255"/>
              </p:ext>
            </p:extLst>
          </p:nvPr>
        </p:nvGraphicFramePr>
        <p:xfrm>
          <a:off x="4624209" y="5964153"/>
          <a:ext cx="4150422" cy="706120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140862"/>
                <a:gridCol w="1009560"/>
              </a:tblGrid>
              <a:tr h="21602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Фонда ЖКХ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6 025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областного бюджета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Скругленный прямоугольник 11"/>
          <p:cNvSpPr/>
          <p:nvPr/>
        </p:nvSpPr>
        <p:spPr>
          <a:xfrm>
            <a:off x="755576" y="6048134"/>
            <a:ext cx="2969120" cy="52787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6 148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19546" y="5632018"/>
            <a:ext cx="12337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71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15</a:t>
            </a:fld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01271" y="35024"/>
            <a:ext cx="8280920" cy="4286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Общие параметры областного бюджета на 2021 - 2022 годы</a:t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920451"/>
              </p:ext>
            </p:extLst>
          </p:nvPr>
        </p:nvGraphicFramePr>
        <p:xfrm>
          <a:off x="107504" y="368032"/>
          <a:ext cx="8568952" cy="6204684"/>
        </p:xfrm>
        <a:graphic>
          <a:graphicData uri="http://schemas.openxmlformats.org/drawingml/2006/table">
            <a:tbl>
              <a:tblPr/>
              <a:tblGrid>
                <a:gridCol w="4464496"/>
                <a:gridCol w="1080120"/>
                <a:gridCol w="1152128"/>
                <a:gridCol w="936104"/>
                <a:gridCol w="936104"/>
              </a:tblGrid>
              <a:tr h="460899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             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(уточненный план),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(проект), млн. рублей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Прирост(+)/снижение(-) к  </a:t>
                      </a:r>
                      <a:r>
                        <a:rPr lang="ru-RU" sz="1200" b="1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плану 2021г.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39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</a:t>
                      </a:r>
                      <a:r>
                        <a:rPr lang="ru-RU" sz="1200" b="1" i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200" b="1" i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24243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112 778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112 858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+ 80</a:t>
                      </a:r>
                      <a:endParaRPr lang="ru-RU" sz="1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22326">
                <a:tc>
                  <a:txBody>
                    <a:bodyPr/>
                    <a:lstStyle/>
                    <a:p>
                      <a:pPr marL="108000" algn="l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70 933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046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+ 6 113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+ 9 %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225">
                <a:tc>
                  <a:txBody>
                    <a:bodyPr/>
                    <a:lstStyle/>
                    <a:p>
                      <a:pPr marL="108000" algn="l"/>
                      <a:r>
                        <a:rPr lang="ru-RU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41 845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812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- 6 033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- 14 %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6580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120 921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120 754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- 167</a:t>
                      </a:r>
                      <a:endParaRPr lang="ru-RU" sz="1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267346">
                <a:tc>
                  <a:txBody>
                    <a:bodyPr/>
                    <a:lstStyle/>
                    <a:p>
                      <a:pPr algn="r">
                        <a:lnSpc>
                          <a:spcPts val="1720"/>
                        </a:lnSpc>
                      </a:pPr>
                      <a:r>
                        <a:rPr lang="ru-RU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400" b="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ru-RU" sz="1400" b="0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 счет инфраструктурных бюджетных кредитов </a:t>
                      </a:r>
                      <a:endParaRPr lang="ru-RU" sz="14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20"/>
                        </a:lnSpc>
                      </a:pP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20"/>
                        </a:lnSpc>
                      </a:pPr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720"/>
                        </a:lnSpc>
                      </a:pPr>
                      <a:r>
                        <a:rPr lang="ru-RU" sz="16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+ 202</a:t>
                      </a: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720"/>
                        </a:lnSpc>
                      </a:pPr>
                      <a:endParaRPr lang="ru-RU" sz="16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543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- 8 143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- 7 896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+ 247</a:t>
                      </a:r>
                      <a:endParaRPr lang="ru-RU" sz="1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31666"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% дефицита (-)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- 11,5 %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- 10,2 %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+ 1,3 </a:t>
                      </a:r>
                      <a:r>
                        <a:rPr lang="ru-RU" sz="1400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п.п</a:t>
                      </a:r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1617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ИСТОЧНИКИ ФИНАНСИРОВАНИЯ ДЕФИЦИТА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8 143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7 896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-247</a:t>
                      </a:r>
                      <a:endParaRPr lang="ru-RU" sz="1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  <a:tr h="476434">
                <a:tc>
                  <a:txBody>
                    <a:bodyPr/>
                    <a:lstStyle/>
                    <a:p>
                      <a:pPr marL="108000" algn="l">
                        <a:lnSpc>
                          <a:spcPts val="15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сальдо по привлечению/погашению </a:t>
                      </a:r>
                      <a:b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бюджетных кредитов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9 105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Char char="-"/>
                      </a:pP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625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- 9 730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i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6467">
                <a:tc>
                  <a:txBody>
                    <a:bodyPr/>
                    <a:lstStyle/>
                    <a:p>
                      <a:pPr marL="108000" algn="l">
                        <a:lnSpc>
                          <a:spcPts val="15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сальдо по привлечению/погашению кредитов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кредитных организаций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- 3 578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8 521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+ 12 099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2326">
                <a:tc>
                  <a:txBody>
                    <a:bodyPr/>
                    <a:lstStyle/>
                    <a:p>
                      <a:pPr marL="108000" algn="l">
                        <a:lnSpc>
                          <a:spcPts val="1600"/>
                        </a:lnSpc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продажа акций и изменение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остатков средств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2 616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- 2 616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2783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 </a:t>
                      </a:r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на конец периода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48 199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56 095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+ 7 896</a:t>
                      </a:r>
                      <a:endParaRPr lang="ru-RU" sz="1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+ 16 %</a:t>
                      </a:r>
                      <a:endParaRPr lang="ru-RU" sz="1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31666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государственного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долга (%)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68 %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73 %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dirty="0" smtClean="0">
                          <a:latin typeface="Times New Roman" pitchFamily="18" charset="0"/>
                          <a:cs typeface="Times New Roman" pitchFamily="18" charset="0"/>
                        </a:rPr>
                        <a:t>+ 5 п.п.</a:t>
                      </a:r>
                      <a:endParaRPr lang="ru-RU" sz="140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468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16</a:t>
            </a:fld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87276"/>
              </p:ext>
            </p:extLst>
          </p:nvPr>
        </p:nvGraphicFramePr>
        <p:xfrm>
          <a:off x="251521" y="738679"/>
          <a:ext cx="8717472" cy="5783240"/>
        </p:xfrm>
        <a:graphic>
          <a:graphicData uri="http://schemas.openxmlformats.org/drawingml/2006/table">
            <a:tbl>
              <a:tblPr/>
              <a:tblGrid>
                <a:gridCol w="3993426"/>
                <a:gridCol w="1161724"/>
                <a:gridCol w="1165632"/>
                <a:gridCol w="1152966"/>
                <a:gridCol w="1243724"/>
              </a:tblGrid>
              <a:tr h="746105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(уточненный план)</a:t>
                      </a: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</a:p>
                    <a:p>
                      <a:pPr algn="ctr"/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88317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112 778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112 858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113 115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117 068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18050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70 933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77 046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80 571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83 687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8050">
                <a:tc>
                  <a:txBody>
                    <a:bodyPr/>
                    <a:lstStyle/>
                    <a:p>
                      <a:pPr marL="108000"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41 845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35 812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32 544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33 381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24206">
                <a:tc>
                  <a:txBody>
                    <a:bodyPr/>
                    <a:lstStyle/>
                    <a:p>
                      <a:pPr marL="108000" lvl="0" algn="l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в т.ч. дотации на выравнивание бюджетной обеспеченности  и на повышение</a:t>
                      </a:r>
                      <a:r>
                        <a:rPr lang="ru-RU" sz="140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оплаты труда</a:t>
                      </a:r>
                      <a:endParaRPr lang="ru-RU" sz="1400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1" algn="r" rtl="0" eaLnBrk="1" fontAlgn="ctr" latinLnBrk="0" hangingPunct="1"/>
                      <a:r>
                        <a:rPr kumimoji="0" lang="ru-RU" sz="14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11 342</a:t>
                      </a: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11 485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11 559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11 636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04414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120 921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120 754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116 420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118 238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24206">
                <a:tc>
                  <a:txBody>
                    <a:bodyPr/>
                    <a:lstStyle/>
                    <a:p>
                      <a:pPr algn="r"/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400" b="0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.  за</a:t>
                      </a:r>
                      <a:r>
                        <a:rPr lang="ru-RU" sz="14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счет инфраструктурного бюджетного кредита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202 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4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2 406</a:t>
                      </a:r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4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8050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ДЕФИЦИТ (-), </a:t>
                      </a:r>
                      <a:r>
                        <a:rPr lang="ru-RU" sz="16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ПРОФИЦИТ (+)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- 8 143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- 7 896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buFontTx/>
                        <a:buNone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- 3 304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-1 169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52463"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% дефицита (-)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- 11,5 %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-10,2 %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- 4,1 %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-1,4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68879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ГОСУДАРСТВЕННЫЙ ДОЛГ  </a:t>
                      </a:r>
                      <a:r>
                        <a:rPr lang="ru-RU" sz="16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на конец периода</a:t>
                      </a:r>
                      <a:endParaRPr lang="ru-RU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48 198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56 095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59 328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60 425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604605"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Уровень государственного 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долга,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68 %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73 %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72 %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331640" y="185152"/>
            <a:ext cx="7358114" cy="428628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Общие параметры областного бюджета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625898" y="399466"/>
            <a:ext cx="13573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млн. рублей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24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9125" y="441006"/>
            <a:ext cx="8229600" cy="1066800"/>
          </a:xfrm>
        </p:spPr>
        <p:txBody>
          <a:bodyPr/>
          <a:lstStyle/>
          <a:p>
            <a:pPr algn="ctr"/>
            <a:r>
              <a:rPr lang="ru-RU" sz="2000" b="1" dirty="0" smtClean="0"/>
              <a:t> </a:t>
            </a:r>
            <a:r>
              <a:rPr lang="ru-RU" sz="2000" b="1" dirty="0" smtClean="0">
                <a:latin typeface="Times New Roman" pitchFamily="18" charset="0"/>
              </a:rPr>
              <a:t>Структура налоговых и неналоговых доходов</a:t>
            </a:r>
            <a:br>
              <a:rPr lang="ru-RU" sz="2000" b="1" dirty="0" smtClean="0">
                <a:latin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</a:rPr>
              <a:t> по уровням бюджетной системы </a:t>
            </a:r>
            <a:br>
              <a:rPr lang="ru-RU" sz="2000" b="1" dirty="0" smtClean="0">
                <a:latin typeface="Times New Roman" pitchFamily="18" charset="0"/>
              </a:rPr>
            </a:br>
            <a:r>
              <a:rPr lang="ru-RU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</a:rPr>
              <a:t>(исходя из показателей прогноза СЭР Архангельской области и Ненецкого АО)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D12270-39D4-466B-96B2-8519A14626EB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322130"/>
              </p:ext>
            </p:extLst>
          </p:nvPr>
        </p:nvGraphicFramePr>
        <p:xfrm>
          <a:off x="214282" y="1643050"/>
          <a:ext cx="8466168" cy="4742876"/>
        </p:xfrm>
        <a:graphic>
          <a:graphicData uri="http://schemas.openxmlformats.org/drawingml/2006/table">
            <a:tbl>
              <a:tblPr/>
              <a:tblGrid>
                <a:gridCol w="2341494"/>
                <a:gridCol w="1080120"/>
                <a:gridCol w="1027323"/>
                <a:gridCol w="940447"/>
                <a:gridCol w="1028302"/>
                <a:gridCol w="1031386"/>
                <a:gridCol w="1017096"/>
              </a:tblGrid>
              <a:tr h="33316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г.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(факт)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(прогноз)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(прогноз)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(прогноз)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12033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01.11.2021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 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6634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Консолидированный бюджет, млн.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853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512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94 082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98 447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102 316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84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темп роста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89,7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105,6 %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104,6 %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103,9 %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932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Областной бюджет, млн. руб.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933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2 691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77 046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80 571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83 687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9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темп роста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87,5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127,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6 %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7 %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106,0 %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104,6 %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103,9 %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75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Местные бюджеты, млн. руб.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15 252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579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17 036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17 876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18 629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06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темп роста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98,7 %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103,9 %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104,9 %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104,2 %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306" name="Rectangle 84"/>
          <p:cNvSpPr>
            <a:spLocks noChangeArrowheads="1"/>
          </p:cNvSpPr>
          <p:nvPr/>
        </p:nvSpPr>
        <p:spPr bwMode="auto">
          <a:xfrm flipV="1">
            <a:off x="323850" y="6811965"/>
            <a:ext cx="88201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b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10307" name="Rectangle 2"/>
          <p:cNvSpPr>
            <a:spLocks noChangeArrowheads="1"/>
          </p:cNvSpPr>
          <p:nvPr/>
        </p:nvSpPr>
        <p:spPr bwMode="auto">
          <a:xfrm rot="10800000" flipV="1">
            <a:off x="250825" y="6524627"/>
            <a:ext cx="84296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>
                <a:solidFill>
                  <a:schemeClr val="tx2"/>
                </a:solidFill>
                <a:latin typeface="Trebuchet MS" pitchFamily="34" charset="0"/>
              </a:rPr>
              <a:t> </a:t>
            </a:r>
            <a:endParaRPr lang="ru-RU" b="1">
              <a:solidFill>
                <a:schemeClr val="tx2"/>
              </a:solidFill>
            </a:endParaRPr>
          </a:p>
          <a:p>
            <a:endParaRPr lang="ru-RU" sz="16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81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133072" y="180558"/>
            <a:ext cx="9286908" cy="500069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Динамика налоговых и неналоговых доходов областного  бюджета                          </a:t>
            </a:r>
            <a:r>
              <a:rPr lang="ru-RU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(исходя из показателей прогноза СЭР Архангельской области и Ненецкого АО)</a:t>
            </a:r>
          </a:p>
        </p:txBody>
      </p:sp>
      <p:graphicFrame>
        <p:nvGraphicFramePr>
          <p:cNvPr id="29898" name="Group 20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436845"/>
              </p:ext>
            </p:extLst>
          </p:nvPr>
        </p:nvGraphicFramePr>
        <p:xfrm>
          <a:off x="142845" y="680630"/>
          <a:ext cx="8715436" cy="6129454"/>
        </p:xfrm>
        <a:graphic>
          <a:graphicData uri="http://schemas.openxmlformats.org/drawingml/2006/table">
            <a:tbl>
              <a:tblPr/>
              <a:tblGrid>
                <a:gridCol w="2558630"/>
                <a:gridCol w="1438477"/>
                <a:gridCol w="1152128"/>
                <a:gridCol w="1152128"/>
                <a:gridCol w="1224136"/>
                <a:gridCol w="1189937"/>
              </a:tblGrid>
              <a:tr h="347091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2022 г.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50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план,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оценка,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прогноз,</a:t>
                      </a:r>
                      <a:b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отклонение</a:t>
                      </a:r>
                    </a:p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от оценки 2021 г.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1455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8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прибыль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23 000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24 622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26 720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2 098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+ 8,5 %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8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НДФЛ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21 637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22 300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23 434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1 134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+ 5,1 %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22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8 403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8 345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8 433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+ 1,1 %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83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3 423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3 423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4 737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1 314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+ 38,3 %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43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имущество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9 315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8 629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8 722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93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+ 1,1 %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64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за пользование природными ресурсами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3 009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3 009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3 072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+ 2,0 %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49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Прочие налоги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- 5,4 %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86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2 005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1 805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-428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Wingdings 3" pitchFamily="18" charset="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- 19,2 %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6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налоговые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неналоговые доходы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70 933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72 691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77 046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4 355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+ 6,0 %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1432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Дорожный фонд АО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8 393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8 394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8 225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-169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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35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Справочно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                и неналоговые доходы без Дорожного фонда АО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62 540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64 297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68 821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4 524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Wingdings 3" pitchFamily="18" charset="2"/>
                        </a:rPr>
                        <a:t>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+7,0 %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313" name="Rectangle 84"/>
          <p:cNvSpPr>
            <a:spLocks noChangeArrowheads="1"/>
          </p:cNvSpPr>
          <p:nvPr/>
        </p:nvSpPr>
        <p:spPr bwMode="auto">
          <a:xfrm flipV="1">
            <a:off x="323850" y="6811965"/>
            <a:ext cx="8820150" cy="46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1200" b="1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9314" name="Rectangle 2"/>
          <p:cNvSpPr>
            <a:spLocks noChangeArrowheads="1"/>
          </p:cNvSpPr>
          <p:nvPr/>
        </p:nvSpPr>
        <p:spPr bwMode="auto">
          <a:xfrm rot="10800000" flipV="1">
            <a:off x="251521" y="6309322"/>
            <a:ext cx="8429625" cy="14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>
                <a:solidFill>
                  <a:schemeClr val="tx2"/>
                </a:solidFill>
                <a:latin typeface="Trebuchet MS" pitchFamily="34" charset="0"/>
              </a:rPr>
              <a:t> </a:t>
            </a:r>
            <a:endParaRPr lang="ru-RU" b="1">
              <a:solidFill>
                <a:schemeClr val="tx2"/>
              </a:solidFill>
            </a:endParaRPr>
          </a:p>
          <a:p>
            <a:endParaRPr lang="ru-RU" sz="1600">
              <a:solidFill>
                <a:schemeClr val="tx2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49719" y="0"/>
            <a:ext cx="462854" cy="476250"/>
          </a:xfrm>
        </p:spPr>
        <p:txBody>
          <a:bodyPr/>
          <a:lstStyle/>
          <a:p>
            <a:pPr>
              <a:defRPr/>
            </a:pPr>
            <a:fld id="{A2D12270-39D4-466B-96B2-8519A14626EB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73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4</a:t>
            </a:fld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593892"/>
              </p:ext>
            </p:extLst>
          </p:nvPr>
        </p:nvGraphicFramePr>
        <p:xfrm>
          <a:off x="179510" y="508639"/>
          <a:ext cx="8773122" cy="5612798"/>
        </p:xfrm>
        <a:graphic>
          <a:graphicData uri="http://schemas.openxmlformats.org/drawingml/2006/table">
            <a:tbl>
              <a:tblPr/>
              <a:tblGrid>
                <a:gridCol w="4392490"/>
                <a:gridCol w="1224136"/>
                <a:gridCol w="1152128"/>
                <a:gridCol w="1152128"/>
                <a:gridCol w="852240"/>
              </a:tblGrid>
              <a:tr h="900456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межбюджетных трансфертов</a:t>
                      </a:r>
                      <a:endParaRPr lang="ru-RU" sz="15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 </a:t>
                      </a:r>
                      <a:r>
                        <a:rPr lang="ru-RU" sz="1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(уточненный план)</a:t>
                      </a:r>
                    </a:p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</a:p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(проект),</a:t>
                      </a:r>
                    </a:p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2022 г. -2021 г., млн. рублей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Темп  прироста </a:t>
                      </a:r>
                      <a:r>
                        <a:rPr kumimoji="0" lang="ru-RU" sz="14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2022/2021</a:t>
                      </a:r>
                    </a:p>
                  </a:txBody>
                  <a:tcPr marL="36000" marR="36000" marT="36000" marB="3600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80265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70 933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77 046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+ 4 355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+ 6 %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9365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Безвозмездные поступления, всего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41 845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35 812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216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- 6 033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- 14 %</a:t>
                      </a:r>
                      <a:endParaRPr lang="ru-RU" sz="1800" b="1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67376">
                <a:tc>
                  <a:txBody>
                    <a:bodyPr/>
                    <a:lstStyle/>
                    <a:p>
                      <a:r>
                        <a:rPr lang="ru-RU" sz="1200" i="1" dirty="0" smtClean="0"/>
                        <a:t>из них:</a:t>
                      </a:r>
                      <a:endParaRPr lang="ru-RU" sz="1200" i="1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45519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дотации на выравнивание бюджетной</a:t>
                      </a:r>
                      <a:r>
                        <a:rPr lang="ru-RU" sz="1600" b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обеспеченности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16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9 557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9 629 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+ 72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+ 0,8 %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9384">
                <a:tc>
                  <a:txBody>
                    <a:bodyPr/>
                    <a:lstStyle/>
                    <a:p>
                      <a:pPr marL="0" algn="l" rtl="0" eaLnBrk="1" fontAlgn="ctr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 на повышение оплаты труда</a:t>
                      </a: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1 784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1 856 </a:t>
                      </a:r>
                      <a:endParaRPr lang="ru-RU" sz="1800" b="0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14400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>
                        <a:buFontTx/>
                        <a:buNone/>
                      </a:pP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+ 72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+ 4 %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781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субсидии *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r>
                        <a:rPr lang="ru-RU" sz="18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910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12 216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r" fontAlgn="ctr">
                        <a:buFontTx/>
                        <a:buChar char="-"/>
                      </a:pPr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1 694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- 12 %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167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 *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4 982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3 451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44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- 1 530</a:t>
                      </a:r>
                      <a:endParaRPr lang="ru-RU" sz="18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- 31 %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5938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межбюджетные</a:t>
                      </a:r>
                      <a:r>
                        <a:rPr kumimoji="0" lang="ru-RU" sz="16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трансферты *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5 598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2 484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- 3 114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- 56 %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88096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поступления от Фонда ЖКХ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2 965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6 025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+ 3 060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рост        в 2 раза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673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поступления от организаций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1 233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44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- 1 083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R="10800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снижение в 8 раз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673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 ДОХОДОВ</a:t>
                      </a:r>
                      <a:endParaRPr kumimoji="0" lang="ru-RU" sz="18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216000" marR="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112 778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112 858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20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+ 80</a:t>
                      </a:r>
                      <a:endParaRPr lang="ru-RU" sz="2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4117" y="103381"/>
            <a:ext cx="8820472" cy="42862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Доходы  областного бюджета </a:t>
            </a:r>
            <a:endParaRPr lang="ru-RU" sz="20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117" y="6157363"/>
            <a:ext cx="91098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информация  к 1 чт. проекта федерального бюджета, предварительные  соглашения </a:t>
            </a:r>
          </a:p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  <a:r>
              <a:rPr lang="ru-RU" sz="1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 2 чт. проекта областного бюджета  доходы от федерального бюджета будут увеличены на 4 567 млн. рублей</a:t>
            </a:r>
            <a:endParaRPr lang="ru-RU" sz="1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71022" y="6093296"/>
            <a:ext cx="8449450" cy="44901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371022" y="386108"/>
            <a:ext cx="8229600" cy="10715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Структура расходов областного бюджета </a:t>
            </a: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(по источникам финансирования), млн. рублей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8592098"/>
              </p:ext>
            </p:extLst>
          </p:nvPr>
        </p:nvGraphicFramePr>
        <p:xfrm>
          <a:off x="263686" y="1250387"/>
          <a:ext cx="7963818" cy="5025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5</a:t>
            </a:fld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004048" y="1811677"/>
            <a:ext cx="1152128" cy="361413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305110" y="2252180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+ 7 %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15616" y="3620425"/>
            <a:ext cx="1242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бластные средства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28184" y="2972039"/>
            <a:ext cx="1242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бластные средства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7058" y="189784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- 21 %</a:t>
            </a:r>
            <a:endParaRPr lang="ru-RU" sz="2000" b="1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3456" y="6142204"/>
            <a:ext cx="8453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сформированы с дефицитом: 2021 год –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11,5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%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2022 год –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10,2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761834" y="3250689"/>
            <a:ext cx="1242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бластные средства</a:t>
            </a:r>
            <a:endParaRPr lang="ru-RU"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7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974281" y="0"/>
            <a:ext cx="1014222" cy="365760"/>
          </a:xfrm>
        </p:spPr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6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79512" y="548680"/>
            <a:ext cx="8784976" cy="10229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Информация о дополнительной потребности на 2022 год на 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повышение заработной платы работников бюджетной сферы Архангельской области –                      </a:t>
            </a:r>
            <a:r>
              <a:rPr kumimoji="0" lang="ru-RU" sz="20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прирост к  2021 году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млн. рублей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10" name="Содержимое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339812"/>
              </p:ext>
            </p:extLst>
          </p:nvPr>
        </p:nvGraphicFramePr>
        <p:xfrm>
          <a:off x="2699792" y="1628800"/>
          <a:ext cx="6264696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4016" y="1844824"/>
          <a:ext cx="2483768" cy="16276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84"/>
                <a:gridCol w="1399584"/>
              </a:tblGrid>
              <a:tr h="32917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МРОТ, рублей/мес.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01.01.2019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11 280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305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01.01.2020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12 130 (+ 7,5%)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12 792 (+ 5,5%)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01.01.2022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13 617 (+ 6,4%)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4016" y="3933056"/>
          <a:ext cx="2483768" cy="2468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4184"/>
                <a:gridCol w="1399584"/>
              </a:tblGrid>
              <a:tr h="36576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Заработная плата «указных» категорий, рублей/мес.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45 181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48 434 (+ 7,2%)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51 631 (+ 6,6%)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55 090 (+ 6,7%)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9179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58 726 (+ 6,6%)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03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-190624" y="110648"/>
            <a:ext cx="9144064" cy="39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440" tIns="45220" rIns="90440" bIns="45220">
            <a:spAutoFit/>
          </a:bodyPr>
          <a:lstStyle/>
          <a:p>
            <a:pPr algn="ctr" defTabSz="904875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Расходы на реализацию национальных проектов, млн. рублей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7" name="Group 10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483310"/>
              </p:ext>
            </p:extLst>
          </p:nvPr>
        </p:nvGraphicFramePr>
        <p:xfrm>
          <a:off x="323529" y="494357"/>
          <a:ext cx="8629911" cy="6256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9422"/>
                <a:gridCol w="950273"/>
                <a:gridCol w="901735"/>
                <a:gridCol w="926407"/>
                <a:gridCol w="997669"/>
                <a:gridCol w="1068931"/>
                <a:gridCol w="915474"/>
              </a:tblGrid>
              <a:tr h="486371">
                <a:tc rowSpan="2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 </a:t>
                      </a:r>
                    </a:p>
                  </a:txBody>
                  <a:tcPr marL="89016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(уточненный план)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3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  </a:t>
                      </a: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(проект)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Отклонение                          2022 г.-2021 г.  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1707">
                <a:tc vMerge="1">
                  <a:txBody>
                    <a:bodyPr/>
                    <a:lstStyle/>
                    <a:p>
                      <a:pPr marL="0" marR="0" lvl="0" indent="0" algn="ct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1" kern="1200" dirty="0" smtClean="0">
                        <a:solidFill>
                          <a:schemeClr val="bg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9016" marR="89016" marT="46288" marB="46288" anchor="ctr" horzOverflow="overflow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2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за счет областного бюджета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200" b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за счет областного бюджета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1200" b="0" kern="120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1200" b="0" kern="120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за счет  областного бюджета</a:t>
                      </a:r>
                    </a:p>
                  </a:txBody>
                  <a:tcPr marL="18000" marR="18000" marT="36000" marB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4420">
                <a:tc>
                  <a:txBody>
                    <a:bodyPr/>
                    <a:lstStyle/>
                    <a:p>
                      <a:pPr marL="0" marR="0" lvl="0" indent="0" algn="l" defTabSz="938213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sng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РАСХОДОВ</a:t>
                      </a:r>
                      <a:endParaRPr kumimoji="0" lang="ru-RU" sz="1600" b="1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08000" marR="89016" marT="46288" marB="4628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16 979</a:t>
                      </a:r>
                      <a:endParaRPr lang="ru-RU" sz="18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4 865</a:t>
                      </a:r>
                      <a:endParaRPr lang="ru-RU" sz="14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18 420</a:t>
                      </a:r>
                      <a:endParaRPr lang="ru-RU" sz="18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5 273</a:t>
                      </a:r>
                      <a:endParaRPr lang="ru-RU" sz="14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+ 1 441</a:t>
                      </a:r>
                      <a:endParaRPr lang="ru-RU" sz="18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sng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+ 408</a:t>
                      </a:r>
                      <a:endParaRPr lang="ru-RU" sz="1400" b="1" i="0" u="sng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288735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Демография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3 670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749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2 705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782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- 965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1 846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2 605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+ 759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+ 83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Образование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1 544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1 054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- 490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Жилье и городская среда</a:t>
                      </a:r>
                      <a:endParaRPr kumimoji="0" lang="ru-RU" sz="16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5 278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7 326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+ 2 048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-12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Безопасные  качественные </a:t>
                      </a:r>
                    </a:p>
                    <a:p>
                      <a:pPr algn="l" fontAlgn="ctr">
                        <a:lnSpc>
                          <a:spcPts val="180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дороги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4 152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3 504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3 837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3 757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- 315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+ 253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6891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Культура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+ 206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+ 22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70038">
                <a:tc>
                  <a:txBody>
                    <a:bodyPr/>
                    <a:lstStyle/>
                    <a:p>
                      <a:pPr algn="l" fontAlgn="ctr">
                        <a:lnSpc>
                          <a:spcPts val="182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Туризм и индустрия гостеприимства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 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+ 165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+ 25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3405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ts val="18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МСП и поддержка </a:t>
                      </a:r>
                      <a:r>
                        <a:rPr kumimoji="0" lang="ru-RU" sz="16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предприним</a:t>
                      </a: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инициативы 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+ 18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+ 13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29970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Экология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79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- 48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18102">
                <a:tc>
                  <a:txBody>
                    <a:bodyPr/>
                    <a:lstStyle/>
                    <a:p>
                      <a:pPr algn="l" fontAlgn="ctr"/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Цифровая экономика РФ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+ 31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+ 1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85203"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kumimoji="0" lang="ru-RU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Производительность труда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+ 5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05753">
                <a:tc>
                  <a:txBody>
                    <a:bodyPr/>
                    <a:lstStyle/>
                    <a:p>
                      <a:pPr algn="l" fontAlgn="ctr">
                        <a:lnSpc>
                          <a:spcPts val="1700"/>
                        </a:lnSpc>
                      </a:pPr>
                      <a:r>
                        <a:rPr kumimoji="0" lang="ru-RU" sz="15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Комплексный план модернизации     и расширения магистральной инфраструктуры</a:t>
                      </a:r>
                    </a:p>
                  </a:txBody>
                  <a:tcPr marL="108000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38213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+ 33</a:t>
                      </a:r>
                    </a:p>
                  </a:txBody>
                  <a:tcPr marL="9525" marR="108000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97" name="Text Box 72"/>
          <p:cNvSpPr txBox="1">
            <a:spLocks noChangeArrowheads="1"/>
          </p:cNvSpPr>
          <p:nvPr/>
        </p:nvSpPr>
        <p:spPr bwMode="auto">
          <a:xfrm>
            <a:off x="7974013" y="4279900"/>
            <a:ext cx="760412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440" tIns="45220" rIns="90440" bIns="45220">
            <a:spAutoFit/>
          </a:bodyPr>
          <a:lstStyle/>
          <a:p>
            <a:pPr defTabSz="904875">
              <a:spcBef>
                <a:spcPct val="50000"/>
              </a:spcBef>
            </a:pPr>
            <a:endParaRPr lang="ru-RU" sz="1300" b="1">
              <a:solidFill>
                <a:srgbClr val="FF3300"/>
              </a:solidFill>
              <a:latin typeface="Franklin Gothic Book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7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978974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6087759"/>
              </p:ext>
            </p:extLst>
          </p:nvPr>
        </p:nvGraphicFramePr>
        <p:xfrm>
          <a:off x="323527" y="1484783"/>
          <a:ext cx="8568952" cy="3845938"/>
        </p:xfrm>
        <a:graphic>
          <a:graphicData uri="http://schemas.openxmlformats.org/drawingml/2006/table">
            <a:tbl>
              <a:tblPr/>
              <a:tblGrid>
                <a:gridCol w="371678"/>
                <a:gridCol w="3452483"/>
                <a:gridCol w="778995"/>
                <a:gridCol w="991449"/>
                <a:gridCol w="991449"/>
                <a:gridCol w="991449"/>
                <a:gridCol w="991449"/>
              </a:tblGrid>
              <a:tr h="7656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№ </a:t>
                      </a:r>
                      <a:r>
                        <a:rPr lang="ru-RU" sz="1400" b="0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п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/</a:t>
                      </a:r>
                      <a:r>
                        <a:rPr lang="ru-RU" sz="1400" b="0" i="0" u="none" strike="noStrike" dirty="0" err="1">
                          <a:solidFill>
                            <a:schemeClr val="bg1"/>
                          </a:solidFill>
                          <a:latin typeface="Times New Roman"/>
                        </a:rPr>
                        <a:t>п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Наименование </a:t>
                      </a:r>
                      <a:endParaRPr lang="ru-RU" sz="1400" b="0" i="0" u="none" strike="noStrike" dirty="0" smtClean="0">
                        <a:solidFill>
                          <a:schemeClr val="bg1"/>
                        </a:solidFill>
                        <a:latin typeface="Times New Roman"/>
                      </a:endParaRPr>
                    </a:p>
                    <a:p>
                      <a:pPr marL="0" indent="0" algn="ctr" fontAlgn="ctr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инфраструктурного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проекта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Объем инфраструктурного бюджетного кредита (ИБК)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Процентные платежи </a:t>
                      </a: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                  за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2022 - 2038 </a:t>
                      </a: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гг.</a:t>
                      </a:r>
                      <a:endParaRPr lang="ru-RU" sz="1400" b="0" i="0" u="none" strike="noStrike" dirty="0">
                        <a:solidFill>
                          <a:schemeClr val="bg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Итого </a:t>
                      </a:r>
                      <a:endParaRPr lang="ru-RU" sz="1400" b="0" i="0" u="none" strike="noStrike" dirty="0" smtClean="0">
                        <a:solidFill>
                          <a:schemeClr val="bg1"/>
                        </a:solidFill>
                        <a:latin typeface="Times New Roman"/>
                      </a:endParaRP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расходы </a:t>
                      </a:r>
                    </a:p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на погашение и </a:t>
                      </a:r>
                      <a:r>
                        <a:rPr lang="ru-RU" sz="1400" b="0" i="0" u="none" strike="noStrike" dirty="0" err="1" smtClean="0">
                          <a:solidFill>
                            <a:schemeClr val="bg1"/>
                          </a:solidFill>
                          <a:latin typeface="Times New Roman"/>
                        </a:rPr>
                        <a:t>обслужива-ние</a:t>
                      </a:r>
                      <a:r>
                        <a:rPr lang="ru-RU" sz="1400" b="0" i="0" u="none" strike="noStrike" dirty="0" smtClean="0">
                          <a:solidFill>
                            <a:schemeClr val="bg1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ИБК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50167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2022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2023 год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74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0" algn="l" fontAlgn="ctr">
                        <a:tabLst>
                          <a:tab pos="1882775" algn="l"/>
                          <a:tab pos="1971675" algn="l"/>
                        </a:tabLst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Строительство автодорог в рамках комплексной застройки квартала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88900" indent="0" algn="l" fontAlgn="ctr">
                        <a:tabLst>
                          <a:tab pos="1882775" algn="l"/>
                          <a:tab pos="1971675" algn="l"/>
                        </a:tabLst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№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152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г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 Архангельске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175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035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580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615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432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Строительство автодорог в рамках комплексной застройки квартала </a:t>
                      </a:r>
                      <a:endParaRPr lang="ru-RU" sz="16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marL="88900" indent="0"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№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85 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 г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. Северодвинске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546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573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163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737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557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 algn="l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ИТОГО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406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800" b="1" i="0" u="sng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800" b="1" i="0" u="sng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608</a:t>
                      </a:r>
                      <a:endParaRPr lang="ru-RU" sz="1800" b="1" i="0" u="sng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743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r" fontAlgn="ctr"/>
                      <a:r>
                        <a:rPr lang="ru-RU" sz="1800" b="1" i="0" u="sng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</a:t>
                      </a:r>
                      <a:r>
                        <a:rPr lang="ru-RU" sz="1800" b="1" i="0" u="sng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352</a:t>
                      </a:r>
                      <a:endParaRPr lang="ru-RU" sz="1800" b="1" i="0" u="sng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2000" marR="7200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7504" y="188640"/>
            <a:ext cx="8784976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Расходы за счет бюджетного кредита  из федерального бюджета 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2022 - 2023 годах на </a:t>
            </a: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финансовое обеспечение реализации инфраструктурных проектов</a:t>
            </a:r>
            <a:endParaRPr kumimoji="0" lang="ru-RU" sz="20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9" y="5611201"/>
            <a:ext cx="856895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Утвержденный дефицит бюджета субъекта Российской Федерации может превысить установленный соглашениями о реструктуризации показатель (10 %) на сумму  бюджетных ассигнований, направленных на реализацию инфраструктурных проектов за счет бюджетных кредитов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244408" y="0"/>
            <a:ext cx="762000" cy="365760"/>
          </a:xfrm>
        </p:spPr>
        <p:txBody>
          <a:bodyPr/>
          <a:lstStyle/>
          <a:p>
            <a:fld id="{6A92713B-F09B-4015-8520-55AF9AE3EE9B}" type="slidenum">
              <a:rPr lang="ru-RU" smtClean="0">
                <a:solidFill>
                  <a:schemeClr val="tx1"/>
                </a:solidFill>
              </a:rPr>
              <a:pPr/>
              <a:t>8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39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713B-F09B-4015-8520-55AF9AE3EE9B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0" y="188640"/>
            <a:ext cx="9144000" cy="35719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Государственные программы Архангельской области на 2022 год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035777979"/>
              </p:ext>
            </p:extLst>
          </p:nvPr>
        </p:nvGraphicFramePr>
        <p:xfrm>
          <a:off x="-2268252" y="702396"/>
          <a:ext cx="1058517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3779912" y="761239"/>
            <a:ext cx="5156824" cy="504056"/>
          </a:xfrm>
          <a:prstGeom prst="roundRect">
            <a:avLst/>
          </a:prstGeom>
          <a:noFill/>
          <a:ln>
            <a:solidFill>
              <a:srgbClr val="8AC0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ГП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0" y="3212976"/>
          <a:ext cx="9144000" cy="3645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Скругленный прямоугольник 10"/>
          <p:cNvSpPr/>
          <p:nvPr/>
        </p:nvSpPr>
        <p:spPr>
          <a:xfrm>
            <a:off x="35496" y="545830"/>
            <a:ext cx="2016224" cy="876259"/>
          </a:xfrm>
          <a:prstGeom prst="roundRect">
            <a:avLst/>
          </a:prstGeom>
          <a:solidFill>
            <a:srgbClr val="CCE4E6"/>
          </a:solidFill>
          <a:ln>
            <a:solidFill>
              <a:srgbClr val="8AC0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ВСЕГО РАСХОДЫ бюджета на 2022 г.   -120 754 млн.руб.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10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8502</TotalTime>
  <Words>1758</Words>
  <Application>Microsoft Office PowerPoint</Application>
  <PresentationFormat>Экран (4:3)</PresentationFormat>
  <Paragraphs>605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5" baseType="lpstr">
      <vt:lpstr>Arial</vt:lpstr>
      <vt:lpstr>Calibri</vt:lpstr>
      <vt:lpstr>Franklin Gothic Book</vt:lpstr>
      <vt:lpstr>Georgia</vt:lpstr>
      <vt:lpstr>Times New Roman</vt:lpstr>
      <vt:lpstr>Trebuchet MS</vt:lpstr>
      <vt:lpstr>Wingdings 2</vt:lpstr>
      <vt:lpstr>Wingdings 3</vt:lpstr>
      <vt:lpstr>Городская</vt:lpstr>
      <vt:lpstr>         ДЕПУТАТСКИЕ СЛУШАНИЯ   «О проекте областного закона  «Об областном бюджете на 2022 год  и на плановый период  2023 и 2024 годов»   </vt:lpstr>
      <vt:lpstr> Структура налоговых и неналоговых доходов  по уровням бюджетной системы  (исходя из показателей прогноза СЭР Архангельской области и Ненецкого АО) </vt:lpstr>
      <vt:lpstr> Динамика налоговых и неналоговых доходов областного  бюджета                          (исходя из показателей прогноза СЭР Архангельской области и Ненецкого АО)</vt:lpstr>
      <vt:lpstr>Доходы  областного бюджета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Отдельные сопоставимые виды нецелевой финансовой поддержки                               муниципальных образований</vt:lpstr>
      <vt:lpstr>Презентация PowerPoint</vt:lpstr>
      <vt:lpstr>1. Областная адресная инвестиционная программа на 2022 год  </vt:lpstr>
      <vt:lpstr>Общие параметры областного бюджета на 2021 - 2022 годы </vt:lpstr>
      <vt:lpstr>Общие параметры областного бюджета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Материалы к докладу о проекте областного бюджета на 2014-2016 годы</dc:title>
  <dc:creator>Usacheva</dc:creator>
  <cp:lastModifiedBy>minfin user</cp:lastModifiedBy>
  <cp:revision>1067</cp:revision>
  <cp:lastPrinted>2021-11-24T14:43:49Z</cp:lastPrinted>
  <dcterms:created xsi:type="dcterms:W3CDTF">2013-10-05T06:58:27Z</dcterms:created>
  <dcterms:modified xsi:type="dcterms:W3CDTF">2021-11-25T08:07:46Z</dcterms:modified>
</cp:coreProperties>
</file>