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5" r:id="rId2"/>
    <p:sldId id="333" r:id="rId3"/>
    <p:sldId id="329" r:id="rId4"/>
    <p:sldId id="330" r:id="rId5"/>
    <p:sldId id="326" r:id="rId6"/>
    <p:sldId id="319" r:id="rId7"/>
    <p:sldId id="325" r:id="rId8"/>
    <p:sldId id="335" r:id="rId9"/>
    <p:sldId id="332" r:id="rId10"/>
    <p:sldId id="334" r:id="rId11"/>
    <p:sldId id="318" r:id="rId12"/>
    <p:sldId id="324" r:id="rId13"/>
    <p:sldId id="321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0" autoAdjust="0"/>
    <p:restoredTop sz="87719" autoAdjust="0"/>
  </p:normalViewPr>
  <p:slideViewPr>
    <p:cSldViewPr>
      <p:cViewPr varScale="1">
        <p:scale>
          <a:sx n="68" d="100"/>
          <a:sy n="68" d="100"/>
        </p:scale>
        <p:origin x="1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16400331005E-2"/>
          <c:y val="0.21468975317791694"/>
          <c:w val="0.96604938271604934"/>
          <c:h val="0.665662148650149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АО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en-US" dirty="0" smtClean="0"/>
                      <a:t>5 706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en-US" dirty="0" smtClean="0"/>
                      <a:t>7 887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dirty="0" smtClean="0"/>
                      <a:t>55 724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dirty="0" smtClean="0"/>
                      <a:t>0 761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smtClean="0"/>
                      <a:t>4 956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">
                  <c:v>55706.106999090014</c:v>
                </c:pt>
                <c:pt idx="1">
                  <c:v>49559</c:v>
                </c:pt>
                <c:pt idx="2" formatCode="0">
                  <c:v>55723.875935000011</c:v>
                </c:pt>
                <c:pt idx="3" formatCode="0">
                  <c:v>60761</c:v>
                </c:pt>
                <c:pt idx="4" formatCode="0">
                  <c:v>64956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863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4</a:t>
                    </a:r>
                    <a:r>
                      <a:rPr lang="en-US" dirty="0" smtClean="0"/>
                      <a:t> 692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556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 510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smtClean="0"/>
                      <a:t> 771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0">
                  <c:v>7862.5584600000002</c:v>
                </c:pt>
                <c:pt idx="1">
                  <c:v>4692</c:v>
                </c:pt>
                <c:pt idx="2" formatCode="0">
                  <c:v>7555.8640650000025</c:v>
                </c:pt>
                <c:pt idx="3">
                  <c:v>8510</c:v>
                </c:pt>
                <c:pt idx="4">
                  <c:v>8771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547607328"/>
        <c:axId val="547613856"/>
      </c:barChart>
      <c:catAx>
        <c:axId val="547607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47613856"/>
        <c:crosses val="autoZero"/>
        <c:auto val="1"/>
        <c:lblAlgn val="ctr"/>
        <c:lblOffset val="100"/>
        <c:noMultiLvlLbl val="0"/>
      </c:catAx>
      <c:valAx>
        <c:axId val="54761385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547607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ru-RU" sz="1800" kern="1200" dirty="0" smtClean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470515021814923E-2"/>
          <c:y val="7.2799527180175006E-3"/>
          <c:w val="0.97152947918067878"/>
          <c:h val="0.650348213997731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9735624294779237E-3"/>
                  <c:y val="-7.8345608208279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16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86671</c:v>
                </c:pt>
                <c:pt idx="1">
                  <c:v>86391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4.0436442946208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30635</c:v>
                </c:pt>
                <c:pt idx="1">
                  <c:v>20360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547611136"/>
        <c:axId val="547606784"/>
      </c:barChart>
      <c:catAx>
        <c:axId val="54761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7606784"/>
        <c:crosses val="autoZero"/>
        <c:auto val="1"/>
        <c:lblAlgn val="ctr"/>
        <c:lblOffset val="100"/>
        <c:noMultiLvlLbl val="0"/>
      </c:catAx>
      <c:valAx>
        <c:axId val="54760678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547611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220638894544E-2"/>
          <c:y val="0.74396706977077398"/>
          <c:w val="0.89516247707369778"/>
          <c:h val="0.19485894936404918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49981291989329E-2"/>
          <c:y val="6.3418879383772401E-4"/>
          <c:w val="0.97630611285846869"/>
          <c:h val="0.60796190995613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1727</c:v>
                </c:pt>
                <c:pt idx="1">
                  <c:v>446</c:v>
                </c:pt>
                <c:pt idx="2">
                  <c:v>1281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9819483658903834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">
                  <c:v>348.2</c:v>
                </c:pt>
                <c:pt idx="2" formatCode="#,##0">
                  <c:v>348.2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01.10.2020 на 3% (досчет)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406</c:v>
                </c:pt>
                <c:pt idx="1">
                  <c:v>406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7610592"/>
        <c:axId val="547616032"/>
      </c:barChart>
      <c:catAx>
        <c:axId val="547610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47616032"/>
        <c:crosses val="autoZero"/>
        <c:auto val="1"/>
        <c:lblAlgn val="ctr"/>
        <c:lblOffset val="100"/>
        <c:noMultiLvlLbl val="0"/>
      </c:catAx>
      <c:valAx>
        <c:axId val="5476160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547610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1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940986234728315E-2"/>
          <c:y val="9.1640773975933468E-2"/>
          <c:w val="0.88860252938004092"/>
          <c:h val="0.546169278094783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г.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1760165227543461"/>
                  <c:y val="2.35159056401140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17579528200570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Областные 
средства</c:v>
                </c:pt>
                <c:pt idx="1">
                  <c:v>Средства федерального бюджета и Фонда ЖКХ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14311</c:v>
                </c:pt>
                <c:pt idx="1">
                  <c:v>4142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г.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6464231318560829"/>
                  <c:y val="0.1011183942524904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6342770109697344"/>
                  <c:y val="-0.1034699848165018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Областные 
средства</c:v>
                </c:pt>
                <c:pt idx="1">
                  <c:v>Средства федерального бюджета и Фонда ЖКХ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8862</c:v>
                </c:pt>
                <c:pt idx="1">
                  <c:v>5131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15989565122053845"/>
          <c:y val="0.61497981705736426"/>
          <c:w val="0.69902459152408802"/>
          <c:h val="0.35915268673851047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363530154195733E-2"/>
          <c:y val="9.7370359879704743E-3"/>
          <c:w val="0.97152947918067889"/>
          <c:h val="0.65034821399773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9735624294779255E-3"/>
                  <c:y val="-7.8345608208279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2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26036</c:v>
                </c:pt>
                <c:pt idx="1">
                  <c:v>25567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8.9325240658364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9956</c:v>
                </c:pt>
                <c:pt idx="1">
                  <c:v>6064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547616576"/>
        <c:axId val="547602976"/>
      </c:barChart>
      <c:catAx>
        <c:axId val="547616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47602976"/>
        <c:crosses val="autoZero"/>
        <c:auto val="1"/>
        <c:lblAlgn val="ctr"/>
        <c:lblOffset val="100"/>
        <c:noMultiLvlLbl val="0"/>
      </c:catAx>
      <c:valAx>
        <c:axId val="54760297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5476165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1608876106711877E-2"/>
          <c:y val="0.72269443115913423"/>
          <c:w val="0.89516247707369778"/>
          <c:h val="0.19485894936404918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92037493866766"/>
          <c:y val="2.9619584460764552E-2"/>
          <c:w val="0.58547379066925398"/>
          <c:h val="0.9407608310784717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ВОДНОЕ ХОЗЯЙСТВО</c:v>
                </c:pt>
                <c:pt idx="1">
                  <c:v>КУЛЬТУРА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ЖИЛИЩНОЕ СТРОИТЕЛЬСТВО</c:v>
                </c:pt>
                <c:pt idx="5">
                  <c:v>ИНЖЕНЕРНАЯ ИНФРАСТРУКТУРА</c:v>
                </c:pt>
                <c:pt idx="6">
                  <c:v>ЗДРАВООХРАНЕНИЕ</c:v>
                </c:pt>
                <c:pt idx="7">
                  <c:v>ДОРОЖНОЕ СТРОИТЕЛЬСТВО, ТРАНСПОРТНАЯ ИНФРАСТРУКТУРА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34.5</c:v>
                </c:pt>
                <c:pt idx="1">
                  <c:v>43.9</c:v>
                </c:pt>
                <c:pt idx="2">
                  <c:v>99</c:v>
                </c:pt>
                <c:pt idx="3">
                  <c:v>290.3</c:v>
                </c:pt>
                <c:pt idx="4">
                  <c:v>732.2</c:v>
                </c:pt>
                <c:pt idx="5">
                  <c:v>1044.7</c:v>
                </c:pt>
                <c:pt idx="6">
                  <c:v>1186</c:v>
                </c:pt>
                <c:pt idx="7">
                  <c:v>1247.4000000000001</c:v>
                </c:pt>
                <c:pt idx="8">
                  <c:v>2097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547614400"/>
        <c:axId val="547617664"/>
      </c:barChart>
      <c:catAx>
        <c:axId val="547614400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7617664"/>
        <c:crosses val="autoZero"/>
        <c:auto val="1"/>
        <c:lblAlgn val="ctr"/>
        <c:lblOffset val="100"/>
        <c:noMultiLvlLbl val="1"/>
      </c:catAx>
      <c:valAx>
        <c:axId val="547617664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one"/>
        <c:crossAx val="54761440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0.15454</cdr:x>
      <cdr:y>0.32345</cdr:y>
    </cdr:from>
    <cdr:to>
      <cdr:x>0.27682</cdr:x>
      <cdr:y>0.38297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 rot="2186252">
          <a:off x="1229578" y="1840010"/>
          <a:ext cx="972906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-17%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0.25341</cdr:x>
      <cdr:y>0.34177</cdr:y>
    </cdr:from>
    <cdr:to>
      <cdr:x>0.35928</cdr:x>
      <cdr:y>0.40785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2016224" y="194421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54 251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0.44347</cdr:x>
      <cdr:y>0.26582</cdr:y>
    </cdr:from>
    <cdr:to>
      <cdr:x>0.54934</cdr:x>
      <cdr:y>0.3319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3528392" y="1512168"/>
          <a:ext cx="842326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63 280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0.64257</cdr:x>
      <cdr:y>0.21519</cdr:y>
    </cdr:from>
    <cdr:to>
      <cdr:x>0.74844</cdr:x>
      <cdr:y>0.28127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5112568" y="122413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69 271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0.83263</cdr:x>
      <cdr:y>0.17722</cdr:y>
    </cdr:from>
    <cdr:to>
      <cdr:x>0.9385</cdr:x>
      <cdr:y>0.24329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6624736" y="1008112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73 727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0.17196</cdr:x>
      <cdr:y>0.35443</cdr:y>
    </cdr:from>
    <cdr:to>
      <cdr:x>0.24436</cdr:x>
      <cdr:y>0.43038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1368152" y="2016224"/>
          <a:ext cx="576064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arrow"/>
        </a:ln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0.36201</cdr:x>
      <cdr:y>0.34177</cdr:y>
    </cdr:from>
    <cdr:to>
      <cdr:x>0.44347</cdr:x>
      <cdr:y>0.41772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flipV="1">
          <a:off x="2880320" y="1944216"/>
          <a:ext cx="648072" cy="43204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0.55207</cdr:x>
      <cdr:y>0.29114</cdr:y>
    </cdr:from>
    <cdr:to>
      <cdr:x>0.63352</cdr:x>
      <cdr:y>0.34177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4392488" y="1656184"/>
          <a:ext cx="648072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0.74213</cdr:x>
      <cdr:y>0.25316</cdr:y>
    </cdr:from>
    <cdr:to>
      <cdr:x>0.83263</cdr:x>
      <cdr:y>0.29114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flipV="1">
          <a:off x="5904656" y="1440160"/>
          <a:ext cx="720080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0.53656</cdr:x>
      <cdr:y>0.25162</cdr:y>
    </cdr:from>
    <cdr:to>
      <cdr:x>0.63612</cdr:x>
      <cdr:y>0.31113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 rot="20109917">
          <a:off x="4269073" y="1431362"/>
          <a:ext cx="792137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+ 9 %</a:t>
          </a:r>
          <a:endParaRPr lang="ru-RU" sz="1600" b="1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0.30499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42889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117 306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106 751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0.38494</cdr:x>
      <cdr:y>0.15927</cdr:y>
    </cdr:from>
    <cdr:to>
      <cdr:x>0.63811</cdr:x>
      <cdr:y>0.21324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3065565" y="800373"/>
          <a:ext cx="2016224" cy="27119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2">
              <a:lumMod val="60000"/>
              <a:lumOff val="40000"/>
            </a:schemeClr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0.86963</cdr:y>
    </cdr:from>
    <cdr:to>
      <cdr:x>0.1495</cdr:x>
      <cdr:y>0.9265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833316" y="4370057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0.77241</cdr:y>
    </cdr:from>
    <cdr:to>
      <cdr:x>0.1495</cdr:x>
      <cdr:y>0.82928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833316" y="3881481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0.53865</cdr:x>
      <cdr:y>0.13071</cdr:y>
    </cdr:from>
    <cdr:to>
      <cdr:x>0.65347</cdr:x>
      <cdr:y>0.20179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289700" y="656822"/>
          <a:ext cx="91440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- 33 %</a:t>
          </a:r>
          <a:endParaRPr lang="ru-RU" sz="1800" b="1" dirty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–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3 170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0.41379</cdr:x>
      <cdr:y>0.31429</cdr:y>
    </cdr:from>
    <cdr:to>
      <cdr:x>0.57471</cdr:x>
      <cdr:y>0.39004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158417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0.11494</cdr:x>
      <cdr:y>0.01429</cdr:y>
    </cdr:from>
    <cdr:to>
      <cdr:x>0.2452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720080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2 481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0.17143</cdr:y>
    </cdr:from>
    <cdr:to>
      <cdr:x>0.89655</cdr:x>
      <cdr:y>0.24718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86409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1 629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0.36517</cdr:x>
      <cdr:y>0.04306</cdr:y>
    </cdr:from>
    <cdr:to>
      <cdr:x>0.39163</cdr:x>
      <cdr:y>0.05629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5882" y="232554"/>
          <a:ext cx="71438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0.05085</cdr:x>
      <cdr:y>0.01299</cdr:y>
    </cdr:from>
    <cdr:to>
      <cdr:x>0.38955</cdr:x>
      <cdr:y>0.05267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7285" y="70161"/>
          <a:ext cx="914420" cy="214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2021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г.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0.13789</cdr:x>
      <cdr:y>0.61068</cdr:y>
    </cdr:from>
    <cdr:to>
      <cdr:x>0.29666</cdr:x>
      <cdr:y>0.67681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72261" y="3298031"/>
          <a:ext cx="428646" cy="35714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 w="1905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0.33807</cdr:x>
      <cdr:y>0.29417</cdr:y>
    </cdr:from>
    <cdr:to>
      <cdr:x>0.45261</cdr:x>
      <cdr:y>0.37804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H="1" flipV="1">
          <a:off x="912732" y="1588721"/>
          <a:ext cx="309211" cy="452909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0.19506</cdr:x>
      <cdr:y>0</cdr:y>
    </cdr:from>
    <cdr:to>
      <cdr:x>0.34116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53396" y="0"/>
          <a:ext cx="1163521" cy="504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35 992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31 631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0.08872</cdr:x>
      <cdr:y>0.83564</cdr:y>
    </cdr:from>
    <cdr:to>
      <cdr:x>0.13358</cdr:x>
      <cdr:y>0.89251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61884" y="4319102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0.08872</cdr:x>
      <cdr:y>0.75205</cdr:y>
    </cdr:from>
    <cdr:to>
      <cdr:x>0.13358</cdr:x>
      <cdr:y>0.80892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661884" y="3887054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538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C30D1-1EE7-4E17-8608-DAB07011FA48}" type="datetime1">
              <a:rPr lang="ru-RU" smtClean="0"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658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13145-CDF9-49EF-989B-C82765CC5061}" type="datetime1">
              <a:rPr lang="ru-RU" smtClean="0"/>
              <a:t>15.11.2020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281652-B8AE-4BAC-9D6E-4FEAF85E69B4}" type="datetime1">
              <a:rPr lang="ru-RU" smtClean="0"/>
              <a:t>15.11.2020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4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D36854-8948-4BA9-8D69-50BC3AB0A157}" type="datetime1">
              <a:rPr lang="ru-RU" smtClean="0"/>
              <a:t>15.11.2020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FEE-4216-441A-ABC0-AF1E0BE32618}" type="datetime1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22B-EC7F-4A0F-A6B6-B52EDC695DE7}" type="datetime1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235B03-A1A3-4E94-9992-FA24607EE8D3}" type="datetime1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D051B-297B-4F9E-8CD9-D5BC3BDE4CF1}" type="datetime1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97E3-1C8E-4E45-A719-FB45CEAA6521}" type="datetime1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C693-4387-42BB-91C8-F3FEDBE368F9}" type="datetime1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86D99-2670-4F14-AB55-D71658BEF067}" type="datetime1">
              <a:rPr lang="ru-RU" smtClean="0"/>
              <a:t>15.11.2020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4AD901-78AD-4A6E-8485-07FC25F39CC9}" type="datetime1">
              <a:rPr lang="ru-RU" smtClean="0"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7BF4-D144-4FB9-9EAD-43A703EE2C82}" type="datetime1">
              <a:rPr lang="ru-RU" smtClean="0"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75B7-A4FC-4C58-ACE8-5872263D008A}" type="datetime1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E608-4970-4D10-9194-2EF56E93D372}" type="datetime1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8BD63E-17DF-4A21-B7FF-1545FBDDA8BD}" type="datetime1">
              <a:rPr lang="ru-RU" smtClean="0"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24672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ДЕПУТАТСКИЕ СЛУШАНИЯ              по проекту областного закона</a:t>
            </a:r>
            <a:br>
              <a:rPr lang="ru-RU" dirty="0" smtClean="0"/>
            </a:br>
            <a:r>
              <a:rPr lang="ru-RU" dirty="0" smtClean="0"/>
              <a:t>«Об областном бюджете</a:t>
            </a:r>
            <a:br>
              <a:rPr lang="ru-RU" dirty="0" smtClean="0"/>
            </a:br>
            <a:r>
              <a:rPr lang="ru-RU" dirty="0" smtClean="0"/>
              <a:t>на 2021 год и на плановый период 2022 и 20</a:t>
            </a:r>
            <a:r>
              <a:rPr lang="en-US" dirty="0" smtClean="0"/>
              <a:t>2</a:t>
            </a:r>
            <a:r>
              <a:rPr lang="ru-RU" dirty="0" smtClean="0"/>
              <a:t>3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95806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/>
              <a:t>Министерство финансов </a:t>
            </a:r>
          </a:p>
          <a:p>
            <a:r>
              <a:rPr lang="ru-RU" dirty="0" smtClean="0"/>
              <a:t>Архангельской области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16 ноября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290111" y="1333987"/>
            <a:ext cx="1728192" cy="704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64291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межбюджетных трансфертов (МБТ)                       муниципальным образованиям,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261938"/>
              </p:ext>
            </p:extLst>
          </p:nvPr>
        </p:nvGraphicFramePr>
        <p:xfrm>
          <a:off x="741764" y="1414154"/>
          <a:ext cx="7460388" cy="5168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10064" y="145287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95 %  МБТ-2021 распределено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4" y="1412776"/>
            <a:ext cx="8928992" cy="388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908" y="714356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Отдельные сопоставимые виды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77473236"/>
              </p:ext>
            </p:extLst>
          </p:nvPr>
        </p:nvGraphicFramePr>
        <p:xfrm>
          <a:off x="251520" y="1522000"/>
          <a:ext cx="8640961" cy="37891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209886"/>
                <a:gridCol w="1214446"/>
                <a:gridCol w="1320085"/>
              </a:tblGrid>
              <a:tr h="1051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95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поселений *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1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муниципальных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районов, муниципальных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округов, городских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округов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1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4 260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4 449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+ 189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82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6 020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+278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(+ 4,8 %)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20" y="1071546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016" y="5500702"/>
            <a:ext cx="8499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Снижение дотации на выравнивание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поселений, в основном,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обусловлено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исключением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муниципальных округов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получателей дотации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CD69-000A-4DFE-8A40-8645A2C3B0B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389321"/>
              </p:ext>
            </p:extLst>
          </p:nvPr>
        </p:nvGraphicFramePr>
        <p:xfrm>
          <a:off x="174319" y="1989374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57158" y="714356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Областная адресная инвестиционная программа на 2021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071546"/>
            <a:ext cx="2071702" cy="8572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1071546"/>
            <a:ext cx="5228832" cy="8572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6 775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 национальным проектам – 2 597 млн. рублей)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726648"/>
              </p:ext>
            </p:extLst>
          </p:nvPr>
        </p:nvGraphicFramePr>
        <p:xfrm>
          <a:off x="4786314" y="4869160"/>
          <a:ext cx="4150422" cy="10769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4 606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1 443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ПАО «Газпром»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16647" y="4530606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14687"/>
              </p:ext>
            </p:extLst>
          </p:nvPr>
        </p:nvGraphicFramePr>
        <p:xfrm>
          <a:off x="214282" y="1142984"/>
          <a:ext cx="8754710" cy="5450313"/>
        </p:xfrm>
        <a:graphic>
          <a:graphicData uri="http://schemas.openxmlformats.org/drawingml/2006/table">
            <a:tbl>
              <a:tblPr/>
              <a:tblGrid>
                <a:gridCol w="3857652"/>
                <a:gridCol w="1220146"/>
                <a:gridCol w="1269985"/>
                <a:gridCol w="1157891"/>
                <a:gridCol w="124903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                    на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01.10.2020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705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34 823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29 860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442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117 306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106 751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109 949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107 729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- 18 934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- 9 492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- 5 855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- 4 142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675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дефицита (-)                                          к налоговым  и неналоговым доходам,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19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46 006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52 667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58 522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62 664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256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61698"/>
              </p:ext>
            </p:extLst>
          </p:nvPr>
        </p:nvGraphicFramePr>
        <p:xfrm>
          <a:off x="611560" y="188640"/>
          <a:ext cx="79563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245424"/>
          <a:ext cx="9108000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522"/>
                <a:gridCol w="1243413"/>
                <a:gridCol w="1243413"/>
                <a:gridCol w="1243413"/>
                <a:gridCol w="1243413"/>
                <a:gridCol w="1243413"/>
                <a:gridCol w="1243413"/>
              </a:tblGrid>
              <a:tr h="324000">
                <a:tc>
                  <a:txBody>
                    <a:bodyPr/>
                    <a:lstStyle/>
                    <a:p>
                      <a:pPr algn="l"/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63 569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54 251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52 579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</a:tr>
              <a:tr h="51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без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учета акцизов на нефтепродукты</a:t>
                      </a:r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60 372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49 562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47 890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56 607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61 331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63 936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6017513"/>
            <a:ext cx="75608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Архангельская область                       Ненецкий автономный округ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613644">
            <a:off x="3287334" y="2006788"/>
            <a:ext cx="879314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+17 %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625887">
            <a:off x="6475742" y="1372736"/>
            <a:ext cx="79208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+6%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7584" y="6093296"/>
            <a:ext cx="360040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27984" y="6093296"/>
            <a:ext cx="360040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8032" y="345976"/>
            <a:ext cx="9756576" cy="1066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поступлений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15616" y="1700808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63 569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04994" y="1395330"/>
            <a:ext cx="1080119" cy="6573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Уточненный план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55 515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18" y="548262"/>
            <a:ext cx="8429625" cy="57150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 областного бюджета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34825"/>
              </p:ext>
            </p:extLst>
          </p:nvPr>
        </p:nvGraphicFramePr>
        <p:xfrm>
          <a:off x="142813" y="836714"/>
          <a:ext cx="8821675" cy="5961814"/>
        </p:xfrm>
        <a:graphic>
          <a:graphicData uri="http://schemas.openxmlformats.org/drawingml/2006/table">
            <a:tbl>
              <a:tblPr/>
              <a:tblGrid>
                <a:gridCol w="3462777"/>
                <a:gridCol w="1020401"/>
                <a:gridCol w="1093286"/>
                <a:gridCol w="1075947"/>
                <a:gridCol w="1329282"/>
                <a:gridCol w="839982"/>
              </a:tblGrid>
              <a:tr h="3471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Факт,  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к оценке 2020 г.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08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11 950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16 877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+ 4 927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 доходы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физических лиц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19 649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20 412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21 637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+ 1 225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+ 2 226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+ 36 %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+ 278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6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+ 271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6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- 24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6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+ 126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6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63 569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54 251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+ 9 029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+ 17 %</a:t>
                      </a:r>
                    </a:p>
                  </a:txBody>
                  <a:tcPr marL="36000" marR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прироста к предыдущему году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86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без источников Дорожного фонда</a:t>
                      </a:r>
                    </a:p>
                  </a:txBody>
                  <a:tcPr marL="36000" marR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58 786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47 990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55 037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+ 7 047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20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02895" y="-131801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5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89764"/>
              </p:ext>
            </p:extLst>
          </p:nvPr>
        </p:nvGraphicFramePr>
        <p:xfrm>
          <a:off x="159457" y="917804"/>
          <a:ext cx="8786906" cy="5823564"/>
        </p:xfrm>
        <a:graphic>
          <a:graphicData uri="http://schemas.openxmlformats.org/drawingml/2006/table">
            <a:tbl>
              <a:tblPr/>
              <a:tblGrid>
                <a:gridCol w="4643502"/>
                <a:gridCol w="1142976"/>
                <a:gridCol w="1104221"/>
                <a:gridCol w="1014327"/>
                <a:gridCol w="881880"/>
              </a:tblGrid>
              <a:tr h="942901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     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(2021-2020),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2021/2020, %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422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+ 7 765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978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- 8 878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- 21 %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271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отдельные: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2.1. Межбюджетные трансферты                                 из федерального бюджета,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всего: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40 313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31 005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9 308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- 23 %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7482">
                <a:tc>
                  <a:txBody>
                    <a:bodyPr/>
                    <a:lstStyle/>
                    <a:p>
                      <a:pPr lvl="1"/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 обеспеченности,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повышение ЗП,                     на сбалансированность бюджета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14 970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13 439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- 1 531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084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</a:t>
                      </a:r>
                      <a:endParaRPr kumimoji="0" lang="ru-RU" sz="1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24 182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17 563    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r>
                        <a:rPr lang="ru-RU" sz="17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619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- 27 %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2.2. Поступления от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ГК – Фонд содействия реформированию ЖКХ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2 068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+3 %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851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ВСЕГО ДОХОДОВ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- 1 113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489176"/>
            <a:ext cx="9144000" cy="4286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областного бюджета с учетом безвозмездных поступлений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6136" y="48457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398733"/>
              </p:ext>
            </p:extLst>
          </p:nvPr>
        </p:nvGraphicFramePr>
        <p:xfrm>
          <a:off x="714348" y="1428736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2269473"/>
            <a:ext cx="19442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счет остатков  2019 г.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4 031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0456" y="6237312"/>
            <a:ext cx="802771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сформированы с учетом максимально допустимого дефицита бюджета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45565"/>
            <a:ext cx="1872208" cy="0"/>
          </a:xfrm>
          <a:prstGeom prst="line">
            <a:avLst/>
          </a:prstGeom>
          <a:ln w="539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2021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2020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699792" y="1628800"/>
          <a:ext cx="62646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628800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13 393 (+ 4,7%)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14 170 (+ 5,8%)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221088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42 105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43 835 (+ 4,1%)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46 290 (+ 5,6%)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49 160 (+ 6,2%)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52 404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207328" y="248539"/>
            <a:ext cx="9144064" cy="66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3023"/>
              </p:ext>
            </p:extLst>
          </p:nvPr>
        </p:nvGraphicFramePr>
        <p:xfrm>
          <a:off x="233197" y="902543"/>
          <a:ext cx="6106430" cy="5845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429"/>
                <a:gridCol w="1015113"/>
                <a:gridCol w="1192031"/>
                <a:gridCol w="882857"/>
              </a:tblGrid>
              <a:tr h="126824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Учтено                    на</a:t>
                      </a:r>
                    </a:p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2021 год                    </a:t>
                      </a:r>
                      <a:r>
                        <a:rPr kumimoji="0"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85784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</a:t>
                      </a:r>
                      <a:r>
                        <a:rPr lang="ru-RU" sz="1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и Фонда  ЖКХ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499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14 042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8 910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5 132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34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436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1 450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061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430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534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229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4 500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718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предпринимательской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25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718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 и поддержка занятости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64401967"/>
              </p:ext>
            </p:extLst>
          </p:nvPr>
        </p:nvGraphicFramePr>
        <p:xfrm>
          <a:off x="6416238" y="1124743"/>
          <a:ext cx="269979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79562" y="309102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96419" y="5301208"/>
            <a:ext cx="428628" cy="35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7141846" y="1503364"/>
            <a:ext cx="238466" cy="48547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1684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207328" y="368704"/>
            <a:ext cx="9144064" cy="124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Отдельные дополнительные расходы проекта областного бюджета                                  на 2021 год по сравнению с 2020 годом</a:t>
            </a:r>
          </a:p>
          <a:p>
            <a:pPr algn="ctr" defTabSz="904875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(за счет собственных средств), млн. рублей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20704"/>
              </p:ext>
            </p:extLst>
          </p:nvPr>
        </p:nvGraphicFramePr>
        <p:xfrm>
          <a:off x="611560" y="2060848"/>
          <a:ext cx="7200800" cy="345252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544616"/>
                <a:gridCol w="1656184"/>
              </a:tblGrid>
              <a:tr h="674704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оплаты труда в областных</a:t>
                      </a:r>
                      <a:r>
                        <a:rPr lang="ru-RU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и муниципальных  организациях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+ 2 498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участия в реализации национальных проектов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+ 1 008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862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на обязательное медицинское страхование неработающего населения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+ 928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Индексация мер социальной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поддержки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«Социальная политика»)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+ 132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из перечисленного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+ 4 566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263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79512" y="358511"/>
            <a:ext cx="9286940" cy="70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Отраслевая структура расходов                                     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бюджета за счет собственных  средств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916049"/>
              </p:ext>
            </p:extLst>
          </p:nvPr>
        </p:nvGraphicFramePr>
        <p:xfrm>
          <a:off x="179512" y="1065390"/>
          <a:ext cx="8715436" cy="563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357322"/>
                <a:gridCol w="1359141"/>
                <a:gridCol w="1235207"/>
                <a:gridCol w="906114"/>
              </a:tblGrid>
              <a:tr h="851442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379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86 671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86 391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- 280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- 0,3 %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8369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5 089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+1 863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+58 %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99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в  т.ч. зарезервированные  средства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69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12 520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12 775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369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4 415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- 509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2981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23 311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23 832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+ 536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813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10 584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7 610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- 2 974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813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19 155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19 739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+ 584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3697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5 929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6 280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057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долга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2 495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2 904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+ 409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808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4  545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3 747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- 798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6272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8732</TotalTime>
  <Words>1314</Words>
  <Application>Microsoft Office PowerPoint</Application>
  <PresentationFormat>Экран (4:3)</PresentationFormat>
  <Paragraphs>441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Calibri</vt:lpstr>
      <vt:lpstr>Franklin Gothic Book</vt:lpstr>
      <vt:lpstr>Georgia</vt:lpstr>
      <vt:lpstr>Times New Roman</vt:lpstr>
      <vt:lpstr>Trebuchet MS</vt:lpstr>
      <vt:lpstr>Wingdings 2</vt:lpstr>
      <vt:lpstr>Wingdings 3</vt:lpstr>
      <vt:lpstr>Городская</vt:lpstr>
      <vt:lpstr>         ДЕПУТАТСКИЕ СЛУШАНИЯ              по проекту областного закона «Об областном бюджете на 2021 год и на плановый период 2022 и 2023 годов»  </vt:lpstr>
      <vt:lpstr>Динамика налоговых и неналоговых поступлений  в областной бюджет, млн. рублей</vt:lpstr>
      <vt:lpstr> Динамика налоговых и неналоговых доходов  областного бюджета </vt:lpstr>
      <vt:lpstr>Доходы областного бюджета с учетом безвозмездных поступлений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Отдельные сопоставимые виды финансовой поддержки                               муниципальных образований</vt:lpstr>
      <vt:lpstr>Областная адресная инвестиционная программа на 2021 год  </vt:lpstr>
      <vt:lpstr>Общие параметры областного бюджета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1060</cp:revision>
  <cp:lastPrinted>2020-11-14T12:33:40Z</cp:lastPrinted>
  <dcterms:created xsi:type="dcterms:W3CDTF">2013-10-05T06:58:27Z</dcterms:created>
  <dcterms:modified xsi:type="dcterms:W3CDTF">2020-11-15T10:38:52Z</dcterms:modified>
</cp:coreProperties>
</file>