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vml" ContentType="application/vnd.openxmlformats-officedocument.vmlDrawing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iagrams/data1.xml" ContentType="application/vnd.openxmlformats-officedocument.drawingml.diagramData+xml"/>
  <Override PartName="/ppt/drawings/drawing6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7" r:id="rId1"/>
  </p:sldMasterIdLst>
  <p:notesMasterIdLst>
    <p:notesMasterId r:id="rId17"/>
  </p:notesMasterIdLst>
  <p:handoutMasterIdLst>
    <p:handoutMasterId r:id="rId18"/>
  </p:handoutMasterIdLst>
  <p:sldIdLst>
    <p:sldId id="402" r:id="rId2"/>
    <p:sldId id="403" r:id="rId3"/>
    <p:sldId id="398" r:id="rId4"/>
    <p:sldId id="399" r:id="rId5"/>
    <p:sldId id="400" r:id="rId6"/>
    <p:sldId id="401" r:id="rId7"/>
    <p:sldId id="371" r:id="rId8"/>
    <p:sldId id="406" r:id="rId9"/>
    <p:sldId id="323" r:id="rId10"/>
    <p:sldId id="383" r:id="rId11"/>
    <p:sldId id="404" r:id="rId12"/>
    <p:sldId id="405" r:id="rId13"/>
    <p:sldId id="394" r:id="rId14"/>
    <p:sldId id="392" r:id="rId15"/>
    <p:sldId id="316" r:id="rId1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9ED"/>
    <a:srgbClr val="D1D1DA"/>
    <a:srgbClr val="53548A"/>
    <a:srgbClr val="333399"/>
    <a:srgbClr val="386C70"/>
    <a:srgbClr val="0000FF"/>
    <a:srgbClr val="F6D3BC"/>
    <a:srgbClr val="F1B487"/>
    <a:srgbClr val="F7D9C5"/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082" autoAdjust="0"/>
  </p:normalViewPr>
  <p:slideViewPr>
    <p:cSldViewPr>
      <p:cViewPr>
        <p:scale>
          <a:sx n="52" d="100"/>
          <a:sy n="52" d="100"/>
        </p:scale>
        <p:origin x="-1660" y="-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50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80487313743E-2"/>
          <c:w val="0.65079365079366425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51548.722476699986</c:v>
                </c:pt>
                <c:pt idx="1">
                  <c:v>55706.106999090043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7 584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7 862</a:t>
                    </a:r>
                  </a:p>
                </c:rich>
              </c:tx>
              <c:showVal val="1"/>
            </c:dLbl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7584.4605000000001</c:v>
                </c:pt>
                <c:pt idx="1">
                  <c:v>7862.5584600000002</c:v>
                </c:pt>
              </c:numCache>
            </c:numRef>
          </c:val>
        </c:ser>
        <c:dLbls>
          <c:showVal val="1"/>
        </c:dLbls>
        <c:overlap val="100"/>
        <c:axId val="133955968"/>
        <c:axId val="133957504"/>
      </c:barChart>
      <c:catAx>
        <c:axId val="133955968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33957504"/>
        <c:crosses val="autoZero"/>
        <c:lblAlgn val="ctr"/>
        <c:lblOffset val="100"/>
        <c:tickLblSkip val="1"/>
        <c:tickMarkSkip val="1"/>
      </c:catAx>
      <c:valAx>
        <c:axId val="133957504"/>
        <c:scaling>
          <c:orientation val="minMax"/>
        </c:scaling>
        <c:delete val="1"/>
        <c:axPos val="l"/>
        <c:numFmt formatCode="General" sourceLinked="1"/>
        <c:tickLblPos val="none"/>
        <c:crossAx val="133955968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022693109437117"/>
          <c:y val="0.45489537874155772"/>
          <c:w val="0.29248950162066151"/>
          <c:h val="0.39903852160576525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/>
              <a:t>Архангельская область</a:t>
            </a:r>
          </a:p>
        </c:rich>
      </c:tx>
      <c:layout>
        <c:manualLayout>
          <c:xMode val="edge"/>
          <c:yMode val="edge"/>
          <c:x val="0.24105076287819871"/>
          <c:y val="7.8386545013517023E-2"/>
        </c:manualLayout>
      </c:layout>
    </c:title>
    <c:plotArea>
      <c:layout>
        <c:manualLayout>
          <c:layoutTarget val="inner"/>
          <c:xMode val="edge"/>
          <c:yMode val="edge"/>
          <c:x val="0.15876389109918873"/>
          <c:y val="0.28219086768136881"/>
          <c:w val="0.74590135630576204"/>
          <c:h val="0.4906109969262711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12894.91685691</c:v>
                </c:pt>
                <c:pt idx="1">
                  <c:v>14364.174730229999</c:v>
                </c:pt>
              </c:numCache>
            </c:numRef>
          </c:val>
        </c:ser>
        <c:axId val="134715648"/>
        <c:axId val="134725632"/>
      </c:barChart>
      <c:catAx>
        <c:axId val="1347156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4725632"/>
        <c:crosses val="autoZero"/>
        <c:auto val="1"/>
        <c:lblAlgn val="ctr"/>
        <c:lblOffset val="100"/>
      </c:catAx>
      <c:valAx>
        <c:axId val="134725632"/>
        <c:scaling>
          <c:orientation val="minMax"/>
          <c:max val="15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34715648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НАО</a:t>
            </a:r>
            <a:endParaRPr lang="ru-RU" sz="1600" b="0" dirty="0"/>
          </a:p>
        </c:rich>
      </c:tx>
      <c:layout>
        <c:manualLayout>
          <c:xMode val="edge"/>
          <c:yMode val="edge"/>
          <c:x val="0.44434097965723357"/>
          <c:y val="7.838654501351702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9.157242762500073E-3"/>
                  <c:y val="0.1539585879346739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9.4079459007478747E-3"/>
                  <c:y val="0.15195823149280063"/>
                </c:manualLayout>
              </c:layout>
              <c:dLblPos val="outEnd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5973.3964400000004</c:v>
                </c:pt>
                <c:pt idx="1">
                  <c:v>6220.4324499999993</c:v>
                </c:pt>
              </c:numCache>
            </c:numRef>
          </c:val>
        </c:ser>
        <c:axId val="146483840"/>
        <c:axId val="146502016"/>
      </c:barChart>
      <c:catAx>
        <c:axId val="1464838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46502016"/>
        <c:crosses val="autoZero"/>
        <c:auto val="1"/>
        <c:lblAlgn val="ctr"/>
        <c:lblOffset val="100"/>
      </c:catAx>
      <c:valAx>
        <c:axId val="146502016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46483840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Всего</a:t>
            </a:r>
            <a:endParaRPr lang="ru-RU" sz="1600" b="0" dirty="0"/>
          </a:p>
        </c:rich>
      </c:tx>
      <c:layout>
        <c:manualLayout>
          <c:xMode val="edge"/>
          <c:yMode val="edge"/>
          <c:x val="0.4209780784591205"/>
          <c:y val="8.3285306262267267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18868.313300000002</c:v>
                </c:pt>
                <c:pt idx="1">
                  <c:v>20584.607179999992</c:v>
                </c:pt>
              </c:numCache>
            </c:numRef>
          </c:val>
        </c:ser>
        <c:axId val="133969024"/>
        <c:axId val="134003328"/>
      </c:barChart>
      <c:catAx>
        <c:axId val="1339690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4003328"/>
        <c:crossesAt val="0"/>
        <c:auto val="1"/>
        <c:lblAlgn val="ctr"/>
        <c:lblOffset val="100"/>
      </c:catAx>
      <c:valAx>
        <c:axId val="134003328"/>
        <c:scaling>
          <c:orientation val="minMax"/>
          <c:max val="25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33969024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79654047563E-2"/>
          <c:w val="0.6507936507936648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17246.989651150001</c:v>
                </c:pt>
                <c:pt idx="1">
                  <c:v>18191.492930659999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2"/>
            </a:solidFill>
            <a:ln w="17062">
              <a:solidFill>
                <a:schemeClr val="tx1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dirty="0" smtClean="0"/>
                      <a:t>1</a:t>
                    </a:r>
                    <a:r>
                      <a:rPr lang="ru-RU" sz="1600" baseline="0" dirty="0" smtClean="0"/>
                      <a:t> 040</a:t>
                    </a:r>
                    <a:endParaRPr lang="en-US" sz="1600" dirty="0"/>
                  </a:p>
                </c:rich>
              </c:tx>
              <c:showVal val="1"/>
            </c:dLbl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1436.36979</c:v>
                </c:pt>
                <c:pt idx="1">
                  <c:v>1457.3152500000001</c:v>
                </c:pt>
              </c:numCache>
            </c:numRef>
          </c:val>
        </c:ser>
        <c:dLbls>
          <c:showVal val="1"/>
        </c:dLbls>
        <c:overlap val="100"/>
        <c:axId val="147036416"/>
        <c:axId val="147062784"/>
      </c:barChart>
      <c:catAx>
        <c:axId val="147036416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47062784"/>
        <c:crosses val="autoZero"/>
        <c:lblAlgn val="ctr"/>
        <c:lblOffset val="100"/>
        <c:tickLblSkip val="1"/>
        <c:tickMarkSkip val="1"/>
      </c:catAx>
      <c:valAx>
        <c:axId val="147062784"/>
        <c:scaling>
          <c:orientation val="minMax"/>
        </c:scaling>
        <c:delete val="1"/>
        <c:axPos val="l"/>
        <c:numFmt formatCode="General" sourceLinked="1"/>
        <c:tickLblPos val="none"/>
        <c:crossAx val="147036416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6844510959389836"/>
          <c:y val="0.40407814812878284"/>
          <c:w val="0.32631381901250567"/>
          <c:h val="0.39903852160576547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9947099894883474E-2"/>
          <c:y val="0.11800802326311655"/>
          <c:w val="0.93118707530995048"/>
          <c:h val="0.8819922680038316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ln w="38100"/>
          </c:spPr>
          <c:marker>
            <c:symbol val="circle"/>
            <c:size val="9"/>
            <c:spPr>
              <a:solidFill>
                <a:schemeClr val="tx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4315104110748307E-2"/>
                  <c:y val="0.1206210421064336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10,6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4.7210907471532108E-2"/>
                  <c:y val="0.1006838129096767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4.3775131427973915E-2"/>
                  <c:y val="0.113229085657149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3"/>
              <c:layout>
                <c:manualLayout>
                  <c:x val="-4.7656936344141879E-2"/>
                  <c:y val="0.12859626708143695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6680448204167791E-2"/>
                  <c:y val="0.12920953227419191"/>
                </c:manualLayout>
              </c:layout>
              <c:dLblPos val="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b="0" dirty="0" smtClean="0">
                        <a:solidFill>
                          <a:srgbClr val="000066"/>
                        </a:solidFill>
                      </a:rPr>
                      <a:t>103,0</a:t>
                    </a:r>
                    <a:r>
                      <a:rPr lang="en-US" b="0" dirty="0" smtClean="0">
                        <a:solidFill>
                          <a:srgbClr val="000066"/>
                        </a:solidFill>
                      </a:rPr>
                      <a:t>%</a:t>
                    </a:r>
                    <a:endParaRPr lang="en-US" b="0" dirty="0">
                      <a:solidFill>
                        <a:srgbClr val="000066"/>
                      </a:solidFill>
                    </a:endParaRPr>
                  </a:p>
                </c:rich>
              </c:tx>
              <c:dLblPos val="b"/>
              <c:showVal val="1"/>
            </c:dLbl>
            <c:numFmt formatCode="0.0%" sourceLinked="0"/>
            <c:txPr>
              <a:bodyPr/>
              <a:lstStyle/>
              <a:p>
                <a:pPr>
                  <a:defRPr sz="1400">
                    <a:solidFill>
                      <a:srgbClr val="000066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Val val="1"/>
          </c:dLbls>
          <c:cat>
            <c:strRef>
              <c:f>Лист1!$A$2:$A$13</c:f>
              <c:strCache>
                <c:ptCount val="12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ноя</c:v>
                </c:pt>
                <c:pt idx="11">
                  <c:v>дек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>
                  <c:v>1.1060000000000001</c:v>
                </c:pt>
                <c:pt idx="1">
                  <c:v>1.077</c:v>
                </c:pt>
                <c:pt idx="2">
                  <c:v>1.095</c:v>
                </c:pt>
                <c:pt idx="3">
                  <c:v>1.1200000000000001</c:v>
                </c:pt>
                <c:pt idx="4">
                  <c:v>1.1200000000000001</c:v>
                </c:pt>
                <c:pt idx="5">
                  <c:v>0.85700000000000065</c:v>
                </c:pt>
                <c:pt idx="6">
                  <c:v>1.03</c:v>
                </c:pt>
                <c:pt idx="7">
                  <c:v>0.96100000000000063</c:v>
                </c:pt>
                <c:pt idx="8">
                  <c:v>1.034</c:v>
                </c:pt>
                <c:pt idx="9">
                  <c:v>1.0529999999999931</c:v>
                </c:pt>
                <c:pt idx="10">
                  <c:v>0.999</c:v>
                </c:pt>
                <c:pt idx="11">
                  <c:v>1.1100000000000001</c:v>
                </c:pt>
              </c:numCache>
            </c:numRef>
          </c:val>
        </c:ser>
        <c:marker val="1"/>
        <c:axId val="147406848"/>
        <c:axId val="147408384"/>
      </c:lineChart>
      <c:catAx>
        <c:axId val="147406848"/>
        <c:scaling>
          <c:orientation val="minMax"/>
        </c:scaling>
        <c:axPos val="b"/>
        <c:tickLblPos val="nextTo"/>
        <c:spPr>
          <a:ln w="38100">
            <a:noFill/>
          </a:ln>
        </c:spPr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7408384"/>
        <c:crossesAt val="100"/>
        <c:auto val="1"/>
        <c:lblAlgn val="ctr"/>
        <c:lblOffset val="100"/>
      </c:catAx>
      <c:valAx>
        <c:axId val="147408384"/>
        <c:scaling>
          <c:orientation val="minMax"/>
        </c:scaling>
        <c:delete val="1"/>
        <c:axPos val="l"/>
        <c:majorGridlines>
          <c:spPr>
            <a:ln>
              <a:prstDash val="sysDot"/>
            </a:ln>
          </c:spPr>
        </c:majorGridlines>
        <c:numFmt formatCode="0.00%" sourceLinked="1"/>
        <c:tickLblPos val="none"/>
        <c:crossAx val="147406848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5149840761560043"/>
          <c:y val="2.5916033629015549E-2"/>
          <c:w val="0.84850159238440082"/>
          <c:h val="0.69842798932359162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Областные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Первоначальный план</c:v>
                </c:pt>
                <c:pt idx="1">
                  <c:v>Уточненный план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71419</c:v>
                </c:pt>
                <c:pt idx="1">
                  <c:v>76427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Федеральные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Лист1!$A$2:$A$3</c:f>
              <c:strCache>
                <c:ptCount val="2"/>
                <c:pt idx="0">
                  <c:v>Первоначальный план</c:v>
                </c:pt>
                <c:pt idx="1">
                  <c:v>Уточненный план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9316</c:v>
                </c:pt>
                <c:pt idx="1">
                  <c:v>16035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Фонд ЖКХ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Первоначальный план</c:v>
                </c:pt>
                <c:pt idx="1">
                  <c:v>Уточненный план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1">
                  <c:v>2445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источники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Первоначальный план</c:v>
                </c:pt>
                <c:pt idx="1">
                  <c:v>Уточненный план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1">
                  <c:v>438</c:v>
                </c:pt>
              </c:numCache>
            </c:numRef>
          </c:val>
        </c:ser>
        <c:gapWidth val="170"/>
        <c:overlap val="100"/>
        <c:axId val="131691648"/>
        <c:axId val="141370112"/>
      </c:barChart>
      <c:catAx>
        <c:axId val="131691648"/>
        <c:scaling>
          <c:orientation val="minMax"/>
        </c:scaling>
        <c:axPos val="b"/>
        <c:tickLblPos val="nextTo"/>
        <c:crossAx val="141370112"/>
        <c:crosses val="autoZero"/>
        <c:auto val="1"/>
        <c:lblAlgn val="ctr"/>
        <c:lblOffset val="100"/>
      </c:catAx>
      <c:valAx>
        <c:axId val="141370112"/>
        <c:scaling>
          <c:orientation val="minMax"/>
          <c:max val="100000"/>
          <c:min val="50000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131691648"/>
        <c:crosses val="autoZero"/>
        <c:crossBetween val="between"/>
        <c:majorUnit val="25000"/>
        <c:minorUnit val="4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Распределение  инвестиций </a:t>
            </a:r>
          </a:p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объектам капитального строительства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30849774591258428"/>
          <c:y val="9.9414488398643655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30660010849582348"/>
          <c:y val="5.6148144000547483E-4"/>
          <c:w val="0.66763517650453896"/>
          <c:h val="0.965130848342054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Направлено в 2018 году в</c:v>
                </c:pt>
              </c:strCache>
            </c:strRef>
          </c:tx>
          <c:explosion val="13"/>
          <c:dPt>
            <c:idx val="0"/>
            <c:explosion val="3"/>
          </c:dPt>
          <c:cat>
            <c:strRef>
              <c:f>Лист1!$A$2:$A$3</c:f>
              <c:strCache>
                <c:ptCount val="2"/>
                <c:pt idx="0">
                  <c:v>Объекты государственной собственности, 47 %</c:v>
                </c:pt>
                <c:pt idx="1">
                  <c:v>Объекты муниципальной собственности, 53 %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</c:v>
                </c:pt>
                <c:pt idx="1">
                  <c:v>53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24522876023843121"/>
          <c:y val="0.69252533665556693"/>
          <c:w val="0.75122443257780713"/>
          <c:h val="0.28050625095265463"/>
        </c:manualLayout>
      </c:layout>
      <c:txPr>
        <a:bodyPr/>
        <a:lstStyle/>
        <a:p>
          <a:pPr algn="ctr"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9689C6-0684-4268-AD48-662335D919E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ACDD22-7613-4EF8-A4DD-D316890C87E9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Из федерального бюджета , 24  333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0A2A07-25EB-4619-8C47-B0CE8A883137}" type="parTrans" cxnId="{ACA8C5B0-79F6-4EB3-B858-74D2D6535CB5}">
      <dgm:prSet/>
      <dgm:spPr/>
      <dgm:t>
        <a:bodyPr/>
        <a:lstStyle/>
        <a:p>
          <a:endParaRPr lang="ru-RU"/>
        </a:p>
      </dgm:t>
    </dgm:pt>
    <dgm:pt modelId="{D7FDA9E1-3F46-480A-9A78-AABABC64583D}" type="sibTrans" cxnId="{ACA8C5B0-79F6-4EB3-B858-74D2D6535CB5}">
      <dgm:prSet/>
      <dgm:spPr/>
      <dgm:t>
        <a:bodyPr/>
        <a:lstStyle/>
        <a:p>
          <a:endParaRPr lang="ru-RU"/>
        </a:p>
      </dgm:t>
    </dgm:pt>
    <dgm:pt modelId="{4CFC08F2-CF4A-4E3F-A999-2E707293F309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Из Фонда содействия реформированию ЖКХ,  </a:t>
          </a:r>
        </a:p>
        <a:p>
          <a:pPr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поступило 2 281,8  млн. руб., возврат 10,0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E002E41-4B23-43DF-B80F-00DBA77C642E}" type="parTrans" cxnId="{8FD4F665-3BF8-47EA-BE75-CD5705072BF1}">
      <dgm:prSet/>
      <dgm:spPr/>
      <dgm:t>
        <a:bodyPr/>
        <a:lstStyle/>
        <a:p>
          <a:endParaRPr lang="ru-RU"/>
        </a:p>
      </dgm:t>
    </dgm:pt>
    <dgm:pt modelId="{775B2C39-4C2C-4C67-AFB1-F1258023953B}" type="sibTrans" cxnId="{8FD4F665-3BF8-47EA-BE75-CD5705072BF1}">
      <dgm:prSet/>
      <dgm:spPr/>
      <dgm:t>
        <a:bodyPr/>
        <a:lstStyle/>
        <a:p>
          <a:endParaRPr lang="ru-RU"/>
        </a:p>
      </dgm:t>
    </dgm:pt>
    <dgm:pt modelId="{3F0DA9E5-7B25-4458-B109-669A4BE55B36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Прочие поступления, 58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BF95C19-5248-4160-9C5F-1E2F9105E384}" type="parTrans" cxnId="{4139B861-DEF2-4290-8B44-C96BC75C4188}">
      <dgm:prSet/>
      <dgm:spPr/>
      <dgm:t>
        <a:bodyPr/>
        <a:lstStyle/>
        <a:p>
          <a:endParaRPr lang="ru-RU"/>
        </a:p>
      </dgm:t>
    </dgm:pt>
    <dgm:pt modelId="{38E85347-BAD0-458A-A60E-A0711C28F583}" type="sibTrans" cxnId="{4139B861-DEF2-4290-8B44-C96BC75C4188}">
      <dgm:prSet/>
      <dgm:spPr/>
      <dgm:t>
        <a:bodyPr/>
        <a:lstStyle/>
        <a:p>
          <a:endParaRPr lang="ru-RU"/>
        </a:p>
      </dgm:t>
    </dgm:pt>
    <dgm:pt modelId="{E3012BA1-2C08-47FC-AFC7-57063178E1F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Сальдо возврата остатков прошлых лет,  56,2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2688ADA-F886-4186-BC2B-4E388B826205}" type="parTrans" cxnId="{0997BB73-2FB4-468D-A935-67A684294B7C}">
      <dgm:prSet/>
      <dgm:spPr/>
      <dgm:t>
        <a:bodyPr/>
        <a:lstStyle/>
        <a:p>
          <a:endParaRPr lang="ru-RU"/>
        </a:p>
      </dgm:t>
    </dgm:pt>
    <dgm:pt modelId="{E1DF3FB0-A824-4082-B74D-7232B819E864}" type="sibTrans" cxnId="{0997BB73-2FB4-468D-A935-67A684294B7C}">
      <dgm:prSet/>
      <dgm:spPr/>
      <dgm:t>
        <a:bodyPr/>
        <a:lstStyle/>
        <a:p>
          <a:endParaRPr lang="ru-RU"/>
        </a:p>
      </dgm:t>
    </dgm:pt>
    <dgm:pt modelId="{C282457B-9E26-4639-9F21-F9C14C49E969}" type="pres">
      <dgm:prSet presAssocID="{5E9689C6-0684-4268-AD48-662335D919EF}" presName="Name0" presStyleCnt="0">
        <dgm:presLayoutVars>
          <dgm:chPref val="3"/>
          <dgm:dir val="rev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1C40286-B2C6-48CD-ACF2-4D45C8CDED7F}" type="pres">
      <dgm:prSet presAssocID="{EAACDD22-7613-4EF8-A4DD-D316890C87E9}" presName="horFlow" presStyleCnt="0"/>
      <dgm:spPr/>
    </dgm:pt>
    <dgm:pt modelId="{EB7151C2-77AB-4E81-98EB-0944C885B79D}" type="pres">
      <dgm:prSet presAssocID="{EAACDD22-7613-4EF8-A4DD-D316890C87E9}" presName="bigChev" presStyleLbl="node1" presStyleIdx="0" presStyleCnt="4" custScaleY="23812" custLinFactNeighborY="-2902"/>
      <dgm:spPr/>
      <dgm:t>
        <a:bodyPr/>
        <a:lstStyle/>
        <a:p>
          <a:endParaRPr lang="ru-RU"/>
        </a:p>
      </dgm:t>
    </dgm:pt>
    <dgm:pt modelId="{F606A728-BAC8-499D-A332-F535A9A18C8A}" type="pres">
      <dgm:prSet presAssocID="{EAACDD22-7613-4EF8-A4DD-D316890C87E9}" presName="vSp" presStyleCnt="0"/>
      <dgm:spPr/>
    </dgm:pt>
    <dgm:pt modelId="{7448758C-F035-4E1B-8952-AF04F74EB9E9}" type="pres">
      <dgm:prSet presAssocID="{4CFC08F2-CF4A-4E3F-A999-2E707293F309}" presName="horFlow" presStyleCnt="0"/>
      <dgm:spPr/>
    </dgm:pt>
    <dgm:pt modelId="{6676BA15-B13D-4F16-8F11-12219723BAD9}" type="pres">
      <dgm:prSet presAssocID="{4CFC08F2-CF4A-4E3F-A999-2E707293F309}" presName="bigChev" presStyleLbl="node1" presStyleIdx="1" presStyleCnt="4" custScaleY="26829" custLinFactNeighborY="-12099"/>
      <dgm:spPr/>
      <dgm:t>
        <a:bodyPr/>
        <a:lstStyle/>
        <a:p>
          <a:endParaRPr lang="ru-RU"/>
        </a:p>
      </dgm:t>
    </dgm:pt>
    <dgm:pt modelId="{3CB3D31E-745A-4B41-82FB-A5DBD35A349D}" type="pres">
      <dgm:prSet presAssocID="{4CFC08F2-CF4A-4E3F-A999-2E707293F309}" presName="vSp" presStyleCnt="0"/>
      <dgm:spPr/>
    </dgm:pt>
    <dgm:pt modelId="{465164B2-C0D1-41F1-B3CF-BF0D3B16E37D}" type="pres">
      <dgm:prSet presAssocID="{E3012BA1-2C08-47FC-AFC7-57063178E1F6}" presName="horFlow" presStyleCnt="0"/>
      <dgm:spPr/>
    </dgm:pt>
    <dgm:pt modelId="{C56B3C67-CC58-4519-8C9F-8455BC99D9DE}" type="pres">
      <dgm:prSet presAssocID="{E3012BA1-2C08-47FC-AFC7-57063178E1F6}" presName="bigChev" presStyleLbl="node1" presStyleIdx="2" presStyleCnt="4" custScaleY="23926" custLinFactNeighborY="-22336"/>
      <dgm:spPr/>
      <dgm:t>
        <a:bodyPr/>
        <a:lstStyle/>
        <a:p>
          <a:endParaRPr lang="ru-RU"/>
        </a:p>
      </dgm:t>
    </dgm:pt>
    <dgm:pt modelId="{470F129B-37C1-4B26-845E-CB9CD99DE19C}" type="pres">
      <dgm:prSet presAssocID="{E3012BA1-2C08-47FC-AFC7-57063178E1F6}" presName="vSp" presStyleCnt="0"/>
      <dgm:spPr/>
    </dgm:pt>
    <dgm:pt modelId="{86EAEFF4-86BC-42B8-8080-9DF855719D59}" type="pres">
      <dgm:prSet presAssocID="{3F0DA9E5-7B25-4458-B109-669A4BE55B36}" presName="horFlow" presStyleCnt="0"/>
      <dgm:spPr/>
    </dgm:pt>
    <dgm:pt modelId="{8AA80725-DFC1-48E3-A0E1-77CD9E2D4712}" type="pres">
      <dgm:prSet presAssocID="{3F0DA9E5-7B25-4458-B109-669A4BE55B36}" presName="bigChev" presStyleLbl="node1" presStyleIdx="3" presStyleCnt="4" custScaleY="20888" custLinFactNeighborY="-32098"/>
      <dgm:spPr/>
      <dgm:t>
        <a:bodyPr/>
        <a:lstStyle/>
        <a:p>
          <a:endParaRPr lang="ru-RU"/>
        </a:p>
      </dgm:t>
    </dgm:pt>
  </dgm:ptLst>
  <dgm:cxnLst>
    <dgm:cxn modelId="{ACA8C5B0-79F6-4EB3-B858-74D2D6535CB5}" srcId="{5E9689C6-0684-4268-AD48-662335D919EF}" destId="{EAACDD22-7613-4EF8-A4DD-D316890C87E9}" srcOrd="0" destOrd="0" parTransId="{0F0A2A07-25EB-4619-8C47-B0CE8A883137}" sibTransId="{D7FDA9E1-3F46-480A-9A78-AABABC64583D}"/>
    <dgm:cxn modelId="{6B1ABEC3-37FE-481C-8EB2-65ECFF4ADF35}" type="presOf" srcId="{E3012BA1-2C08-47FC-AFC7-57063178E1F6}" destId="{C56B3C67-CC58-4519-8C9F-8455BC99D9DE}" srcOrd="0" destOrd="0" presId="urn:microsoft.com/office/officeart/2005/8/layout/lProcess3"/>
    <dgm:cxn modelId="{0997BB73-2FB4-468D-A935-67A684294B7C}" srcId="{5E9689C6-0684-4268-AD48-662335D919EF}" destId="{E3012BA1-2C08-47FC-AFC7-57063178E1F6}" srcOrd="2" destOrd="0" parTransId="{22688ADA-F886-4186-BC2B-4E388B826205}" sibTransId="{E1DF3FB0-A824-4082-B74D-7232B819E864}"/>
    <dgm:cxn modelId="{C6ABA142-2D65-46D1-A074-422479884159}" type="presOf" srcId="{3F0DA9E5-7B25-4458-B109-669A4BE55B36}" destId="{8AA80725-DFC1-48E3-A0E1-77CD9E2D4712}" srcOrd="0" destOrd="0" presId="urn:microsoft.com/office/officeart/2005/8/layout/lProcess3"/>
    <dgm:cxn modelId="{8FD4F665-3BF8-47EA-BE75-CD5705072BF1}" srcId="{5E9689C6-0684-4268-AD48-662335D919EF}" destId="{4CFC08F2-CF4A-4E3F-A999-2E707293F309}" srcOrd="1" destOrd="0" parTransId="{6E002E41-4B23-43DF-B80F-00DBA77C642E}" sibTransId="{775B2C39-4C2C-4C67-AFB1-F1258023953B}"/>
    <dgm:cxn modelId="{524CEF1C-6D30-432F-90C2-59C087B4D810}" type="presOf" srcId="{4CFC08F2-CF4A-4E3F-A999-2E707293F309}" destId="{6676BA15-B13D-4F16-8F11-12219723BAD9}" srcOrd="0" destOrd="0" presId="urn:microsoft.com/office/officeart/2005/8/layout/lProcess3"/>
    <dgm:cxn modelId="{41919DD1-0CDE-48DA-90E0-9C9CABBF7942}" type="presOf" srcId="{EAACDD22-7613-4EF8-A4DD-D316890C87E9}" destId="{EB7151C2-77AB-4E81-98EB-0944C885B79D}" srcOrd="0" destOrd="0" presId="urn:microsoft.com/office/officeart/2005/8/layout/lProcess3"/>
    <dgm:cxn modelId="{9EA35422-7318-437E-81F3-47B7BAAAD484}" type="presOf" srcId="{5E9689C6-0684-4268-AD48-662335D919EF}" destId="{C282457B-9E26-4639-9F21-F9C14C49E969}" srcOrd="0" destOrd="0" presId="urn:microsoft.com/office/officeart/2005/8/layout/lProcess3"/>
    <dgm:cxn modelId="{4139B861-DEF2-4290-8B44-C96BC75C4188}" srcId="{5E9689C6-0684-4268-AD48-662335D919EF}" destId="{3F0DA9E5-7B25-4458-B109-669A4BE55B36}" srcOrd="3" destOrd="0" parTransId="{DBF95C19-5248-4160-9C5F-1E2F9105E384}" sibTransId="{38E85347-BAD0-458A-A60E-A0711C28F583}"/>
    <dgm:cxn modelId="{BE90270B-B56D-4C4C-B9BF-1C66C9F46D9B}" type="presParOf" srcId="{C282457B-9E26-4639-9F21-F9C14C49E969}" destId="{71C40286-B2C6-48CD-ACF2-4D45C8CDED7F}" srcOrd="0" destOrd="0" presId="urn:microsoft.com/office/officeart/2005/8/layout/lProcess3"/>
    <dgm:cxn modelId="{E30DED15-7A8C-4DB5-B308-1C4FF16B4B0D}" type="presParOf" srcId="{71C40286-B2C6-48CD-ACF2-4D45C8CDED7F}" destId="{EB7151C2-77AB-4E81-98EB-0944C885B79D}" srcOrd="0" destOrd="0" presId="urn:microsoft.com/office/officeart/2005/8/layout/lProcess3"/>
    <dgm:cxn modelId="{E933DD9B-674C-4920-A9B5-07E440D2555A}" type="presParOf" srcId="{C282457B-9E26-4639-9F21-F9C14C49E969}" destId="{F606A728-BAC8-499D-A332-F535A9A18C8A}" srcOrd="1" destOrd="0" presId="urn:microsoft.com/office/officeart/2005/8/layout/lProcess3"/>
    <dgm:cxn modelId="{234CB499-E9FF-48DE-9138-E3D79F20C821}" type="presParOf" srcId="{C282457B-9E26-4639-9F21-F9C14C49E969}" destId="{7448758C-F035-4E1B-8952-AF04F74EB9E9}" srcOrd="2" destOrd="0" presId="urn:microsoft.com/office/officeart/2005/8/layout/lProcess3"/>
    <dgm:cxn modelId="{98E26A84-C9B0-41C9-A997-613333D3F333}" type="presParOf" srcId="{7448758C-F035-4E1B-8952-AF04F74EB9E9}" destId="{6676BA15-B13D-4F16-8F11-12219723BAD9}" srcOrd="0" destOrd="0" presId="urn:microsoft.com/office/officeart/2005/8/layout/lProcess3"/>
    <dgm:cxn modelId="{17A63226-0ED8-43DC-A0DB-FC704E41CBBA}" type="presParOf" srcId="{C282457B-9E26-4639-9F21-F9C14C49E969}" destId="{3CB3D31E-745A-4B41-82FB-A5DBD35A349D}" srcOrd="3" destOrd="0" presId="urn:microsoft.com/office/officeart/2005/8/layout/lProcess3"/>
    <dgm:cxn modelId="{4CEC7D91-6961-4677-A363-5FE0EE0FDF91}" type="presParOf" srcId="{C282457B-9E26-4639-9F21-F9C14C49E969}" destId="{465164B2-C0D1-41F1-B3CF-BF0D3B16E37D}" srcOrd="4" destOrd="0" presId="urn:microsoft.com/office/officeart/2005/8/layout/lProcess3"/>
    <dgm:cxn modelId="{6614CA4D-61F1-44D6-AA2B-71739627B13D}" type="presParOf" srcId="{465164B2-C0D1-41F1-B3CF-BF0D3B16E37D}" destId="{C56B3C67-CC58-4519-8C9F-8455BC99D9DE}" srcOrd="0" destOrd="0" presId="urn:microsoft.com/office/officeart/2005/8/layout/lProcess3"/>
    <dgm:cxn modelId="{7862A5BE-692E-4036-B654-251487D08D3D}" type="presParOf" srcId="{C282457B-9E26-4639-9F21-F9C14C49E969}" destId="{470F129B-37C1-4B26-845E-CB9CD99DE19C}" srcOrd="5" destOrd="0" presId="urn:microsoft.com/office/officeart/2005/8/layout/lProcess3"/>
    <dgm:cxn modelId="{5CD9DAC9-04CB-4901-9F1A-1F1F6F1AD550}" type="presParOf" srcId="{C282457B-9E26-4639-9F21-F9C14C49E969}" destId="{86EAEFF4-86BC-42B8-8080-9DF855719D59}" srcOrd="6" destOrd="0" presId="urn:microsoft.com/office/officeart/2005/8/layout/lProcess3"/>
    <dgm:cxn modelId="{67F86EF1-691A-4461-84CE-502754E4B901}" type="presParOf" srcId="{86EAEFF4-86BC-42B8-8080-9DF855719D59}" destId="{8AA80725-DFC1-48E3-A0E1-77CD9E2D471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0.69743</cdr:x>
      <cdr:y>0.02832</cdr:y>
    </cdr:from>
    <cdr:to>
      <cdr:x>1</cdr:x>
      <cdr:y>0.27031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5760640" y="144015"/>
          <a:ext cx="2448241" cy="1230564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2"/>
        </a:solidFill>
        <a:ln xmlns:a="http://schemas.openxmlformats.org/drawingml/2006/main" w="19050" cap="flat" cmpd="sng" algn="ctr">
          <a:solidFill>
            <a:srgbClr val="53548A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плана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104,5 %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0.29218</cdr:x>
      <cdr:y>0.5682</cdr:y>
    </cdr:from>
    <cdr:to>
      <cdr:x>0.41857</cdr:x>
      <cdr:y>0.63604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 rot="19870835" flipV="1">
          <a:off x="2364156" y="2889424"/>
          <a:ext cx="1022678" cy="344950"/>
        </a:xfrm>
        <a:prstGeom xmlns:a="http://schemas.openxmlformats.org/drawingml/2006/main" prst="rightArrow">
          <a:avLst>
            <a:gd name="adj1" fmla="val 50000"/>
            <a:gd name="adj2" fmla="val 72375"/>
          </a:avLst>
        </a:prstGeom>
        <a:noFill xmlns:a="http://schemas.openxmlformats.org/drawingml/2006/main"/>
        <a:ln xmlns:a="http://schemas.openxmlformats.org/drawingml/2006/main" w="1905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  <cdr:relSizeAnchor xmlns:cdr="http://schemas.openxmlformats.org/drawingml/2006/chartDrawing">
    <cdr:from>
      <cdr:x>0.27832</cdr:x>
      <cdr:y>0.10091</cdr:y>
    </cdr:from>
    <cdr:to>
      <cdr:x>0.40471</cdr:x>
      <cdr:y>0.16875</cdr:y>
    </cdr:to>
    <cdr:sp macro="" textlink="">
      <cdr:nvSpPr>
        <cdr:cNvPr id="5" name="Стрелка вправо 4"/>
        <cdr:cNvSpPr/>
      </cdr:nvSpPr>
      <cdr:spPr>
        <a:xfrm xmlns:a="http://schemas.openxmlformats.org/drawingml/2006/main" rot="19870835" flipV="1">
          <a:off x="2252057" y="513160"/>
          <a:ext cx="1022678" cy="344950"/>
        </a:xfrm>
        <a:prstGeom xmlns:a="http://schemas.openxmlformats.org/drawingml/2006/main" prst="rightArrow">
          <a:avLst>
            <a:gd name="adj1" fmla="val 50000"/>
            <a:gd name="adj2" fmla="val 72375"/>
          </a:avLst>
        </a:prstGeom>
        <a:noFill xmlns:a="http://schemas.openxmlformats.org/drawingml/2006/main"/>
        <a:ln xmlns:a="http://schemas.openxmlformats.org/drawingml/2006/main" w="1905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0.4686</cdr:x>
      <cdr:y>0.58333</cdr:y>
    </cdr:from>
    <cdr:to>
      <cdr:x>0.5936</cdr:x>
      <cdr:y>0.70834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1619672" y="1008112"/>
          <a:ext cx="432048" cy="216030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0.47727</cdr:x>
      <cdr:y>0.58333</cdr:y>
    </cdr:from>
    <cdr:to>
      <cdr:x>0.61364</cdr:x>
      <cdr:y>0.70834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1512168" y="1008112"/>
          <a:ext cx="432048" cy="21603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0.47368</cdr:x>
      <cdr:y>0.54167</cdr:y>
    </cdr:from>
    <cdr:to>
      <cdr:x>0.63158</cdr:x>
      <cdr:y>0.70834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1296144" y="936104"/>
          <a:ext cx="432051" cy="28803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0.40007</cdr:x>
      <cdr:y>0.33333</cdr:y>
    </cdr:from>
    <cdr:to>
      <cdr:x>0.71586</cdr:x>
      <cdr:y>0.51142</cdr:y>
    </cdr:to>
    <cdr:sp macro="" textlink="">
      <cdr:nvSpPr>
        <cdr:cNvPr id="5" name="TextBox 7"/>
        <cdr:cNvSpPr txBox="1"/>
      </cdr:nvSpPr>
      <cdr:spPr>
        <a:xfrm xmlns:a="http://schemas.openxmlformats.org/drawingml/2006/main">
          <a:off x="1224136" y="576064"/>
          <a:ext cx="966264" cy="3077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+ 9,1%</a:t>
          </a:r>
          <a:endParaRPr lang="ru-RU" sz="1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0.26207</cdr:x>
      <cdr:y>0.65714</cdr:y>
    </cdr:from>
    <cdr:to>
      <cdr:x>0.44138</cdr:x>
      <cdr:y>0.79147</cdr:y>
    </cdr:to>
    <cdr:sp macro="" textlink="">
      <cdr:nvSpPr>
        <cdr:cNvPr id="3" name="TextBox 22"/>
        <cdr:cNvSpPr txBox="1"/>
      </cdr:nvSpPr>
      <cdr:spPr>
        <a:xfrm xmlns:a="http://schemas.openxmlformats.org/drawingml/2006/main">
          <a:off x="1368152" y="1656184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5,5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0.26207</cdr:x>
      <cdr:y>0.37143</cdr:y>
    </cdr:from>
    <cdr:to>
      <cdr:x>0.42759</cdr:x>
      <cdr:y>0.50576</cdr:y>
    </cdr:to>
    <cdr:sp macro="" textlink="">
      <cdr:nvSpPr>
        <cdr:cNvPr id="4" name="TextBox 22"/>
        <cdr:cNvSpPr txBox="1"/>
      </cdr:nvSpPr>
      <cdr:spPr>
        <a:xfrm xmlns:a="http://schemas.openxmlformats.org/drawingml/2006/main">
          <a:off x="1368152" y="936104"/>
          <a:ext cx="86409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+ 1,5%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0.48346</cdr:x>
      <cdr:y>0.87707</cdr:y>
    </cdr:from>
    <cdr:to>
      <cdr:x>0.53795</cdr:x>
      <cdr:y>0.92944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555776" y="4824536"/>
          <a:ext cx="288032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0.0612</cdr:x>
      <cdr:y>0.94253</cdr:y>
    </cdr:from>
    <cdr:to>
      <cdr:x>0.11569</cdr:x>
      <cdr:y>0.99489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23528" y="5184576"/>
          <a:ext cx="288032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0.48346</cdr:x>
      <cdr:y>0.94253</cdr:y>
    </cdr:from>
    <cdr:to>
      <cdr:x>0.53795</cdr:x>
      <cdr:y>0.99489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2555776" y="5184576"/>
          <a:ext cx="288032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DACFB46-8B98-4288-AB24-DDF22D7BB4D2}" type="datetimeFigureOut">
              <a:rPr lang="ru-RU"/>
              <a:pPr>
                <a:defRPr/>
              </a:pPr>
              <a:t>18.06.2020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120624D-4379-4F7F-8809-342BF8962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196B63-A424-40E6-BEEA-DC80958ED7A3}" type="datetimeFigureOut">
              <a:rPr lang="ru-RU"/>
              <a:pPr>
                <a:defRPr/>
              </a:pPr>
              <a:t>18.06.2020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4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C31C40-F1BB-4CB7-9887-64FAC1D5C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11048-93A1-4227-AE86-A51E75E9C92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A05C72-0C62-4642-840A-EFECD433F94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4811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4B672D-6523-4C85-AE32-311950E6E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D464F-56F2-4F54-9410-10739A949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D21E4-B371-48A2-84F1-97727D5B6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E0627-0FD4-4818-97FC-D5555AF33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302BC-BDB8-4D18-809C-F503195B1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F12C5-8E7A-4264-83C9-BC88671C1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24BC-F384-4046-8B68-D1AA8FE9E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AC4A67-4EAA-4EA5-8529-4B514644A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CAA8D-2DD2-4A28-8EAE-2FFD07DC1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55AF3-CD59-4F49-ABFE-9000A0ABF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384FC-17B8-4461-B74D-942AA656A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2E9F8-0285-4FBD-896E-BDCED181B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74E195-6CD9-4762-8194-B2CE2EF70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0" r:id="rId2"/>
    <p:sldLayoutId id="2147483841" r:id="rId3"/>
    <p:sldLayoutId id="2147483842" r:id="rId4"/>
    <p:sldLayoutId id="2147483849" r:id="rId5"/>
    <p:sldLayoutId id="2147483850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5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oleObject" Target="../embeddings/_____Microsoft_Office_Excel_97-20031.xls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414338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z="2700" b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Министерство финансов </a:t>
            </a:r>
            <a:br>
              <a:rPr lang="ru-RU" sz="2700" b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  <a:r>
              <a:rPr lang="ru-RU" sz="31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1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4714884"/>
            <a:ext cx="4953000" cy="1752600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июня 2020 года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0"/>
            <a:ext cx="85011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ДЕПУТАТСКИЕ   СЛУШАНИЯ</a:t>
            </a: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 исполнении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областного бюджета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  2019 год</a:t>
            </a:r>
            <a:endParaRPr lang="ru-RU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76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Расходы областного бюджета на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реализацию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национальных проектов  за 2019 год </a:t>
            </a: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18463266"/>
              </p:ext>
            </p:extLst>
          </p:nvPr>
        </p:nvGraphicFramePr>
        <p:xfrm>
          <a:off x="154184" y="1361011"/>
          <a:ext cx="8594280" cy="523634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633840"/>
                <a:gridCol w="1446381"/>
                <a:gridCol w="1295547"/>
                <a:gridCol w="1218512"/>
              </a:tblGrid>
              <a:tr h="969807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89016" marR="89016" marT="46288" marB="46288" anchor="ctr" horzOverflow="overflow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Утверждено,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Исполнено,</a:t>
                      </a:r>
                      <a:r>
                        <a:rPr kumimoji="0" lang="ru-RU" sz="16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</a:p>
                    <a:p>
                      <a:pPr algn="ctr"/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</a:tr>
              <a:tr h="391375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12 739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8 846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69,0 %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</a:tr>
              <a:tr h="33529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 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3 652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2 136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58,5 %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5866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9807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626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333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53,1 %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9807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3 069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1 024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33,4 %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9807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98,4 %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9807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автомобильные дороги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2 482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2 449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98,7 %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9807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Культура  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59540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МСП и поддержка индивидуальной предпринимательской инициативы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539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535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99,4 %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59540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Комплексный план модернизации магистральной инфраструктуры 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1 222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1 222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55AF3-CD59-4F49-ABFE-9000A0ABF6B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702612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9700" y="400050"/>
            <a:ext cx="88582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/>
            <a:r>
              <a:rPr lang="ru-RU" sz="2200" b="1">
                <a:latin typeface="Times New Roman" pitchFamily="18" charset="0"/>
                <a:cs typeface="Times New Roman" pitchFamily="18" charset="0"/>
              </a:rPr>
              <a:t>Структура расходов областного бюджета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50824" y="833438"/>
          <a:ext cx="8641655" cy="6024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2052"/>
                <a:gridCol w="1519322"/>
                <a:gridCol w="1428760"/>
                <a:gridCol w="1391521"/>
              </a:tblGrid>
              <a:tr h="892699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</a:p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 2019 г.,  </a:t>
                      </a:r>
                    </a:p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млн.рублей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плану                2019 г.</a:t>
                      </a:r>
                    </a:p>
                  </a:txBody>
                  <a:tcPr marL="36000" marR="36000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Прирост к показателям  2018 года, %</a:t>
                      </a:r>
                    </a:p>
                  </a:txBody>
                  <a:tcPr marL="36000" marR="36000" marT="46288" marB="46288" anchor="ctr" horzOverflow="overflow"/>
                </a:tc>
              </a:tr>
              <a:tr h="40108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89 455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+18%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3 086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616439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(в т.ч. сельское хозяйство и Дорожный фонд)</a:t>
                      </a:r>
                      <a:endParaRPr kumimoji="0" lang="ru-RU" sz="17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14 085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96,5 %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6 021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69,9 %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22 602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91,9 %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+ 13 %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9 242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97,4 %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1 384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- 24 %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22 678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+ 46 %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61643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6 715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96,3 %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412266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2 136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+ 32 %</a:t>
                      </a:r>
                    </a:p>
                  </a:txBody>
                  <a:tcPr marL="89016" marR="89016" marT="46288" marB="46288" anchor="ctr" horzOverflow="overflow"/>
                </a:tc>
              </a:tr>
            </a:tbl>
          </a:graphicData>
        </a:graphic>
      </p:graphicFrame>
      <p:sp>
        <p:nvSpPr>
          <p:cNvPr id="5195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55AF3-CD59-4F49-ABFE-9000A0ABF6B0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6912768" cy="597724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Дорожный фонд Архангельской области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60539128"/>
              </p:ext>
            </p:extLst>
          </p:nvPr>
        </p:nvGraphicFramePr>
        <p:xfrm>
          <a:off x="214283" y="714356"/>
          <a:ext cx="8715435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7549"/>
                <a:gridCol w="1054746"/>
                <a:gridCol w="1143008"/>
                <a:gridCol w="1000132"/>
              </a:tblGrid>
              <a:tr h="769852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2018 год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            млн. рублей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2019 год,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Темп прироста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2019г./2018г.%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510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ИСТОЧНИКИ ДОРОЖНОГО ФОНДА, 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4 044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7 481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+ 85 %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8920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1400" b="0" i="1" u="none" strike="noStrike" dirty="0" smtClean="0">
                          <a:latin typeface="Times New Roman"/>
                        </a:rPr>
                        <a:t>из них:</a:t>
                      </a:r>
                      <a:endParaRPr lang="ru-RU" sz="1400" b="0" i="1" u="none" strike="noStrike" dirty="0">
                        <a:latin typeface="Times New Roman"/>
                      </a:endParaRP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8560">
                <a:tc>
                  <a:txBody>
                    <a:bodyPr/>
                    <a:lstStyle/>
                    <a:p>
                      <a:pPr marL="493200" lvl="1" algn="l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Налоговые и неналоговые доходы</a:t>
                      </a:r>
                      <a:r>
                        <a:rPr lang="ru-RU" sz="1600" b="0" i="0" u="none" strike="noStrike" baseline="0" dirty="0" smtClean="0">
                          <a:latin typeface="Times New Roman"/>
                        </a:rPr>
                        <a:t> 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114300" marR="7620" marT="7620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4 044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4 813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+ 85 %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  <a:tr h="318560">
                <a:tc>
                  <a:txBody>
                    <a:bodyPr/>
                    <a:lstStyle/>
                    <a:p>
                      <a:pPr marL="493200" lvl="1" algn="l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Межбюджетные 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трансферты из федерального бюджета</a:t>
                      </a:r>
                    </a:p>
                  </a:txBody>
                  <a:tcPr marL="114300" marR="7620" marT="762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2 338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0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 ДОРОЖНОГО ФОНДА, 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4 041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7 122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+ 76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5466"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dirty="0" smtClean="0">
                          <a:latin typeface="Times New Roman"/>
                        </a:rPr>
                        <a:t>из них: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  <a:tr h="929132">
                <a:tc>
                  <a:txBody>
                    <a:bodyPr/>
                    <a:lstStyle/>
                    <a:p>
                      <a:pPr marL="493200" lvl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Строительство, реконструкция,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кап.ремонт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ремонт                         и содержание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региональных дорог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 пользования; резервный фонд; обеспечение безопасности дорожного движения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3 358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5 344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+ 59 %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  <a:tr h="716759">
                <a:tc>
                  <a:txBody>
                    <a:bodyPr/>
                    <a:lstStyle/>
                    <a:p>
                      <a:pPr marL="493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местным бюджетам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 строительство, реконструкцию, капитальный ремонт, ремонт                             и содержание автомобильных дорог 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589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1 674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+ 184 %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</a:tr>
              <a:tr h="5516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ru-RU" sz="16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Н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ациональный проект «Безопасные                         и качественные  автомобильные дороги»    (</a:t>
                      </a:r>
                      <a:r>
                        <a:rPr lang="ru-RU" sz="16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./обл.)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2 418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4386">
                <a:tc>
                  <a:txBody>
                    <a:bodyPr/>
                    <a:lstStyle/>
                    <a:p>
                      <a:pPr marL="3600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с</a:t>
                      </a:r>
                      <a:r>
                        <a:rPr lang="ru-RU" sz="16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убсидии местным бюджетам (</a:t>
                      </a:r>
                      <a:r>
                        <a:rPr lang="ru-RU" sz="16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Архангельской городской агломерации</a:t>
                      </a:r>
                      <a:r>
                        <a:rPr lang="ru-RU" sz="16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709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429652" y="0"/>
            <a:ext cx="490526" cy="476250"/>
          </a:xfrm>
        </p:spPr>
        <p:txBody>
          <a:bodyPr/>
          <a:lstStyle/>
          <a:p>
            <a:pPr>
              <a:defRPr/>
            </a:pPr>
            <a:fld id="{252E0627-0FD4-4818-97FC-D5555AF335CF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402" y="713216"/>
            <a:ext cx="8532440" cy="64408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Бюджетные инвестиции в областном бюджете за 2019 года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 счет всех источников)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428736"/>
          <a:ext cx="5429288" cy="47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341"/>
                <a:gridCol w="785818"/>
                <a:gridCol w="928694"/>
                <a:gridCol w="893923"/>
                <a:gridCol w="857256"/>
                <a:gridCol w="857256"/>
              </a:tblGrid>
              <a:tr h="306843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Испол-нено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2018 год,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млн.руб.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 2018 г.</a:t>
                      </a:r>
                    </a:p>
                    <a:p>
                      <a:pPr algn="ctr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899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Уточненная бюджетная роспись,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млн.руб.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Исполнено,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млн.руб.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исполне-ния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уточненной росписи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966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220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348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557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54 %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+2 337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9664">
                <a:tc>
                  <a:txBody>
                    <a:bodyPr/>
                    <a:lstStyle/>
                    <a:p>
                      <a:r>
                        <a:rPr lang="ru-RU" sz="105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по источникам:</a:t>
                      </a:r>
                      <a:endParaRPr lang="ru-RU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047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областного бюджета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357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224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660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+303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58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средства Фонда ЖКХ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445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4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федераль-ного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678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443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834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499992" y="980728"/>
          <a:ext cx="464400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571480"/>
            <a:ext cx="8352606" cy="38056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Государственный долг Архангельской области</a:t>
            </a:r>
          </a:p>
        </p:txBody>
      </p:sp>
      <p:graphicFrame>
        <p:nvGraphicFramePr>
          <p:cNvPr id="31746" name="Object 123"/>
          <p:cNvGraphicFramePr>
            <a:graphicFrameLocks noChangeAspect="1"/>
          </p:cNvGraphicFramePr>
          <p:nvPr/>
        </p:nvGraphicFramePr>
        <p:xfrm>
          <a:off x="2505075" y="6807200"/>
          <a:ext cx="4038600" cy="1314450"/>
        </p:xfrm>
        <a:graphic>
          <a:graphicData uri="http://schemas.openxmlformats.org/presentationml/2006/ole">
            <p:oleObj spid="_x0000_s79874" r:id="rId3" imgW="4035902" imgH="1310754" progId="Excel.Sheet.8">
              <p:embed/>
            </p:oleObj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0349" y="1000108"/>
          <a:ext cx="8607931" cy="53908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64263"/>
                <a:gridCol w="1000132"/>
                <a:gridCol w="1428760"/>
                <a:gridCol w="1285884"/>
                <a:gridCol w="1285884"/>
                <a:gridCol w="1143008"/>
              </a:tblGrid>
              <a:tr h="38621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2018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 (факт)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2019  год,  млн.руб.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факта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2019 г.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2018 г.,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</a:tr>
              <a:tr h="1113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верхний предел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на 01.01.2020/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года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                    на 01.01.2020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 факта от верхнего предела/ плана года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118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ГОСУДАРСТВЕН-НЫЙ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549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37 945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33 972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- 3 973</a:t>
                      </a:r>
                      <a:endParaRPr lang="ru-RU" sz="2000" b="1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- 1 577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  <a:tr h="395965">
                <a:tc>
                  <a:txBody>
                    <a:bodyPr/>
                    <a:lstStyle/>
                    <a:p>
                      <a:pPr lvl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кредиты банков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24 273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300</a:t>
                      </a:r>
                      <a:endParaRPr kumimoji="0"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- 3 973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</a:tr>
              <a:tr h="468796">
                <a:tc>
                  <a:txBody>
                    <a:bodyPr/>
                    <a:lstStyle/>
                    <a:p>
                      <a:pPr lvl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федеральные кредиты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14 249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13 672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13 672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- 577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  <a:tr h="461180">
                <a:tc>
                  <a:txBody>
                    <a:bodyPr/>
                    <a:lstStyle/>
                    <a:p>
                      <a:pPr lvl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государственные гарантии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- 300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</a:tr>
              <a:tr h="100538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Отношение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госдолга               к налоговым и неналоговым доходам </a:t>
                      </a:r>
                      <a:r>
                        <a:rPr lang="ru-RU" sz="1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(уровень госдолга)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53 %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- 9 п.п.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- 7 п.п.</a:t>
                      </a: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</a:tr>
              <a:tr h="6342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Расходы на обслуживание госдолга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1 271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2 274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696 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- 1 578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- 575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500042"/>
            <a:ext cx="8401050" cy="642938"/>
          </a:xfrm>
        </p:spPr>
        <p:txBody>
          <a:bodyPr/>
          <a:lstStyle/>
          <a:p>
            <a:pPr algn="ctr" eaLnBrk="1" hangingPunct="1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характеристики исполнения областного бюджета                        за 2019 год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0393" name="Group 153"/>
          <p:cNvGraphicFramePr>
            <a:graphicFrameLocks noGrp="1"/>
          </p:cNvGraphicFramePr>
          <p:nvPr>
            <p:ph type="tbl" idx="1"/>
          </p:nvPr>
        </p:nvGraphicFramePr>
        <p:xfrm>
          <a:off x="177800" y="1303360"/>
          <a:ext cx="8786688" cy="497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9845"/>
                <a:gridCol w="1773073"/>
                <a:gridCol w="1567586"/>
                <a:gridCol w="1656184"/>
              </a:tblGrid>
              <a:tr h="13147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роспись и кассовый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2019 год, млн.рублей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           за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год, млн.рублей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                 к уточнённой росписи (кассовому плану года)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92 018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92 288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100,3 %</a:t>
                      </a:r>
                    </a:p>
                  </a:txBody>
                  <a:tcPr marL="53998" marR="53998" marT="0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95 346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89 455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93,8 %</a:t>
                      </a:r>
                    </a:p>
                  </a:txBody>
                  <a:tcPr marL="53998" marR="53998" marT="0" marB="0" anchor="ctr" horzOverflow="overflow"/>
                </a:tc>
              </a:tr>
              <a:tr h="754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(+)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- 3 328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+ 2 833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</a:tr>
              <a:tr h="714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01.01.2019,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31.12.2019,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за год, млн.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38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35 549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33 972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- 1 577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86776" y="0"/>
            <a:ext cx="704840" cy="476250"/>
          </a:xfrm>
        </p:spPr>
        <p:txBody>
          <a:bodyPr/>
          <a:lstStyle/>
          <a:p>
            <a:pPr>
              <a:defRPr/>
            </a:pPr>
            <a:fld id="{252E0627-0FD4-4818-97FC-D5555AF335CF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642918"/>
            <a:ext cx="8401050" cy="642938"/>
          </a:xfrm>
        </p:spPr>
        <p:txBody>
          <a:bodyPr/>
          <a:lstStyle/>
          <a:p>
            <a:pPr algn="ctr" eaLnBrk="1" hangingPunct="1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характеристики исполнения консолидированного бюджета Архангельской области за 2019 год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0393" name="Group 153"/>
          <p:cNvGraphicFramePr>
            <a:graphicFrameLocks noGrp="1"/>
          </p:cNvGraphicFramePr>
          <p:nvPr>
            <p:ph type="tbl" idx="1"/>
          </p:nvPr>
        </p:nvGraphicFramePr>
        <p:xfrm>
          <a:off x="177800" y="1303360"/>
          <a:ext cx="8786689" cy="4483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316"/>
                <a:gridCol w="1571636"/>
                <a:gridCol w="1571636"/>
                <a:gridCol w="1214446"/>
                <a:gridCol w="1320655"/>
              </a:tblGrid>
              <a:tr h="8397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           за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год, млн.руб.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           за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год, млн.руб.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                     2019 г.  по сравнению               с 2018 г.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54000" marR="54000" marT="36000" marB="36000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4000" marR="54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93 151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107 889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+ 14 738</a:t>
                      </a:r>
                    </a:p>
                  </a:txBody>
                  <a:tcPr marL="53998" marR="53998" marT="0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115,8 %</a:t>
                      </a:r>
                    </a:p>
                  </a:txBody>
                  <a:tcPr marL="53998" marR="53998" marT="0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собственные налоговые  и неналоговые доходы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73 658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79 025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+ 5 367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107,3 %</a:t>
                      </a:r>
                    </a:p>
                  </a:txBody>
                  <a:tcPr marL="53998" marR="53998" marT="0" marB="0" anchor="ctr" horzOverflow="overflow"/>
                </a:tc>
              </a:tr>
              <a:tr h="761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89 932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103 997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+ 14 065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115,6 %</a:t>
                      </a:r>
                    </a:p>
                  </a:txBody>
                  <a:tcPr marL="53998" marR="53998" marT="0" marB="0" anchor="ctr" horzOverflow="overflow"/>
                </a:tc>
              </a:tr>
              <a:tr h="754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 (+)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+3 219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+ 3 892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+ 673 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15338" y="0"/>
            <a:ext cx="642910" cy="476250"/>
          </a:xfrm>
        </p:spPr>
        <p:txBody>
          <a:bodyPr/>
          <a:lstStyle/>
          <a:p>
            <a:pPr>
              <a:defRPr/>
            </a:pPr>
            <a:fld id="{252E0627-0FD4-4818-97FC-D5555AF335C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672"/>
            <a:ext cx="9144000" cy="9080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областной бюджет за 2019 год, млн. рублей</a:t>
            </a:r>
          </a:p>
        </p:txBody>
      </p:sp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11560" y="1772817"/>
          <a:ext cx="8091487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1475656" y="1916832"/>
            <a:ext cx="10801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59 133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4139952" y="1628800"/>
            <a:ext cx="1080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63 569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AutoShape 16"/>
          <p:cNvSpPr>
            <a:spLocks noChangeArrowheads="1"/>
          </p:cNvSpPr>
          <p:nvPr/>
        </p:nvSpPr>
        <p:spPr bwMode="auto">
          <a:xfrm rot="19762357">
            <a:off x="2857107" y="1350913"/>
            <a:ext cx="1137193" cy="647700"/>
          </a:xfrm>
          <a:prstGeom prst="rightArrow">
            <a:avLst>
              <a:gd name="adj1" fmla="val 50000"/>
              <a:gd name="adj2" fmla="val 7034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7,5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TextBox 16"/>
          <p:cNvSpPr txBox="1">
            <a:spLocks noChangeArrowheads="1"/>
          </p:cNvSpPr>
          <p:nvPr/>
        </p:nvSpPr>
        <p:spPr bwMode="auto">
          <a:xfrm>
            <a:off x="2915816" y="5157192"/>
            <a:ext cx="8931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8,1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Box 17"/>
          <p:cNvSpPr txBox="1">
            <a:spLocks noChangeArrowheads="1"/>
          </p:cNvSpPr>
          <p:nvPr/>
        </p:nvSpPr>
        <p:spPr bwMode="auto">
          <a:xfrm>
            <a:off x="2915816" y="2780928"/>
            <a:ext cx="8931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+ 3,7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CAA8D-2DD2-4A28-8EAE-2FFD07DC138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252520" cy="40466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Поступление налога на прибыль за 2019 год, млн.рублей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92696"/>
          <a:ext cx="3456384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134076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+ 11,4 %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3131840" y="692696"/>
          <a:ext cx="316835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27984" y="1340768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+ 4,1%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55576" y="2348880"/>
          <a:ext cx="2160240" cy="556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</a:tblGrid>
              <a:tr h="2520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687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729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635896" y="2348880"/>
          <a:ext cx="2448272" cy="59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</a:tblGrid>
              <a:tr h="3048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1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747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2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306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588224" y="2348880"/>
          <a:ext cx="237626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29094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09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036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42844" y="3071810"/>
          <a:ext cx="8715405" cy="355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185"/>
                <a:gridCol w="1029493"/>
                <a:gridCol w="1029493"/>
                <a:gridCol w="2470782"/>
                <a:gridCol w="1098126"/>
                <a:gridCol w="1063326"/>
              </a:tblGrid>
              <a:tr h="53359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области: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2018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НАО: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2018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247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ПО СЕВМАШ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578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3 139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Лукойл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2 193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+752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54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Группа Илим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1 529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-1 284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СК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Русвьетпетро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2 000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-52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0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Сбербанк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981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Зарубежнефть-Добыча Харьяга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223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-134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Архангельский ЦБК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955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-492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Компания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Полярное Сияние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+160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031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АТФ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777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+261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36031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АГД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Даймондс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703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+212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40215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Газпром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282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СЕВ ж.д. ОАО «РЖД»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Содержимое 3"/>
          <p:cNvGraphicFramePr>
            <a:graphicFrameLocks/>
          </p:cNvGraphicFramePr>
          <p:nvPr/>
        </p:nvGraphicFramePr>
        <p:xfrm>
          <a:off x="6084168" y="692696"/>
          <a:ext cx="305983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302BC-BDB8-4D18-809C-F503195B107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779912" y="1412776"/>
          <a:ext cx="522058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4046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НДФЛ за 2019 год, млн.рублей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0152" y="126876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19 649</a:t>
            </a:r>
          </a:p>
          <a:p>
            <a:pPr algn="ctr"/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14348" y="1285860"/>
            <a:ext cx="2376264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101,8 %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11960" y="17008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18 683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5364088" y="1052736"/>
            <a:ext cx="504056" cy="36004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364088" y="2060848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364088" y="2780928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04048" y="14127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+ 5,2%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85786" y="2143116"/>
            <a:ext cx="2387664" cy="100013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Темп роста на 2019 год: </a:t>
            </a:r>
          </a:p>
          <a:p>
            <a:pPr algn="ctr"/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плановый –     </a:t>
            </a:r>
            <a:r>
              <a:rPr lang="ru-RU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103,3 %,</a:t>
            </a:r>
          </a:p>
          <a:p>
            <a:pPr algn="ctr"/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фактический – </a:t>
            </a:r>
            <a:r>
              <a:rPr lang="ru-RU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105,2 %</a:t>
            </a:r>
            <a:endParaRPr lang="ru-RU" sz="1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4077072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в контингенте: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539552" y="4437112"/>
          <a:ext cx="8352928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302BC-BDB8-4D18-809C-F503195B107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714380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Поступление налоговых и неналоговых доходов в областной бюджет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2019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142984"/>
          <a:ext cx="8572560" cy="555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1214446"/>
                <a:gridCol w="1285884"/>
                <a:gridCol w="1285884"/>
                <a:gridCol w="1285884"/>
                <a:gridCol w="1214446"/>
              </a:tblGrid>
              <a:tr h="3753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Темп роста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г./ 2018 г.,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7689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Исполнено, млн. 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План,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Исполнено, млн. 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плана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4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прибыль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868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18 841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20 585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109,3 %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109,1 %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8566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683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19 300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19 649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101,8 %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105,2 %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162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4 538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4 838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106,6 %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115,6 %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4772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Упрощенная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 налогообложения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248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3 670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3 713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101,2 %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114,3 %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829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имущество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030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99,9 %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100,1 %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184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добычу полезных ископаемых (включая «алмазы»)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125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3 358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107,5 %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108,8 %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4091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3 049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3 343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3 400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101,7 %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111,5 %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763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59 133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60 847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63 569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104,5 %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107,5 %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302BC-BDB8-4D18-809C-F503195B107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142875" y="1714500"/>
          <a:ext cx="8858312" cy="4429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58312"/>
              </a:tblGrid>
              <a:tr h="4429156"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64" name="Диаграмма 15"/>
          <p:cNvGraphicFramePr>
            <a:graphicFrameLocks/>
          </p:cNvGraphicFramePr>
          <p:nvPr/>
        </p:nvGraphicFramePr>
        <p:xfrm>
          <a:off x="-285784" y="0"/>
          <a:ext cx="5143501" cy="6858000"/>
        </p:xfrm>
        <a:graphic>
          <a:graphicData uri="http://schemas.openxmlformats.org/presentationml/2006/ole">
            <p:oleObj spid="_x0000_s63490" name="Worksheet" r:id="rId4" imgW="5145470" imgH="6858594" progId="Excel.Sheet.8">
              <p:embed/>
            </p:oleObj>
          </a:graphicData>
        </a:graphic>
      </p:graphicFrame>
      <p:sp>
        <p:nvSpPr>
          <p:cNvPr id="15365" name="Rectangle 37"/>
          <p:cNvSpPr>
            <a:spLocks noChangeArrowheads="1"/>
          </p:cNvSpPr>
          <p:nvPr/>
        </p:nvSpPr>
        <p:spPr bwMode="auto">
          <a:xfrm>
            <a:off x="0" y="888828"/>
            <a:ext cx="9144000" cy="3970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областного бюджета за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2019 год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 flipH="1">
            <a:off x="4222746" y="2071678"/>
            <a:ext cx="4786313" cy="2571768"/>
          </a:xfrm>
          <a:prstGeom prst="homePlate">
            <a:avLst>
              <a:gd name="adj" fmla="val 22214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0" name="Схема 19"/>
          <p:cNvGraphicFramePr/>
          <p:nvPr/>
        </p:nvGraphicFramePr>
        <p:xfrm>
          <a:off x="4572000" y="1785926"/>
          <a:ext cx="4365390" cy="3029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368" name="Rectangle 37"/>
          <p:cNvSpPr>
            <a:spLocks noChangeArrowheads="1"/>
          </p:cNvSpPr>
          <p:nvPr/>
        </p:nvSpPr>
        <p:spPr bwMode="auto">
          <a:xfrm>
            <a:off x="785786" y="4786322"/>
            <a:ext cx="371477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Налоговые и неналоговые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доходы, исполнено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104,5 % к плану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Rectangle 37"/>
          <p:cNvSpPr>
            <a:spLocks noChangeArrowheads="1"/>
          </p:cNvSpPr>
          <p:nvPr/>
        </p:nvSpPr>
        <p:spPr bwMode="auto">
          <a:xfrm>
            <a:off x="5000628" y="4714884"/>
            <a:ext cx="3751262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Безвозмездные поступления,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исполнено 92,2% к плану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4857760"/>
            <a:ext cx="214313" cy="214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89554" y="4924425"/>
            <a:ext cx="214312" cy="21431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72" name="Rectangle 37"/>
          <p:cNvSpPr>
            <a:spLocks noChangeArrowheads="1"/>
          </p:cNvSpPr>
          <p:nvPr/>
        </p:nvSpPr>
        <p:spPr bwMode="auto">
          <a:xfrm>
            <a:off x="371475" y="2879725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63 569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15373" name="Rectangle 37"/>
          <p:cNvSpPr>
            <a:spLocks noChangeArrowheads="1"/>
          </p:cNvSpPr>
          <p:nvPr/>
        </p:nvSpPr>
        <p:spPr bwMode="auto">
          <a:xfrm>
            <a:off x="2806700" y="2928938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28 719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4725509" y="4143380"/>
            <a:ext cx="4214874" cy="352161"/>
            <a:chOff x="0" y="1658434"/>
            <a:chExt cx="4214874" cy="352161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14" name="Нашивка 13"/>
            <p:cNvSpPr/>
            <p:nvPr/>
          </p:nvSpPr>
          <p:spPr>
            <a:xfrm rot="10800000">
              <a:off x="0" y="1658434"/>
              <a:ext cx="4214874" cy="352161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Нашивка 4"/>
            <p:cNvSpPr/>
            <p:nvPr/>
          </p:nvSpPr>
          <p:spPr>
            <a:xfrm>
              <a:off x="135236" y="1658434"/>
              <a:ext cx="3862713" cy="3521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255" rIns="1651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По соглашению между Архангельской областью 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и г. Москва, </a:t>
              </a:r>
              <a:r>
                <a:rPr lang="ru-RU" sz="1300" dirty="0" smtClean="0">
                  <a:latin typeface="Times New Roman" pitchFamily="18" charset="0"/>
                  <a:cs typeface="Times New Roman" pitchFamily="18" charset="0"/>
                </a:rPr>
                <a:t>2 000</a:t>
              </a: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 млн. руб.</a:t>
              </a:r>
              <a:endParaRPr lang="ru-RU" sz="13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467544" y="5589240"/>
            <a:ext cx="849694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Всего доходов  - 92 288 млн. рублей (100,3 % к плану года)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55AF3-CD59-4F49-ABFE-9000A0ABF6B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5286412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302BC-BDB8-4D18-809C-F503195B107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Rectangle 37"/>
          <p:cNvSpPr>
            <a:spLocks noChangeArrowheads="1"/>
          </p:cNvSpPr>
          <p:nvPr/>
        </p:nvSpPr>
        <p:spPr bwMode="auto">
          <a:xfrm>
            <a:off x="0" y="571480"/>
            <a:ext cx="9144000" cy="7017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Динамика плановых расходов областного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за 2019 год, млн. рублей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9124740" flipH="1" flipV="1">
            <a:off x="2240959" y="1701515"/>
            <a:ext cx="1596954" cy="509810"/>
          </a:xfrm>
          <a:prstGeom prst="rightArrow">
            <a:avLst>
              <a:gd name="adj1" fmla="val 50000"/>
              <a:gd name="adj2" fmla="val 49509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>
              <a:rot lat="0" lon="212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Всего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11967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95 346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656" y="22768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80 736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1720" y="1484784"/>
            <a:ext cx="1150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  14 609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5656" y="42930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71 420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28529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9 316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79912" y="335699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76 428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79912" y="21328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16 035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20385835">
            <a:off x="2446201" y="3857412"/>
            <a:ext cx="1305175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областные</a:t>
            </a:r>
            <a:endParaRPr lang="ru-RU" sz="1600" dirty="0"/>
          </a:p>
        </p:txBody>
      </p:sp>
      <p:sp>
        <p:nvSpPr>
          <p:cNvPr id="16" name="Стрелка вправо 15"/>
          <p:cNvSpPr/>
          <p:nvPr/>
        </p:nvSpPr>
        <p:spPr>
          <a:xfrm rot="19923227">
            <a:off x="2386374" y="2529128"/>
            <a:ext cx="1482959" cy="432048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федеральные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3573016"/>
            <a:ext cx="1150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+  5 008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64088" y="1484784"/>
            <a:ext cx="3600400" cy="4478149"/>
          </a:xfrm>
          <a:prstGeom prst="rect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Направления дополнительных ассигнований </a:t>
            </a:r>
          </a:p>
          <a:p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 счет областных средств                  (5 008 млн. рублей):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зарплату «указных» категорий;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финансовую поддержку местных бюджетов;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финансовое обеспечение учреждений в системе ОМС;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государственное регулирование тарифов в сфере ЖКХ и транспорта;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дорожную деятельность;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бюджетные инвестиции;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поддержку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сельхозтоваропроизводителей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5877272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549275"/>
            <a:ext cx="9144000" cy="621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54000" tIns="10800" rIns="54000" bIns="10800">
            <a:spAutoFit/>
          </a:bodyPr>
          <a:lstStyle/>
          <a:p>
            <a:pPr marL="342900" indent="-342900" algn="ctr">
              <a:lnSpc>
                <a:spcPct val="75000"/>
              </a:lnSpc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Исполнение областного бюджета  по расходам </a:t>
            </a:r>
          </a:p>
          <a:p>
            <a:pPr marL="342900" indent="-342900" algn="ctr">
              <a:lnSpc>
                <a:spcPct val="75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 2019 год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/>
        </p:nvGraphicFramePr>
        <p:xfrm>
          <a:off x="285720" y="1357298"/>
          <a:ext cx="8606760" cy="487524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094592"/>
                <a:gridCol w="1512168"/>
              </a:tblGrid>
              <a:tr h="889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ПЕРВОНАЧАЛЬНЫЙ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ПЛАН ГОДА,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</a:p>
                  </a:txBody>
                  <a:tcPr marL="54000" marR="54000" marT="0" marB="0" anchor="ctr" horzOverflow="overflow"/>
                </a:tc>
              </a:tr>
              <a:tr h="889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ГОДА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(сводная бюджетная роспись на 31.12.2019), млн.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95 346</a:t>
                      </a:r>
                    </a:p>
                  </a:txBody>
                  <a:tcPr marL="54000" marR="54000" marT="0" marB="0" anchor="ctr" horzOverflow="overflow"/>
                </a:tc>
              </a:tr>
              <a:tr h="1186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ДОВЕДЕНО объемов финансирования до главных распорядителей средств областного бюджета                     (по заявкам субъектов бюджетного планирования), 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89 828</a:t>
                      </a:r>
                    </a:p>
                  </a:txBody>
                  <a:tcPr marL="54000" marR="54000" marT="0" marB="0" anchor="ctr" horzOverflow="overflow"/>
                </a:tc>
              </a:tr>
              <a:tr h="518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(кассовые расходы),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89 455</a:t>
                      </a:r>
                    </a:p>
                  </a:txBody>
                  <a:tcPr marL="54000" marR="54000" marT="0" marB="0" anchor="ctr" horzOverflow="overflow"/>
                </a:tc>
              </a:tr>
              <a:tr h="1029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кассовых расходов к плану года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93,8 %</a:t>
                      </a:r>
                    </a:p>
                  </a:txBody>
                  <a:tcPr marL="54000" marR="54000" marT="0" marB="0" anchor="ctr" horzOverflow="overflow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55AF3-CD59-4F49-ABFE-9000A0ABF6B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5283</TotalTime>
  <Words>1571</Words>
  <Application>Microsoft Office PowerPoint</Application>
  <PresentationFormat>Экран (4:3)</PresentationFormat>
  <Paragraphs>508</Paragraphs>
  <Slides>15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Городская</vt:lpstr>
      <vt:lpstr>Worksheet</vt:lpstr>
      <vt:lpstr>Лист Microsoft Office Excel 97-2003</vt:lpstr>
      <vt:lpstr>                          Министерство финансов  Архангельской области </vt:lpstr>
      <vt:lpstr>Общие характеристики исполнения консолидированного бюджета Архангельской области за 2019 год </vt:lpstr>
      <vt:lpstr>Динамика поступления налоговых и неналоговых доходов  в областной бюджет за 2019 год, млн. рублей</vt:lpstr>
      <vt:lpstr>Поступление налога на прибыль за 2019 год, млн.рублей</vt:lpstr>
      <vt:lpstr>Динамика поступления НДФЛ за 2019 год, млн.рублей</vt:lpstr>
      <vt:lpstr>Поступление налоговых и неналоговых доходов в областной бюджет  за 2019 год</vt:lpstr>
      <vt:lpstr>Слайд 7</vt:lpstr>
      <vt:lpstr>Слайд 8</vt:lpstr>
      <vt:lpstr>Слайд 9</vt:lpstr>
      <vt:lpstr>Слайд 10</vt:lpstr>
      <vt:lpstr>Слайд 11</vt:lpstr>
      <vt:lpstr>    Дорожный фонд Архангельской области</vt:lpstr>
      <vt:lpstr>Бюджетные инвестиции в областном бюджете за 2019 года  (за счет всех источников)</vt:lpstr>
      <vt:lpstr>Государственный долг Архангельской области</vt:lpstr>
      <vt:lpstr>Общие характеристики исполнения областного бюджета                        за 2019 год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областного бюджета  за 2012 год  2 апреля 2013 г.</dc:title>
  <dc:creator>lomteva</dc:creator>
  <cp:lastModifiedBy>minfin user</cp:lastModifiedBy>
  <cp:revision>740</cp:revision>
  <dcterms:created xsi:type="dcterms:W3CDTF">2013-03-31T10:10:36Z</dcterms:created>
  <dcterms:modified xsi:type="dcterms:W3CDTF">2020-06-18T12:43:14Z</dcterms:modified>
</cp:coreProperties>
</file>