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notesMasterIdLst>
    <p:notesMasterId r:id="rId13"/>
  </p:notesMasterIdLst>
  <p:sldIdLst>
    <p:sldId id="295" r:id="rId2"/>
    <p:sldId id="341" r:id="rId3"/>
    <p:sldId id="342" r:id="rId4"/>
    <p:sldId id="343" r:id="rId5"/>
    <p:sldId id="332" r:id="rId6"/>
    <p:sldId id="298" r:id="rId7"/>
    <p:sldId id="346" r:id="rId8"/>
    <p:sldId id="282" r:id="rId9"/>
    <p:sldId id="322" r:id="rId10"/>
    <p:sldId id="348" r:id="rId11"/>
    <p:sldId id="347" r:id="rId12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548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91" autoAdjust="0"/>
    <p:restoredTop sz="88471" autoAdjust="0"/>
  </p:normalViewPr>
  <p:slideViewPr>
    <p:cSldViewPr>
      <p:cViewPr varScale="1">
        <p:scale>
          <a:sx n="97" d="100"/>
          <a:sy n="97" d="100"/>
        </p:scale>
        <p:origin x="-8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6303683117824942E-3"/>
          <c:y val="1.2215879654047499E-2"/>
          <c:w val="0.65079365079366036"/>
          <c:h val="0.81009615384615352"/>
        </c:manualLayout>
      </c:layout>
      <c:barChart>
        <c:barDir val="col"/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Архангельская область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44</a:t>
                    </a:r>
                    <a:r>
                      <a:rPr lang="en-US" dirty="0" smtClean="0"/>
                      <a:t> </a:t>
                    </a:r>
                    <a:r>
                      <a:rPr lang="ru-RU" dirty="0" smtClean="0"/>
                      <a:t>612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51</a:t>
                    </a:r>
                    <a:r>
                      <a:rPr lang="en-US" dirty="0" smtClean="0"/>
                      <a:t> </a:t>
                    </a:r>
                    <a:r>
                      <a:rPr lang="ru-RU" dirty="0" smtClean="0"/>
                      <a:t>549</a:t>
                    </a:r>
                    <a:endParaRPr lang="en-US" dirty="0"/>
                  </a:p>
                </c:rich>
              </c:tx>
              <c:showVal val="1"/>
            </c:dLbl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9387</c:v>
                </c:pt>
                <c:pt idx="1">
                  <c:v>11775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НАО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7 136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</a:t>
                    </a:r>
                    <a:r>
                      <a:rPr lang="en-US" dirty="0" smtClean="0"/>
                      <a:t> </a:t>
                    </a:r>
                    <a:r>
                      <a:rPr lang="ru-RU" dirty="0" smtClean="0"/>
                      <a:t>584</a:t>
                    </a:r>
                    <a:endParaRPr lang="en-US" dirty="0"/>
                  </a:p>
                </c:rich>
              </c:tx>
              <c:showVal val="1"/>
            </c:dLbl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1450</c:v>
                </c:pt>
                <c:pt idx="1">
                  <c:v>1058</c:v>
                </c:pt>
              </c:numCache>
            </c:numRef>
          </c:val>
        </c:ser>
        <c:dLbls>
          <c:showVal val="1"/>
        </c:dLbls>
        <c:overlap val="100"/>
        <c:axId val="60983936"/>
        <c:axId val="60998016"/>
      </c:barChart>
      <c:catAx>
        <c:axId val="60983936"/>
        <c:scaling>
          <c:orientation val="minMax"/>
        </c:scaling>
        <c:axPos val="b"/>
        <c:numFmt formatCode="General" sourceLinked="1"/>
        <c:tickLblPos val="nextTo"/>
        <c:spPr>
          <a:ln w="42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60998016"/>
        <c:crosses val="autoZero"/>
        <c:lblAlgn val="ctr"/>
        <c:lblOffset val="100"/>
        <c:tickLblSkip val="1"/>
        <c:tickMarkSkip val="1"/>
      </c:catAx>
      <c:valAx>
        <c:axId val="60998016"/>
        <c:scaling>
          <c:orientation val="minMax"/>
        </c:scaling>
        <c:delete val="1"/>
        <c:axPos val="l"/>
        <c:numFmt formatCode="General" sourceLinked="1"/>
        <c:tickLblPos val="none"/>
        <c:crossAx val="60983936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022693109437117"/>
          <c:y val="0.45489537874155772"/>
          <c:w val="0.29248950162065812"/>
          <c:h val="0.39903852160576297"/>
        </c:manualLayout>
      </c:layout>
      <c:spPr>
        <a:solidFill>
          <a:schemeClr val="bg1"/>
        </a:solidFill>
        <a:ln w="34121">
          <a:noFill/>
        </a:ln>
      </c:spPr>
      <c:txPr>
        <a:bodyPr/>
        <a:lstStyle/>
        <a:p>
          <a:pPr>
            <a:defRPr sz="1800" b="1" i="0" u="none" strike="noStrike" baseline="0">
              <a:solidFill>
                <a:schemeClr val="tx1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41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/>
              <a:t>Архангельская область</a:t>
            </a:r>
          </a:p>
        </c:rich>
      </c:tx>
      <c:layout>
        <c:manualLayout>
          <c:xMode val="edge"/>
          <c:yMode val="edge"/>
          <c:x val="0.16021493107372584"/>
          <c:y val="7.8386352133713533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numFmt formatCode="#,##0" sourceLinked="0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dLbl>
              <c:idx val="1"/>
              <c:numFmt formatCode="#,##0" sourceLinked="0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10401.8403</c:v>
                </c:pt>
                <c:pt idx="1">
                  <c:v>12894.916899999949</c:v>
                </c:pt>
              </c:numCache>
            </c:numRef>
          </c:val>
        </c:ser>
        <c:axId val="60739584"/>
        <c:axId val="60741120"/>
      </c:barChart>
      <c:catAx>
        <c:axId val="607395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0741120"/>
        <c:crosses val="autoZero"/>
        <c:auto val="1"/>
        <c:lblAlgn val="ctr"/>
        <c:lblOffset val="100"/>
      </c:catAx>
      <c:valAx>
        <c:axId val="60741120"/>
        <c:scaling>
          <c:orientation val="minMax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General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60739584"/>
        <c:crosses val="autoZero"/>
        <c:crossBetween val="between"/>
        <c:majorUnit val="3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 smtClean="0"/>
              <a:t>НАО</a:t>
            </a:r>
            <a:endParaRPr lang="ru-RU" sz="1600" b="0" dirty="0"/>
          </a:p>
        </c:rich>
      </c:tx>
      <c:layout>
        <c:manualLayout>
          <c:xMode val="edge"/>
          <c:yMode val="edge"/>
          <c:x val="0.40658357780066673"/>
          <c:y val="0"/>
        </c:manualLayout>
      </c:layout>
    </c:title>
    <c:plotArea>
      <c:layout>
        <c:manualLayout>
          <c:layoutTarget val="inner"/>
          <c:xMode val="edge"/>
          <c:yMode val="edge"/>
          <c:x val="0.11586325243141202"/>
          <c:y val="0.15285338666074141"/>
          <c:w val="0.80786894549254251"/>
          <c:h val="0.5472097750455731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4.7667376297528524E-3"/>
                  <c:y val="0.17682140256021009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4.7667376297528524E-3"/>
                  <c:y val="0.33322686368181625"/>
                </c:manualLayout>
              </c:layout>
              <c:dLblPos val="outEnd"/>
              <c:showVal val="1"/>
            </c:dLbl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5641.6022000000239</c:v>
                </c:pt>
                <c:pt idx="1">
                  <c:v>5973.3964000000014</c:v>
                </c:pt>
              </c:numCache>
            </c:numRef>
          </c:val>
        </c:ser>
        <c:axId val="81499264"/>
        <c:axId val="81500800"/>
      </c:barChart>
      <c:catAx>
        <c:axId val="814992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81500800"/>
        <c:crosses val="autoZero"/>
        <c:auto val="1"/>
        <c:lblAlgn val="ctr"/>
        <c:lblOffset val="100"/>
      </c:catAx>
      <c:valAx>
        <c:axId val="81500800"/>
        <c:scaling>
          <c:orientation val="minMax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General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81499264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 smtClean="0"/>
              <a:t>Всего</a:t>
            </a:r>
            <a:endParaRPr lang="ru-RU" sz="1600" b="0" dirty="0"/>
          </a:p>
        </c:rich>
      </c:tx>
      <c:layout>
        <c:manualLayout>
          <c:xMode val="edge"/>
          <c:yMode val="edge"/>
          <c:x val="0.40241287004147047"/>
          <c:y val="3.9193176066856801E-2"/>
        </c:manualLayout>
      </c:layout>
    </c:title>
    <c:plotArea>
      <c:layout>
        <c:manualLayout>
          <c:layoutTarget val="inner"/>
          <c:xMode val="edge"/>
          <c:yMode val="edge"/>
          <c:x val="0.13969694058017643"/>
          <c:y val="0.2247075427833122"/>
          <c:w val="0.78880199497353165"/>
          <c:h val="0.5472097750455731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numFmt formatCode="#,##0" sourceLinked="0"/>
              <c:spPr/>
              <c:txPr>
                <a:bodyPr/>
                <a:lstStyle/>
                <a:p>
                  <a:pPr>
                    <a:defRPr sz="1170" b="1" baseline="0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dLbl>
              <c:idx val="1"/>
              <c:numFmt formatCode="#,##0" sourceLinked="0"/>
              <c:spPr/>
              <c:txPr>
                <a:bodyPr/>
                <a:lstStyle/>
                <a:p>
                  <a:pPr>
                    <a:defRPr sz="1170" b="1" baseline="0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16043.4426</c:v>
                </c:pt>
                <c:pt idx="1">
                  <c:v>18868.313300000002</c:v>
                </c:pt>
              </c:numCache>
            </c:numRef>
          </c:val>
        </c:ser>
        <c:axId val="82914304"/>
        <c:axId val="82924288"/>
      </c:barChart>
      <c:catAx>
        <c:axId val="829143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82924288"/>
        <c:crossesAt val="0"/>
        <c:auto val="1"/>
        <c:lblAlgn val="ctr"/>
        <c:lblOffset val="100"/>
      </c:catAx>
      <c:valAx>
        <c:axId val="82924288"/>
        <c:scaling>
          <c:orientation val="minMax"/>
          <c:min val="0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General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82914304"/>
        <c:crosses val="autoZero"/>
        <c:crossBetween val="between"/>
        <c:majorUnit val="3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Распределение  инвестиций </a:t>
            </a:r>
          </a:p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 объектам капитального строительства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34951824040386098"/>
          <c:y val="9.9414488398642711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30660010849582348"/>
          <c:y val="5.6148144000547483E-4"/>
          <c:w val="0.66763517650452953"/>
          <c:h val="0.9651308483420540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Направлено в 2018 году в</c:v>
                </c:pt>
              </c:strCache>
            </c:strRef>
          </c:tx>
          <c:explosion val="13"/>
          <c:dPt>
            <c:idx val="0"/>
            <c:explosion val="3"/>
          </c:dPt>
          <c:cat>
            <c:strRef>
              <c:f>Лист1!$A$2:$A$5</c:f>
              <c:strCache>
                <c:ptCount val="2"/>
                <c:pt idx="0">
                  <c:v>Объекты государственной собственности, 46%</c:v>
                </c:pt>
                <c:pt idx="1">
                  <c:v>Объекты муниципальной собственности, 54%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46</c:v>
                </c:pt>
                <c:pt idx="1">
                  <c:v>54</c:v>
                </c:pt>
              </c:numCache>
            </c:numRef>
          </c:val>
        </c:ser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24522876023843121"/>
          <c:y val="0.69252533665556248"/>
          <c:w val="0.75122443257779969"/>
          <c:h val="0.28050625095265252"/>
        </c:manualLayout>
      </c:layout>
      <c:txPr>
        <a:bodyPr/>
        <a:lstStyle/>
        <a:p>
          <a:pPr algn="ctr"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0.69414</cdr:x>
      <cdr:y>0</cdr:y>
    </cdr:from>
    <cdr:to>
      <cdr:x>0.99671</cdr:x>
      <cdr:y>0.24199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5616624" y="0"/>
          <a:ext cx="2448242" cy="1296153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bg2"/>
        </a:solidFill>
        <a:ln xmlns:a="http://schemas.openxmlformats.org/drawingml/2006/main" w="19050" cap="flat" cmpd="sng" algn="ctr">
          <a:solidFill>
            <a:srgbClr val="53548A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9pPr>
        </a:lstStyle>
        <a:p xmlns:a="http://schemas.openxmlformats.org/drawingml/2006/main">
          <a:pPr algn="ctr"/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плана</a:t>
          </a:r>
        </a:p>
        <a:p xmlns:a="http://schemas.openxmlformats.org/drawingml/2006/main">
          <a:pPr algn="ctr"/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106,4 %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0.43243</cdr:x>
      <cdr:y>0.33333</cdr:y>
    </cdr:from>
    <cdr:to>
      <cdr:x>0.67568</cdr:x>
      <cdr:y>0.44444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 flipV="1">
          <a:off x="1152129" y="648071"/>
          <a:ext cx="648071" cy="216021"/>
        </a:xfrm>
        <a:prstGeom xmlns:a="http://schemas.openxmlformats.org/drawingml/2006/main" prst="straightConnector1">
          <a:avLst/>
        </a:prstGeom>
        <a:ln xmlns:a="http://schemas.openxmlformats.org/drawingml/2006/main" w="41275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0.40541</cdr:x>
      <cdr:y>0.22222</cdr:y>
    </cdr:from>
    <cdr:to>
      <cdr:x>0.62163</cdr:x>
      <cdr:y>0.51851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 flipV="1">
          <a:off x="1080120" y="432048"/>
          <a:ext cx="576074" cy="576052"/>
        </a:xfrm>
        <a:prstGeom xmlns:a="http://schemas.openxmlformats.org/drawingml/2006/main" prst="straightConnector1">
          <a:avLst/>
        </a:prstGeom>
        <a:ln xmlns:a="http://schemas.openxmlformats.org/drawingml/2006/main" w="41275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0.43243</cdr:x>
      <cdr:y>0.33333</cdr:y>
    </cdr:from>
    <cdr:to>
      <cdr:x>0.64865</cdr:x>
      <cdr:y>0.40741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 flipV="1">
          <a:off x="1152122" y="648071"/>
          <a:ext cx="576070" cy="144021"/>
        </a:xfrm>
        <a:prstGeom xmlns:a="http://schemas.openxmlformats.org/drawingml/2006/main" prst="straightConnector1">
          <a:avLst/>
        </a:prstGeom>
        <a:ln xmlns:a="http://schemas.openxmlformats.org/drawingml/2006/main" w="41275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79038A2-AB11-4D0B-8CA1-C95E427AE36D}" type="datetimeFigureOut">
              <a:rPr lang="ru-RU"/>
              <a:pPr>
                <a:defRPr/>
              </a:pPr>
              <a:t>21.06.2019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8BADBED-FBF2-42AF-9890-305FCE6B4B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111048-93A1-4227-AE86-A51E75E9C927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111048-93A1-4227-AE86-A51E75E9C927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3E7215C5-53AE-4B2B-9104-D930B7AD5D17}" type="datetime1">
              <a:rPr lang="ru-RU" smtClean="0"/>
              <a:pPr>
                <a:defRPr/>
              </a:pPr>
              <a:t>21.06.2019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F67B244-2FF4-4213-AC9B-87C3B66ED1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148FD5-B80F-4ED8-891C-112385846AA9}" type="datetime1">
              <a:rPr lang="ru-RU" smtClean="0"/>
              <a:pPr>
                <a:defRPr/>
              </a:pPr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0581BC-DDC5-4333-B7CA-DCA921FBF9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61CDEC-FBB9-4609-BC9E-2FF3FC472665}" type="datetime1">
              <a:rPr lang="ru-RU" smtClean="0"/>
              <a:pPr>
                <a:defRPr/>
              </a:pPr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37C8E3-1061-4543-AEAF-8855241812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2B3C0F-B4D1-4D1B-B8D4-04A2257F9F1D}" type="datetime1">
              <a:rPr lang="ru-RU" smtClean="0"/>
              <a:pPr>
                <a:defRPr/>
              </a:pPr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0E781B-42C2-4036-A6ED-9AF59CCAAD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0F1512-B291-41D4-B94A-3D670ECB3DBC}" type="datetime1">
              <a:rPr lang="ru-RU" smtClean="0"/>
              <a:pPr>
                <a:defRPr/>
              </a:pPr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AE815-7643-4C51-8997-0E9DC20D4F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EC4CE6-839C-4428-9403-F6C2B7518767}" type="datetime1">
              <a:rPr lang="ru-RU" smtClean="0"/>
              <a:pPr>
                <a:defRPr/>
              </a:pPr>
              <a:t>21.06.2019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E1A527-B2DA-47B6-816D-3F9CA454EC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A237D16B-36E7-43EC-AEA6-6540A5286E60}" type="datetime1">
              <a:rPr lang="ru-RU" smtClean="0"/>
              <a:pPr>
                <a:defRPr/>
              </a:pPr>
              <a:t>21.06.2019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9B4A9E05-EED9-40EC-A48E-C27DDDFD95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09E33A9E-FBBC-47A4-A8AA-9AB506685BA0}" type="datetime1">
              <a:rPr lang="ru-RU" smtClean="0"/>
              <a:pPr>
                <a:defRPr/>
              </a:pPr>
              <a:t>21.06.2019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03063857-31EF-4F9D-AF5A-C664059A16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B0ABB-62BA-4514-BF91-9A24DC5EE2A3}" type="datetime1">
              <a:rPr lang="ru-RU" smtClean="0"/>
              <a:pPr>
                <a:defRPr/>
              </a:pPr>
              <a:t>21.06.2019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92D9F-2920-47EF-8207-DB58F0F20D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7527E8-763E-458F-9A5B-80D41EF2CDE3}" type="datetime1">
              <a:rPr lang="ru-RU" smtClean="0"/>
              <a:pPr>
                <a:defRPr/>
              </a:pPr>
              <a:t>21.06.2019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786673-E3AD-4DF9-89E0-E447959B98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989451-13D6-4914-844B-2DE5912011F8}" type="datetime1">
              <a:rPr lang="ru-RU" smtClean="0"/>
              <a:pPr>
                <a:defRPr/>
              </a:pPr>
              <a:t>21.06.2019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663223-3878-438C-92D3-E88D80FADB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450E4B2E-246E-448E-B01D-474C61A08320}" type="datetime1">
              <a:rPr lang="ru-RU" smtClean="0"/>
              <a:pPr>
                <a:defRPr/>
              </a:pPr>
              <a:t>21.06.2019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389F81-C150-4BFA-88AA-9079238E4F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0"/>
            <a:ext cx="8303840" cy="3107209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Отчёт </a:t>
            </a:r>
            <a:br>
              <a:rPr lang="ru-RU" dirty="0" smtClean="0"/>
            </a:br>
            <a:r>
              <a:rPr lang="ru-RU" dirty="0" smtClean="0"/>
              <a:t>об исполнении областного бюджета за 2018 год</a:t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sz="3100" i="1" dirty="0"/>
          </a:p>
        </p:txBody>
      </p:sp>
      <p:sp>
        <p:nvSpPr>
          <p:cNvPr id="1741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4286256"/>
            <a:ext cx="4608512" cy="1444153"/>
          </a:xfrm>
        </p:spPr>
        <p:txBody>
          <a:bodyPr>
            <a:normAutofit fontScale="92500" lnSpcReduction="10000"/>
          </a:bodyPr>
          <a:lstStyle/>
          <a:p>
            <a:pPr marL="63500" eaLnBrk="1" hangingPunct="1"/>
            <a:endParaRPr lang="ru-RU" dirty="0" smtClean="0"/>
          </a:p>
          <a:p>
            <a:pPr marL="63500" eaLnBrk="1" hangingPunct="1"/>
            <a:r>
              <a:rPr lang="ru-RU" dirty="0" smtClean="0">
                <a:solidFill>
                  <a:schemeClr val="tx1"/>
                </a:solidFill>
              </a:rPr>
              <a:t>24  </a:t>
            </a:r>
            <a:r>
              <a:rPr lang="ru-RU" dirty="0" smtClean="0">
                <a:solidFill>
                  <a:schemeClr val="tx1"/>
                </a:solidFill>
              </a:rPr>
              <a:t>июня 2019 года</a:t>
            </a:r>
          </a:p>
          <a:p>
            <a:pPr marL="63500" eaLnBrk="1" hangingPunct="1"/>
            <a:endParaRPr lang="ru-RU" dirty="0" smtClean="0">
              <a:solidFill>
                <a:schemeClr val="tx1"/>
              </a:solidFill>
            </a:endParaRPr>
          </a:p>
          <a:p>
            <a:pPr marL="63500" eaLnBrk="1" hangingPunct="1"/>
            <a:r>
              <a:rPr lang="ru-RU" dirty="0" smtClean="0">
                <a:solidFill>
                  <a:schemeClr val="tx1"/>
                </a:solidFill>
              </a:rPr>
              <a:t>Депутатские </a:t>
            </a:r>
            <a:r>
              <a:rPr lang="ru-RU" dirty="0" smtClean="0">
                <a:solidFill>
                  <a:schemeClr val="tx1"/>
                </a:solidFill>
              </a:rPr>
              <a:t>слушания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0E781B-42C2-4036-A6ED-9AF59CCAAD58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0006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Темпы роста налоговых и неналоговых доходов в 2018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928669"/>
          <a:ext cx="8229600" cy="5441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142"/>
                <a:gridCol w="1714512"/>
                <a:gridCol w="2214578"/>
                <a:gridCol w="1481368"/>
              </a:tblGrid>
              <a:tr h="6253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/>
                    </a:p>
                    <a:p>
                      <a:pPr algn="ctr"/>
                      <a:r>
                        <a:rPr lang="ru-RU" sz="1600" dirty="0" smtClean="0"/>
                        <a:t>Всего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Налог на прибыль организации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/>
                    </a:p>
                    <a:p>
                      <a:pPr algn="ctr"/>
                      <a:r>
                        <a:rPr lang="ru-RU" sz="1600" dirty="0" smtClean="0"/>
                        <a:t>НДФЛ</a:t>
                      </a:r>
                      <a:endParaRPr lang="ru-RU" sz="1600" dirty="0"/>
                    </a:p>
                  </a:txBody>
                  <a:tcPr/>
                </a:tc>
              </a:tr>
              <a:tr h="82197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Российская Федерация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113,8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122,8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112,4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497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487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СЗФО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115,2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123,6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113,2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497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620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Архангельская область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112,7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117,6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109,2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120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 том числе от плательщиков Архангельской области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113,5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124,0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109,4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044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Рейтинг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044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 РФ – 85 субъектов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34 *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38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64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044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 СЗФО – 11 субъектов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0441">
                <a:tc gridSpan="4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* – в том числе по плательщикам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Архангельской области 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– 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30 позиция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71480"/>
            <a:ext cx="9144000" cy="90805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областной бюджет, млн. руб.</a:t>
            </a:r>
          </a:p>
        </p:txBody>
      </p:sp>
      <p:graphicFrame>
        <p:nvGraphicFramePr>
          <p:cNvPr id="14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611560" y="1412777"/>
          <a:ext cx="8091487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0" name="Text Box 14"/>
          <p:cNvSpPr txBox="1">
            <a:spLocks noChangeArrowheads="1"/>
          </p:cNvSpPr>
          <p:nvPr/>
        </p:nvSpPr>
        <p:spPr bwMode="auto">
          <a:xfrm>
            <a:off x="1403648" y="1844824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51 748</a:t>
            </a:r>
            <a:endParaRPr lang="ru-RU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Text Box 15"/>
          <p:cNvSpPr txBox="1">
            <a:spLocks noChangeArrowheads="1"/>
          </p:cNvSpPr>
          <p:nvPr/>
        </p:nvSpPr>
        <p:spPr bwMode="auto">
          <a:xfrm>
            <a:off x="4067944" y="1412776"/>
            <a:ext cx="1223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59 133</a:t>
            </a:r>
            <a:endParaRPr lang="ru-RU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AutoShape 16"/>
          <p:cNvSpPr>
            <a:spLocks noChangeArrowheads="1"/>
          </p:cNvSpPr>
          <p:nvPr/>
        </p:nvSpPr>
        <p:spPr bwMode="auto">
          <a:xfrm rot="19947947">
            <a:off x="2792412" y="1609098"/>
            <a:ext cx="1008062" cy="647700"/>
          </a:xfrm>
          <a:prstGeom prst="rightArrow">
            <a:avLst>
              <a:gd name="adj1" fmla="val 50000"/>
              <a:gd name="adj2" fmla="val 38909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14,3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20248763" flipV="1">
            <a:off x="2949464" y="2656219"/>
            <a:ext cx="655019" cy="28892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9870835" flipV="1">
            <a:off x="3016969" y="4575430"/>
            <a:ext cx="647700" cy="287338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07" name="TextBox 16"/>
          <p:cNvSpPr txBox="1">
            <a:spLocks noChangeArrowheads="1"/>
          </p:cNvSpPr>
          <p:nvPr/>
        </p:nvSpPr>
        <p:spPr bwMode="auto">
          <a:xfrm>
            <a:off x="2987824" y="4941168"/>
            <a:ext cx="10262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,5 %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8" name="TextBox 17"/>
          <p:cNvSpPr txBox="1">
            <a:spLocks noChangeArrowheads="1"/>
          </p:cNvSpPr>
          <p:nvPr/>
        </p:nvSpPr>
        <p:spPr bwMode="auto">
          <a:xfrm>
            <a:off x="2843808" y="3140968"/>
            <a:ext cx="9108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+ 6,3 %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016" y="500042"/>
            <a:ext cx="8856984" cy="404664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Поступление налога на прибыль за 2018 год, млн.руб.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764704"/>
          <a:ext cx="2664296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1196752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+ 24,0 %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2987824" y="908720"/>
          <a:ext cx="2664296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Содержимое 3"/>
          <p:cNvGraphicFramePr>
            <a:graphicFrameLocks/>
          </p:cNvGraphicFramePr>
          <p:nvPr/>
        </p:nvGraphicFramePr>
        <p:xfrm>
          <a:off x="5940152" y="764704"/>
          <a:ext cx="2664296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635896" y="1268760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+ 5,9%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04248" y="1124744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+ 17,6 %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23528" y="2708920"/>
          <a:ext cx="2471936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968"/>
                <a:gridCol w="1235968"/>
              </a:tblGrid>
              <a:tr h="28803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КГН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742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687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059832" y="2708920"/>
          <a:ext cx="2471936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968"/>
                <a:gridCol w="1235968"/>
              </a:tblGrid>
              <a:tr h="22726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КГН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2726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2 207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1 747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5940152" y="2708920"/>
          <a:ext cx="2759968" cy="6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984"/>
                <a:gridCol w="1379984"/>
              </a:tblGrid>
              <a:tr h="34632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КГН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949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434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23528" y="3645022"/>
          <a:ext cx="8352927" cy="3083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936104"/>
                <a:gridCol w="1151558"/>
                <a:gridCol w="2000264"/>
                <a:gridCol w="808618"/>
                <a:gridCol w="1224135"/>
              </a:tblGrid>
              <a:tr h="33603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Плательщики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области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+/-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 2017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Плательщики НАО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«+,-» к 2017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603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«Группа Илим»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+1519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ООО СК РУСВЬЕТПЕТРО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2051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+371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33603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АО «Архангельский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ЦБК»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1446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+468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ПАО «ЛУКОЙЛ»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1441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-631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33603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ПАО Сбербанк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979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+39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ООО «ЗАРУБЕЖНЕФТЬ-   добыча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Харьяга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1357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+397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3603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АО «ЦС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«Звездочка»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674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+743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ООО «Газпром бурение»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177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+64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33603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АО «АТФ»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516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+150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ПАО «НК «РОСНЕФТЬ»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158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33603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ПАО «Газпром»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ООО «Буровая компания  «Евразия»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116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+62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33603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АО «АГД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Даймондс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491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+332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33603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АО ПО «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Севмаш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-974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714356"/>
            <a:ext cx="9144000" cy="86409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Поступление налоговых и неналоговых доходов                                                 в областной бюджет за 2018 год, млн.руб.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428736"/>
          <a:ext cx="8606190" cy="5027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1998"/>
                <a:gridCol w="1280370"/>
                <a:gridCol w="1152128"/>
                <a:gridCol w="1368152"/>
                <a:gridCol w="1296144"/>
                <a:gridCol w="1477398"/>
              </a:tblGrid>
              <a:tr h="172453">
                <a:tc rowSpan="2"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2018 год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 2018/ </a:t>
                      </a:r>
                      <a:b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 2017,%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3415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исполнение плана 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956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прибыль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16 043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16 752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18 868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112,6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117,6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17 116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17 851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18 683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104,7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109,2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4 033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4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470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4 184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93,6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103,8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Упрощенная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система налогообложения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2 863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3 192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3 248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101,8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113,4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9950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имущество организаций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6 677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7 894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8 014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101,5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120,0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39135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НДПИ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2 393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2 557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3 087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120,7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129,0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Прочие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2 623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2 855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3 049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106,8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116,2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8493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51 748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55 571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59 133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106,4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114,3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519446"/>
            <a:ext cx="3275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8748713" cy="1416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ru-RU" sz="2800" b="1">
              <a:solidFill>
                <a:srgbClr val="993300"/>
              </a:solidFill>
              <a:latin typeface="Franklin Gothic Book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ru-RU" sz="2800" b="1">
              <a:solidFill>
                <a:srgbClr val="993300"/>
              </a:solidFill>
              <a:latin typeface="Franklin Gothic Book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993300"/>
                </a:solidFill>
                <a:latin typeface="Franklin Gothic Book"/>
              </a:rPr>
              <a:t>   		</a:t>
            </a:r>
            <a:endParaRPr lang="ru-RU" sz="2200" b="1">
              <a:latin typeface="Franklin Gothic Book"/>
            </a:endParaRPr>
          </a:p>
        </p:txBody>
      </p:sp>
      <p:sp>
        <p:nvSpPr>
          <p:cNvPr id="14391" name="Rectangle 37"/>
          <p:cNvSpPr>
            <a:spLocks noChangeArrowheads="1"/>
          </p:cNvSpPr>
          <p:nvPr/>
        </p:nvSpPr>
        <p:spPr bwMode="auto">
          <a:xfrm>
            <a:off x="214282" y="428604"/>
            <a:ext cx="9251950" cy="4247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Исполнение доходов областного бюджета за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2018 год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44" y="785794"/>
          <a:ext cx="8712970" cy="5899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5670"/>
                <a:gridCol w="992723"/>
                <a:gridCol w="1080120"/>
                <a:gridCol w="1080120"/>
                <a:gridCol w="936104"/>
                <a:gridCol w="1026905"/>
                <a:gridCol w="1061328"/>
              </a:tblGrid>
              <a:tr h="367621">
                <a:tc rowSpan="2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2018 г.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Прирост факта за 2018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87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Первона-чальный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план, </a:t>
                      </a:r>
                    </a:p>
                    <a:p>
                      <a:pPr algn="ctr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в законе                   о бюджете,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(факт), </a:t>
                      </a:r>
                    </a:p>
                    <a:p>
                      <a:pPr algn="ctr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исполн-я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к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утвержд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. плану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факту               за 2017 г.,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к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первона-чальному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плану                     на 2018 г.,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8000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51 869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55 571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59 133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106 %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+ 7 385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+ 7 264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02308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6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15 156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18 420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19 579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1 451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+ 4 423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38909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i="1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lang="ru-RU" sz="105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endParaRPr lang="ru-RU" sz="10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0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endParaRPr lang="ru-RU" sz="10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0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87529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из федерального бюджета 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15 156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18 326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19 388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+ 2 097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+ 4 232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89577">
                <a:tc>
                  <a:txBody>
                    <a:bodyPr/>
                    <a:lstStyle/>
                    <a:p>
                      <a:pPr algn="r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в</a:t>
                      </a:r>
                      <a:r>
                        <a:rPr lang="ru-RU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т.ч. дотации нецелевого характера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9 907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i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11 048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11 590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114 %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i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+ 1 440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+ 1 683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012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из Фонда содействия реформированию ЖКХ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 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89 %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- 636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57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2370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 сальдо возврата остатков целевых</a:t>
                      </a:r>
                      <a:r>
                        <a:rPr lang="ru-RU" sz="1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средств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 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- 0,2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+ 6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+ 94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19242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 прочие безвозмездные поступления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130 %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- 17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+ 39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67 025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73 991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78 712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+ 8 836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+ 11 687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92D9F-2920-47EF-8207-DB58F0F20D89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2"/>
          <p:cNvSpPr txBox="1">
            <a:spLocks noChangeArrowheads="1"/>
          </p:cNvSpPr>
          <p:nvPr/>
        </p:nvSpPr>
        <p:spPr bwMode="auto">
          <a:xfrm>
            <a:off x="-285784" y="285728"/>
            <a:ext cx="9144000" cy="460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Структура расходов областного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бюджета в 2018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/>
        </p:nvGraphicFramePr>
        <p:xfrm>
          <a:off x="179512" y="759067"/>
          <a:ext cx="8786841" cy="6061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/>
                <a:gridCol w="1112647"/>
                <a:gridCol w="1119601"/>
                <a:gridCol w="1368152"/>
                <a:gridCol w="1080120"/>
                <a:gridCol w="793953"/>
              </a:tblGrid>
              <a:tr h="749715"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Первона-чальный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план,</a:t>
                      </a:r>
                    </a:p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млн. </a:t>
                      </a:r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 в законе                   о бюджете, млн.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Уточнённая бюджетная роспись, млн.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Исполнено, млн.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 к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росписи</a:t>
                      </a:r>
                    </a:p>
                  </a:txBody>
                  <a:tcPr anchor="ctr" horzOverflow="overflow"/>
                </a:tc>
              </a:tr>
              <a:tr h="356901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РАСХОДЫ, всего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68 880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76 089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77 284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75 536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37192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3 489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3 087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2 895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2 829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35630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резервный фонд Правительства области 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217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217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</a:tr>
              <a:tr h="325851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 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7 727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9 576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9 749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9 481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34803">
                <a:tc>
                  <a:txBody>
                    <a:bodyPr/>
                    <a:lstStyle/>
                    <a:p>
                      <a:pPr marL="457200" marR="0" lvl="1" indent="0" algn="just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сельское хозяйство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837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1 060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1 172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1 171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34803">
                <a:tc>
                  <a:txBody>
                    <a:bodyPr/>
                    <a:lstStyle/>
                    <a:p>
                      <a:pPr marL="914400" marR="0" lvl="2" indent="0" algn="just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дорожный фонд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3 685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4 135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4 135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4 042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00216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ЖКХ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3 570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5 386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5 554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5 080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9336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1 588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1 845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1 860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1 830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5094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18 678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20 613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20 685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20 077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79648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5 330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6 198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6 882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6 831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07155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21 327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21 279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21 530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21 334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48196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    общего характера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3 683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4 626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4 626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4 625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407597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1 412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1 314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1 314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1 271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61259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отрасли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2 076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2 165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2 189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2 178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99 %</a:t>
                      </a:r>
                    </a:p>
                  </a:txBody>
                  <a:tcPr marL="89016" marR="89016" marT="46288" marB="46288" anchor="ctr" horzOverflow="overflow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28596" y="6550223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92D9F-2920-47EF-8207-DB58F0F20D8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402" y="713216"/>
            <a:ext cx="8532440" cy="64408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Бюджетные инвестиции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428736"/>
          <a:ext cx="5429288" cy="449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6341"/>
                <a:gridCol w="785818"/>
                <a:gridCol w="928694"/>
                <a:gridCol w="893923"/>
                <a:gridCol w="857256"/>
                <a:gridCol w="857256"/>
              </a:tblGrid>
              <a:tr h="306843">
                <a:tc rowSpan="2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Испол-нено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 2017 год,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2018 г.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Прирост 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 2017 г.</a:t>
                      </a:r>
                    </a:p>
                    <a:p>
                      <a:pPr algn="ctr"/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</a:tr>
              <a:tr h="8996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Уточненная бюджетная роспись,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Исполнено,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исполне-ния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 уточненной росписи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966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5 558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4 344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3 220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74 %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-2 338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9664">
                <a:tc>
                  <a:txBody>
                    <a:bodyPr/>
                    <a:lstStyle/>
                    <a:p>
                      <a:r>
                        <a:rPr lang="ru-RU" sz="105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 по источникам:</a:t>
                      </a:r>
                      <a:endParaRPr lang="ru-RU" sz="105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1047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областного бюджета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1 891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1 727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1 357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-534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580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средства Фонда ЖКХ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2 521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-2 267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444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федерального 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1 146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2 193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1 609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+ 463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0E781B-42C2-4036-A6ED-9AF59CCAAD58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4499992" y="980728"/>
          <a:ext cx="4644008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76672"/>
            <a:ext cx="8352606" cy="38056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</a:rPr>
              <a:t>Государственный долг Архангельской области</a:t>
            </a:r>
          </a:p>
        </p:txBody>
      </p:sp>
      <p:graphicFrame>
        <p:nvGraphicFramePr>
          <p:cNvPr id="31746" name="Object 123"/>
          <p:cNvGraphicFramePr>
            <a:graphicFrameLocks noChangeAspect="1"/>
          </p:cNvGraphicFramePr>
          <p:nvPr/>
        </p:nvGraphicFramePr>
        <p:xfrm>
          <a:off x="2505075" y="6807200"/>
          <a:ext cx="4038600" cy="1314450"/>
        </p:xfrm>
        <a:graphic>
          <a:graphicData uri="http://schemas.openxmlformats.org/presentationml/2006/ole">
            <p:oleObj spid="_x0000_s31746" r:id="rId3" imgW="4035902" imgH="1310754" progId="Excel.Sheet.8">
              <p:embed/>
            </p:oleObj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79513" y="836712"/>
          <a:ext cx="8784976" cy="589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5165"/>
                <a:gridCol w="1071570"/>
                <a:gridCol w="1285884"/>
                <a:gridCol w="972007"/>
                <a:gridCol w="1245252"/>
                <a:gridCol w="1175098"/>
              </a:tblGrid>
              <a:tr h="383365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53548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 2017 год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(на</a:t>
                      </a:r>
                      <a:r>
                        <a:rPr lang="ru-RU" sz="12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01.01.2018), </a:t>
                      </a:r>
                      <a:r>
                        <a:rPr lang="ru-RU" sz="16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 2018  год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(на 01.01.2019),  </a:t>
                      </a:r>
                      <a:r>
                        <a:rPr lang="ru-RU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Изменение факта за 2018 г.</a:t>
                      </a:r>
                    </a:p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к </a:t>
                      </a:r>
                    </a:p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2017 г.,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008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верхний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предел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года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 факта от верхнего предела/ плана года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109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ГОСУДАРСТВЕННЫЙ</a:t>
                      </a:r>
                      <a:r>
                        <a:rPr lang="ru-RU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ДОЛГ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40 917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41 063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549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- 5 514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- 5 368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047">
                <a:tc>
                  <a:txBody>
                    <a:bodyPr/>
                    <a:lstStyle/>
                    <a:p>
                      <a:pPr lvl="1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кредиты банков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25 650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26 514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21 000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- 5 514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- 4 650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T="36000" marB="36000" anchor="ctr"/>
                </a:tc>
              </a:tr>
              <a:tr h="386178">
                <a:tc>
                  <a:txBody>
                    <a:bodyPr/>
                    <a:lstStyle/>
                    <a:p>
                      <a:pPr lvl="1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федеральные кредиты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14 827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14 249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14 249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- 578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T="36000" marB="36000" anchor="ctr"/>
                </a:tc>
              </a:tr>
              <a:tr h="357190">
                <a:tc>
                  <a:txBody>
                    <a:bodyPr/>
                    <a:lstStyle/>
                    <a:p>
                      <a:pPr lvl="1"/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гос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 гарантии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440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- 140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T="36000" marB="36000" anchor="ctr"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Собственные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налоговые и неналоговые доходы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51 748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55 571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59 133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3 562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+ 7 385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295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Отношение</a:t>
                      </a:r>
                      <a:r>
                        <a:rPr lang="ru-RU" sz="16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госдолга к собственным доходам (уровень)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79 %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74 %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- 14 п.п.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- 19 п.п.</a:t>
                      </a:r>
                    </a:p>
                  </a:txBody>
                  <a:tcPr anchor="ctr"/>
                </a:tc>
              </a:tr>
              <a:tr h="62958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3.1.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Позиция по уровню </a:t>
                      </a:r>
                    </a:p>
                    <a:p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гос.долга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среди субъектов РФ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 место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 место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endParaRPr lang="ru-RU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295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Расходы на обслуживание госдолга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1 596</a:t>
                      </a:r>
                      <a:endParaRPr lang="ru-RU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1 314</a:t>
                      </a:r>
                      <a:endParaRPr lang="ru-RU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1 271</a:t>
                      </a:r>
                      <a:endParaRPr lang="ru-RU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- 43</a:t>
                      </a:r>
                      <a:endParaRPr lang="ru-RU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- 325</a:t>
                      </a:r>
                      <a:endParaRPr lang="ru-RU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0E781B-42C2-4036-A6ED-9AF59CCAAD58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286844" cy="59601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Основные характеристики исполнения областного бюджета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3" y="836712"/>
          <a:ext cx="8712968" cy="5944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3458"/>
                <a:gridCol w="1161729"/>
                <a:gridCol w="1089121"/>
                <a:gridCol w="1089121"/>
                <a:gridCol w="943905"/>
                <a:gridCol w="1035462"/>
                <a:gridCol w="1070172"/>
              </a:tblGrid>
              <a:tr h="454678">
                <a:tc rowSpan="2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2018 г.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Прирост факта за 2018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50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Первона-чальный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план,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Уточнённый план,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(факт),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 к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уточн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. плану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факту               за 2017 г.,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к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первона-чальному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плану                     на 2018 г.,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22746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67 025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75 186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78 712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105  %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+ 8 836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+ 11 687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77205">
                <a:tc>
                  <a:txBody>
                    <a:bodyPr/>
                    <a:lstStyle/>
                    <a:p>
                      <a:pPr lvl="0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налоговые и неналоговые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51 869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55 612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59 133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+ 7 385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+ 7 264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85245">
                <a:tc>
                  <a:txBody>
                    <a:bodyPr/>
                    <a:lstStyle/>
                    <a:p>
                      <a:pPr lvl="1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целевые трансферты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5 249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9 363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8 698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+ 720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marT="36000" marB="360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+ 3 449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29101">
                <a:tc>
                  <a:txBody>
                    <a:bodyPr/>
                    <a:lstStyle/>
                    <a:p>
                      <a:pPr lvl="1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дотации,                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 имеющие целевого назначения</a:t>
                      </a:r>
                      <a:endParaRPr lang="ru-RU" sz="12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9 907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10 149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10 690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+ 540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+ 783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493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68 880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77 284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75 536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98 %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+ 4 821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+ 6 656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3796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 (-), ПРОФИЦИТ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(+)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- 1 855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- 2 098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+ 3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176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+ 7 385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+ 5 031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07584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ГОС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ДОЛГ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конец периода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40 917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41 063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marL="342900" indent="-342900" algn="r">
                        <a:buNone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35 549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- 5 368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- 5 514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8608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госдолга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79 %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74 %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60 %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- 19 п.п.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- 14 п.п.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0E781B-42C2-4036-A6ED-9AF59CCAAD58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5081</TotalTime>
  <Words>1255</Words>
  <Application>Microsoft Office PowerPoint</Application>
  <PresentationFormat>Экран (4:3)</PresentationFormat>
  <Paragraphs>517</Paragraphs>
  <Slides>11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Городская</vt:lpstr>
      <vt:lpstr>Лист Microsoft Office Excel 97-2003</vt:lpstr>
      <vt:lpstr>Отчёт  об исполнении областного бюджета за 2018 год  </vt:lpstr>
      <vt:lpstr>Динамика поступления налоговых и неналоговых доходов  в областной бюджет, млн. руб.</vt:lpstr>
      <vt:lpstr>Поступление налога на прибыль за 2018 год, млн.руб.</vt:lpstr>
      <vt:lpstr>Поступление налоговых и неналоговых доходов                                                 в областной бюджет за 2018 год, млн.руб. </vt:lpstr>
      <vt:lpstr>Слайд 5</vt:lpstr>
      <vt:lpstr>Слайд 6</vt:lpstr>
      <vt:lpstr>Бюджетные инвестиции</vt:lpstr>
      <vt:lpstr>Государственный долг Архангельской области</vt:lpstr>
      <vt:lpstr>Основные характеристики исполнения областного бюджета</vt:lpstr>
      <vt:lpstr>Слайд 10</vt:lpstr>
      <vt:lpstr>Темпы роста налоговых и неналоговых доходов в 2018 году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об исполнении областного бюджета  за 2012 год  2 апреля 2013 г.</dc:title>
  <dc:creator>lomteva</dc:creator>
  <cp:lastModifiedBy>Pavlenko</cp:lastModifiedBy>
  <cp:revision>643</cp:revision>
  <dcterms:created xsi:type="dcterms:W3CDTF">2013-03-31T10:10:36Z</dcterms:created>
  <dcterms:modified xsi:type="dcterms:W3CDTF">2019-06-21T06:23:27Z</dcterms:modified>
</cp:coreProperties>
</file>