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95" r:id="rId2"/>
    <p:sldId id="314" r:id="rId3"/>
    <p:sldId id="301" r:id="rId4"/>
    <p:sldId id="304" r:id="rId5"/>
    <p:sldId id="313" r:id="rId6"/>
    <p:sldId id="315" r:id="rId7"/>
    <p:sldId id="298" r:id="rId8"/>
    <p:sldId id="309" r:id="rId9"/>
    <p:sldId id="316" r:id="rId10"/>
    <p:sldId id="310" r:id="rId11"/>
    <p:sldId id="307" r:id="rId12"/>
    <p:sldId id="317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80" autoAdjust="0"/>
    <p:restoredTop sz="87719" autoAdjust="0"/>
  </p:normalViewPr>
  <p:slideViewPr>
    <p:cSldViewPr>
      <p:cViewPr>
        <p:scale>
          <a:sx n="67" d="100"/>
          <a:sy n="67" d="100"/>
        </p:scale>
        <p:origin x="-1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49981291989374E-2"/>
          <c:y val="1.3995498816629807E-2"/>
          <c:w val="0.97630611285846858"/>
          <c:h val="0.60796190995613286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1065</c:v>
                </c:pt>
                <c:pt idx="1">
                  <c:v>1842</c:v>
                </c:pt>
                <c:pt idx="2">
                  <c:v>4316</c:v>
                </c:pt>
                <c:pt idx="3">
                  <c:v>5864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-7.6079988558104009E-2"/>
                  <c:y val="4.3825096874758034E-3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468</c:v>
                </c:pt>
                <c:pt idx="1">
                  <c:v>953</c:v>
                </c:pt>
                <c:pt idx="2">
                  <c:v>1261</c:v>
                </c:pt>
                <c:pt idx="3">
                  <c:v>1543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Лист1!$A$2:$A$5</c:f>
              <c:strCache>
                <c:ptCount val="4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612</c:v>
                </c:pt>
                <c:pt idx="1">
                  <c:v>1532</c:v>
                </c:pt>
                <c:pt idx="2">
                  <c:v>2015</c:v>
                </c:pt>
                <c:pt idx="3">
                  <c:v>2579</c:v>
                </c:pt>
              </c:numCache>
            </c:numRef>
          </c:val>
        </c:ser>
        <c:dLbls>
          <c:showVal val="1"/>
        </c:dLbls>
        <c:overlap val="100"/>
        <c:axId val="146476032"/>
        <c:axId val="146682624"/>
      </c:barChart>
      <c:catAx>
        <c:axId val="14647603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6682624"/>
        <c:crosses val="autoZero"/>
        <c:auto val="1"/>
        <c:lblAlgn val="ctr"/>
        <c:lblOffset val="100"/>
      </c:catAx>
      <c:valAx>
        <c:axId val="146682624"/>
        <c:scaling>
          <c:orientation val="minMax"/>
        </c:scaling>
        <c:delete val="1"/>
        <c:axPos val="l"/>
        <c:numFmt formatCode="#,##0" sourceLinked="1"/>
        <c:tickLblPos val="none"/>
        <c:crossAx val="1464760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767978526013075"/>
          <c:y val="0.71192573720765062"/>
          <c:w val="0.75219005040308995"/>
          <c:h val="0.28363031212020212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46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1"/>
          <c:dPt>
            <c:idx val="0"/>
            <c:invertIfNegative val="1"/>
          </c:dPt>
          <c:dPt>
            <c:idx val="1"/>
            <c:invertIfNegative val="1"/>
          </c:dPt>
          <c:dPt>
            <c:idx val="2"/>
            <c:invertIfNegative val="1"/>
          </c:dPt>
          <c:dPt>
            <c:idx val="3"/>
            <c:invertIfNegative val="1"/>
          </c:dPt>
          <c:dPt>
            <c:idx val="4"/>
            <c:invertIfNegative val="1"/>
          </c:dPt>
          <c:dPt>
            <c:idx val="5"/>
            <c:invertIfNegative val="1"/>
          </c:dPt>
          <c:dPt>
            <c:idx val="6"/>
            <c:invertIfNegative val="1"/>
          </c:dPt>
          <c:dPt>
            <c:idx val="7"/>
            <c:invertIfNegative val="1"/>
          </c:dPt>
          <c:dPt>
            <c:idx val="8"/>
            <c:invertIfNegative val="1"/>
          </c:dPt>
          <c:dPt>
            <c:idx val="9"/>
            <c:invertIfNegative val="1"/>
          </c:dPt>
          <c:dLbls>
            <c:spPr>
              <a:noFill/>
              <a:ln w="2527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tx2">
                        <a:lumMod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Val val="1"/>
            <c:showPercent val="1"/>
            <c:showBubbleSiz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КУЛЬТУРА</c:v>
                </c:pt>
                <c:pt idx="1">
                  <c:v>ВОДНОЕ ХОЗЯЙСТВО</c:v>
                </c:pt>
                <c:pt idx="2">
                  <c:v>ТРАНСПОРТНАЯ ИНФРАСТРУКТУРА</c:v>
                </c:pt>
                <c:pt idx="3">
                  <c:v>ВОПРОСЫ МИГРАЦИИ</c:v>
                </c:pt>
                <c:pt idx="4">
                  <c:v>ЖИЛИЩНОЕ СТРОИТЕЛЬСТВО</c:v>
                </c:pt>
                <c:pt idx="5">
                  <c:v>СПОРТ</c:v>
                </c:pt>
                <c:pt idx="6">
                  <c:v>ЗДРАВООХРАНЕНИЕ</c:v>
                </c:pt>
                <c:pt idx="7">
                  <c:v>ИНЖЕНЕРНАЯ ИНФРАСТРУКТУРА</c:v>
                </c:pt>
                <c:pt idx="8">
                  <c:v>ДОРОЖНОЕ СТРОИТЕЛЬСТВО</c:v>
                </c:pt>
                <c:pt idx="9">
                  <c:v>ОБРАЗОВАНИЕ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18.9312</c:v>
                </c:pt>
                <c:pt idx="1">
                  <c:v>132.9118</c:v>
                </c:pt>
                <c:pt idx="2">
                  <c:v>135.92350000000002</c:v>
                </c:pt>
                <c:pt idx="3">
                  <c:v>172.62470000000002</c:v>
                </c:pt>
                <c:pt idx="4">
                  <c:v>207.5881000000004</c:v>
                </c:pt>
                <c:pt idx="5">
                  <c:v>256.94079999999963</c:v>
                </c:pt>
                <c:pt idx="6">
                  <c:v>301.6379</c:v>
                </c:pt>
                <c:pt idx="7">
                  <c:v>338.9846</c:v>
                </c:pt>
                <c:pt idx="8">
                  <c:v>664.55369999999948</c:v>
                </c:pt>
                <c:pt idx="9">
                  <c:v>1179.6551000000002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46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14:spPr>
              </c14:invertSolidFillFmt>
            </c:ext>
          </c:extLst>
        </c:ser>
        <c:gapWidth val="65"/>
        <c:axId val="151532288"/>
        <c:axId val="151533824"/>
      </c:barChart>
      <c:catAx>
        <c:axId val="151532288"/>
        <c:scaling>
          <c:orientation val="minMax"/>
        </c:scaling>
        <c:axPos val="l"/>
        <c:numFmt formatCode="General" sourceLinked="1"/>
        <c:minorTickMark val="cross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533824"/>
        <c:crosses val="autoZero"/>
        <c:auto val="1"/>
        <c:lblAlgn val="ctr"/>
        <c:lblOffset val="100"/>
        <c:noMultiLvlLbl val="1"/>
      </c:catAx>
      <c:valAx>
        <c:axId val="151533824"/>
        <c:scaling>
          <c:orientation val="minMax"/>
        </c:scaling>
        <c:delete val="1"/>
        <c:axPos val="b"/>
        <c:majorGridlines>
          <c:spPr>
            <a:ln w="946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prstDash val="solid"/>
              <a:round/>
            </a:ln>
            <a:effectLst/>
          </c:spPr>
        </c:majorGridlines>
        <c:numFmt formatCode="#,##0.0" sourceLinked="1"/>
        <c:tickLblPos val="none"/>
        <c:crossAx val="151532288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lang="ru-RU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7023241867154679E-2"/>
          <c:y val="2.2253973497414208E-3"/>
          <c:w val="0.97152947918067778"/>
          <c:h val="0.65034821399773002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2019 год (план на 01.10.2019)</c:v>
                </c:pt>
                <c:pt idx="1">
                  <c:v>2020 год (проект к 1 чт.)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23458</c:v>
                </c:pt>
                <c:pt idx="1">
                  <c:v>24712.6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2019 год (план на 01.10.2019)</c:v>
                </c:pt>
                <c:pt idx="1">
                  <c:v>2020 год (проект к 1 чт.)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6810.9</c:v>
                </c:pt>
                <c:pt idx="1">
                  <c:v>4630.1000000000004</c:v>
                </c:pt>
              </c:numCache>
            </c:numRef>
          </c:val>
        </c:ser>
        <c:dLbls>
          <c:showVal val="1"/>
        </c:dLbls>
        <c:overlap val="100"/>
        <c:axId val="154294912"/>
        <c:axId val="101429632"/>
      </c:barChart>
      <c:catAx>
        <c:axId val="154294912"/>
        <c:scaling>
          <c:orientation val="minMax"/>
        </c:scaling>
        <c:axPos val="b"/>
        <c:tickLblPos val="nextTo"/>
        <c:crossAx val="101429632"/>
        <c:crosses val="autoZero"/>
        <c:auto val="1"/>
        <c:lblAlgn val="ctr"/>
        <c:lblOffset val="100"/>
      </c:catAx>
      <c:valAx>
        <c:axId val="101429632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1542949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820416639866525E-2"/>
          <c:y val="0.77429434363923899"/>
          <c:w val="0.89516247707369778"/>
          <c:h val="0.19485894936404918"/>
        </c:manualLayout>
      </c:layout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0.7931</cdr:x>
      <cdr:y>0.0303</cdr:y>
    </cdr:from>
    <cdr:to>
      <cdr:x>0.93185</cdr:x>
      <cdr:y>0.10985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4968552" y="144016"/>
          <a:ext cx="869226" cy="378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9 986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0.55172</cdr:x>
      <cdr:y>0.15152</cdr:y>
    </cdr:from>
    <cdr:to>
      <cdr:x>0.68081</cdr:x>
      <cdr:y>0.21516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3456384" y="720080"/>
          <a:ext cx="808710" cy="3024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7 592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0.05747</cdr:x>
      <cdr:y>0.37879</cdr:y>
    </cdr:from>
    <cdr:to>
      <cdr:x>0.1975</cdr:x>
      <cdr:y>0.45834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60040" y="1800200"/>
          <a:ext cx="877246" cy="378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2 145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0.31034</cdr:x>
      <cdr:y>0.27273</cdr:y>
    </cdr:from>
    <cdr:to>
      <cdr:x>0.4406</cdr:x>
      <cdr:y>0.35228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944216" y="1296144"/>
          <a:ext cx="816040" cy="37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4 327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0.1954</cdr:x>
      <cdr:y>0.42424</cdr:y>
    </cdr:from>
    <cdr:to>
      <cdr:x>0.32184</cdr:x>
      <cdr:y>0.51515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V="1">
          <a:off x="1224136" y="2016224"/>
          <a:ext cx="792088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0.37931</cdr:x>
      <cdr:y>0.16667</cdr:y>
    </cdr:from>
    <cdr:to>
      <cdr:x>0.5498</cdr:x>
      <cdr:y>0.24894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2376264" y="792088"/>
          <a:ext cx="1068068" cy="3909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FF0000"/>
              </a:solidFill>
            </a:rPr>
            <a:t>+ 3 265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0.5977</cdr:x>
      <cdr:y>0.06061</cdr:y>
    </cdr:from>
    <cdr:to>
      <cdr:x>0.78948</cdr:x>
      <cdr:y>0.14288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3744416" y="288032"/>
          <a:ext cx="1201443" cy="3909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FF0000"/>
              </a:solidFill>
            </a:rPr>
            <a:t>+ 2 394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0.14943</cdr:x>
      <cdr:y>0.31818</cdr:y>
    </cdr:from>
    <cdr:to>
      <cdr:x>0.31647</cdr:x>
      <cdr:y>0.40045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936104" y="1512168"/>
          <a:ext cx="1046455" cy="3909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FF0000"/>
              </a:solidFill>
            </a:rPr>
            <a:t>+2 182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0.43678</cdr:x>
      <cdr:y>0.30303</cdr:y>
    </cdr:from>
    <cdr:to>
      <cdr:x>0.56322</cdr:x>
      <cdr:y>0.39394</cdr:y>
    </cdr:to>
    <cdr:sp macro="" textlink="">
      <cdr:nvSpPr>
        <cdr:cNvPr id="25" name="Прямая со стрелкой 24"/>
        <cdr:cNvSpPr/>
      </cdr:nvSpPr>
      <cdr:spPr>
        <a:xfrm xmlns:a="http://schemas.openxmlformats.org/drawingml/2006/main" flipV="1">
          <a:off x="2736304" y="1440160"/>
          <a:ext cx="792088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0.67816</cdr:x>
      <cdr:y>0.18182</cdr:y>
    </cdr:from>
    <cdr:to>
      <cdr:x>0.8046</cdr:x>
      <cdr:y>0.27273</cdr:y>
    </cdr:to>
    <cdr:sp macro="" textlink="">
      <cdr:nvSpPr>
        <cdr:cNvPr id="27" name="Прямая со стрелкой 26"/>
        <cdr:cNvSpPr/>
      </cdr:nvSpPr>
      <cdr:spPr>
        <a:xfrm xmlns:a="http://schemas.openxmlformats.org/drawingml/2006/main" flipV="1">
          <a:off x="4248472" y="864096"/>
          <a:ext cx="792088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0.60976</cdr:x>
      <cdr:y>0.45274</cdr:y>
    </cdr:from>
    <cdr:to>
      <cdr:x>0.9187</cdr:x>
      <cdr:y>0.57627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5357850" y="2143140"/>
          <a:ext cx="2714644" cy="584775"/>
        </a:xfrm>
        <a:prstGeom xmlns:a="http://schemas.openxmlformats.org/drawingml/2006/main" prst="rect">
          <a:avLst/>
        </a:prstGeom>
        <a:solidFill xmlns:a="http://schemas.openxmlformats.org/drawingml/2006/main">
          <a:sysClr val="windowText" lastClr="000000">
            <a:lumMod val="10000"/>
            <a:lumOff val="90000"/>
          </a:sysClr>
        </a:solidFill>
        <a:ln xmlns:a="http://schemas.openxmlformats.org/drawingml/2006/main" w="9525" cap="flat" cmpd="sng" algn="ctr">
          <a:noFill/>
          <a:prstDash val="solid"/>
        </a:ln>
        <a:effectLst xmlns:a="http://schemas.openxmlformats.org/drawingml/2006/main">
          <a:outerShdw blurRad="51500" dist="25400" dir="5400000" rotWithShape="0">
            <a:srgbClr val="000000">
              <a:alpha val="40000"/>
            </a:srgbClr>
          </a:outerShdw>
        </a:effectLst>
      </cdr:spPr>
      <cdr:style>
        <a:lnRef xmlns:a="http://schemas.openxmlformats.org/drawingml/2006/main" idx="1">
          <a:schemeClr val="accent6"/>
        </a:lnRef>
        <a:fillRef xmlns:a="http://schemas.openxmlformats.org/drawingml/2006/main" idx="2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pPr>
            <a:defRPr/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 2020 году -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68 объектов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</a:p>
        <a:p xmlns:a="http://schemas.openxmlformats.org/drawingml/2006/main">
          <a:pPr eaLnBrk="1" fontAlgn="auto" hangingPunct="1">
            <a:spcBef>
              <a:spcPts val="0"/>
            </a:spcBef>
            <a:spcAft>
              <a:spcPts val="0"/>
            </a:spcAft>
            <a:defRPr/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   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0.30499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0" y="0"/>
          <a:ext cx="2428892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30 269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0.67277</cdr:x>
      <cdr:y>0.02843</cdr:y>
    </cdr:from>
    <cdr:to>
      <cdr:x>0.80583</cdr:x>
      <cdr:y>0.12466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357850" y="142876"/>
          <a:ext cx="1059618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29 343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0.36842</cdr:x>
      <cdr:y>0.40323</cdr:y>
    </cdr:from>
    <cdr:to>
      <cdr:x>0.63158</cdr:x>
      <cdr:y>0.43548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1512168" y="1800199"/>
          <a:ext cx="1080120" cy="144017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C00000"/>
          </a:solidFill>
          <a:prstDash val="solid"/>
          <a:tailEnd type="arrow"/>
        </a:ln>
        <a:effectLst xmlns:a="http://schemas.openxmlformats.org/drawingml/2006/main">
          <a:outerShdw blurRad="51500" dist="25400" dir="5400000" rotWithShape="0">
            <a:srgbClr val="000000">
              <a:alpha val="40000"/>
            </a:srgbClr>
          </a:outerShdw>
        </a:effectLst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0.36842</cdr:x>
      <cdr:y>0.12903</cdr:y>
    </cdr:from>
    <cdr:to>
      <cdr:x>0.64912</cdr:x>
      <cdr:y>0.17742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>
          <a:off x="1512168" y="576064"/>
          <a:ext cx="1152128" cy="216023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5C92B5"/>
          </a:solidFill>
          <a:prstDash val="solid"/>
          <a:tailEnd type="arrow"/>
        </a:ln>
        <a:effectLst xmlns:a="http://schemas.openxmlformats.org/drawingml/2006/main">
          <a:outerShdw blurRad="51500" dist="25400" dir="5400000" rotWithShape="0">
            <a:srgbClr val="000000">
              <a:alpha val="40000"/>
            </a:srgbClr>
          </a:outerShdw>
        </a:effectLst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0.11661</cdr:x>
      <cdr:y>0.7961</cdr:y>
    </cdr:from>
    <cdr:to>
      <cdr:x>0.16147</cdr:x>
      <cdr:y>0.85297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928694" y="4000528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0.11661</cdr:x>
      <cdr:y>0.88139</cdr:y>
    </cdr:from>
    <cdr:to>
      <cdr:x>0.16147</cdr:x>
      <cdr:y>0.93826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928694" y="4429156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C00000"/>
              </a:solidFill>
            </a:rPr>
            <a:t>+ 5 %</a:t>
          </a:r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0.37675</cdr:x>
      <cdr:y>0.15638</cdr:y>
    </cdr:from>
    <cdr:to>
      <cdr:x>0.49157</cdr:x>
      <cdr:y>0.22746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000396" y="785818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chemeClr val="accent1"/>
              </a:solidFill>
            </a:rPr>
            <a:t>- 32 %</a:t>
          </a:r>
          <a:endParaRPr lang="ru-RU" sz="2400" b="1" dirty="0">
            <a:solidFill>
              <a:schemeClr val="accent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3A06D-D1A4-4F22-ADC1-458F9E2BE9CB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F5D2-2C10-4C33-9714-AE7BDD510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08.11.2019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A1B8-A8D8-4D9E-8C64-F04CA442FF1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0E5C0EC-C530-4883-A87B-D8A1E4D6657A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5859-3979-4D25-8EED-096C847E279A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2B7C-901A-4052-BB9F-ED840B4BEA3B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9F6E-795E-4976-B827-78CCC2BF8708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4932-5D68-4992-BE16-23C12839A87C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C1A6-A8A7-47B2-9E36-87481D82F223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78498C-F457-422A-84BF-4A29326B2857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D751AAB-F872-4876-A951-12369E5FA1CF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B2F7-4F7F-4782-A3E0-B220108A6B27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BD46-3B03-4967-896C-CF5862BBCAF0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3E63-48C0-42E6-A2BB-77F55B5AB9B4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AEDB07-62F6-476C-8218-0F5BC7BF9866}" type="datetime1">
              <a:rPr lang="ru-RU" smtClean="0"/>
              <a:pPr/>
              <a:t>08.11.2019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ru-RU" smtClean="0"/>
              <a:t>О проекте областного закона                 «Об областном бюджете</a:t>
            </a:r>
            <a:br>
              <a:rPr lang="ru-RU" smtClean="0"/>
            </a:br>
            <a:r>
              <a:rPr lang="ru-RU" smtClean="0"/>
              <a:t>на 2020 год и на плановый период 2021 и 20</a:t>
            </a:r>
            <a:r>
              <a:rPr lang="en-US" smtClean="0"/>
              <a:t>2</a:t>
            </a:r>
            <a:r>
              <a:rPr lang="ru-RU" smtClean="0"/>
              <a:t>2 годов»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Министр финансов </a:t>
            </a:r>
          </a:p>
          <a:p>
            <a:r>
              <a:rPr lang="ru-RU" dirty="0" smtClean="0"/>
              <a:t>Архангельской области</a:t>
            </a:r>
          </a:p>
          <a:p>
            <a:r>
              <a:rPr lang="ru-RU" dirty="0" smtClean="0"/>
              <a:t>Е.Ю. Усачева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 11 ноября 2019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4282" y="642918"/>
            <a:ext cx="9144000" cy="4812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Отдельные сопоставимые виды финансовой поддержки                               муниципальных образований,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млн. рублей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Group 72"/>
          <p:cNvGraphicFramePr>
            <a:graphicFrameLocks/>
          </p:cNvGraphicFramePr>
          <p:nvPr/>
        </p:nvGraphicFramePr>
        <p:xfrm>
          <a:off x="142844" y="1499261"/>
          <a:ext cx="8072493" cy="426436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772452"/>
                <a:gridCol w="1098452"/>
                <a:gridCol w="1027408"/>
                <a:gridCol w="1174181"/>
              </a:tblGrid>
              <a:tr h="713975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 kern="120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Наименование показателя</a:t>
                      </a: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План на 2019 год (на 01.10.2019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Проект на 2020 г.</a:t>
                      </a:r>
                      <a:endParaRPr lang="ru-RU" sz="1400" b="1" i="0" u="none" strike="noStrike" kern="12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Прирост 2020 г. к 2019 г</a:t>
                      </a:r>
                    </a:p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b="1" i="0" u="none" strike="noStrike" kern="12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88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 поселений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- 199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571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Расчетные дополнительные расходы от </a:t>
                      </a:r>
                      <a:r>
                        <a:rPr kumimoji="0" lang="ru-RU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увеличения норматива НДФЛ на 1,5% ГО</a:t>
                      </a: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336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+ 336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571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выравнивание муниципальных районов (городских округов)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1 312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1 394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+ 82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577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Дотация </a:t>
                      </a:r>
                      <a:r>
                        <a:rPr kumimoji="0" lang="ru-RU" sz="16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поддержку мер по обеспечению сбалансированности местных бюджетов</a:t>
                      </a: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- 138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571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вопросов местного значения</a:t>
                      </a:r>
                      <a:endParaRPr kumimoji="0" lang="ru-RU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3 948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4 260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+ 312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5866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средства  на нецелевую финансовую поддержку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5 685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6 078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+393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(+ 7 %)</a:t>
                      </a: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8858312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Сопоставление параметров областного бюджета на 2019 и  2020 годы               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214281" y="928669"/>
          <a:ext cx="8715436" cy="5776069"/>
        </p:xfrm>
        <a:graphic>
          <a:graphicData uri="http://schemas.openxmlformats.org/drawingml/2006/table">
            <a:tbl>
              <a:tblPr/>
              <a:tblGrid>
                <a:gridCol w="4067204"/>
                <a:gridCol w="1108298"/>
                <a:gridCol w="1212965"/>
                <a:gridCol w="1310169"/>
                <a:gridCol w="1016800"/>
              </a:tblGrid>
              <a:tr h="330115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2019 год (на 01.10.2019),       млн. руб. 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на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год,                   млн. руб.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2020 г. к 2019 г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50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4147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88 943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92 216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+ 3 273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+4 %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1476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58 314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63 632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+ 5 318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1476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30 629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28 584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- 2 045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-7 %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147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93 370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100 509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+ 7 139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+ 8 %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147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- 4 428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 8 293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- 3 865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147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- 13 %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0969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ФИНАНС-Я ДЕФИЦИТА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4 428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8 293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+ 3 865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47077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погашение бюджетных кредитов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- 1 155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- 577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3203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привлечение/погашение коммерческих  кредитов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3 273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7 336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+4 063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продажа акций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1 282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+182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бюджета и иные источники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финансирования дефицита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+197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982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на конец периода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37 944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44 125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+ 6 363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+ 17 %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147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65 %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69 %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+ 4 п.п.</a:t>
                      </a:r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4282" y="1142984"/>
          <a:ext cx="8754709" cy="5481051"/>
        </p:xfrm>
        <a:graphic>
          <a:graphicData uri="http://schemas.openxmlformats.org/drawingml/2006/table">
            <a:tbl>
              <a:tblPr/>
              <a:tblGrid>
                <a:gridCol w="4000528"/>
                <a:gridCol w="1189363"/>
                <a:gridCol w="1157891"/>
                <a:gridCol w="1157891"/>
                <a:gridCol w="1249036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2019 год</a:t>
                      </a:r>
                    </a:p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(на 01.10.2019) 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67733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88 943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92 216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97 349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102 633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04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58 314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63 632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69 571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74 041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4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30 629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28 584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27 778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28 592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3590">
                <a:tc>
                  <a:txBody>
                    <a:bodyPr/>
                    <a:lstStyle/>
                    <a:p>
                      <a:pPr marL="565200" lvl="1"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в т.ч. дотации на выравнивание, сбалансированность и на повышение ЗП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</a:t>
                      </a:r>
                      <a:r>
                        <a:rPr kumimoji="0" lang="ru-RU" sz="1400" b="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768</a:t>
                      </a:r>
                      <a:endParaRPr kumimoji="0" lang="ru-RU" sz="1400" b="0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11 339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11 339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11339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152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93 370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100 509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98 807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102 558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042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ПРОФИЦИТ (+)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- 4 428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- 8 293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-1 458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- 2 %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0,1%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685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ОБЩИЙ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на конец периода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37 944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44 125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44 809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44 734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общего государственного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,%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65 %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коммерческого долга,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42 %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429684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0042"/>
            <a:ext cx="8858280" cy="1000132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</a:rPr>
              <a:t>Динамика налоговых и неналоговых платежей                          консолидированного бюджета Архангельской области</a:t>
            </a:r>
            <a:endParaRPr lang="ru-RU" sz="17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214282" y="1571611"/>
          <a:ext cx="8643998" cy="2844181"/>
        </p:xfrm>
        <a:graphic>
          <a:graphicData uri="http://schemas.openxmlformats.org/drawingml/2006/table">
            <a:tbl>
              <a:tblPr/>
              <a:tblGrid>
                <a:gridCol w="2582068"/>
                <a:gridCol w="1211356"/>
                <a:gridCol w="1179781"/>
                <a:gridCol w="1290589"/>
                <a:gridCol w="1198404"/>
                <a:gridCol w="1181800"/>
              </a:tblGrid>
              <a:tr h="12739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(оценка)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 (проект)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6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Консолидированный бюджет, млн.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73 658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75 153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78 880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84 876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89 971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58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темп роста  к предыдущему году,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112,7%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107,6%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106,0%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  <p:sp>
        <p:nvSpPr>
          <p:cNvPr id="10306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10307" name="Rectangle 2"/>
          <p:cNvSpPr>
            <a:spLocks noChangeArrowheads="1"/>
          </p:cNvSpPr>
          <p:nvPr/>
        </p:nvSpPr>
        <p:spPr bwMode="auto">
          <a:xfrm rot="10800000" flipV="1">
            <a:off x="250825" y="6524627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42918"/>
            <a:ext cx="8429625" cy="571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Динамика налоговых и неналоговых доходов  областного бюджета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142844" y="1142984"/>
          <a:ext cx="8786873" cy="5553450"/>
        </p:xfrm>
        <a:graphic>
          <a:graphicData uri="http://schemas.openxmlformats.org/drawingml/2006/table">
            <a:tbl>
              <a:tblPr/>
              <a:tblGrid>
                <a:gridCol w="3000396"/>
                <a:gridCol w="1714512"/>
                <a:gridCol w="1357322"/>
                <a:gridCol w="1179383"/>
                <a:gridCol w="1535260"/>
              </a:tblGrid>
              <a:tr h="35571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г.,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6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утвержденный план </a:t>
                      </a:r>
                      <a:r>
                        <a:rPr kumimoji="0" lang="ru-RU" sz="1200" b="0" i="0" u="none" strike="noStrike" kern="6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(закон),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6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60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kern="6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6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               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kern="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от   утвержденного законом плана 2019 г.</a:t>
                      </a:r>
                      <a:endParaRPr lang="ru-RU" sz="1400" kern="600" baseline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3035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kern="600" baseline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6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прироста,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268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17 504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18 600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+ 1 096</a:t>
                      </a:r>
                      <a:endParaRPr lang="ru-RU" sz="1800" b="0" i="0" u="none" strike="noStrike" kern="1200" baseline="0" dirty="0">
                        <a:solidFill>
                          <a:schemeClr val="accent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+ 6,3 %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19 300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20 373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+ 1 073</a:t>
                      </a:r>
                      <a:endParaRPr lang="ru-RU" sz="18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+5,6 %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4 538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7 115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+ 2 577</a:t>
                      </a:r>
                      <a:endParaRPr lang="ru-RU" sz="18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+ 56,8 %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                    с применением УСН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3 387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3 802</a:t>
                      </a:r>
                      <a:endParaRPr lang="ru-RU" sz="1800" b="0" i="0" u="none" strike="noStrike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+ 415</a:t>
                      </a:r>
                      <a:endParaRPr lang="ru-RU" sz="18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+ 12,3 %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организаций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7 300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7 834</a:t>
                      </a:r>
                      <a:endParaRPr lang="ru-RU" sz="1800" b="0" i="0" u="none" strike="noStrike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+ 534</a:t>
                      </a:r>
                      <a:endParaRPr lang="ru-RU" sz="18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+ 7,3 %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7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3 274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2 932</a:t>
                      </a:r>
                      <a:endParaRPr lang="ru-RU" sz="1800" b="0" i="0" u="none" strike="noStrike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- 342</a:t>
                      </a:r>
                      <a:endParaRPr lang="ru-RU" sz="18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- 10,4 %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1 385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1 466</a:t>
                      </a:r>
                      <a:endParaRPr lang="ru-RU" sz="1800" b="0" i="0" u="none" strike="noStrike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+ 81</a:t>
                      </a:r>
                      <a:endParaRPr lang="ru-RU" sz="1800" b="0" i="0" u="none" strike="noStrike" kern="1200" baseline="0" dirty="0">
                        <a:solidFill>
                          <a:schemeClr val="accent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+ 5,8 %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1 613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1 510</a:t>
                      </a:r>
                      <a:endParaRPr lang="ru-RU" sz="1800" b="0" i="0" u="none" strike="noStrike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-103</a:t>
                      </a:r>
                      <a:endParaRPr lang="ru-RU" sz="1800" b="0" i="0" u="none" strike="noStrike" kern="1200" baseline="0" dirty="0">
                        <a:solidFill>
                          <a:schemeClr val="accent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- 6,4 %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30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58 301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63 632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+ 5 331</a:t>
                      </a:r>
                      <a:endParaRPr lang="ru-RU" sz="1800" b="1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spcBef>
                          <a:spcPts val="432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+ 9,1 %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85719" y="6286520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71406" y="823905"/>
          <a:ext cx="8929750" cy="5980639"/>
        </p:xfrm>
        <a:graphic>
          <a:graphicData uri="http://schemas.openxmlformats.org/drawingml/2006/table">
            <a:tbl>
              <a:tblPr/>
              <a:tblGrid>
                <a:gridCol w="4714908"/>
                <a:gridCol w="1071570"/>
                <a:gridCol w="1104221"/>
                <a:gridCol w="1014327"/>
                <a:gridCol w="1024724"/>
              </a:tblGrid>
              <a:tr h="915944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уточн.план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01.10.2019),                   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(прогноз)</a:t>
                      </a:r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  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(2020-2019), млн.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2020/2019, %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4083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НАЛОГОВЫЕ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58 314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63 632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+ 5 318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736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БЕЗВОЗМЕЗДНЫЕ ПОСТУПЛЕНИЯ, всего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30 629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28 584</a:t>
                      </a:r>
                      <a:r>
                        <a:rPr lang="ru-RU" sz="1800" b="0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-2 045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- 7 %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8013">
                <a:tc>
                  <a:txBody>
                    <a:bodyPr/>
                    <a:lstStyle/>
                    <a:p>
                      <a:r>
                        <a:rPr lang="ru-RU" sz="1050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 отдельные:</a:t>
                      </a:r>
                      <a:endParaRPr lang="ru-RU" sz="105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661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 Межбюджетные трансферты из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фед.бюджета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всего: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26 824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26 005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- 819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- 3 %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8351">
                <a:tc>
                  <a:txBody>
                    <a:bodyPr/>
                    <a:lstStyle/>
                    <a:p>
                      <a:pPr lvl="1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 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обеспеч-сти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9 059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9 629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+ 570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+ 6,3 %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9232">
                <a:tc>
                  <a:txBody>
                    <a:bodyPr/>
                    <a:lstStyle/>
                    <a:p>
                      <a:pPr marL="457200" lvl="1" algn="l" rtl="0" eaLnBrk="1" fontAlgn="ctr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повышение ЗП  и иные цели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1 709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1 709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161">
                <a:tc>
                  <a:txBody>
                    <a:bodyPr/>
                    <a:lstStyle/>
                    <a:p>
                      <a:pPr marL="4572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ЗАТО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7813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7 158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8 421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+ 1 263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+ 18 %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3889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3 825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4 561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+ 736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+ 19 %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3480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</a:t>
                      </a:r>
                      <a:r>
                        <a:rPr kumimoji="0" lang="ru-RU" sz="14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трансферты </a:t>
                      </a:r>
                      <a:endParaRPr kumimoji="0" lang="ru-RU" sz="14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4 913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1 519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- 3 394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- 69 %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291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 Поступления от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ГК – Фонд содействия реформированию ЖКХ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1 759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2 068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+ 309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+ 18 %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82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2.3. Поступления от бюджета г. Москвы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- 2 000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- 100 %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22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 Прочие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безвозмездные поступления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+ 476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рост                 в 14,6 раз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6000" marB="3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752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ВСЕГО ДОХОДОВ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88 943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92 216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+ 3 273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+ 4%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9144000" cy="42862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областного бюджета  в 2019 и 2020 годах 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285728"/>
            <a:ext cx="9286940" cy="953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04875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Расходы на реализацию национальных проектов, млн. рублей</a:t>
            </a:r>
            <a:br>
              <a:rPr lang="ru-RU" sz="19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107505" y="980729"/>
          <a:ext cx="8928990" cy="5728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040"/>
                <a:gridCol w="1158442"/>
                <a:gridCol w="1196037"/>
                <a:gridCol w="836578"/>
                <a:gridCol w="1323662"/>
                <a:gridCol w="1224136"/>
                <a:gridCol w="864095"/>
              </a:tblGrid>
              <a:tr h="278700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нацпроекта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2019 год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(на 01.10.2019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Средства, учтенные на реализацию нацпроектов                   на 2020 год,                    </a:t>
                      </a:r>
                      <a:r>
                        <a:rPr kumimoji="0" lang="ru-RU" sz="14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019903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              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и Фонда  ЖКХ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  </a:t>
                      </a:r>
                      <a:r>
                        <a:rPr lang="ru-RU" sz="14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бюджета и Фонда  ЖКХ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област-ные</a:t>
                      </a: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средства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0746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12 428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10 622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1 806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14 171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10 216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3 955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78349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3 162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2 500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98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2 441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2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2558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и качественные </a:t>
                      </a:r>
                    </a:p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автомобильные дороги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1 781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06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МСП и поддержка </a:t>
                      </a:r>
                      <a:r>
                        <a:rPr kumimoji="0" lang="ru-RU" sz="14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предприним</a:t>
                      </a: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инициативы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9573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Культура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44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 КП модернизации и расширения магистральной инфраструктуры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908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Производительность труда и поддержка занятости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00042"/>
            <a:ext cx="8784976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2018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2771800" y="1700808"/>
          <a:ext cx="626469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1628800"/>
          <a:ext cx="2555776" cy="228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9 489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01.05.2018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11 163 (+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11 280 (+ 1,1%)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12 373 (+ 2,0%)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12 620 (+ 2,0%)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4221088"/>
          <a:ext cx="2555776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1440160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38 900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41 428 (+ 6,5%)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43 835 (+ 5,8%)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46 797 (+ 6,8%)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49 987 (+ 6,8%)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428604"/>
            <a:ext cx="9286940" cy="3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Отраслевая структура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расходов областного бюджета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14282" y="851740"/>
          <a:ext cx="8715436" cy="600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8383"/>
                <a:gridCol w="1380525"/>
                <a:gridCol w="1235207"/>
                <a:gridCol w="1235207"/>
                <a:gridCol w="906114"/>
              </a:tblGrid>
              <a:tr h="848588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уточ.план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01.10.2019),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 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2020-2019,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i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2020/2019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4576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93 370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100 509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+ 7 139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5814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3 282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3 821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+ 539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+ 16 %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978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 т.ч. зарезервированные  средства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+363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+ 283 %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41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14 490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14 997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+ 507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4568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7 963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8 242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+ 279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486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24 195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24 816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+ 621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766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8 813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10 762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+ 1 949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+ 22 %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766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1 282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1 364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+ 6%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814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22 272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23 917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+ 1 645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814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1 182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+ 345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+ 41 %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642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6 001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6 094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766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долга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2 221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3 240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+ 1019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+ 46 %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8714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2 015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2 074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3" name="Диаграмма 20"/>
          <p:cNvGraphicFramePr/>
          <p:nvPr>
            <p:extLst/>
          </p:nvPr>
        </p:nvGraphicFramePr>
        <p:xfrm>
          <a:off x="214282" y="1857364"/>
          <a:ext cx="8786874" cy="4733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720" y="1071546"/>
            <a:ext cx="835824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 г. (утверждено в ред. от 25.09.2019)…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2 690,6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2020 г. (проект)…….………………………..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3 409,8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 рублей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(рост 13 %)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57158" y="571480"/>
            <a:ext cx="8229600" cy="5715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Областная адресная инвестиционная программа на 2020 год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64291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Межбюджетные трансферты муниципальным образованиям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(за счет всех источников), млн. рублей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714348" y="1428736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7468</TotalTime>
  <Words>1536</Words>
  <Application>Microsoft Office PowerPoint</Application>
  <PresentationFormat>Экран (4:3)</PresentationFormat>
  <Paragraphs>535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         О проекте областного закона                 «Об областном бюджете на 2020 год и на плановый период 2021 и 2022 годов»  </vt:lpstr>
      <vt:lpstr>Динамика налоговых и неналоговых платежей                          консолидированного бюджета Архангельской области</vt:lpstr>
      <vt:lpstr> Динамика налоговых и неналоговых доходов  областного бюджета </vt:lpstr>
      <vt:lpstr>Доходы областного бюджета  в 2019 и 2020 годах </vt:lpstr>
      <vt:lpstr>Слайд 5</vt:lpstr>
      <vt:lpstr>Слайд 6</vt:lpstr>
      <vt:lpstr>Слайд 7</vt:lpstr>
      <vt:lpstr>Слайд 8</vt:lpstr>
      <vt:lpstr>Слайд 9</vt:lpstr>
      <vt:lpstr>Слайд 10</vt:lpstr>
      <vt:lpstr>Сопоставление параметров областного бюджета на 2019 и  2020 годы                </vt:lpstr>
      <vt:lpstr>Общие параметры областного бюджета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927</cp:revision>
  <dcterms:created xsi:type="dcterms:W3CDTF">2013-10-05T06:58:27Z</dcterms:created>
  <dcterms:modified xsi:type="dcterms:W3CDTF">2019-11-08T09:14:13Z</dcterms:modified>
</cp:coreProperties>
</file>