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72" r:id="rId4"/>
    <p:sldId id="261" r:id="rId5"/>
    <p:sldId id="262" r:id="rId6"/>
    <p:sldId id="264" r:id="rId7"/>
    <p:sldId id="265" r:id="rId8"/>
    <p:sldId id="273" r:id="rId9"/>
    <p:sldId id="279" r:id="rId10"/>
    <p:sldId id="270" r:id="rId11"/>
    <p:sldId id="278" r:id="rId12"/>
    <p:sldId id="277" r:id="rId13"/>
    <p:sldId id="275" r:id="rId14"/>
    <p:sldId id="271" r:id="rId15"/>
    <p:sldId id="280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Добровольная пожарная команда ВДПО Архангельской области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28596" y="5733256"/>
            <a:ext cx="7959828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Дата создания – 30 сентября 2011 года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Дата государственной регистрации – 28 октября 2011 года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старый винт\Газета Безопасность Поморья\фото и картинки\символика и логотипы\ВДПО\Эмблема ВДПО.t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354" y="1785938"/>
            <a:ext cx="3147558" cy="3807286"/>
          </a:xfrm>
          <a:prstGeom prst="rect">
            <a:avLst/>
          </a:prstGeom>
          <a:noFill/>
        </p:spPr>
      </p:pic>
      <p:pic>
        <p:nvPicPr>
          <p:cNvPr id="1027" name="Picture 3" descr="K:\до 26.12.2014\ДПК_д.Горка Кузнечевская\Знак ДПК ВДПО АО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1739" y="1928802"/>
            <a:ext cx="3516422" cy="3516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00948" cy="5841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п.Сылога, Пинежский район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K:\фото ТП ДПК\Пинежский район\д.Сылога МО Сийское\IMG_243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586827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K:\фото ТП ДПК\Пинежский район\д.Сылога МО Сийское\DSC04319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196958"/>
            <a:ext cx="3228929" cy="242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K:\до 26.12.2014\ДПК_д.Горка Кузнечевская\Знак ДПК ВДПО А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60648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72386" cy="5841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. Сылога</a:t>
            </a:r>
            <a:r>
              <a:rPr lang="ru-RU" b="1" dirty="0" smtClean="0">
                <a:solidFill>
                  <a:srgbClr val="002060"/>
                </a:solidFill>
              </a:rPr>
              <a:t>, Пинежский район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3" descr="K:\до 26.12.2014\ДПК_д.Горка Кузнечевская\Знак ДПК ВДПО А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008112" cy="1008112"/>
          </a:xfrm>
          <a:prstGeom prst="rect">
            <a:avLst/>
          </a:prstGeom>
          <a:noFill/>
        </p:spPr>
      </p:pic>
      <p:pic>
        <p:nvPicPr>
          <p:cNvPr id="1029" name="Picture 5" descr="G:\до 20.03.2016\фото  подр. ДПК\DSC04575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2246" y="2500306"/>
            <a:ext cx="6984538" cy="4214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G:\до 20.03.2016\фото  подр. ДПК\IMG_2872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71546"/>
            <a:ext cx="2928958" cy="211993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86700" cy="5841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п.Сылога, Пинежский район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G:\до 20.03.2016\фото  подр. ДПК\IMG_4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7600950" cy="4610100"/>
          </a:xfrm>
          <a:prstGeom prst="rect">
            <a:avLst/>
          </a:prstGeom>
          <a:noFill/>
        </p:spPr>
      </p:pic>
      <p:pic>
        <p:nvPicPr>
          <p:cNvPr id="1028" name="Picture 4" descr="G:\до 20.03.2016\фото  подр. ДПК\добровольцы Сылога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2143140" cy="2034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K:\до 26.12.2014\ДПК_д.Горка Кузнечевская\Знак ДПК ВДПО А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60648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186634" cy="6556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. Ширяиха</a:t>
            </a:r>
            <a:r>
              <a:rPr lang="ru-RU" b="1" dirty="0" smtClean="0">
                <a:solidFill>
                  <a:srgbClr val="002060"/>
                </a:solidFill>
              </a:rPr>
              <a:t>, Каргопольский район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K:\до 26.12.2014\ДПК_д.Горка Кузнечевская\Знак ДПК ВДПО А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008112" cy="1008112"/>
          </a:xfrm>
          <a:prstGeom prst="rect">
            <a:avLst/>
          </a:prstGeom>
          <a:noFill/>
        </p:spPr>
      </p:pic>
      <p:pic>
        <p:nvPicPr>
          <p:cNvPr id="4099" name="Picture 3" descr="G:\до 20.03.2016\фото  подр. ДПК\DSCN2823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7629964" cy="518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58072" cy="5841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. Чащинская</a:t>
            </a:r>
            <a:r>
              <a:rPr lang="ru-RU" b="1" dirty="0" smtClean="0">
                <a:solidFill>
                  <a:srgbClr val="002060"/>
                </a:solidFill>
              </a:rPr>
              <a:t>, Шенкурский район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3" descr="K:\до 26.12.2014\ДПК_д.Горка Кузнечевская\Знак ДПК ВДПО А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008112" cy="1008112"/>
          </a:xfrm>
          <a:prstGeom prst="rect">
            <a:avLst/>
          </a:prstGeom>
          <a:noFill/>
        </p:spPr>
      </p:pic>
      <p:pic>
        <p:nvPicPr>
          <p:cNvPr id="5122" name="Picture 2" descr="G:\до 20.03.2016\фото  подр. ДПК\пож.депо д.Чащинская 27в, DSCN1153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488" y="1285860"/>
            <a:ext cx="772463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58072" cy="5841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. Чащинская</a:t>
            </a:r>
            <a:r>
              <a:rPr lang="ru-RU" b="1" dirty="0" smtClean="0">
                <a:solidFill>
                  <a:srgbClr val="002060"/>
                </a:solidFill>
              </a:rPr>
              <a:t>, Шенкурский район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3" descr="K:\до 26.12.2014\ДПК_д.Горка Кузнечевская\Знак ДПК ВДПО А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008112" cy="1008112"/>
          </a:xfrm>
          <a:prstGeom prst="rect">
            <a:avLst/>
          </a:prstGeom>
          <a:noFill/>
        </p:spPr>
      </p:pic>
      <p:pic>
        <p:nvPicPr>
          <p:cNvPr id="7" name="Picture 2" descr="K:\фото ТП ДПК\Шенкурский район\д.Шипуновская МО НИкольское\д.Шипуновская_Шенкурский р-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758422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6"/>
            <a:ext cx="8043890" cy="7143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3" descr="K:\до 26.12.2014\ДПК_д.Горка Кузнечевская\Знак ДПК ВДПО А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714356"/>
            <a:ext cx="2865500" cy="286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52" cy="121173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Региональное общественное учреждение</a:t>
            </a:r>
            <a:br>
              <a:rPr lang="ru-RU" sz="2400" b="1" dirty="0" smtClean="0"/>
            </a:br>
            <a:r>
              <a:rPr lang="ru-RU" sz="2400" b="1" dirty="0" smtClean="0"/>
              <a:t>пожарной охраны «Добровольная пожарная команда Архангельской области»</a:t>
            </a:r>
            <a:endParaRPr lang="ru-RU" sz="24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323528" y="1772817"/>
          <a:ext cx="8208912" cy="4645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4445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Сфера деятельности общественного учреждения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8920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Территория и объекты сельских населенных пунктов, в которых</a:t>
                      </a:r>
                    </a:p>
                    <a:p>
                      <a:pPr algn="ctr"/>
                      <a:r>
                        <a:rPr lang="ru-RU" sz="1600" dirty="0" smtClean="0"/>
                        <a:t>не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обеспечивается</a:t>
                      </a:r>
                      <a:r>
                        <a:rPr lang="ru-RU" sz="1600" baseline="0" dirty="0" smtClean="0"/>
                        <a:t> нормативное время прибытия сил и средств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Государственной противопожарной службы</a:t>
                      </a:r>
                      <a:endParaRPr lang="en-US" sz="1600" dirty="0"/>
                    </a:p>
                  </a:txBody>
                  <a:tcPr anchor="ctr"/>
                </a:tc>
              </a:tr>
              <a:tr h="44458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Основные цели и задачи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656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Организация и осуществление мероприятий по профилактике пожаров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56856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Участие в тушении пожаров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75306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Участие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проведении аварийно-спасательных работ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75306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Спасение людей и имущества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пожарах и аварийно-спасательных работах, оказание первой помощи пострадавшим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 descr="K:\до 26.12.2014\ДПК_д.Горка Кузнечевская\Знак ДПК ВДПО АО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11144" cy="85169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Общая структура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управления и взаимодействия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556792"/>
            <a:ext cx="2808312" cy="1656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ДПК ВДПО Архангельской области</a:t>
            </a:r>
          </a:p>
          <a:p>
            <a:pPr algn="ctr"/>
            <a:r>
              <a:rPr lang="ru-RU" dirty="0" smtClean="0"/>
              <a:t>…………………………….</a:t>
            </a:r>
          </a:p>
          <a:p>
            <a:pPr algn="ctr"/>
            <a:r>
              <a:rPr lang="ru-RU" sz="1400" dirty="0" smtClean="0"/>
              <a:t>Директор – 0,5 ед.</a:t>
            </a:r>
          </a:p>
          <a:p>
            <a:pPr algn="ctr"/>
            <a:r>
              <a:rPr lang="ru-RU" sz="1400" dirty="0" smtClean="0"/>
              <a:t>Гл.бухгалтер – 1 ед.</a:t>
            </a:r>
          </a:p>
          <a:p>
            <a:pPr algn="ctr"/>
            <a:r>
              <a:rPr lang="ru-RU" sz="1400" dirty="0" smtClean="0"/>
              <a:t>Специалист – 0,5 ед.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1556792"/>
            <a:ext cx="4896544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Архангельское областное отделение ВДПО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2132856"/>
            <a:ext cx="489654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Агентство ГПС и ГЗ Архангельской области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2780928"/>
            <a:ext cx="489654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ГУ МЧС России по Архангельской области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" name="Picture 3" descr="K:\до 26.12.2014\ДПК_д.Горка Кузнечевская\Знак ДПК ВДПО АО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008112" cy="100811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779912" y="3717032"/>
            <a:ext cx="4896544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Администрации муниципальных районов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4293096"/>
            <a:ext cx="489654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Отряды ГПС Агентства ГПС и ГЗ Архангельской области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5733256"/>
            <a:ext cx="48965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Администрации муниципальных образований – сельских поселений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5229200"/>
            <a:ext cx="2808312" cy="129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Территориальные подразделения (68)</a:t>
            </a:r>
          </a:p>
          <a:p>
            <a:pPr algn="ctr"/>
            <a:r>
              <a:rPr lang="ru-RU" dirty="0" smtClean="0"/>
              <a:t>…………………………….</a:t>
            </a:r>
          </a:p>
          <a:p>
            <a:pPr algn="ctr"/>
            <a:r>
              <a:rPr lang="ru-RU" sz="1400" dirty="0" smtClean="0"/>
              <a:t>Добровольные пожарные – 294 чел.</a:t>
            </a:r>
          </a:p>
        </p:txBody>
      </p:sp>
      <p:cxnSp>
        <p:nvCxnSpPr>
          <p:cNvPr id="19" name="Прямая со стрелкой 18"/>
          <p:cNvCxnSpPr>
            <a:endCxn id="10" idx="1"/>
          </p:cNvCxnSpPr>
          <p:nvPr/>
        </p:nvCxnSpPr>
        <p:spPr>
          <a:xfrm>
            <a:off x="3059832" y="1772816"/>
            <a:ext cx="720080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6" idx="1"/>
          </p:cNvCxnSpPr>
          <p:nvPr/>
        </p:nvCxnSpPr>
        <p:spPr>
          <a:xfrm>
            <a:off x="3059832" y="6093296"/>
            <a:ext cx="720080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419872" y="1772816"/>
            <a:ext cx="0" cy="432048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9" idx="2"/>
            <a:endCxn id="17" idx="0"/>
          </p:cNvCxnSpPr>
          <p:nvPr/>
        </p:nvCxnSpPr>
        <p:spPr>
          <a:xfrm>
            <a:off x="1655676" y="3212976"/>
            <a:ext cx="0" cy="2016224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14" idx="1"/>
          </p:cNvCxnSpPr>
          <p:nvPr/>
        </p:nvCxnSpPr>
        <p:spPr>
          <a:xfrm>
            <a:off x="3419872" y="3933056"/>
            <a:ext cx="36004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15" idx="1"/>
          </p:cNvCxnSpPr>
          <p:nvPr/>
        </p:nvCxnSpPr>
        <p:spPr>
          <a:xfrm>
            <a:off x="3419872" y="4581128"/>
            <a:ext cx="36004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11" idx="1"/>
          </p:cNvCxnSpPr>
          <p:nvPr/>
        </p:nvCxnSpPr>
        <p:spPr>
          <a:xfrm flipV="1">
            <a:off x="3419872" y="2384884"/>
            <a:ext cx="360040" cy="3600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12" idx="1"/>
          </p:cNvCxnSpPr>
          <p:nvPr/>
        </p:nvCxnSpPr>
        <p:spPr>
          <a:xfrm>
            <a:off x="3419872" y="2996952"/>
            <a:ext cx="360040" cy="3600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560840" cy="108012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Алгоритм создания и организации деятельности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территориальных подразделений добровольной пожарной охраны в структуре ДПК ВДПО Архангельской области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79512" y="1412776"/>
            <a:ext cx="8607330" cy="523093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just"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300" b="0" dirty="0" smtClean="0">
                <a:solidFill>
                  <a:schemeClr val="tx1"/>
                </a:solidFill>
              </a:rPr>
              <a:t>Сбор и анализ информации о населенных пунктах, в которых не обеспечивается нормативное время прибытия сил и средств Государственной противопожарной службы;</a:t>
            </a:r>
          </a:p>
          <a:p>
            <a:pPr lvl="0" algn="just"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ru-RU" sz="1300" b="0" dirty="0" smtClean="0">
                <a:solidFill>
                  <a:schemeClr val="tx1"/>
                </a:solidFill>
              </a:rPr>
              <a:t> Разработка и утверждение агентством ГПС и ГЗ Архангельской области и ГУ МЧС России по Архангельской области годового Плана создания подразделений ДПО</a:t>
            </a:r>
          </a:p>
          <a:p>
            <a:pPr lvl="0" algn="just"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ru-RU" sz="1300" b="0" dirty="0" smtClean="0">
                <a:solidFill>
                  <a:schemeClr val="tx1"/>
                </a:solidFill>
              </a:rPr>
              <a:t> Подписание Соглашений о совместной деятельности по развитию ДПО с администрациями МО – сельских поселений и гражданско-правовых договоров с добровольными пожарными;</a:t>
            </a:r>
          </a:p>
          <a:p>
            <a:pPr lvl="0" algn="just"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ru-RU" sz="1300" b="0" dirty="0" smtClean="0">
                <a:solidFill>
                  <a:schemeClr val="tx1"/>
                </a:solidFill>
              </a:rPr>
              <a:t> Подача заявки и получение субсидии из областного бюджета на развитие ДПО согласно годового Плана;</a:t>
            </a:r>
          </a:p>
          <a:p>
            <a:pPr lvl="0" algn="just"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ru-RU" sz="1300" b="0" dirty="0" smtClean="0">
                <a:solidFill>
                  <a:schemeClr val="tx1"/>
                </a:solidFill>
              </a:rPr>
              <a:t> Обучение и личное страхование добровольных пожарных;</a:t>
            </a:r>
          </a:p>
          <a:p>
            <a:pPr lvl="0" algn="just"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ru-RU" sz="1300" b="0" dirty="0" smtClean="0">
                <a:solidFill>
                  <a:schemeClr val="tx1"/>
                </a:solidFill>
              </a:rPr>
              <a:t> Оснащение подразделений ДПО и добровольных пожарных пожарной техникой, оборудованием и боевой одеждой;</a:t>
            </a:r>
          </a:p>
          <a:p>
            <a:pPr lvl="0" algn="just"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ru-RU" sz="1300" b="0" dirty="0" smtClean="0">
                <a:solidFill>
                  <a:schemeClr val="tx1"/>
                </a:solidFill>
              </a:rPr>
              <a:t> Учет работы добровольных пожарных по профилактике и (или) тушению пожаров;</a:t>
            </a:r>
          </a:p>
          <a:p>
            <a:pPr lvl="0" algn="just"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ru-RU" sz="1300" b="0" dirty="0" smtClean="0">
                <a:solidFill>
                  <a:schemeClr val="tx1"/>
                </a:solidFill>
              </a:rPr>
              <a:t> Материальное стимулирование добровольных пожарных по результатам работы по профилактике и участию в тушении пожаров;</a:t>
            </a:r>
          </a:p>
          <a:p>
            <a:pPr lvl="0" algn="just"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ru-RU" sz="1300" b="0" dirty="0" smtClean="0">
                <a:solidFill>
                  <a:schemeClr val="tx1"/>
                </a:solidFill>
              </a:rPr>
              <a:t> Контроль за состоянием имущества, приобретенного за счет средств субсидий из областного бюджета;</a:t>
            </a:r>
          </a:p>
          <a:p>
            <a:pPr lvl="0" algn="just"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ru-RU" sz="1300" b="0" dirty="0" smtClean="0">
                <a:solidFill>
                  <a:schemeClr val="tx1"/>
                </a:solidFill>
              </a:rPr>
              <a:t> Методическая помощь МО – сельским поселениям в разработке нормативных документов по поддержке ДПО и оперативному контролю за деятельностью ДПО в населенном пункте;</a:t>
            </a:r>
          </a:p>
          <a:p>
            <a:pPr lvl="0" algn="just"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ru-RU" sz="1300" b="0" dirty="0" smtClean="0">
                <a:solidFill>
                  <a:schemeClr val="tx1"/>
                </a:solidFill>
              </a:rPr>
              <a:t>Проведение выездных проверок деятельности территориальных подразделений ДПК;</a:t>
            </a:r>
          </a:p>
          <a:p>
            <a:pPr lvl="0" algn="just"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ru-RU" sz="1300" b="0" dirty="0" smtClean="0">
                <a:solidFill>
                  <a:schemeClr val="tx1"/>
                </a:solidFill>
              </a:rPr>
              <a:t>Финансирование деятельности административно-управленческого аппарата ДПК ВДПО.</a:t>
            </a:r>
          </a:p>
          <a:p>
            <a:pPr lvl="0"/>
            <a:endParaRPr lang="ru-RU" sz="12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 descr="K:\до 26.12.2014\ДПК_д.Горка Кузнечевская\Знак ДПК ВДПО А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864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58246" cy="5715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Источники финансирования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251520" y="928688"/>
          <a:ext cx="839245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490"/>
                <a:gridCol w="1678490"/>
                <a:gridCol w="1678490"/>
                <a:gridCol w="1678490"/>
                <a:gridCol w="1678490"/>
              </a:tblGrid>
              <a:tr h="336699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Средства учредителя – АОО ВДПО (тыс.руб.)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05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2012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2013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Всего:</a:t>
                      </a:r>
                      <a:endParaRPr lang="ru-RU" sz="1400" dirty="0"/>
                    </a:p>
                  </a:txBody>
                  <a:tcPr/>
                </a:tc>
              </a:tr>
              <a:tr h="29885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1084,9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1424,4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1314,4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1283,7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5197,4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179511" y="2071683"/>
          <a:ext cx="8496947" cy="4701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5"/>
                <a:gridCol w="878498"/>
                <a:gridCol w="878498"/>
                <a:gridCol w="878498"/>
                <a:gridCol w="878498"/>
                <a:gridCol w="878498"/>
                <a:gridCol w="1008112"/>
              </a:tblGrid>
              <a:tr h="352894">
                <a:tc gridSpan="7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Средства субсидий областного бюджета (тыс.руб.)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793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Статья расходов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2012 г.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2013 г.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2014 г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2015 г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2016 г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Всего:</a:t>
                      </a:r>
                      <a:endParaRPr lang="ru-RU" sz="1200" b="1" dirty="0"/>
                    </a:p>
                  </a:txBody>
                  <a:tcPr anchor="ctr"/>
                </a:tc>
              </a:tr>
              <a:tr h="33036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Приобретение пожарной техники  и ПТВ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3658,05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2489,52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489,60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80,00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6717,70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4111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Приобретение</a:t>
                      </a:r>
                      <a:r>
                        <a:rPr lang="ru-RU" sz="1200" baseline="0" dirty="0" smtClean="0"/>
                        <a:t> боевой одежды и снаряжения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2562,50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1562,50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312,50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4537,50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4111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 smtClean="0"/>
                        <a:t>Мат.-техн</a:t>
                      </a:r>
                      <a:r>
                        <a:rPr lang="ru-RU" sz="1200" dirty="0" smtClean="0"/>
                        <a:t>. обеспечение деятельности ТП ДПО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2104,21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312,10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220,10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10,05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2646,46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6640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Материальное стимулирование деятельности добровольных пожарных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893,00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3847,00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4316,00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3256,69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3264,00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15576,69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6640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Осуществление профилактики пожаров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136,00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136,00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3036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Обучение добровольных пожарных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283,39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303,68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115,00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82,35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784,42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6640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Транспортные и командировочные расходы АУП  ДПК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60,00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129,73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141,15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154,27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156,00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641,15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4111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Личное страхование добровольных пожарных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75,46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75,46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29407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5034,27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10436,64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4769,25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4548,16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3828,40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31115,38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3" descr="K:\до 26.12.2014\ДПК_д.Горка Кузнечевская\Знак ДПК ВДПО А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864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32656"/>
            <a:ext cx="835824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Техническое оснащение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ДПК ВДПО Архангельской области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285720" y="1916832"/>
          <a:ext cx="824672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7330"/>
                <a:gridCol w="1539390"/>
              </a:tblGrid>
              <a:tr h="110764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Наименование пожарной техники и вооружения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Кол-во (ед.)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685771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Автомобили пожарные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34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685771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Приспособленная автомобильная и тракторная техника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685771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Мотопомпы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всех типов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117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685771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Ранцевые лесные огнетушители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95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685771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Боевая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одежда пожарного (</a:t>
                      </a:r>
                      <a:r>
                        <a:rPr lang="ru-RU" sz="1800" b="1" baseline="0" dirty="0" err="1" smtClean="0">
                          <a:solidFill>
                            <a:srgbClr val="002060"/>
                          </a:solidFill>
                        </a:rPr>
                        <a:t>компл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.)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302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8" name="Picture 2" descr="C:\Users\Ян\Desktop\скачанные файлы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442189" cy="1296144"/>
          </a:xfrm>
          <a:prstGeom prst="rect">
            <a:avLst/>
          </a:prstGeom>
          <a:noFill/>
        </p:spPr>
      </p:pic>
      <p:pic>
        <p:nvPicPr>
          <p:cNvPr id="5" name="Picture 3" descr="K:\до 26.12.2014\ДПК_д.Горка Кузнечевская\Знак ДПК ВДПО А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7454632" cy="10128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Результаты работы добровольных пожарных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по профилактике и тушению пожаров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214308" y="1357311"/>
          <a:ext cx="8462149" cy="5096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5604"/>
                <a:gridCol w="979309"/>
                <a:gridCol w="979309"/>
                <a:gridCol w="979309"/>
                <a:gridCol w="979309"/>
                <a:gridCol w="979309"/>
              </a:tblGrid>
              <a:tr h="56622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2012 г.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2013 г.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2014 г.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2015 г.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г.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6622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Тушение пожаров и загораний всего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17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76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83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67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31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66225">
                <a:tc>
                  <a:txBody>
                    <a:bodyPr/>
                    <a:lstStyle/>
                    <a:p>
                      <a:pPr algn="l"/>
                      <a:r>
                        <a:rPr lang="ru-RU" sz="1400" b="0" i="1" dirty="0" smtClean="0">
                          <a:solidFill>
                            <a:srgbClr val="002060"/>
                          </a:solidFill>
                        </a:rPr>
                        <a:t>Из них, самостоятельно:</a:t>
                      </a:r>
                      <a:endParaRPr lang="ru-RU" sz="14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28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45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23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6622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Инструктажи граждан по ПБ (чел.)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256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2792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3668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3739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958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6622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Роздано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</a:rPr>
                        <a:t> листовок, памяток (шт.)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580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5255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4952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3759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116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6622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Обслуживание и ремонт пожарной техники (раз)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11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94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239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395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51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6622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Обслуживание и ремонт пожарных водоемов (раз)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48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42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185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13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6622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Проведено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занятий, тренировок (раз)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133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112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16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6622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Дежурства в местах массового пребывания людей (раз)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25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25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111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15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3" descr="K:\до 26.12.2014\ДПК_д.Горка Кузнечевская\Знак ДПК ВДПО А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043758" cy="6556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. Березонаволок</a:t>
            </a:r>
            <a:r>
              <a:rPr lang="ru-RU" b="1" dirty="0" smtClean="0">
                <a:solidFill>
                  <a:srgbClr val="002060"/>
                </a:solidFill>
              </a:rPr>
              <a:t>, Красноборский район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K:\фото ТП ДПК\Красноборский район\д.Березонаволок\DSC04847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234386" cy="537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K:\до 26.12.2014\ДПК_д.Горка Кузнечевская\Знак ДПК ВДПО А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043758" cy="6556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. Шалимово</a:t>
            </a:r>
            <a:r>
              <a:rPr lang="ru-RU" b="1" dirty="0" smtClean="0">
                <a:solidFill>
                  <a:srgbClr val="002060"/>
                </a:solidFill>
              </a:rPr>
              <a:t>, Вилегодский район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K:\до 26.12.2014\ДПК_д.Горка Кузнечевская\Знак ДПК ВДПО А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008112" cy="1008112"/>
          </a:xfrm>
          <a:prstGeom prst="rect">
            <a:avLst/>
          </a:prstGeom>
          <a:noFill/>
        </p:spPr>
      </p:pic>
      <p:pic>
        <p:nvPicPr>
          <p:cNvPr id="3074" name="Picture 2" descr="G:\до 20.03.2016\фото  подр. ДПК\IMG_3691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5"/>
            <a:ext cx="7072362" cy="5143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603</TotalTime>
  <Words>695</Words>
  <Application>Microsoft Office PowerPoint</Application>
  <PresentationFormat>Экран (4:3)</PresentationFormat>
  <Paragraphs>201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Добровольная пожарная команда ВДПО Архангельской области</vt:lpstr>
      <vt:lpstr>Региональное общественное учреждение пожарной охраны «Добровольная пожарная команда Архангельской области»</vt:lpstr>
      <vt:lpstr>Общая структура управления и взаимодействия</vt:lpstr>
      <vt:lpstr>Алгоритм создания и организации деятельности территориальных подразделений добровольной пожарной охраны в структуре ДПК ВДПО Архангельской области</vt:lpstr>
      <vt:lpstr>Источники финансирования</vt:lpstr>
      <vt:lpstr>Техническое оснащение ДПК ВДПО Архангельской области</vt:lpstr>
      <vt:lpstr>Результаты работы добровольных пожарных по профилактике и тушению пожаров</vt:lpstr>
      <vt:lpstr>д. Березонаволок, Красноборский район</vt:lpstr>
      <vt:lpstr>д. Шалимово, Вилегодский район</vt:lpstr>
      <vt:lpstr>п.Сылога, Пинежский район</vt:lpstr>
      <vt:lpstr>п. Сылога, Пинежский район</vt:lpstr>
      <vt:lpstr>п.Сылога, Пинежский район</vt:lpstr>
      <vt:lpstr>д. Ширяиха, Каргопольский район</vt:lpstr>
      <vt:lpstr>д. Чащинская, Шенкурский район</vt:lpstr>
      <vt:lpstr>д. Чащинская, Шенкурский район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</dc:creator>
  <cp:lastModifiedBy>Владелец</cp:lastModifiedBy>
  <cp:revision>72</cp:revision>
  <dcterms:created xsi:type="dcterms:W3CDTF">2015-01-28T23:42:47Z</dcterms:created>
  <dcterms:modified xsi:type="dcterms:W3CDTF">2016-06-28T08:22:37Z</dcterms:modified>
</cp:coreProperties>
</file>