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7" r:id="rId4"/>
    <p:sldId id="258" r:id="rId5"/>
    <p:sldId id="278" r:id="rId6"/>
    <p:sldId id="279" r:id="rId7"/>
    <p:sldId id="280" r:id="rId8"/>
    <p:sldId id="281" r:id="rId9"/>
    <p:sldId id="282" r:id="rId10"/>
    <p:sldId id="289" r:id="rId11"/>
    <p:sldId id="290" r:id="rId12"/>
    <p:sldId id="283" r:id="rId13"/>
    <p:sldId id="284" r:id="rId14"/>
    <p:sldId id="285" r:id="rId15"/>
    <p:sldId id="286" r:id="rId16"/>
    <p:sldId id="287" r:id="rId17"/>
    <p:sldId id="264" r:id="rId18"/>
    <p:sldId id="291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803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6DD59-7BDA-4E10-BEDA-31363977BA04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05C90-D12A-4616-B959-02FAA1869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44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643183"/>
            <a:ext cx="8458200" cy="34326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Перспективы</a:t>
            </a:r>
            <a:br>
              <a:rPr lang="ru-RU" dirty="0" smtClean="0"/>
            </a:br>
            <a:r>
              <a:rPr lang="ru-RU" dirty="0" smtClean="0"/>
              <a:t>развития сферы культуры в </a:t>
            </a:r>
            <a:br>
              <a:rPr lang="ru-RU" dirty="0" smtClean="0"/>
            </a:br>
            <a:r>
              <a:rPr lang="ru-RU" dirty="0" smtClean="0"/>
              <a:t>МО «Вилегодский район». </a:t>
            </a:r>
            <a:br>
              <a:rPr lang="ru-RU" dirty="0" smtClean="0"/>
            </a:br>
            <a:r>
              <a:rPr lang="ru-RU" dirty="0" smtClean="0"/>
              <a:t>Проблемы и пути решения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71480"/>
            <a:ext cx="8458200" cy="1357322"/>
          </a:xfrm>
        </p:spPr>
        <p:txBody>
          <a:bodyPr/>
          <a:lstStyle/>
          <a:p>
            <a:pPr algn="ctr"/>
            <a:r>
              <a:rPr lang="ru-RU" dirty="0" smtClean="0"/>
              <a:t>Отдел культуры спорта и молодежи управления образования и культуры администрации муниципального образования «Вилегодский муниципальный район»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«КРАСА ВИЛЕДИ»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94" y="1554163"/>
            <a:ext cx="824481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39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063" r="32456"/>
          <a:stretch>
            <a:fillRect/>
          </a:stretch>
        </p:blipFill>
        <p:spPr>
          <a:xfrm>
            <a:off x="2143108" y="1428736"/>
            <a:ext cx="3046335" cy="4525962"/>
          </a:xfrm>
          <a:prstGeom prst="rect">
            <a:avLst/>
          </a:prstGeom>
        </p:spPr>
      </p:pic>
      <p:pic>
        <p:nvPicPr>
          <p:cNvPr id="6" name="Содержимое 3" descr="DSC03949.JPG"/>
          <p:cNvPicPr>
            <a:picLocks noChangeAspect="1"/>
          </p:cNvPicPr>
          <p:nvPr/>
        </p:nvPicPr>
        <p:blipFill>
          <a:blip r:embed="rId3" cstate="print"/>
          <a:srcRect l="27429" r="8646" b="22659"/>
          <a:stretch>
            <a:fillRect/>
          </a:stretch>
        </p:blipFill>
        <p:spPr>
          <a:xfrm>
            <a:off x="5072066" y="214290"/>
            <a:ext cx="3786214" cy="3435639"/>
          </a:xfrm>
          <a:prstGeom prst="rect">
            <a:avLst/>
          </a:prstGeom>
        </p:spPr>
      </p:pic>
      <p:pic>
        <p:nvPicPr>
          <p:cNvPr id="7" name="Рисунок 6" descr="DSC03979.JPG"/>
          <p:cNvPicPr>
            <a:picLocks noChangeAspect="1"/>
          </p:cNvPicPr>
          <p:nvPr/>
        </p:nvPicPr>
        <p:blipFill>
          <a:blip r:embed="rId4" cstate="print"/>
          <a:srcRect l="30542" t="10881" r="14982" b="3713"/>
          <a:stretch>
            <a:fillRect/>
          </a:stretch>
        </p:blipFill>
        <p:spPr>
          <a:xfrm>
            <a:off x="6000760" y="3214686"/>
            <a:ext cx="2855536" cy="3357586"/>
          </a:xfrm>
          <a:prstGeom prst="rect">
            <a:avLst/>
          </a:prstGeom>
        </p:spPr>
      </p:pic>
      <p:pic>
        <p:nvPicPr>
          <p:cNvPr id="8" name="Рисунок 7" descr="DSC03986.JPG"/>
          <p:cNvPicPr>
            <a:picLocks noChangeAspect="1"/>
          </p:cNvPicPr>
          <p:nvPr/>
        </p:nvPicPr>
        <p:blipFill>
          <a:blip r:embed="rId5" cstate="print"/>
          <a:srcRect l="31152" r="35927" b="1416"/>
          <a:stretch>
            <a:fillRect/>
          </a:stretch>
        </p:blipFill>
        <p:spPr>
          <a:xfrm>
            <a:off x="214282" y="214290"/>
            <a:ext cx="1769272" cy="3973595"/>
          </a:xfrm>
          <a:prstGeom prst="rect">
            <a:avLst/>
          </a:prstGeom>
        </p:spPr>
      </p:pic>
      <p:pic>
        <p:nvPicPr>
          <p:cNvPr id="9" name="Рисунок 8" descr="DSC03983.JPG"/>
          <p:cNvPicPr>
            <a:picLocks noChangeAspect="1"/>
          </p:cNvPicPr>
          <p:nvPr/>
        </p:nvPicPr>
        <p:blipFill>
          <a:blip r:embed="rId6" cstate="print"/>
          <a:srcRect l="37696" t="10003" r="36051" b="10881"/>
          <a:stretch>
            <a:fillRect/>
          </a:stretch>
        </p:blipFill>
        <p:spPr>
          <a:xfrm>
            <a:off x="4286248" y="3000372"/>
            <a:ext cx="1571636" cy="3552193"/>
          </a:xfrm>
          <a:prstGeom prst="rect">
            <a:avLst/>
          </a:prstGeom>
        </p:spPr>
      </p:pic>
      <p:pic>
        <p:nvPicPr>
          <p:cNvPr id="10" name="Рисунок 9" descr="DSC03994.JPG"/>
          <p:cNvPicPr>
            <a:picLocks noChangeAspect="1"/>
          </p:cNvPicPr>
          <p:nvPr/>
        </p:nvPicPr>
        <p:blipFill>
          <a:blip r:embed="rId7" cstate="print"/>
          <a:srcRect l="16875" t="14667" r="9303" b="37381"/>
          <a:stretch>
            <a:fillRect/>
          </a:stretch>
        </p:blipFill>
        <p:spPr>
          <a:xfrm>
            <a:off x="2000232" y="214290"/>
            <a:ext cx="3519212" cy="1714488"/>
          </a:xfrm>
          <a:prstGeom prst="rect">
            <a:avLst/>
          </a:prstGeom>
        </p:spPr>
      </p:pic>
      <p:pic>
        <p:nvPicPr>
          <p:cNvPr id="11" name="Рисунок 10" descr="DSC04002.JPG"/>
          <p:cNvPicPr>
            <a:picLocks noChangeAspect="1"/>
          </p:cNvPicPr>
          <p:nvPr/>
        </p:nvPicPr>
        <p:blipFill>
          <a:blip r:embed="rId8" cstate="print"/>
          <a:srcRect l="19709" t="14647" r="1141" b="26770"/>
          <a:stretch>
            <a:fillRect/>
          </a:stretch>
        </p:blipFill>
        <p:spPr>
          <a:xfrm>
            <a:off x="214282" y="4357694"/>
            <a:ext cx="3989417" cy="2214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9382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МБУ «Вилегодский районный краеведческий музей»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Фонд Краеведческого музея составляет 11863 предмета основного фонда и 3272 предмета научно-вспомогательного фонда (всего музейный фонд составляет 15135 единиц хранения).</a:t>
            </a:r>
          </a:p>
          <a:p>
            <a:pPr fontAlgn="ctr"/>
            <a:r>
              <a:rPr lang="ru-RU" dirty="0" smtClean="0"/>
              <a:t>. Общее число посещений учреждения составляет более – 11.0 тыс. человек в год</a:t>
            </a:r>
          </a:p>
          <a:p>
            <a:pPr fontAlgn="ctr"/>
            <a:r>
              <a:rPr lang="ru-RU" dirty="0" smtClean="0"/>
              <a:t>Музей принимает участие во всероссийской акции «Ночь в музее» ,ежегодной международной акции – «Ночь искусств», а также других мероприятиях 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Праздник </a:t>
            </a:r>
            <a:r>
              <a:rPr lang="ru-RU" dirty="0" err="1" smtClean="0"/>
              <a:t>Неонилы</a:t>
            </a:r>
            <a:r>
              <a:rPr lang="ru-RU" dirty="0" smtClean="0"/>
              <a:t> - </a:t>
            </a:r>
            <a:r>
              <a:rPr lang="ru-RU" dirty="0" err="1" smtClean="0"/>
              <a:t>льняницы</a:t>
            </a:r>
            <a:endParaRPr lang="ru-RU" dirty="0"/>
          </a:p>
        </p:txBody>
      </p:sp>
      <p:pic>
        <p:nvPicPr>
          <p:cNvPr id="40962" name="Picture 2" descr="C:\Users\ALV\Desktop\Скоморохова Ирина Александровна\неонила\IMG_38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098140" cy="2732093"/>
          </a:xfrm>
          <a:prstGeom prst="rect">
            <a:avLst/>
          </a:prstGeom>
          <a:noFill/>
        </p:spPr>
      </p:pic>
      <p:pic>
        <p:nvPicPr>
          <p:cNvPr id="8" name="Рисунок 7" descr="C:\Users\ALV\Desktop\IMG_38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3790105" cy="252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LV\Desktop\Скоморохова Ирина Александровна\неонила\IMG_38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357694"/>
            <a:ext cx="3857652" cy="226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МБУ «</a:t>
            </a:r>
            <a:r>
              <a:rPr lang="ru-RU" dirty="0" err="1" smtClean="0"/>
              <a:t>Вилегодская</a:t>
            </a:r>
            <a:r>
              <a:rPr lang="ru-RU" dirty="0" smtClean="0"/>
              <a:t> централизованная библиотечная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Пользователями муниципальных библиотек  в 2015 году стали 6298 человек, число посещений составило  75037. Читателям выдано 167911 экземпляров различного вида документов. Процент обслуживания населения района  библиотеками составляет 61,4%. Выдано справок и консультаций – 5735, в том числе справок с использованием электронных ресурсов -3890. Электронный каталог библиотеки составляет – 9709 записей, электронный краеведческий каталог – 8300 записей.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Туристский объект «</a:t>
            </a:r>
            <a:r>
              <a:rPr lang="ru-RU" dirty="0" err="1" smtClean="0"/>
              <a:t>кошкин</a:t>
            </a:r>
            <a:r>
              <a:rPr lang="ru-RU" dirty="0" smtClean="0"/>
              <a:t> дом»</a:t>
            </a:r>
            <a:endParaRPr lang="ru-RU" dirty="0"/>
          </a:p>
        </p:txBody>
      </p:sp>
      <p:pic>
        <p:nvPicPr>
          <p:cNvPr id="39938" name="Picture 2" descr="C:\Users\ALV\Desktop\Скоморохова Ирина Александровна\кошкин дом\Ко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714752"/>
            <a:ext cx="3857652" cy="2893239"/>
          </a:xfrm>
          <a:prstGeom prst="rect">
            <a:avLst/>
          </a:prstGeom>
          <a:noFill/>
        </p:spPr>
      </p:pic>
      <p:pic>
        <p:nvPicPr>
          <p:cNvPr id="39941" name="Picture 5" descr="C:\Users\ALV\Desktop\Скоморохова Ирина Александровна\кошкин дом\Бабушка Све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85860"/>
            <a:ext cx="3844396" cy="2571768"/>
          </a:xfrm>
          <a:prstGeom prst="rect">
            <a:avLst/>
          </a:prstGeom>
          <a:noFill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85860"/>
            <a:ext cx="237051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МбОУДО</a:t>
            </a:r>
            <a:r>
              <a:rPr lang="ru-RU" dirty="0" smtClean="0"/>
              <a:t> «детская школа искусств №28»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Детской школе искусств обучается  более 160 человек. </a:t>
            </a:r>
          </a:p>
          <a:p>
            <a:r>
              <a:rPr lang="ru-RU" dirty="0" smtClean="0"/>
              <a:t>В  течение 2015 года учащиеся школы приняли участие в 12 конкурсах, выставках, фестивалях различного уровня.  Было организовано и проведено 18 концертных мероприятий и 12 выставок.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декоративно-прикладного творчества «Пасхальное яичко»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молодежь\DSCN6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876"/>
            <a:ext cx="3379260" cy="2534445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молодежь\Фото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500174"/>
            <a:ext cx="2625727" cy="3500970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молодежь\DSCN6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857628"/>
            <a:ext cx="3523878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сферы культуры…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Ветхость зданий и </a:t>
            </a:r>
            <a:r>
              <a:rPr lang="ru-RU" sz="2800" dirty="0" err="1" smtClean="0"/>
              <a:t>отстутствие</a:t>
            </a:r>
            <a:r>
              <a:rPr lang="ru-RU" sz="2800" dirty="0" smtClean="0"/>
              <a:t> капитального ремонта в учреждениях культуры…</a:t>
            </a:r>
          </a:p>
          <a:p>
            <a:r>
              <a:rPr lang="ru-RU" sz="2800" dirty="0" smtClean="0"/>
              <a:t> Отсутствие транспорта в учреждениях культуры сокращает возможности учреждений культуры по творческому обмену коллективами…</a:t>
            </a:r>
          </a:p>
          <a:p>
            <a:r>
              <a:rPr lang="ru-RU" sz="2800" dirty="0" smtClean="0"/>
              <a:t>В учреждениях культуры работает 70% специалистов пенсионного возраста, из них 15%, это работники старше 60 лет…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учреждения культуры </a:t>
            </a:r>
            <a:r>
              <a:rPr lang="ru-RU" sz="2800" dirty="0" err="1" smtClean="0"/>
              <a:t>Вилегодского</a:t>
            </a:r>
            <a:r>
              <a:rPr lang="ru-RU" sz="2800" dirty="0" smtClean="0"/>
              <a:t> района готовы и способны решать проблемы </a:t>
            </a:r>
            <a:r>
              <a:rPr lang="ru-RU" sz="2800" smtClean="0"/>
              <a:t>в  </a:t>
            </a:r>
            <a:r>
              <a:rPr lang="ru-RU" sz="2800" dirty="0" smtClean="0"/>
              <a:t>быстро меняющимся мире и стать конкурентно-способными на рынке культурно-туристских услуг. </a:t>
            </a:r>
          </a:p>
          <a:p>
            <a:endParaRPr lang="ru-RU" sz="2800" dirty="0" smtClean="0"/>
          </a:p>
          <a:p>
            <a:pPr algn="ctr"/>
            <a:r>
              <a:rPr lang="ru-RU" b="1" dirty="0" smtClean="0"/>
              <a:t>СПАСИБО ЗА ВНИМАНИЕ !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3573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Характеристика сферы культуры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00174"/>
            <a:ext cx="8686800" cy="457995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На 1 января 2015 года в сфере культуры МО «Вилегодский район» работает 89 человек.</a:t>
            </a:r>
          </a:p>
          <a:p>
            <a:pPr lvl="0"/>
            <a:r>
              <a:rPr lang="ru-RU" dirty="0" smtClean="0"/>
              <a:t>Средняя заработная плата работников учреждений культуры на 1 октября 2015 года составляет 22 074 рубля.</a:t>
            </a:r>
          </a:p>
          <a:p>
            <a:r>
              <a:rPr lang="ru-RU" dirty="0" smtClean="0"/>
              <a:t>из консолидированного бюджета района на развитие отрасли в 2015 году направлено – 36 мл 260  тыс. рублей (расходы на 1 жителя МО составляют – 3500 руб.) </a:t>
            </a:r>
          </a:p>
          <a:p>
            <a:pPr lvl="0"/>
            <a:r>
              <a:rPr lang="ru-RU" dirty="0" smtClean="0"/>
              <a:t>Доходы от платных услуг учреждений культуры на 1 октября 2015 года составляют более 3000.0 тыс. рублей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200"/>
            <a:ext cx="8705880" cy="132872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Деятельность в сфере культуры </a:t>
            </a:r>
            <a:r>
              <a:rPr lang="ru-RU" sz="1800" dirty="0" err="1" smtClean="0"/>
              <a:t>Вилегодского</a:t>
            </a:r>
            <a:r>
              <a:rPr lang="ru-RU" sz="1800" dirty="0" smtClean="0"/>
              <a:t> района осуществляют четыре муниципальных учреждения культуры, имеющие статус юридических лиц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sz="2800" dirty="0" smtClean="0"/>
              <a:t>МБУ «Культурно-досуговый центр» (в его составе 9 Домов культуры и клубов);</a:t>
            </a:r>
          </a:p>
          <a:p>
            <a:r>
              <a:rPr lang="ru-RU" sz="2800" dirty="0" smtClean="0"/>
              <a:t>-МБУ «</a:t>
            </a:r>
            <a:r>
              <a:rPr lang="ru-RU" sz="2800" dirty="0" err="1" smtClean="0"/>
              <a:t>Вилегодская</a:t>
            </a:r>
            <a:r>
              <a:rPr lang="ru-RU" sz="2800" dirty="0" smtClean="0"/>
              <a:t> ЦБС» (в его составе центральная, детская библиотеки и 15 структурных подразделений- филиалов);</a:t>
            </a:r>
          </a:p>
          <a:p>
            <a:r>
              <a:rPr lang="ru-RU" sz="2800" dirty="0" smtClean="0"/>
              <a:t>- МБУ «Вилегодский районный краеведческий музей»;</a:t>
            </a:r>
          </a:p>
          <a:p>
            <a:r>
              <a:rPr lang="ru-RU" sz="2800" dirty="0" smtClean="0"/>
              <a:t>- МБОУ ДО  «Детская школа искусств №28»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7160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634442" cy="4079885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Общий объем   средств  Программы:</a:t>
            </a:r>
            <a:endParaRPr lang="ru-RU" dirty="0" smtClean="0"/>
          </a:p>
          <a:p>
            <a:r>
              <a:rPr lang="ru-RU" i="1" dirty="0" smtClean="0"/>
              <a:t>2014 год – 720.0 тыс. руб.</a:t>
            </a:r>
          </a:p>
          <a:p>
            <a:r>
              <a:rPr lang="ru-RU" i="1" dirty="0" smtClean="0"/>
              <a:t>2015 год – 620.0 тыс. руб.</a:t>
            </a:r>
          </a:p>
          <a:p>
            <a:r>
              <a:rPr lang="ru-RU" dirty="0" smtClean="0"/>
              <a:t>в рамках Программы были поддержаны.</a:t>
            </a:r>
          </a:p>
          <a:p>
            <a:r>
              <a:rPr lang="ru-RU" dirty="0" smtClean="0"/>
              <a:t>Участие в </a:t>
            </a:r>
            <a:r>
              <a:rPr lang="ru-RU" dirty="0" err="1" smtClean="0"/>
              <a:t>Маргаритинской</a:t>
            </a:r>
            <a:r>
              <a:rPr lang="ru-RU" dirty="0" smtClean="0"/>
              <a:t> ярмарке в г. Архангельске </a:t>
            </a:r>
          </a:p>
          <a:p>
            <a:r>
              <a:rPr lang="ru-RU" dirty="0" smtClean="0"/>
              <a:t>Организация и проведение   Ильинской и Благовещенской ярмарки</a:t>
            </a:r>
          </a:p>
          <a:p>
            <a:r>
              <a:rPr lang="ru-RU" dirty="0" smtClean="0"/>
              <a:t>Проведение областного  семинара для специалистов библиотек Архангельской области и другие мероприятия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04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/>
              <a:t>Программа «Развитие культуры и туризма в  </a:t>
            </a:r>
            <a:r>
              <a:rPr lang="ru-RU" sz="2800" b="1" dirty="0" err="1" smtClean="0"/>
              <a:t>Вилегодском</a:t>
            </a:r>
            <a:r>
              <a:rPr lang="ru-RU" sz="2800" b="1" dirty="0" smtClean="0"/>
              <a:t> районе»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</a:t>
            </a:r>
            <a:r>
              <a:rPr lang="ru-RU" dirty="0" err="1" smtClean="0"/>
              <a:t>маргаритинской</a:t>
            </a:r>
            <a:r>
              <a:rPr lang="ru-RU" dirty="0" smtClean="0"/>
              <a:t> ярмарке</a:t>
            </a:r>
            <a:endParaRPr lang="ru-RU" dirty="0"/>
          </a:p>
        </p:txBody>
      </p:sp>
      <p:pic>
        <p:nvPicPr>
          <p:cNvPr id="36866" name="Picture 2" descr="C:\Users\ALV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937027" cy="2214578"/>
          </a:xfrm>
          <a:prstGeom prst="rect">
            <a:avLst/>
          </a:prstGeom>
          <a:noFill/>
        </p:spPr>
      </p:pic>
      <p:pic>
        <p:nvPicPr>
          <p:cNvPr id="36867" name="Picture 3" descr="C:\Users\ALV\Desktop\Скоморохова Ирина Александровна\Нов.Саша ,Маргар. ярм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714752"/>
            <a:ext cx="4929222" cy="2774190"/>
          </a:xfrm>
          <a:prstGeom prst="rect">
            <a:avLst/>
          </a:prstGeom>
          <a:noFill/>
        </p:spPr>
      </p:pic>
      <p:pic>
        <p:nvPicPr>
          <p:cNvPr id="36868" name="Picture 4" descr="C:\Users\ALV\Desktop\Скоморохова Ирина Александровна\марг\IMG_0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285860"/>
            <a:ext cx="3321867" cy="22145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Ильинская и благовещенская ярмарки</a:t>
            </a:r>
            <a:endParaRPr lang="ru-RU" dirty="0"/>
          </a:p>
        </p:txBody>
      </p:sp>
      <p:pic>
        <p:nvPicPr>
          <p:cNvPr id="37890" name="Picture 2" descr="C:\Users\ALV\Desktop\Скоморохова Ирина Александровна\ильинск\DSCF9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333742" cy="2500306"/>
          </a:xfrm>
          <a:prstGeom prst="rect">
            <a:avLst/>
          </a:prstGeom>
          <a:noFill/>
        </p:spPr>
      </p:pic>
      <p:pic>
        <p:nvPicPr>
          <p:cNvPr id="37891" name="Picture 3" descr="C:\Users\ALV\Desktop\Скоморохова Ирина Александровна\ильинск\DSCF9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0"/>
            <a:ext cx="3357554" cy="2518166"/>
          </a:xfrm>
          <a:prstGeom prst="rect">
            <a:avLst/>
          </a:prstGeom>
          <a:noFill/>
        </p:spPr>
      </p:pic>
      <p:pic>
        <p:nvPicPr>
          <p:cNvPr id="6" name="Рисунок 5" descr="C:\Users\ALV\Desktop\Скоморохова Ирина Александровна\ильинск\DSCF97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500438"/>
            <a:ext cx="4049447" cy="304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8591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 2014 - 2015 году учреждения культуры активно участвовали в проектах различной направленности и получили финансовую поддержку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5992"/>
            <a:ext cx="8686800" cy="3794133"/>
          </a:xfrm>
        </p:spPr>
        <p:txBody>
          <a:bodyPr/>
          <a:lstStyle/>
          <a:p>
            <a:r>
              <a:rPr lang="ru-RU" dirty="0" smtClean="0"/>
              <a:t>в 2014 году – более 1100 .0 тыс. руб.</a:t>
            </a:r>
          </a:p>
          <a:p>
            <a:r>
              <a:rPr lang="ru-RU" dirty="0" smtClean="0"/>
              <a:t>В 2015 году – 600.0 тыс. руб.</a:t>
            </a:r>
            <a:endParaRPr lang="ru-RU" dirty="0"/>
          </a:p>
        </p:txBody>
      </p:sp>
      <p:pic>
        <p:nvPicPr>
          <p:cNvPr id="38914" name="Picture 2" descr="C:\Users\ALV\Desktop\Ваня 2015\IMG_3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14752"/>
            <a:ext cx="3821901" cy="2547934"/>
          </a:xfrm>
          <a:prstGeom prst="rect">
            <a:avLst/>
          </a:prstGeom>
          <a:noFill/>
        </p:spPr>
      </p:pic>
      <p:pic>
        <p:nvPicPr>
          <p:cNvPr id="38917" name="Picture 5" descr="C:\Users\ALV\Desktop\Ветер. культуры 2013г\Олеся НКО\DSL 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79032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МБУ «Районный </a:t>
            </a:r>
            <a:r>
              <a:rPr lang="ru-RU" dirty="0" err="1" smtClean="0"/>
              <a:t>культурно-досуговый</a:t>
            </a:r>
            <a:r>
              <a:rPr lang="ru-RU" dirty="0" smtClean="0"/>
              <a:t> центр»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Учреждением </a:t>
            </a:r>
            <a:r>
              <a:rPr lang="ru-RU" dirty="0" err="1" smtClean="0"/>
              <a:t>проведится</a:t>
            </a:r>
            <a:r>
              <a:rPr lang="ru-RU" dirty="0" smtClean="0"/>
              <a:t> более  900 различных  </a:t>
            </a:r>
            <a:r>
              <a:rPr lang="ru-RU" dirty="0" err="1" smtClean="0"/>
              <a:t>культурно-досуговых</a:t>
            </a:r>
            <a:r>
              <a:rPr lang="ru-RU" dirty="0" smtClean="0"/>
              <a:t> мероприятий в год ( в т.ч. 674 платных), для детей более 30% мероприятий от общего кол-ва проведенных. Всего мероприятия учреждения посещает более 18 000 человек в год</a:t>
            </a:r>
          </a:p>
          <a:p>
            <a:r>
              <a:rPr lang="ru-RU" dirty="0" smtClean="0"/>
              <a:t> Работа клубов, кружков, коллективов художественного самодеятельного творчества  представлена 46 клубными формированиями, из них 18 детских, с общим охватом - 672 человека, из них детей – 213 человек.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Танцевальный фестиваль </a:t>
            </a:r>
            <a:br>
              <a:rPr lang="ru-RU" dirty="0" smtClean="0"/>
            </a:br>
            <a:r>
              <a:rPr lang="ru-RU" dirty="0" smtClean="0"/>
              <a:t>«Танцевальные кружева»</a:t>
            </a:r>
            <a:endParaRPr lang="ru-RU" dirty="0"/>
          </a:p>
        </p:txBody>
      </p:sp>
      <p:pic>
        <p:nvPicPr>
          <p:cNvPr id="6" name="Рисунок 5" descr="P1360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3714776" cy="2786082"/>
          </a:xfrm>
          <a:prstGeom prst="rect">
            <a:avLst/>
          </a:prstGeom>
        </p:spPr>
      </p:pic>
      <p:pic>
        <p:nvPicPr>
          <p:cNvPr id="8" name="Рисунок 7" descr="P1360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714752"/>
            <a:ext cx="3833806" cy="2875355"/>
          </a:xfrm>
          <a:prstGeom prst="rect">
            <a:avLst/>
          </a:prstGeom>
        </p:spPr>
      </p:pic>
      <p:pic>
        <p:nvPicPr>
          <p:cNvPr id="10" name="Рисунок 9" descr="P13602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857628"/>
            <a:ext cx="3643338" cy="2732504"/>
          </a:xfrm>
          <a:prstGeom prst="rect">
            <a:avLst/>
          </a:prstGeom>
        </p:spPr>
      </p:pic>
      <p:pic>
        <p:nvPicPr>
          <p:cNvPr id="12" name="Рисунок 11" descr="P13602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500174"/>
            <a:ext cx="3381399" cy="2536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511</TotalTime>
  <Words>531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Перспективы развития сферы культуры в  МО «Вилегодский район».  Проблемы и пути решения  </vt:lpstr>
      <vt:lpstr>Характеристика сферы культуры </vt:lpstr>
      <vt:lpstr>Деятельность в сфере культуры Вилегодского района осуществляют четыре муниципальных учреждения культуры, имеющие статус юридических лиц</vt:lpstr>
      <vt:lpstr> </vt:lpstr>
      <vt:lpstr>Участие в маргаритинской ярмарке</vt:lpstr>
      <vt:lpstr>Ильинская и благовещенская ярмарки</vt:lpstr>
      <vt:lpstr>В 2014 - 2015 году учреждения культуры активно участвовали в проектах различной направленности и получили финансовую поддержку</vt:lpstr>
      <vt:lpstr>МБУ «Районный культурно-досуговый центр»</vt:lpstr>
      <vt:lpstr>Танцевальный фестиваль  «Танцевальные кружева»</vt:lpstr>
      <vt:lpstr>Конкурс «КРАСА ВИЛЕДИ»</vt:lpstr>
      <vt:lpstr>Слайд 11</vt:lpstr>
      <vt:lpstr>МБУ «Вилегодский районный краеведческий музей» </vt:lpstr>
      <vt:lpstr>Праздник Неонилы - льняницы</vt:lpstr>
      <vt:lpstr>МБУ «Вилегодская централизованная библиотечная система</vt:lpstr>
      <vt:lpstr>Туристский объект «кошкин дом»</vt:lpstr>
      <vt:lpstr>МбОУДО «детская школа искусств №28»</vt:lpstr>
      <vt:lpstr>Конкурс декоративно-прикладного творчества «Пасхальное яичко»</vt:lpstr>
      <vt:lpstr>Проблемы сферы культуры…</vt:lpstr>
      <vt:lpstr>Но..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 «Молодежь Виледи 2011-2013 годы» реализация основных мероприятий в 2011 году…</dc:title>
  <dc:creator>admin</dc:creator>
  <cp:lastModifiedBy>kazakova</cp:lastModifiedBy>
  <cp:revision>52</cp:revision>
  <dcterms:modified xsi:type="dcterms:W3CDTF">2015-11-02T08:15:06Z</dcterms:modified>
</cp:coreProperties>
</file>