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7"/>
  </p:notesMasterIdLst>
  <p:sldIdLst>
    <p:sldId id="256" r:id="rId2"/>
    <p:sldId id="302" r:id="rId3"/>
    <p:sldId id="303" r:id="rId4"/>
    <p:sldId id="334" r:id="rId5"/>
    <p:sldId id="305" r:id="rId6"/>
    <p:sldId id="306" r:id="rId7"/>
    <p:sldId id="308" r:id="rId8"/>
    <p:sldId id="333" r:id="rId9"/>
    <p:sldId id="335" r:id="rId10"/>
    <p:sldId id="325" r:id="rId11"/>
    <p:sldId id="310" r:id="rId12"/>
    <p:sldId id="314" r:id="rId13"/>
    <p:sldId id="312" r:id="rId14"/>
    <p:sldId id="331" r:id="rId15"/>
    <p:sldId id="30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CCCCFF"/>
    <a:srgbClr val="CAFED4"/>
    <a:srgbClr val="FF9900"/>
    <a:srgbClr val="CAFEDF"/>
    <a:srgbClr val="A9FDCB"/>
    <a:srgbClr val="006C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100" d="100"/>
          <a:sy n="100" d="100"/>
        </p:scale>
        <p:origin x="-30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D765F-D327-4CE8-A3A0-C89A7D6B9F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3D2C9A8-6F7C-40D8-8E09-6588B458F0DF}">
      <dgm:prSet phldrT="[Текст]"/>
      <dgm:spPr/>
      <dgm:t>
        <a:bodyPr/>
        <a:lstStyle/>
        <a:p>
          <a:r>
            <a:rPr lang="ru-RU" b="1" dirty="0" smtClean="0"/>
            <a:t>Приоритетность культуры и богатейшего культурного наследия</a:t>
          </a:r>
          <a:endParaRPr lang="ru-RU" b="1" dirty="0"/>
        </a:p>
      </dgm:t>
    </dgm:pt>
    <dgm:pt modelId="{86A442CC-86E5-458F-BF60-B2DF0418E699}" type="parTrans" cxnId="{0A8FE8FB-EA8F-410C-A992-F4D44844BD9A}">
      <dgm:prSet/>
      <dgm:spPr/>
      <dgm:t>
        <a:bodyPr/>
        <a:lstStyle/>
        <a:p>
          <a:endParaRPr lang="ru-RU"/>
        </a:p>
      </dgm:t>
    </dgm:pt>
    <dgm:pt modelId="{828290D4-23C6-4713-841C-7B4478833927}" type="sibTrans" cxnId="{0A8FE8FB-EA8F-410C-A992-F4D44844BD9A}">
      <dgm:prSet/>
      <dgm:spPr/>
      <dgm:t>
        <a:bodyPr/>
        <a:lstStyle/>
        <a:p>
          <a:endParaRPr lang="ru-RU"/>
        </a:p>
      </dgm:t>
    </dgm:pt>
    <dgm:pt modelId="{92F580BE-1C92-4E2E-9B4D-30E9A6A1EE06}">
      <dgm:prSet phldrT="[Текст]"/>
      <dgm:spPr/>
      <dgm:t>
        <a:bodyPr/>
        <a:lstStyle/>
        <a:p>
          <a:r>
            <a:rPr lang="ru-RU" b="1" dirty="0" smtClean="0"/>
            <a:t>Культура - один из определяющих факторов регионального развития</a:t>
          </a:r>
          <a:endParaRPr lang="ru-RU" dirty="0"/>
        </a:p>
      </dgm:t>
    </dgm:pt>
    <dgm:pt modelId="{8F9C1925-8154-4F22-85B5-4831D919A317}" type="parTrans" cxnId="{A9296D1A-D458-47D6-A462-B6366A8E4CCE}">
      <dgm:prSet/>
      <dgm:spPr/>
      <dgm:t>
        <a:bodyPr/>
        <a:lstStyle/>
        <a:p>
          <a:endParaRPr lang="ru-RU"/>
        </a:p>
      </dgm:t>
    </dgm:pt>
    <dgm:pt modelId="{3FFD1731-AA41-4A64-8CE9-D440891B4C93}" type="sibTrans" cxnId="{A9296D1A-D458-47D6-A462-B6366A8E4CCE}">
      <dgm:prSet/>
      <dgm:spPr/>
      <dgm:t>
        <a:bodyPr/>
        <a:lstStyle/>
        <a:p>
          <a:endParaRPr lang="ru-RU"/>
        </a:p>
      </dgm:t>
    </dgm:pt>
    <dgm:pt modelId="{C8082A26-130F-4E7F-B926-D2567190C82D}">
      <dgm:prSet phldrT="[Текст]"/>
      <dgm:spPr/>
      <dgm:t>
        <a:bodyPr/>
        <a:lstStyle/>
        <a:p>
          <a:r>
            <a:rPr lang="ru-RU" b="1" dirty="0" smtClean="0"/>
            <a:t>Осуществление системы согласованных действий</a:t>
          </a:r>
          <a:endParaRPr lang="ru-RU" b="1" dirty="0"/>
        </a:p>
      </dgm:t>
    </dgm:pt>
    <dgm:pt modelId="{A30810EA-8872-430F-85D3-5F3796C15784}" type="parTrans" cxnId="{F6ABD6F3-217A-4411-AE46-1C8AF80C4521}">
      <dgm:prSet/>
      <dgm:spPr/>
      <dgm:t>
        <a:bodyPr/>
        <a:lstStyle/>
        <a:p>
          <a:endParaRPr lang="ru-RU"/>
        </a:p>
      </dgm:t>
    </dgm:pt>
    <dgm:pt modelId="{79DB31DB-B622-4DB6-9234-4787FB8209DA}" type="sibTrans" cxnId="{F6ABD6F3-217A-4411-AE46-1C8AF80C4521}">
      <dgm:prSet/>
      <dgm:spPr/>
      <dgm:t>
        <a:bodyPr/>
        <a:lstStyle/>
        <a:p>
          <a:endParaRPr lang="ru-RU"/>
        </a:p>
      </dgm:t>
    </dgm:pt>
    <dgm:pt modelId="{4C60E430-FAAF-4ECC-A78E-980EE8EAA429}" type="pres">
      <dgm:prSet presAssocID="{919D765F-D327-4CE8-A3A0-C89A7D6B9F6C}" presName="CompostProcess" presStyleCnt="0">
        <dgm:presLayoutVars>
          <dgm:dir/>
          <dgm:resizeHandles val="exact"/>
        </dgm:presLayoutVars>
      </dgm:prSet>
      <dgm:spPr/>
    </dgm:pt>
    <dgm:pt modelId="{0816B22D-4E00-4F04-B06C-475D270BF287}" type="pres">
      <dgm:prSet presAssocID="{919D765F-D327-4CE8-A3A0-C89A7D6B9F6C}" presName="arrow" presStyleLbl="bgShp" presStyleIdx="0" presStyleCnt="1"/>
      <dgm:spPr/>
    </dgm:pt>
    <dgm:pt modelId="{15DFBE0B-D482-46F4-9C4F-951278CF0363}" type="pres">
      <dgm:prSet presAssocID="{919D765F-D327-4CE8-A3A0-C89A7D6B9F6C}" presName="linearProcess" presStyleCnt="0"/>
      <dgm:spPr/>
    </dgm:pt>
    <dgm:pt modelId="{D4CEDE98-6023-4566-8DF7-3256B130F4DE}" type="pres">
      <dgm:prSet presAssocID="{A3D2C9A8-6F7C-40D8-8E09-6588B458F0D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F8165-6ABB-4CF8-8852-5108D2FBB964}" type="pres">
      <dgm:prSet presAssocID="{828290D4-23C6-4713-841C-7B4478833927}" presName="sibTrans" presStyleCnt="0"/>
      <dgm:spPr/>
    </dgm:pt>
    <dgm:pt modelId="{E3D2E1EC-AE4D-42FE-A618-DBD6D6078F83}" type="pres">
      <dgm:prSet presAssocID="{C8082A26-130F-4E7F-B926-D2567190C82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A2F86-9B92-4973-BB98-AFBAE77F1FA6}" type="pres">
      <dgm:prSet presAssocID="{79DB31DB-B622-4DB6-9234-4787FB8209DA}" presName="sibTrans" presStyleCnt="0"/>
      <dgm:spPr/>
    </dgm:pt>
    <dgm:pt modelId="{CB692426-6189-4E47-84AC-2507A5D3BCC0}" type="pres">
      <dgm:prSet presAssocID="{92F580BE-1C92-4E2E-9B4D-30E9A6A1EE06}" presName="textNode" presStyleLbl="node1" presStyleIdx="2" presStyleCnt="3" custScaleX="16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BD6F3-217A-4411-AE46-1C8AF80C4521}" srcId="{919D765F-D327-4CE8-A3A0-C89A7D6B9F6C}" destId="{C8082A26-130F-4E7F-B926-D2567190C82D}" srcOrd="1" destOrd="0" parTransId="{A30810EA-8872-430F-85D3-5F3796C15784}" sibTransId="{79DB31DB-B622-4DB6-9234-4787FB8209DA}"/>
    <dgm:cxn modelId="{A023A99F-59EA-442E-9C24-BFB8C88C4362}" type="presOf" srcId="{C8082A26-130F-4E7F-B926-D2567190C82D}" destId="{E3D2E1EC-AE4D-42FE-A618-DBD6D6078F83}" srcOrd="0" destOrd="0" presId="urn:microsoft.com/office/officeart/2005/8/layout/hProcess9"/>
    <dgm:cxn modelId="{FE95FD17-CFD8-4CC4-8642-C28E5B4D887D}" type="presOf" srcId="{92F580BE-1C92-4E2E-9B4D-30E9A6A1EE06}" destId="{CB692426-6189-4E47-84AC-2507A5D3BCC0}" srcOrd="0" destOrd="0" presId="urn:microsoft.com/office/officeart/2005/8/layout/hProcess9"/>
    <dgm:cxn modelId="{0462540D-3398-447E-A91E-9505C65FE0C9}" type="presOf" srcId="{A3D2C9A8-6F7C-40D8-8E09-6588B458F0DF}" destId="{D4CEDE98-6023-4566-8DF7-3256B130F4DE}" srcOrd="0" destOrd="0" presId="urn:microsoft.com/office/officeart/2005/8/layout/hProcess9"/>
    <dgm:cxn modelId="{A9296D1A-D458-47D6-A462-B6366A8E4CCE}" srcId="{919D765F-D327-4CE8-A3A0-C89A7D6B9F6C}" destId="{92F580BE-1C92-4E2E-9B4D-30E9A6A1EE06}" srcOrd="2" destOrd="0" parTransId="{8F9C1925-8154-4F22-85B5-4831D919A317}" sibTransId="{3FFD1731-AA41-4A64-8CE9-D440891B4C93}"/>
    <dgm:cxn modelId="{64D49FF7-F02F-4BC4-8A9E-5C210BD6FC66}" type="presOf" srcId="{919D765F-D327-4CE8-A3A0-C89A7D6B9F6C}" destId="{4C60E430-FAAF-4ECC-A78E-980EE8EAA429}" srcOrd="0" destOrd="0" presId="urn:microsoft.com/office/officeart/2005/8/layout/hProcess9"/>
    <dgm:cxn modelId="{0A8FE8FB-EA8F-410C-A992-F4D44844BD9A}" srcId="{919D765F-D327-4CE8-A3A0-C89A7D6B9F6C}" destId="{A3D2C9A8-6F7C-40D8-8E09-6588B458F0DF}" srcOrd="0" destOrd="0" parTransId="{86A442CC-86E5-458F-BF60-B2DF0418E699}" sibTransId="{828290D4-23C6-4713-841C-7B4478833927}"/>
    <dgm:cxn modelId="{F9074493-1ACF-4D07-972C-989A1C267CA7}" type="presParOf" srcId="{4C60E430-FAAF-4ECC-A78E-980EE8EAA429}" destId="{0816B22D-4E00-4F04-B06C-475D270BF287}" srcOrd="0" destOrd="0" presId="urn:microsoft.com/office/officeart/2005/8/layout/hProcess9"/>
    <dgm:cxn modelId="{E66C3B3B-40EC-48B9-B2B2-DD5A95736484}" type="presParOf" srcId="{4C60E430-FAAF-4ECC-A78E-980EE8EAA429}" destId="{15DFBE0B-D482-46F4-9C4F-951278CF0363}" srcOrd="1" destOrd="0" presId="urn:microsoft.com/office/officeart/2005/8/layout/hProcess9"/>
    <dgm:cxn modelId="{ED5C176C-5FFF-4C22-8062-CE606EA74DF3}" type="presParOf" srcId="{15DFBE0B-D482-46F4-9C4F-951278CF0363}" destId="{D4CEDE98-6023-4566-8DF7-3256B130F4DE}" srcOrd="0" destOrd="0" presId="urn:microsoft.com/office/officeart/2005/8/layout/hProcess9"/>
    <dgm:cxn modelId="{289795F5-E58D-48A4-A353-F846148BDC0F}" type="presParOf" srcId="{15DFBE0B-D482-46F4-9C4F-951278CF0363}" destId="{844F8165-6ABB-4CF8-8852-5108D2FBB964}" srcOrd="1" destOrd="0" presId="urn:microsoft.com/office/officeart/2005/8/layout/hProcess9"/>
    <dgm:cxn modelId="{DB199E01-297E-4316-ACBE-675497731962}" type="presParOf" srcId="{15DFBE0B-D482-46F4-9C4F-951278CF0363}" destId="{E3D2E1EC-AE4D-42FE-A618-DBD6D6078F83}" srcOrd="2" destOrd="0" presId="urn:microsoft.com/office/officeart/2005/8/layout/hProcess9"/>
    <dgm:cxn modelId="{7E4080A3-0739-438F-BE7B-9C779220210F}" type="presParOf" srcId="{15DFBE0B-D482-46F4-9C4F-951278CF0363}" destId="{C0BA2F86-9B92-4973-BB98-AFBAE77F1FA6}" srcOrd="3" destOrd="0" presId="urn:microsoft.com/office/officeart/2005/8/layout/hProcess9"/>
    <dgm:cxn modelId="{3D76B9C6-1D55-473D-A396-168FCB0D7292}" type="presParOf" srcId="{15DFBE0B-D482-46F4-9C4F-951278CF0363}" destId="{CB692426-6189-4E47-84AC-2507A5D3BC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6B22D-4E00-4F04-B06C-475D270BF287}">
      <dsp:nvSpPr>
        <dsp:cNvPr id="0" name=""/>
        <dsp:cNvSpPr/>
      </dsp:nvSpPr>
      <dsp:spPr>
        <a:xfrm>
          <a:off x="637270" y="0"/>
          <a:ext cx="7222402" cy="51845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EDE98-6023-4566-8DF7-3256B130F4DE}">
      <dsp:nvSpPr>
        <dsp:cNvPr id="0" name=""/>
        <dsp:cNvSpPr/>
      </dsp:nvSpPr>
      <dsp:spPr>
        <a:xfrm>
          <a:off x="4804" y="1555372"/>
          <a:ext cx="2277745" cy="2073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Приоритетность культуры и богатейшего культурного наследия</a:t>
          </a:r>
          <a:endParaRPr lang="ru-RU" sz="2100" b="1" kern="1200" dirty="0"/>
        </a:p>
      </dsp:txBody>
      <dsp:txXfrm>
        <a:off x="4804" y="1555372"/>
        <a:ext cx="2277745" cy="2073830"/>
      </dsp:txXfrm>
    </dsp:sp>
    <dsp:sp modelId="{E3D2E1EC-AE4D-42FE-A618-DBD6D6078F83}">
      <dsp:nvSpPr>
        <dsp:cNvPr id="0" name=""/>
        <dsp:cNvSpPr/>
      </dsp:nvSpPr>
      <dsp:spPr>
        <a:xfrm>
          <a:off x="2396437" y="1555372"/>
          <a:ext cx="2277745" cy="2073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Осуществление системы согласованных действий</a:t>
          </a:r>
          <a:endParaRPr lang="ru-RU" sz="2100" b="1" kern="1200" dirty="0"/>
        </a:p>
      </dsp:txBody>
      <dsp:txXfrm>
        <a:off x="2396437" y="1555372"/>
        <a:ext cx="2277745" cy="2073830"/>
      </dsp:txXfrm>
    </dsp:sp>
    <dsp:sp modelId="{CB692426-6189-4E47-84AC-2507A5D3BCC0}">
      <dsp:nvSpPr>
        <dsp:cNvPr id="0" name=""/>
        <dsp:cNvSpPr/>
      </dsp:nvSpPr>
      <dsp:spPr>
        <a:xfrm>
          <a:off x="4788069" y="1555372"/>
          <a:ext cx="3704069" cy="2073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Культура - один из определяющих факторов регионального развития</a:t>
          </a:r>
          <a:endParaRPr lang="ru-RU" sz="2100" kern="1200" dirty="0"/>
        </a:p>
      </dsp:txBody>
      <dsp:txXfrm>
        <a:off x="4788069" y="1555372"/>
        <a:ext cx="3704069" cy="207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5E4E-04DD-4BE2-9C82-62445956CDBE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2E447A6-73A0-41B9-BB33-05D9046C9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8157-5643-46A5-B3EA-D29B73429448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0F1F-D8BE-4860-995D-7E1DCA80C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BA50-1086-4386-B602-97A02CF64F9C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D94E-FDB5-49D8-8C6A-822595DB1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8339-11A8-43C2-990C-AEE6A69EFFF5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2170-A4EF-4332-867C-9EE1CB0DD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37F2-AE2B-497B-B6C0-4C627CC89D64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34D0-2135-4F31-B30B-8316CC76D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84B8-6CF0-4C8B-B1BA-E291B2F2BF75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D78B-B4B0-49CD-8D1B-EDF3C29C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A2EF-F277-4334-83CB-0B3480198085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630F-B253-4280-A761-EBDD41A30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CB4B-D966-4AAB-A4E1-DAFDEC7AA2FA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6A1E-F994-460E-9A63-A3BE5B4C7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561A-B2A6-49C7-9AB1-DBEF40A0D685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0B29-94FD-4CA5-9FBB-FE1E7E61A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1877-EF15-471B-A949-5AEFDCDDE5F1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F28E-C5CF-4149-8322-ACB142590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C030-B7FC-41F3-A196-0442603D68C3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44C5-906F-417F-B92F-67AA9BA29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7A19-CAB0-4EFD-AFF7-99C3DDADFC0B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BA1B-2586-4560-BB96-22A5BA9D4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039CBD6-1239-44A1-BB86-A025674389E4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14A3600-0CC1-4D9D-8E4B-C743AC487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79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73" r:id="rId9"/>
    <p:sldLayoutId id="2147483772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7.xls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__________Microsoft_Office_Excel2.xls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oleObject" Target="../embeddings/__________Microsoft_Office_Excel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_Microsoft_Office_Excel6.xls"/><Relationship Id="rId4" Type="http://schemas.openxmlformats.org/officeDocument/2006/relationships/oleObject" Target="../embeddings/__________Microsoft_Office_Excel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268413"/>
            <a:ext cx="8602662" cy="3384723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информации,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содержащейся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докладе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состоянии культуры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Архангельской области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2014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5084763"/>
            <a:ext cx="7772400" cy="86451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Вероника Александровна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Яничек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,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министр культуры Архангельской области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55650" y="188641"/>
            <a:ext cx="7772400" cy="360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Архангельское областное Собрание депутатов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27784" y="6308725"/>
            <a:ext cx="3884141" cy="433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23 сентября 2015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Содержимое 15"/>
          <p:cNvGraphicFramePr>
            <a:graphicFrameLocks noGrp="1"/>
          </p:cNvGraphicFramePr>
          <p:nvPr>
            <p:ph idx="1"/>
          </p:nvPr>
        </p:nvGraphicFramePr>
        <p:xfrm>
          <a:off x="-50800" y="1362075"/>
          <a:ext cx="7878763" cy="4556125"/>
        </p:xfrm>
        <a:graphic>
          <a:graphicData uri="http://schemas.openxmlformats.org/presentationml/2006/ole">
            <p:oleObj spid="_x0000_s5122" r:id="rId3" imgW="7876715" imgH="4560203" progId="Excel.Chart.8">
              <p:embed/>
            </p:oleObj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5949950"/>
            <a:ext cx="8351837" cy="646113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Государственная программа – гарант </a:t>
            </a:r>
            <a:r>
              <a:rPr lang="ru-RU" b="1" dirty="0" err="1">
                <a:solidFill>
                  <a:schemeClr val="tx2"/>
                </a:solidFill>
              </a:rPr>
              <a:t>софинансирования</a:t>
            </a:r>
            <a:r>
              <a:rPr lang="ru-RU" b="1" dirty="0">
                <a:solidFill>
                  <a:schemeClr val="tx2"/>
                </a:solidFill>
              </a:rPr>
              <a:t> мероприятий, стратегический инструмент привлечения дополнительных финансовых средств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219700" y="2205038"/>
            <a:ext cx="12239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В  ТОМ  ЧИСЛЕ</a:t>
            </a: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6516216" y="1556792"/>
            <a:ext cx="2376264" cy="2232248"/>
          </a:xfrm>
          <a:prstGeom prst="flowChartMagneticDisk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субсидии, межбюджетные трансферты – </a:t>
            </a:r>
            <a:b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19 822,6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тыс. рублей</a:t>
            </a:r>
          </a:p>
        </p:txBody>
      </p:sp>
      <p:pic>
        <p:nvPicPr>
          <p:cNvPr id="5126" name="Содержимое 3" descr="монеты.jpg"/>
          <p:cNvPicPr>
            <a:picLocks noChangeAspect="1"/>
          </p:cNvPicPr>
          <p:nvPr/>
        </p:nvPicPr>
        <p:blipFill>
          <a:blip r:embed="rId4" cstate="print">
            <a:grayscl/>
          </a:blip>
          <a:srcRect l="17871" t="-475" r="17870"/>
          <a:stretch>
            <a:fillRect/>
          </a:stretch>
        </p:blipFill>
        <p:spPr bwMode="auto">
          <a:xfrm>
            <a:off x="1042988" y="3644900"/>
            <a:ext cx="6492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Содержимое 3" descr="монеты.jpg"/>
          <p:cNvPicPr>
            <a:picLocks noChangeAspect="1"/>
          </p:cNvPicPr>
          <p:nvPr/>
        </p:nvPicPr>
        <p:blipFill>
          <a:blip r:embed="rId5" cstate="print">
            <a:grayscl/>
          </a:blip>
          <a:srcRect l="17871" t="-475" r="17870"/>
          <a:stretch>
            <a:fillRect/>
          </a:stretch>
        </p:blipFill>
        <p:spPr bwMode="auto">
          <a:xfrm>
            <a:off x="2484438" y="3068638"/>
            <a:ext cx="8636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Содержимое 3" descr="монеты.jpg"/>
          <p:cNvPicPr>
            <a:picLocks noChangeAspect="1"/>
          </p:cNvPicPr>
          <p:nvPr/>
        </p:nvPicPr>
        <p:blipFill>
          <a:blip r:embed="rId6" cstate="print">
            <a:grayscl/>
          </a:blip>
          <a:srcRect l="17871" t="-475" r="17870"/>
          <a:stretch>
            <a:fillRect/>
          </a:stretch>
        </p:blipFill>
        <p:spPr bwMode="auto">
          <a:xfrm>
            <a:off x="3995738" y="2336800"/>
            <a:ext cx="10810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Содержимое 3" descr="лого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388" y="892175"/>
            <a:ext cx="5472112" cy="40798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ПРИВЛЕЧЕНИЕ ФЕДЕРАЛЬНЫХ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71550" y="1557338"/>
          <a:ext cx="7200801" cy="324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021"/>
                <a:gridCol w="1355390"/>
                <a:gridCol w="1355390"/>
              </a:tblGrid>
              <a:tr h="5659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 учреждений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(чел.)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от общего количества</a:t>
                      </a:r>
                      <a:endParaRPr lang="ru-RU" sz="1400" dirty="0"/>
                    </a:p>
                  </a:txBody>
                  <a:tcPr/>
                </a:tc>
              </a:tr>
              <a:tr h="3948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Учреждения </a:t>
                      </a:r>
                      <a:r>
                        <a:rPr lang="ru-RU" sz="1400" dirty="0" err="1" smtClean="0"/>
                        <a:t>культурно-досугового</a:t>
                      </a:r>
                      <a:r>
                        <a:rPr lang="ru-RU" sz="1400" dirty="0" smtClean="0"/>
                        <a:t> типа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41,4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6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Библиотеки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1521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7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Образовательные учреждения (ДШИ и СПО)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1435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18,3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1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Музеи</a:t>
                      </a:r>
                      <a:r>
                        <a:rPr lang="ru-RU" sz="1400" baseline="0" dirty="0" smtClean="0"/>
                        <a:t> (государственные и муниципальные)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920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4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Театральные и концертные учреждения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672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Парки культуры и отдыха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304" name="Picture 8" descr="студенты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25"/>
            <a:ext cx="25225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Содержимое 3" descr="kadr.jpg"/>
          <p:cNvPicPr>
            <a:picLocks noChangeAspect="1"/>
          </p:cNvPicPr>
          <p:nvPr/>
        </p:nvPicPr>
        <p:blipFill>
          <a:blip r:embed="rId3" cstate="print"/>
          <a:srcRect r="-1260"/>
          <a:stretch>
            <a:fillRect/>
          </a:stretch>
        </p:blipFill>
        <p:spPr bwMode="auto">
          <a:xfrm>
            <a:off x="6732588" y="5013325"/>
            <a:ext cx="24114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Содержимое 3" descr="лого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18" descr="http://culture29.ru/upload/iblock/fab/fab4e44083b98c7e73de0c7d218bd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9363" y="5013325"/>
            <a:ext cx="29162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30" descr="http://culture29.ru/upload/iblock/b37/b37d43fe5b7b18f7ea4f85ef8b7e5928.jpg"/>
          <p:cNvPicPr>
            <a:picLocks noChangeAspect="1" noChangeArrowheads="1"/>
          </p:cNvPicPr>
          <p:nvPr/>
        </p:nvPicPr>
        <p:blipFill>
          <a:blip r:embed="rId6" cstate="print"/>
          <a:srcRect l="51715" t="29305" r="16338"/>
          <a:stretch>
            <a:fillRect/>
          </a:stretch>
        </p:blipFill>
        <p:spPr bwMode="auto">
          <a:xfrm>
            <a:off x="5435600" y="5013325"/>
            <a:ext cx="12969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908050"/>
            <a:ext cx="4464050" cy="409575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КАДРЫ ОТРАСЛИ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5651500"/>
            <a:ext cx="8785225" cy="109061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/>
              <a:t>Достижение</a:t>
            </a:r>
            <a:r>
              <a:rPr lang="ru-RU" sz="1400" dirty="0"/>
              <a:t> показателей повышения заработной платы работникам учреждений культуры:  </a:t>
            </a:r>
          </a:p>
          <a:p>
            <a:pPr>
              <a:defRPr/>
            </a:pPr>
            <a:r>
              <a:rPr lang="ru-RU" sz="1400" dirty="0"/>
              <a:t>план - </a:t>
            </a:r>
            <a:r>
              <a:rPr lang="ru-RU" sz="1600" dirty="0"/>
              <a:t>64,9%</a:t>
            </a:r>
            <a:r>
              <a:rPr lang="ru-RU" sz="1400" dirty="0"/>
              <a:t>, </a:t>
            </a:r>
            <a:r>
              <a:rPr lang="ru-RU" sz="1400" b="1" dirty="0">
                <a:solidFill>
                  <a:srgbClr val="FF0000"/>
                </a:solidFill>
              </a:rPr>
              <a:t>факт – </a:t>
            </a:r>
            <a:r>
              <a:rPr lang="ru-RU" sz="1600" b="1" dirty="0">
                <a:solidFill>
                  <a:srgbClr val="FF0000"/>
                </a:solidFill>
              </a:rPr>
              <a:t>67,7%</a:t>
            </a:r>
            <a:r>
              <a:rPr lang="ru-RU" sz="1400" b="1" dirty="0">
                <a:solidFill>
                  <a:srgbClr val="FF0000"/>
                </a:solidFill>
              </a:rPr>
              <a:t>; </a:t>
            </a:r>
            <a:r>
              <a:rPr lang="ru-RU" sz="1400" dirty="0"/>
              <a:t>образовательных организаций в сфере культуры: план </a:t>
            </a:r>
            <a:r>
              <a:rPr lang="ru-RU" sz="1600" dirty="0"/>
              <a:t>- 80%</a:t>
            </a:r>
            <a:r>
              <a:rPr lang="ru-RU" sz="1400" dirty="0"/>
              <a:t>, </a:t>
            </a:r>
            <a:r>
              <a:rPr lang="ru-RU" sz="1400" b="1" dirty="0">
                <a:solidFill>
                  <a:srgbClr val="FF0000"/>
                </a:solidFill>
              </a:rPr>
              <a:t>факт – </a:t>
            </a:r>
            <a:r>
              <a:rPr lang="ru-RU" sz="1600" b="1" dirty="0">
                <a:solidFill>
                  <a:srgbClr val="FF0000"/>
                </a:solidFill>
              </a:rPr>
              <a:t>80,2%</a:t>
            </a:r>
            <a:r>
              <a:rPr lang="ru-RU" sz="1400" b="1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ru-RU" sz="1400" b="1" dirty="0"/>
              <a:t>Повышение</a:t>
            </a:r>
            <a:r>
              <a:rPr lang="ru-RU" sz="1400" dirty="0"/>
              <a:t> социального статуса работника культуры, внедрение в учреждениях «эффективного контракта», стимулирование работы на результат </a:t>
            </a:r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/>
        </p:nvGraphicFramePr>
        <p:xfrm>
          <a:off x="-38100" y="1166813"/>
          <a:ext cx="9124950" cy="4349750"/>
        </p:xfrm>
        <a:graphic>
          <a:graphicData uri="http://schemas.openxmlformats.org/presentationml/2006/ole">
            <p:oleObj spid="_x0000_s6146" r:id="rId3" imgW="9126503" imgH="4352921" progId="Excel.Chart.8">
              <p:embed/>
            </p:oleObj>
          </a:graphicData>
        </a:graphic>
      </p:graphicFrame>
      <p:pic>
        <p:nvPicPr>
          <p:cNvPr id="6148" name="Содержимое 3" descr="лого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8313" y="765175"/>
            <a:ext cx="4464050" cy="40798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ПОВЫШЕНИЕ ЗАРАБОТНОЙ ПЛАТЫ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1700213"/>
            <a:ext cx="4248150" cy="113823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7 грантов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Губернатора Архангельской области для поддержки проектов регионального значения в сфере культуры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</a:rPr>
              <a:t>и искусства 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003800" y="1916113"/>
            <a:ext cx="3889375" cy="1601787"/>
          </a:xfrm>
          <a:prstGeom prst="flowChartProcess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3 стипендии </a:t>
            </a:r>
            <a:r>
              <a:rPr lang="ru-RU" sz="1600" dirty="0">
                <a:solidFill>
                  <a:schemeClr val="tx2"/>
                </a:solidFill>
              </a:rPr>
              <a:t>выдающимся деятелям культуры и искусства Архангельской области и молодым талантливым авторам литературных, музыкальных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</a:rPr>
              <a:t>и художественных произведений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</a:rPr>
              <a:t>(с 2014 года)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932363" y="3860800"/>
            <a:ext cx="403225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</a:rPr>
              <a:t>областной бюджет - </a:t>
            </a:r>
            <a:r>
              <a:rPr lang="ru-RU" b="1" dirty="0">
                <a:solidFill>
                  <a:schemeClr val="tx2"/>
                </a:solidFill>
              </a:rPr>
              <a:t>3 573,1</a:t>
            </a:r>
            <a:r>
              <a:rPr lang="ru-RU" sz="1600" b="1" dirty="0">
                <a:solidFill>
                  <a:schemeClr val="tx2"/>
                </a:solidFill>
              </a:rPr>
              <a:t> тыс. рублей,</a:t>
            </a:r>
          </a:p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</a:rPr>
              <a:t>местный бюджет – </a:t>
            </a:r>
            <a:r>
              <a:rPr lang="ru-RU" b="1" dirty="0">
                <a:solidFill>
                  <a:schemeClr val="tx2"/>
                </a:solidFill>
              </a:rPr>
              <a:t>5 940,4</a:t>
            </a:r>
            <a:r>
              <a:rPr lang="ru-RU" sz="1600" b="1" dirty="0">
                <a:solidFill>
                  <a:schemeClr val="tx2"/>
                </a:solidFill>
              </a:rPr>
              <a:t> тыс. рублей</a:t>
            </a:r>
          </a:p>
        </p:txBody>
      </p:sp>
      <p:pic>
        <p:nvPicPr>
          <p:cNvPr id="12293" name="Содержимое 3" descr="лог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D:\Рабочий стол\Гранты Губернатора_культура\Гранты_2014\Отчеты\Кимжа\Мельницы готовые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5"/>
            <a:ext cx="25558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D:\Рабочий стол\Гранты Губернатора_культура\Гранты_2014\Отчеты\Няндома\IMG_3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r="30206"/>
          <a:stretch>
            <a:fillRect/>
          </a:stretch>
        </p:blipFill>
        <p:spPr>
          <a:xfrm>
            <a:off x="4284663" y="4794250"/>
            <a:ext cx="2159000" cy="2063750"/>
          </a:xfrm>
          <a:noFill/>
        </p:spPr>
      </p:pic>
      <p:pic>
        <p:nvPicPr>
          <p:cNvPr id="12296" name="Picture 12" descr="D:\Рабочий стол\Гранты Губернатора_культура\Гранты_2014\Отчеты\Кимжа\Макет механизма мельни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816475"/>
            <a:ext cx="18002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6" descr="1g7Bdn6vwk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2550" y="4824413"/>
            <a:ext cx="27114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23850" y="908050"/>
            <a:ext cx="619283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ВОЗРАСТАНИЕ РОЛИ ОБЩЕСТВЕННОГО СЕКТОРА В КУЛЬТУРЕ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95288" y="3284538"/>
            <a:ext cx="4248150" cy="113823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12 фестивалей </a:t>
            </a:r>
            <a:r>
              <a:rPr lang="ru-RU" sz="1600" dirty="0">
                <a:solidFill>
                  <a:schemeClr val="tx2"/>
                </a:solidFill>
              </a:rPr>
              <a:t>областного проекта «Созвездие северных фестивалей»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</a:rPr>
              <a:t>в 10 муниципальных образованиях, 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более  200 тыс. посетителей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6" descr="Радеюшка_Душа Росси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3284538"/>
            <a:ext cx="3606800" cy="2028825"/>
          </a:xfrm>
        </p:spPr>
      </p:pic>
      <p:pic>
        <p:nvPicPr>
          <p:cNvPr id="13315" name="Содержимое 3" descr="лог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80063" y="5445125"/>
            <a:ext cx="3384550" cy="1092200"/>
          </a:xfrm>
          <a:prstGeom prst="flowChartProcess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2"/>
                </a:solidFill>
              </a:rPr>
              <a:t>Звание </a:t>
            </a:r>
            <a:r>
              <a:rPr lang="ru-RU" sz="1300" b="1" dirty="0">
                <a:solidFill>
                  <a:schemeClr val="tx2"/>
                </a:solidFill>
              </a:rPr>
              <a:t>«Залуженный коллектив народного художественного творчества»</a:t>
            </a:r>
            <a:r>
              <a:rPr lang="ru-RU" sz="1300" dirty="0">
                <a:solidFill>
                  <a:schemeClr val="tx2"/>
                </a:solidFill>
              </a:rPr>
              <a:t> присвоено</a:t>
            </a:r>
            <a:endParaRPr lang="ru-RU" sz="13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1300" b="1" dirty="0">
                <a:solidFill>
                  <a:schemeClr val="tx2"/>
                </a:solidFill>
              </a:rPr>
              <a:t>Театру фольклора «</a:t>
            </a:r>
            <a:r>
              <a:rPr lang="ru-RU" sz="1300" b="1" dirty="0" err="1">
                <a:solidFill>
                  <a:schemeClr val="tx2"/>
                </a:solidFill>
              </a:rPr>
              <a:t>Радеюшка</a:t>
            </a:r>
            <a:r>
              <a:rPr lang="ru-RU" sz="1300" b="1" dirty="0">
                <a:solidFill>
                  <a:schemeClr val="tx2"/>
                </a:solidFill>
              </a:rPr>
              <a:t>» 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/>
                </a:solidFill>
              </a:rPr>
              <a:t>(руководитель - Попова З.В., заслуженный работник культуры Российской Федерации)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388" y="1916113"/>
            <a:ext cx="5905500" cy="715962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3 784 </a:t>
            </a:r>
            <a:r>
              <a:rPr lang="ru-RU" sz="1600" b="1" dirty="0">
                <a:solidFill>
                  <a:schemeClr val="tx2"/>
                </a:solidFill>
              </a:rPr>
              <a:t>клубов и объединений по интересам </a:t>
            </a:r>
            <a:r>
              <a:rPr lang="ru-RU" sz="1600" dirty="0">
                <a:solidFill>
                  <a:schemeClr val="tx2"/>
                </a:solidFill>
              </a:rPr>
              <a:t>(+100 к 2013 году),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</a:rPr>
              <a:t>занимается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45 416 </a:t>
            </a:r>
            <a:r>
              <a:rPr lang="ru-RU" sz="1600" b="1" dirty="0">
                <a:solidFill>
                  <a:schemeClr val="tx2"/>
                </a:solidFill>
              </a:rPr>
              <a:t>человек </a:t>
            </a:r>
            <a:r>
              <a:rPr lang="ru-RU" sz="1600" dirty="0">
                <a:solidFill>
                  <a:schemeClr val="tx2"/>
                </a:solidFill>
              </a:rPr>
              <a:t>(+1 490)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7950" y="2924175"/>
            <a:ext cx="2663825" cy="1670050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2 887</a:t>
            </a:r>
            <a:r>
              <a:rPr lang="ru-RU" sz="1300" b="1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клубных формирований самодеятельного творчества,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637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любительских коллективов;</a:t>
            </a:r>
            <a:r>
              <a:rPr lang="ru-RU" sz="1300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558</a:t>
            </a:r>
            <a:r>
              <a:rPr lang="ru-RU" sz="1300" dirty="0">
                <a:solidFill>
                  <a:schemeClr val="tx2"/>
                </a:solidFill>
              </a:rPr>
              <a:t> – </a:t>
            </a:r>
            <a:r>
              <a:rPr lang="ru-RU" sz="1200" dirty="0">
                <a:solidFill>
                  <a:schemeClr val="tx2"/>
                </a:solidFill>
              </a:rPr>
              <a:t>хоровых</a:t>
            </a:r>
            <a:r>
              <a:rPr lang="ru-RU" sz="1300" dirty="0">
                <a:solidFill>
                  <a:schemeClr val="tx2"/>
                </a:solidFill>
              </a:rPr>
              <a:t>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748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300" dirty="0">
                <a:solidFill>
                  <a:schemeClr val="tx2"/>
                </a:solidFill>
              </a:rPr>
              <a:t>– </a:t>
            </a:r>
            <a:r>
              <a:rPr lang="ru-RU" sz="1200" dirty="0">
                <a:solidFill>
                  <a:schemeClr val="tx2"/>
                </a:solidFill>
              </a:rPr>
              <a:t>хореографических,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360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300" dirty="0">
                <a:solidFill>
                  <a:schemeClr val="tx2"/>
                </a:solidFill>
              </a:rPr>
              <a:t>– т</a:t>
            </a:r>
            <a:r>
              <a:rPr lang="ru-RU" sz="1200" dirty="0">
                <a:solidFill>
                  <a:schemeClr val="tx2"/>
                </a:solidFill>
              </a:rPr>
              <a:t>еатральных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9388" y="836613"/>
            <a:ext cx="7632700" cy="647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</a:rPr>
              <a:t>Обогащение спектра социально-культурных инициатив, реализация творческого потенциала населения, активизация новых форм деятельности в сфере культуры</a:t>
            </a:r>
          </a:p>
        </p:txBody>
      </p:sp>
      <p:pic>
        <p:nvPicPr>
          <p:cNvPr id="13320" name="Picture 22" descr="«Созвездие северных фестивалей - 2014» собирает участников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7663"/>
            <a:ext cx="183515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4" descr="В Красноборском районе вновь прошли «Сметанинские встречи»"/>
          <p:cNvPicPr>
            <a:picLocks noChangeAspect="1" noChangeArrowheads="1"/>
          </p:cNvPicPr>
          <p:nvPr/>
        </p:nvPicPr>
        <p:blipFill>
          <a:blip r:embed="rId5" cstate="print"/>
          <a:srcRect l="10199" r="25970"/>
          <a:stretch>
            <a:fillRect/>
          </a:stretch>
        </p:blipFill>
        <p:spPr bwMode="auto">
          <a:xfrm>
            <a:off x="1835150" y="5400675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0" descr="http://culture29.ru/upload/iblock/300/3003ecaf357a152bd932cf8be6cf66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443538"/>
            <a:ext cx="19431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843213" y="3200400"/>
            <a:ext cx="2449512" cy="1668463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85</a:t>
            </a:r>
            <a:r>
              <a:rPr lang="ru-RU" sz="13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коллективов - звание «народный», «образцовый», заслуженный коллектив народного творчества,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28</a:t>
            </a:r>
            <a:r>
              <a:rPr lang="ru-RU" sz="13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- звания международных, всероссийских конкурсов и фестивалей</a:t>
            </a:r>
          </a:p>
        </p:txBody>
      </p:sp>
      <p:grpSp>
        <p:nvGrpSpPr>
          <p:cNvPr id="13324" name="Группа 22"/>
          <p:cNvGrpSpPr>
            <a:grpSpLocks/>
          </p:cNvGrpSpPr>
          <p:nvPr/>
        </p:nvGrpSpPr>
        <p:grpSpPr bwMode="auto">
          <a:xfrm rot="10800000" flipV="1">
            <a:off x="6804025" y="1412875"/>
            <a:ext cx="2200275" cy="1728788"/>
            <a:chOff x="4277" y="-1"/>
            <a:chExt cx="2200814" cy="3672408"/>
          </a:xfrm>
        </p:grpSpPr>
        <p:sp>
          <p:nvSpPr>
            <p:cNvPr id="24" name="Блок-схема: ручное управление 23"/>
            <p:cNvSpPr/>
            <p:nvPr/>
          </p:nvSpPr>
          <p:spPr>
            <a:xfrm rot="16200000">
              <a:off x="-731521" y="735795"/>
              <a:ext cx="3672408" cy="2200814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Блок-схема: ручное управление 4"/>
            <p:cNvSpPr/>
            <p:nvPr/>
          </p:nvSpPr>
          <p:spPr>
            <a:xfrm rot="21600000">
              <a:off x="4277" y="735155"/>
              <a:ext cx="2200814" cy="2202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0" rIns="11430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/>
                <a:t>150</a:t>
              </a:r>
              <a:r>
                <a:rPr lang="ru-RU" sz="1500" dirty="0"/>
                <a:t> народных праздников, конкурсов </a:t>
              </a:r>
              <a:br>
                <a:rPr lang="ru-RU" sz="1500" dirty="0"/>
              </a:br>
              <a:r>
                <a:rPr lang="ru-RU" sz="1500" dirty="0"/>
                <a:t>и фестивалей народного творчества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323528" y="1340768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Содержимое 3" descr="лого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575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Documents and Settings\Guryeva\Desktop\год литератур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 l="18311" r="18909"/>
          <a:stretch>
            <a:fillRect/>
          </a:stretch>
        </p:blipFill>
        <p:spPr>
          <a:xfrm>
            <a:off x="7235825" y="908050"/>
            <a:ext cx="1728788" cy="1457325"/>
          </a:xfrm>
          <a:noFill/>
        </p:spPr>
      </p:pic>
      <p:pic>
        <p:nvPicPr>
          <p:cNvPr id="14341" name="Рисунок 8" descr="Год культуры_логотип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984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03350" y="1341438"/>
            <a:ext cx="3167063" cy="3683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ГЛАВНЫЙ ИТОГ 2014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86800" cy="288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Государственный доклад о состоянии сферы культуры в Архангельской </a:t>
            </a:r>
            <a:r>
              <a:rPr lang="ru-RU" sz="1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области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 2014 году</a:t>
            </a:r>
            <a:endParaRPr lang="ru-RU" sz="1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5989638"/>
            <a:ext cx="8713788" cy="7381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/>
                </a:solidFill>
              </a:rPr>
              <a:t>2014 год – потребность перемен и новизны в культурной сфере, рост требований к обеспечению условий для отдыха и творческого развития населения, предоставления доступных и разнообразных культурных услуг, формирование комфортной среды проживания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2275" y="549275"/>
            <a:ext cx="56880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21" name="Содержимое 12"/>
          <p:cNvSpPr>
            <a:spLocks noGrp="1"/>
          </p:cNvSpPr>
          <p:nvPr>
            <p:ph idx="1"/>
          </p:nvPr>
        </p:nvSpPr>
        <p:spPr>
          <a:xfrm>
            <a:off x="395288" y="2492375"/>
            <a:ext cx="8640762" cy="3313113"/>
          </a:xfrm>
        </p:spPr>
        <p:txBody>
          <a:bodyPr/>
          <a:lstStyle/>
          <a:p>
            <a:pPr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Р</a:t>
            </a:r>
            <a:r>
              <a:rPr lang="ru-RU" sz="1600" dirty="0" smtClean="0">
                <a:solidFill>
                  <a:schemeClr val="tx2"/>
                </a:solidFill>
              </a:rPr>
              <a:t>еализация мероприятий государственной программы Архангельской области «Культура Русского Севера (2013 – 2020 годы)»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			</a:t>
            </a:r>
            <a:r>
              <a:rPr lang="ru-RU" sz="1600" b="1" dirty="0" smtClean="0">
                <a:solidFill>
                  <a:schemeClr val="tx2"/>
                </a:solidFill>
              </a:rPr>
              <a:t>эффективность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– </a:t>
            </a:r>
            <a:r>
              <a:rPr lang="ru-RU" sz="1800" b="1" dirty="0" smtClean="0">
                <a:solidFill>
                  <a:schemeClr val="tx2"/>
                </a:solidFill>
              </a:rPr>
              <a:t>94,5%</a:t>
            </a:r>
            <a:endParaRPr lang="ru-RU" sz="1400" dirty="0" smtClean="0">
              <a:solidFill>
                <a:schemeClr val="tx2"/>
              </a:solidFill>
            </a:endParaRPr>
          </a:p>
          <a:p>
            <a:pPr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З</a:t>
            </a:r>
            <a:r>
              <a:rPr lang="ru-RU" sz="1600" dirty="0" smtClean="0">
                <a:solidFill>
                  <a:schemeClr val="tx2"/>
                </a:solidFill>
              </a:rPr>
              <a:t>начительное повышение заработной платы работников культуры.</a:t>
            </a:r>
          </a:p>
          <a:p>
            <a:pPr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М</a:t>
            </a:r>
            <a:r>
              <a:rPr lang="ru-RU" sz="1600" dirty="0" smtClean="0">
                <a:solidFill>
                  <a:schemeClr val="tx2"/>
                </a:solidFill>
              </a:rPr>
              <a:t>еры социального стимулирования, повышения социального статуса работника культуры, сохранение кадрового потенциала.</a:t>
            </a:r>
          </a:p>
          <a:p>
            <a:pPr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У</a:t>
            </a:r>
            <a:r>
              <a:rPr lang="ru-RU" sz="1600" dirty="0" smtClean="0">
                <a:solidFill>
                  <a:schemeClr val="tx2"/>
                </a:solidFill>
              </a:rPr>
              <a:t>лучшение  материально-технической базы сферы культуры.</a:t>
            </a:r>
          </a:p>
          <a:p>
            <a:pPr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У</a:t>
            </a:r>
            <a:r>
              <a:rPr lang="ru-RU" sz="1600" dirty="0" smtClean="0">
                <a:solidFill>
                  <a:schemeClr val="tx2"/>
                </a:solidFill>
              </a:rPr>
              <a:t>величение объема привлеченных финансовых средств из федерального бюджета.</a:t>
            </a:r>
          </a:p>
          <a:p>
            <a:pPr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И</a:t>
            </a:r>
            <a:r>
              <a:rPr lang="ru-RU" sz="1600" dirty="0" smtClean="0">
                <a:solidFill>
                  <a:schemeClr val="tx2"/>
                </a:solidFill>
              </a:rPr>
              <a:t>сполнение государственных заданий и показателей «дорожных карт» в рамках реализации «майских» Указов Президента Российской Федерации.</a:t>
            </a:r>
          </a:p>
          <a:p>
            <a:pPr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У</a:t>
            </a:r>
            <a:r>
              <a:rPr lang="ru-RU" sz="1600" dirty="0" smtClean="0">
                <a:solidFill>
                  <a:schemeClr val="tx2"/>
                </a:solidFill>
              </a:rPr>
              <a:t>тверждение «Основ государственной культурной политики» (Указ Президента Российской Федерации от 24.12.2014 № 808).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76600" y="836613"/>
            <a:ext cx="5362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Год культуры в Российской Федерации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3851275" y="1268413"/>
            <a:ext cx="5113338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  <a:latin typeface="Cambria" pitchFamily="18" charset="0"/>
              </a:rPr>
              <a:t>Указ Президента Российской Федерации </a:t>
            </a:r>
            <a:br>
              <a:rPr lang="ru-RU" sz="1600" b="1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600" b="1">
                <a:solidFill>
                  <a:schemeClr val="tx2"/>
                </a:solidFill>
                <a:latin typeface="Cambria" pitchFamily="18" charset="0"/>
              </a:rPr>
              <a:t>от 22 апреля 2013 года № 375</a:t>
            </a:r>
          </a:p>
        </p:txBody>
      </p:sp>
      <p:pic>
        <p:nvPicPr>
          <p:cNvPr id="9224" name="Рисунок 8" descr="Год культуры_логоти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8500"/>
            <a:ext cx="16573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3850" y="2636838"/>
            <a:ext cx="0" cy="2952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3850" y="1989138"/>
            <a:ext cx="6696075" cy="407987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ФАКТОРЫ ЭФФЕКТИВНОСТИ и ПОЗИТИВНОЙ ДИНАМИКИ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8175" y="6373813"/>
            <a:ext cx="5256213" cy="3683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Приоритет – региональная культура</a:t>
            </a:r>
          </a:p>
        </p:txBody>
      </p:sp>
      <p:sp>
        <p:nvSpPr>
          <p:cNvPr id="10243" name="Содержимое 12"/>
          <p:cNvSpPr>
            <a:spLocks noGrp="1"/>
          </p:cNvSpPr>
          <p:nvPr>
            <p:ph idx="1"/>
          </p:nvPr>
        </p:nvSpPr>
        <p:spPr>
          <a:xfrm>
            <a:off x="468313" y="1268413"/>
            <a:ext cx="8496300" cy="3240087"/>
          </a:xfrm>
        </p:spPr>
        <p:txBody>
          <a:bodyPr/>
          <a:lstStyle/>
          <a:p>
            <a:pPr marL="180000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Р</a:t>
            </a:r>
            <a:r>
              <a:rPr lang="ru-RU" sz="1600" dirty="0" smtClean="0">
                <a:solidFill>
                  <a:schemeClr val="tx2"/>
                </a:solidFill>
              </a:rPr>
              <a:t>еализация общественно значимых культурных мероприятий в рамках регионального проекта </a:t>
            </a:r>
            <a:r>
              <a:rPr lang="ru-RU" sz="1600" b="1" dirty="0" smtClean="0">
                <a:solidFill>
                  <a:schemeClr val="tx2"/>
                </a:solidFill>
              </a:rPr>
              <a:t>«Созвездие северных фестивалей»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pPr marL="180000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рганизация и проведение в Архангельской области </a:t>
            </a:r>
            <a:r>
              <a:rPr lang="ru-RU" sz="1600" b="1" dirty="0" smtClean="0">
                <a:solidFill>
                  <a:schemeClr val="tx2"/>
                </a:solidFill>
              </a:rPr>
              <a:t>выставок </a:t>
            </a:r>
            <a:r>
              <a:rPr lang="ru-RU" sz="1600" dirty="0" smtClean="0">
                <a:solidFill>
                  <a:schemeClr val="tx2"/>
                </a:solidFill>
              </a:rPr>
              <a:t>федеральных музеев </a:t>
            </a:r>
            <a:r>
              <a:rPr lang="ru-RU" sz="1600" b="1" dirty="0" smtClean="0">
                <a:solidFill>
                  <a:schemeClr val="tx2"/>
                </a:solidFill>
              </a:rPr>
              <a:t>и концертов</a:t>
            </a:r>
            <a:r>
              <a:rPr lang="ru-RU" sz="1600" dirty="0" smtClean="0">
                <a:solidFill>
                  <a:schemeClr val="tx2"/>
                </a:solidFill>
              </a:rPr>
              <a:t> артистов филармоний из субъектов Российской Федерации.</a:t>
            </a:r>
          </a:p>
          <a:p>
            <a:pPr marL="180000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Ф</a:t>
            </a:r>
            <a:r>
              <a:rPr lang="ru-RU" sz="1600" dirty="0" smtClean="0">
                <a:solidFill>
                  <a:schemeClr val="tx2"/>
                </a:solidFill>
              </a:rPr>
              <a:t>ормирование </a:t>
            </a:r>
            <a:r>
              <a:rPr lang="ru-RU" sz="1600" b="1" dirty="0" smtClean="0">
                <a:solidFill>
                  <a:schemeClr val="tx2"/>
                </a:solidFill>
              </a:rPr>
              <a:t>новой концертной площадки </a:t>
            </a:r>
            <a:r>
              <a:rPr lang="ru-RU" sz="1600" dirty="0" smtClean="0">
                <a:solidFill>
                  <a:schemeClr val="tx2"/>
                </a:solidFill>
              </a:rPr>
              <a:t>на базе концертного зала Архангельского музыкального колледжа.</a:t>
            </a:r>
          </a:p>
          <a:p>
            <a:pPr marL="180000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Р</a:t>
            </a:r>
            <a:r>
              <a:rPr lang="ru-RU" sz="1600" dirty="0" smtClean="0">
                <a:solidFill>
                  <a:schemeClr val="tx2"/>
                </a:solidFill>
              </a:rPr>
              <a:t>азвитие Дома народного творчества для </a:t>
            </a:r>
            <a:r>
              <a:rPr lang="ru-RU" sz="1600" b="1" dirty="0" smtClean="0">
                <a:solidFill>
                  <a:schemeClr val="tx2"/>
                </a:solidFill>
              </a:rPr>
              <a:t>координации деятельности </a:t>
            </a:r>
            <a:r>
              <a:rPr lang="ru-RU" sz="1600" dirty="0" smtClean="0">
                <a:solidFill>
                  <a:schemeClr val="tx2"/>
                </a:solidFill>
              </a:rPr>
              <a:t>самодеятельных народных коллективов, поддержки и развития муниципальных учреждений культуры муниципальных  образований Архангельской области.</a:t>
            </a:r>
          </a:p>
          <a:p>
            <a:pPr marL="0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ткрытие в Архангельском краеведческом музее нового раздела </a:t>
            </a:r>
            <a:r>
              <a:rPr lang="ru-RU" sz="1600" b="1" dirty="0" smtClean="0">
                <a:solidFill>
                  <a:schemeClr val="tx2"/>
                </a:solidFill>
              </a:rPr>
              <a:t>постоянной экспозиции </a:t>
            </a:r>
            <a:r>
              <a:rPr lang="ru-RU" sz="1600" dirty="0" smtClean="0">
                <a:solidFill>
                  <a:schemeClr val="tx2"/>
                </a:solidFill>
              </a:rPr>
              <a:t>музея «Архангельск – первый порт Российского государства»</a:t>
            </a:r>
          </a:p>
        </p:txBody>
      </p:sp>
      <p:grpSp>
        <p:nvGrpSpPr>
          <p:cNvPr id="10244" name="Группа 9"/>
          <p:cNvGrpSpPr>
            <a:grpSpLocks/>
          </p:cNvGrpSpPr>
          <p:nvPr/>
        </p:nvGrpSpPr>
        <p:grpSpPr bwMode="auto">
          <a:xfrm>
            <a:off x="34925" y="4652963"/>
            <a:ext cx="9015413" cy="1584325"/>
            <a:chOff x="34925" y="4437063"/>
            <a:chExt cx="9015413" cy="1584325"/>
          </a:xfrm>
        </p:grpSpPr>
        <p:pic>
          <p:nvPicPr>
            <p:cNvPr id="10248" name="Picture 15" descr="Региональный каталог объединит музеи области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437063"/>
              <a:ext cx="2232025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1" descr="D:\Document\Gurjeva\Презентации\ФОТО\Открытие концертного зала музколлежда\22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4437063"/>
              <a:ext cx="2520950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2" descr="D:\Document\Gurjeva\Презентации\ФОТО\IMG_893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7900" y="4437063"/>
              <a:ext cx="2376488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3" descr="D:\Document\Gurjeva\Презентации\ФОТО\дамы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388" y="4437063"/>
              <a:ext cx="188595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Содержимое 3" descr="лого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5288" y="1341438"/>
            <a:ext cx="0" cy="29511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288" y="765175"/>
            <a:ext cx="3455987" cy="40798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ОСНОВНЫЕ ЗАДАЧИ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692696"/>
            <a:ext cx="5976664" cy="4320480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На территории Архангельской области </a:t>
            </a:r>
            <a:r>
              <a:rPr lang="ru-RU" sz="1600" dirty="0" smtClean="0">
                <a:solidFill>
                  <a:schemeClr val="tx2"/>
                </a:solidFill>
              </a:rPr>
              <a:t> –</a:t>
            </a:r>
            <a:endParaRPr lang="ru-RU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                           1849 </a:t>
            </a:r>
            <a:r>
              <a:rPr lang="ru-RU" sz="1600" b="1" dirty="0" smtClean="0">
                <a:solidFill>
                  <a:schemeClr val="tx2"/>
                </a:solidFill>
              </a:rPr>
              <a:t>объектов культурного наследия</a:t>
            </a:r>
            <a:r>
              <a:rPr lang="ru-RU" sz="1600" dirty="0" smtClean="0">
                <a:solidFill>
                  <a:schemeClr val="tx2"/>
                </a:solidFill>
              </a:rPr>
              <a:t>,</a:t>
            </a:r>
            <a:r>
              <a:rPr lang="ru-RU" sz="1600" dirty="0" smtClean="0">
                <a:solidFill>
                  <a:schemeClr val="tx2"/>
                </a:solidFill>
              </a:rPr>
              <a:t> в том числе: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507</a:t>
            </a:r>
            <a:r>
              <a:rPr lang="ru-RU" sz="1600" dirty="0" smtClean="0">
                <a:solidFill>
                  <a:schemeClr val="tx2"/>
                </a:solidFill>
              </a:rPr>
              <a:t> - федерального значения;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1342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– </a:t>
            </a:r>
            <a:r>
              <a:rPr lang="ru-RU" sz="1600" dirty="0" smtClean="0">
                <a:solidFill>
                  <a:schemeClr val="tx2"/>
                </a:solidFill>
              </a:rPr>
              <a:t>регионального</a:t>
            </a:r>
            <a:r>
              <a:rPr lang="ru-RU" sz="1600" dirty="0" smtClean="0">
                <a:solidFill>
                  <a:schemeClr val="tx2"/>
                </a:solidFill>
              </a:rPr>
              <a:t> значения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лог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Documents and Settings\anna_gamulina\Desktop\для презентации\слайд 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002" y="1844824"/>
            <a:ext cx="3540998" cy="4268976"/>
          </a:xfrm>
          <a:prstGeom prst="rect">
            <a:avLst/>
          </a:prstGeom>
          <a:noFill/>
        </p:spPr>
      </p:pic>
      <p:pic>
        <p:nvPicPr>
          <p:cNvPr id="27656" name="Picture 8" descr="C:\Documents and Settings\anna_gamulina\Desktop\для презентации\слайд 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3023828" cy="2419064"/>
          </a:xfrm>
          <a:prstGeom prst="rect">
            <a:avLst/>
          </a:prstGeom>
          <a:noFill/>
        </p:spPr>
      </p:pic>
      <p:pic>
        <p:nvPicPr>
          <p:cNvPr id="27657" name="Picture 9" descr="C:\Documents and Settings\anna_gamulina\Desktop\для презентации\слайд 4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5403978" cy="2880320"/>
          </a:xfrm>
          <a:prstGeom prst="rect">
            <a:avLst/>
          </a:prstGeom>
          <a:noFill/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5934670"/>
            <a:ext cx="9144000" cy="92333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</a:rPr>
              <a:t>Стратегия охраны объектов культурного наследия </a:t>
            </a:r>
            <a:r>
              <a:rPr lang="ru-RU" b="1" dirty="0" smtClean="0">
                <a:solidFill>
                  <a:schemeClr val="tx2"/>
                </a:solidFill>
              </a:rPr>
              <a:t>                    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ru-RU" b="1" dirty="0">
                <a:solidFill>
                  <a:schemeClr val="tx2"/>
                </a:solidFill>
              </a:rPr>
              <a:t>памятников истории и культуры) народов Российской Федерации,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расположенных </a:t>
            </a:r>
            <a:r>
              <a:rPr lang="ru-RU" b="1" dirty="0">
                <a:solidFill>
                  <a:schemeClr val="tx2"/>
                </a:solidFill>
              </a:rPr>
              <a:t>на территории Архангельской </a:t>
            </a:r>
            <a:r>
              <a:rPr lang="ru-RU" b="1" dirty="0" smtClean="0">
                <a:solidFill>
                  <a:schemeClr val="tx2"/>
                </a:solidFill>
              </a:rPr>
              <a:t>области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359"/>
          <p:cNvGraphicFramePr>
            <a:graphicFrameLocks noGrp="1"/>
          </p:cNvGraphicFramePr>
          <p:nvPr>
            <p:ph idx="4294967295"/>
          </p:nvPr>
        </p:nvGraphicFramePr>
        <p:xfrm>
          <a:off x="0" y="1268413"/>
          <a:ext cx="6588224" cy="5436192"/>
        </p:xfrm>
        <a:graphic>
          <a:graphicData uri="http://schemas.openxmlformats.org/drawingml/2006/table">
            <a:tbl>
              <a:tblPr firstCol="1">
                <a:tableStyleId>{69CF1AB2-1976-4502-BF36-3FF5EA218861}</a:tableStyleId>
              </a:tblPr>
              <a:tblGrid>
                <a:gridCol w="1547664"/>
                <a:gridCol w="1152128"/>
                <a:gridCol w="1008112"/>
                <a:gridCol w="1656184"/>
                <a:gridCol w="1224136"/>
              </a:tblGrid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Федеральные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Областные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Муниципальные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Учреждения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культурно-досугового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типа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+445 филиалов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+445 филиалов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6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Библиотеки                                                                    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+360 филиалов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+360 филиалов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Музеи                                                                                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+4 филиала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+2 филиала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+6 филиалов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9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ДМШ, ДШИ, ДХШ                                  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муниципальных,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негосударственная</a:t>
                      </a:r>
                      <a:endParaRPr kumimoji="0" lang="ru-RU" sz="11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41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Театрально-концертные учреждения                  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Учреждения СПО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Парки культуры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Учреждения в сфере охраны ОКН                                                          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Киноорганизации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киноучреждения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6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негосударственных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Другие учреждения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+4 филиала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+807 филиалов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+811 филиала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34088" y="1217613"/>
          <a:ext cx="3856037" cy="5430837"/>
        </p:xfrm>
        <a:graphic>
          <a:graphicData uri="http://schemas.openxmlformats.org/presentationml/2006/ole">
            <p:oleObj spid="_x0000_s1026" r:id="rId3" imgW="3853006" imgH="5432007" progId="Excel.Chart.8">
              <p:embed/>
            </p:oleObj>
          </a:graphicData>
        </a:graphic>
      </p:graphicFrame>
      <p:pic>
        <p:nvPicPr>
          <p:cNvPr id="1107" name="Содержимое 3" descr="лого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741363"/>
            <a:ext cx="8064500" cy="392112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chemeClr val="tx2"/>
                </a:solidFill>
              </a:rPr>
              <a:t>СТРУКТУРА СЕТИ УЧРЕЖДЕНИЙ КУЛЬТУРЫ И ИСКУССТВА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79613" y="6227763"/>
            <a:ext cx="5329237" cy="3698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chemeClr val="tx2"/>
                </a:solidFill>
              </a:rPr>
              <a:t>Востребованность</a:t>
            </a:r>
            <a:r>
              <a:rPr lang="ru-RU" b="1" dirty="0">
                <a:solidFill>
                  <a:schemeClr val="tx2"/>
                </a:solidFill>
              </a:rPr>
              <a:t> учреждений культуры</a:t>
            </a: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22875" y="1557338"/>
          <a:ext cx="3957638" cy="4319587"/>
        </p:xfrm>
        <a:graphic>
          <a:graphicData uri="http://schemas.openxmlformats.org/presentationml/2006/ole">
            <p:oleObj spid="_x0000_s2050" r:id="rId3" imgW="3962743" imgH="4322439" progId="Excel.Chart.8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/>
          </p:cNvGraphicFramePr>
          <p:nvPr/>
        </p:nvGraphicFramePr>
        <p:xfrm>
          <a:off x="57150" y="1844675"/>
          <a:ext cx="5235575" cy="4227513"/>
        </p:xfrm>
        <a:graphic>
          <a:graphicData uri="http://schemas.openxmlformats.org/presentationml/2006/ole">
            <p:oleObj spid="_x0000_s2051" r:id="rId4" imgW="4785775" imgH="3987130" progId="Excel.Chart.8">
              <p:embed/>
            </p:oleObj>
          </a:graphicData>
        </a:graphic>
      </p:graphicFrame>
      <p:pic>
        <p:nvPicPr>
          <p:cNvPr id="2053" name="Picture 8" descr="D:\Document\Gurjeva\Презентации\ФОТО\люди в сине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990975"/>
            <a:ext cx="863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D:\Document\Gurjeva\Презентации\ФОТО\люди в сине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068638"/>
            <a:ext cx="10795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D:\Document\Gurjeva\Презентации\ФОТО\люди в сине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1844675"/>
            <a:ext cx="14176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Содержимое 3" descr="лого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0825" y="908050"/>
            <a:ext cx="6049963" cy="409575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16000" algn="ctr">
              <a:defRPr/>
            </a:pPr>
            <a:r>
              <a:rPr lang="ru-RU" b="1" dirty="0">
                <a:solidFill>
                  <a:schemeClr val="tx2"/>
                </a:solidFill>
              </a:rPr>
              <a:t>УВЕЛИЧЕНИЕ ПОСЕЩЕНИЙ УЧРЕЖДЕНИЙ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850" y="1341438"/>
            <a:ext cx="2851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2 396 420,5 тыс. рублей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0" y="1844675"/>
            <a:ext cx="2952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+mn-lt"/>
              </a:rPr>
              <a:t>Структура финансирования: типы учреждений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5288" y="6388100"/>
            <a:ext cx="8353425" cy="354013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chemeClr val="tx2"/>
                </a:solidFill>
              </a:rPr>
              <a:t>Доля расходов на культуру от общих расходов консолидированного бюджета - 2,9%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8" y="1649413"/>
          <a:ext cx="3917950" cy="4638675"/>
        </p:xfrm>
        <a:graphic>
          <a:graphicData uri="http://schemas.openxmlformats.org/presentationml/2006/ole">
            <p:oleObj spid="_x0000_s3074" r:id="rId3" imgW="3920068" imgH="4639458" progId="Excel.Chart.8">
              <p:embed/>
            </p:oleObj>
          </a:graphicData>
        </a:graphic>
      </p:graphicFrame>
      <p:pic>
        <p:nvPicPr>
          <p:cNvPr id="3078" name="Содержимое 3" descr="лого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950" y="787400"/>
            <a:ext cx="4032250" cy="409575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16000" algn="ctr">
              <a:defRPr/>
            </a:pPr>
            <a:r>
              <a:rPr lang="ru-RU" b="1" dirty="0">
                <a:solidFill>
                  <a:schemeClr val="tx2"/>
                </a:solidFill>
              </a:rPr>
              <a:t>БЮДЖЕТНОЕ ФИНАНСИРОВАНИЕ</a:t>
            </a: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3708400" y="1412875"/>
          <a:ext cx="5328146" cy="4824536"/>
        </p:xfrm>
        <a:graphic>
          <a:graphicData uri="http://schemas.openxmlformats.org/drawingml/2006/table">
            <a:tbl>
              <a:tblPr/>
              <a:tblGrid>
                <a:gridCol w="1224136"/>
                <a:gridCol w="792088"/>
                <a:gridCol w="936104"/>
                <a:gridCol w="1152128"/>
                <a:gridCol w="1223690"/>
              </a:tblGrid>
              <a:tr h="1681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Тип учреждения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Поступило за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6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бюджетное финансирование,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поступления от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предприни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мательской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и иной приносящей доход деятельности,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доля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предпринима-тельской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и иной приносящей доход деятельности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общей структуре поступлений финансовых средств, процентов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Культурно-досуговые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учреждения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628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1 233 459,8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1 047 926,8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185 533,0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Библиотеки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628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572 598,0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565 310,6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7 287,4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Театры, концертные организации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6288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433 358,8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302 910,2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130 448,6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30,1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Музеи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6288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410 450,1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309 595,1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53 232,0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Парки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6288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89 054,5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15 837,8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73 216,7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82,2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Образовательные организации культуры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628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702 308,8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656 277,9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46 030,9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Прочие учреждения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628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4 415,4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3 886,4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Прочие мероприятия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628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115 888,3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115 888,3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Аппарат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6288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108 773,1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108 773,1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3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7917" marR="479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27538" y="757238"/>
            <a:ext cx="4608512" cy="511175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16000" algn="ctr">
              <a:defRPr/>
            </a:pPr>
            <a:r>
              <a:rPr lang="ru-RU" sz="1200" b="1" dirty="0">
                <a:solidFill>
                  <a:schemeClr val="tx2"/>
                </a:solidFill>
              </a:rPr>
              <a:t>ИСПОЛНЕНИЕ БЮДЖЕТА ПО КУЛЬТУРЕ ИЗ КОНСОЛИДИРОВАННОГО БЮДЖЕТА (по типам учреждений)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Содержимое 3" descr="лог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0825" y="908050"/>
            <a:ext cx="4679950" cy="1385888"/>
          </a:xfrm>
          <a:prstGeom prst="flowChartProcess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16000"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Доходы</a:t>
            </a:r>
            <a:r>
              <a:rPr lang="ru-RU" sz="1600" dirty="0">
                <a:solidFill>
                  <a:schemeClr val="tx2"/>
                </a:solidFill>
              </a:rPr>
              <a:t> государственных и муниципальных учреждений культуры от предпринимательской и иной приносящей доход деятельности –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700" b="1" dirty="0">
                <a:solidFill>
                  <a:schemeClr val="tx2"/>
                </a:solidFill>
              </a:rPr>
              <a:t/>
            </a:r>
            <a:br>
              <a:rPr lang="ru-RU" sz="1700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543 900,6</a:t>
            </a:r>
            <a:r>
              <a:rPr lang="ru-RU" sz="1700" b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тыс. рублей </a:t>
            </a:r>
          </a:p>
          <a:p>
            <a:pPr marL="216000" algn="ctr">
              <a:defRPr/>
            </a:pPr>
            <a:r>
              <a:rPr lang="ru-RU" sz="1600" dirty="0">
                <a:solidFill>
                  <a:schemeClr val="tx2"/>
                </a:solidFill>
              </a:rPr>
              <a:t>(</a:t>
            </a:r>
            <a:r>
              <a:rPr lang="ru-RU" b="1" dirty="0">
                <a:solidFill>
                  <a:schemeClr val="tx2"/>
                </a:solidFill>
              </a:rPr>
              <a:t>14,8%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к бюджетному финансированию)</a:t>
            </a:r>
          </a:p>
        </p:txBody>
      </p:sp>
      <p:graphicFrame>
        <p:nvGraphicFramePr>
          <p:cNvPr id="4098" name="Object 11"/>
          <p:cNvGraphicFramePr>
            <a:graphicFrameLocks/>
          </p:cNvGraphicFramePr>
          <p:nvPr/>
        </p:nvGraphicFramePr>
        <p:xfrm>
          <a:off x="179388" y="2492375"/>
          <a:ext cx="4779962" cy="3487738"/>
        </p:xfrm>
        <a:graphic>
          <a:graphicData uri="http://schemas.openxmlformats.org/presentationml/2006/ole">
            <p:oleObj spid="_x0000_s4098" r:id="rId4" imgW="4779678" imgH="3487214" progId="Excel.Chart.8">
              <p:embed/>
            </p:oleObj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58888" y="6308725"/>
            <a:ext cx="5472112" cy="36988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РОСТ ДОХОДОВ УЧРЕЖДЕНИЙ КУЛЬТУРЫ </a:t>
            </a:r>
          </a:p>
        </p:txBody>
      </p:sp>
      <p:graphicFrame>
        <p:nvGraphicFramePr>
          <p:cNvPr id="4099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84688" y="1649413"/>
          <a:ext cx="4710112" cy="4627562"/>
        </p:xfrm>
        <a:graphic>
          <a:graphicData uri="http://schemas.openxmlformats.org/presentationml/2006/ole">
            <p:oleObj spid="_x0000_s4099" r:id="rId5" imgW="4706520" imgH="4627265" progId="Excel.Chart.8">
              <p:embed/>
            </p:oleObj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163" y="1484313"/>
            <a:ext cx="3529012" cy="831850"/>
          </a:xfrm>
          <a:prstGeom prst="flowChartProcess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16000" algn="ctr">
              <a:defRPr/>
            </a:pPr>
            <a:r>
              <a:rPr lang="ru-RU" sz="1600" b="1" dirty="0">
                <a:solidFill>
                  <a:schemeClr val="tx2"/>
                </a:solidFill>
              </a:rPr>
              <a:t>Доля</a:t>
            </a:r>
            <a:r>
              <a:rPr lang="ru-RU" sz="1600" dirty="0">
                <a:solidFill>
                  <a:schemeClr val="tx2"/>
                </a:solidFill>
              </a:rPr>
              <a:t> предпринимательской и иной приносящей доход деятельности (по типам учреждений), проценты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3600400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Реставрация объектов культурного наследия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Архангельской области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в 2014 году 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лог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484784"/>
            <a:ext cx="0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6237312"/>
            <a:ext cx="8640960" cy="369332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Федеральная </a:t>
            </a:r>
            <a:r>
              <a:rPr lang="ru-RU" b="1" dirty="0">
                <a:solidFill>
                  <a:schemeClr val="tx2"/>
                </a:solidFill>
              </a:rPr>
              <a:t>целевая </a:t>
            </a:r>
            <a:r>
              <a:rPr lang="ru-RU" b="1" dirty="0" smtClean="0">
                <a:solidFill>
                  <a:schemeClr val="tx2"/>
                </a:solidFill>
              </a:rPr>
              <a:t>программа «Культура </a:t>
            </a:r>
            <a:r>
              <a:rPr lang="ru-RU" b="1" dirty="0">
                <a:solidFill>
                  <a:schemeClr val="tx2"/>
                </a:solidFill>
              </a:rPr>
              <a:t>России (</a:t>
            </a:r>
            <a:r>
              <a:rPr lang="ru-RU" b="1" dirty="0" smtClean="0">
                <a:solidFill>
                  <a:schemeClr val="tx2"/>
                </a:solidFill>
              </a:rPr>
              <a:t>2012 – 2018 </a:t>
            </a:r>
            <a:r>
              <a:rPr lang="ru-RU" b="1" dirty="0">
                <a:solidFill>
                  <a:schemeClr val="tx2"/>
                </a:solidFill>
              </a:rPr>
              <a:t>годы</a:t>
            </a:r>
            <a:r>
              <a:rPr lang="ru-RU" b="1" dirty="0" smtClean="0">
                <a:solidFill>
                  <a:schemeClr val="tx2"/>
                </a:solidFill>
              </a:rPr>
              <a:t>)»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7651" name="Picture 3" descr="C:\Documents and Settings\anna_gamulina\Desktop\для презентации\Бережная Дуб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00808"/>
            <a:ext cx="2843808" cy="4350003"/>
          </a:xfrm>
          <a:prstGeom prst="rect">
            <a:avLst/>
          </a:prstGeom>
          <a:noFill/>
        </p:spPr>
      </p:pic>
      <p:pic>
        <p:nvPicPr>
          <p:cNvPr id="27652" name="Picture 4" descr="C:\Documents and Settings\anna_gamulina\Desktop\для презентации\Кимж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060848"/>
            <a:ext cx="2664296" cy="39604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96718" y="1700808"/>
            <a:ext cx="1547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 smtClean="0">
                <a:solidFill>
                  <a:schemeClr val="tx2"/>
                </a:solidFill>
              </a:rPr>
              <a:t>Бережная Дуброва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2060848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Кимжа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7654" name="Picture 6" descr="C:\Documents and Settings\anna_gamulina\Desktop\для презентации\Турчасовский пого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3671392" cy="275354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07704" y="3284984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tx2"/>
                </a:solidFill>
              </a:rPr>
              <a:t>Турчасовский погост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1520" y="836712"/>
            <a:ext cx="5472112" cy="40798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ПРИВЛЕЧЕНИЕ ФЕДЕРАЛЬНЫХ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7611</TotalTime>
  <Words>864</Words>
  <Application>Microsoft Office PowerPoint</Application>
  <PresentationFormat>Экран (4:3)</PresentationFormat>
  <Paragraphs>236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Wingdings 2</vt:lpstr>
      <vt:lpstr>Cambria</vt:lpstr>
      <vt:lpstr>Wingdings</vt:lpstr>
      <vt:lpstr>Тема Office</vt:lpstr>
      <vt:lpstr>Диаграмма Microsoft Office Excel</vt:lpstr>
      <vt:lpstr>Об информации,  содержащейся в докладе  о состоянии культуры  в Архангельской области                        за 2014 год</vt:lpstr>
      <vt:lpstr>Государственный доклад о состоянии сферы культуры в Архангельской области в 2014 году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ходе реализации  в 2013 году и оценке эффективности государственной программы Архангельской области «Культура Русского Севера (2013–2020 годы)»</dc:title>
  <dc:creator>Guryeva</dc:creator>
  <cp:lastModifiedBy>Anna_Gamulina</cp:lastModifiedBy>
  <cp:revision>728</cp:revision>
  <dcterms:created xsi:type="dcterms:W3CDTF">2014-04-10T10:10:11Z</dcterms:created>
  <dcterms:modified xsi:type="dcterms:W3CDTF">2015-09-17T08:33:48Z</dcterms:modified>
</cp:coreProperties>
</file>