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6" r:id="rId6"/>
    <p:sldId id="257" r:id="rId7"/>
    <p:sldId id="258" r:id="rId8"/>
    <p:sldId id="260" r:id="rId9"/>
    <p:sldId id="261" r:id="rId10"/>
    <p:sldId id="259" r:id="rId11"/>
    <p:sldId id="267" r:id="rId12"/>
    <p:sldId id="262" r:id="rId13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FF4"/>
    <a:srgbClr val="CC3300"/>
    <a:srgbClr val="004060"/>
    <a:srgbClr val="004B70"/>
    <a:srgbClr val="0066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3369" autoAdjust="0"/>
  </p:normalViewPr>
  <p:slideViewPr>
    <p:cSldViewPr>
      <p:cViewPr varScale="1">
        <p:scale>
          <a:sx n="84" d="100"/>
          <a:sy n="84" d="100"/>
        </p:scale>
        <p:origin x="96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6F82F5-8C49-4A37-AFA8-2563BB324F70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463EA0-3E9D-4C1D-920B-FE1EA9A78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496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BDBA-5823-4045-AD13-963F72F308CC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53BF0-CD8E-4557-BA60-A91E9FF25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DD74E-87BD-4A44-999C-CE5EF89CBDE7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B74E6-BA1B-4A23-8EF9-198227904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2532E-0BB6-4A15-B25C-069A4CD3AF35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B4EC-FEEC-4990-B4CD-670C5D7E4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23856-A2E2-47FF-A58E-335E12ABDCDA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EFF2-D67B-466F-9B40-7B69FD349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98BCA-AFD7-445B-A455-197C6EA79428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DD18-B0DA-4EF0-9F62-EE6362E67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94DA-60D6-436A-9F14-0F64793F6BE1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F9C7D-7C02-4EFF-BF6D-336869A32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C132-1E09-4BA3-A3EE-6E7BB111EB30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B56D-3FB9-43E3-8DC1-0360AAD99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5C907-DF76-45DF-B231-7A991E221F13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7E89D-543E-407D-8B12-EF25E2DA0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4CEB1-683E-45F7-93C4-0FFF6B7B4934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FFEE1-B88E-443B-928C-ED69E557D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9F4C9-547E-4887-9CF8-4A9DCAC4CCE4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DC844-D019-49CA-B679-67719B84F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3BA94-1988-41EE-A493-EF15B7A214FC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79355-A7B1-46F4-965A-CFD4A2FA0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7D5B1D1-0EC7-4ADD-A15E-30FEDC4856E6}" type="datetime1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BE685F3-1916-47A2-8305-D59D08D63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70" r:id="rId7"/>
    <p:sldLayoutId id="2147483771" r:id="rId8"/>
    <p:sldLayoutId id="2147483772" r:id="rId9"/>
    <p:sldLayoutId id="2147483763" r:id="rId10"/>
    <p:sldLayoutId id="21474837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217487" y="2204864"/>
            <a:ext cx="871378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kern="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ДОКЛАД</a:t>
            </a:r>
            <a:br>
              <a:rPr lang="ru-RU" sz="3200" kern="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ru-RU" sz="3200" kern="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О подготовке образовательных организаций </a:t>
            </a:r>
            <a:br>
              <a:rPr lang="ru-RU" sz="3200" kern="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ru-RU" sz="3200" kern="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на территории Архангельской области </a:t>
            </a:r>
            <a:br>
              <a:rPr lang="ru-RU" sz="3200" kern="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ru-RU" sz="3200" kern="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к началу нового 2017/18 учебного года</a:t>
            </a:r>
            <a:endParaRPr lang="ru-RU" sz="3200" b="1" dirty="0">
              <a:solidFill>
                <a:srgbClr val="052E65"/>
              </a:solidFill>
              <a:cs typeface="Arial" charset="0"/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3457575" y="6340475"/>
            <a:ext cx="22336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6436B"/>
                </a:solidFill>
                <a:cs typeface="Arial" charset="0"/>
              </a:rPr>
              <a:t> </a:t>
            </a:r>
            <a:r>
              <a:rPr lang="ru-RU" sz="1600" b="1" dirty="0" smtClean="0">
                <a:solidFill>
                  <a:srgbClr val="06436B"/>
                </a:solidFill>
                <a:cs typeface="Arial" charset="0"/>
              </a:rPr>
              <a:t>31 мая 2017 </a:t>
            </a:r>
            <a:r>
              <a:rPr lang="ru-RU" sz="1600" b="1" dirty="0">
                <a:solidFill>
                  <a:srgbClr val="06436B"/>
                </a:solidFill>
                <a:cs typeface="Arial" charset="0"/>
              </a:rPr>
              <a:t>года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691680" y="332656"/>
            <a:ext cx="6121356" cy="620713"/>
            <a:chOff x="1979712" y="1697947"/>
            <a:chExt cx="6121356" cy="620713"/>
          </a:xfrm>
        </p:grpSpPr>
        <p:pic>
          <p:nvPicPr>
            <p:cNvPr id="5" name="Picture 6" descr="photo310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1050" y="1697947"/>
              <a:ext cx="534988" cy="620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979712" y="1916832"/>
              <a:ext cx="61213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/>
                <a:t>МИНИСТЕРСТВО ОБРАЗОВАНИЯ                И НАУКИ АРХАНГЕЛЬСКОЙ ОБЛАСТИ</a:t>
              </a:r>
              <a:endParaRPr lang="ru-RU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900113" y="1530350"/>
            <a:ext cx="7770812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3300"/>
              </a:lnSpc>
            </a:pPr>
            <a:r>
              <a:rPr lang="ru-RU" altLang="ru-RU" sz="2800" b="1" dirty="0">
                <a:solidFill>
                  <a:srgbClr val="254061"/>
                </a:solidFill>
                <a:latin typeface="Calibri" pitchFamily="34" charset="0"/>
              </a:rPr>
              <a:t>Введение ФГОС </a:t>
            </a:r>
            <a:r>
              <a:rPr lang="ru-RU" altLang="ru-RU" sz="2800" b="1" dirty="0" smtClean="0">
                <a:solidFill>
                  <a:srgbClr val="254061"/>
                </a:solidFill>
                <a:latin typeface="Calibri" pitchFamily="34" charset="0"/>
              </a:rPr>
              <a:t>среднего </a:t>
            </a:r>
            <a:r>
              <a:rPr lang="ru-RU" altLang="ru-RU" sz="2800" b="1" dirty="0">
                <a:solidFill>
                  <a:srgbClr val="254061"/>
                </a:solidFill>
                <a:latin typeface="Calibri" pitchFamily="34" charset="0"/>
              </a:rPr>
              <a:t>общего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6966" y="4053274"/>
            <a:ext cx="8424936" cy="92333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Распоряжениями министерства образования и науки Архангельской области от 27 января 2017 года </a:t>
            </a:r>
            <a:r>
              <a:rPr lang="ru-RU" dirty="0" smtClean="0"/>
              <a:t>и </a:t>
            </a:r>
            <a:r>
              <a:rPr lang="ru-RU" dirty="0"/>
              <a:t>от 08 февраля 2017 года определен перечень «пилотных» площадок по введению </a:t>
            </a:r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824" y="5229200"/>
            <a:ext cx="8424936" cy="120032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АО ИОО </a:t>
            </a:r>
            <a:r>
              <a:rPr lang="ru-RU" dirty="0"/>
              <a:t>утвержден соответствующий план работы с «пилотными» </a:t>
            </a:r>
            <a:r>
              <a:rPr lang="ru-RU" dirty="0" smtClean="0"/>
              <a:t>площадками по проведению перед </a:t>
            </a:r>
            <a:r>
              <a:rPr lang="ru-RU" dirty="0"/>
              <a:t>началом 2017/18 учебного года </a:t>
            </a:r>
            <a:r>
              <a:rPr lang="ru-RU" dirty="0" smtClean="0"/>
              <a:t> различных образовательных мероприятий </a:t>
            </a:r>
            <a:r>
              <a:rPr lang="ru-RU" dirty="0"/>
              <a:t>(ВКС, </a:t>
            </a:r>
            <a:r>
              <a:rPr lang="ru-RU" dirty="0" err="1"/>
              <a:t>вебинары</a:t>
            </a:r>
            <a:r>
              <a:rPr lang="ru-RU" dirty="0"/>
              <a:t>, курсы повышения квалификации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2265427"/>
            <a:ext cx="8275389" cy="92333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2017/18 учебном году начнется массовый переход 5-х классов на обучение по федеральному государственному образовательному стандарту основного общего </a:t>
            </a: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390456" y="3325174"/>
            <a:ext cx="407672" cy="591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6" descr="photo31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18" y="332656"/>
            <a:ext cx="534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91680" y="551541"/>
            <a:ext cx="6121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МИНИСТЕРСТВО ОБРАЗОВАНИЯ                И НАУКИ АРХАНГЕЛЬСКОЙ ОБЛАСТИ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722598" y="1340450"/>
            <a:ext cx="7770812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3300"/>
              </a:lnSpc>
            </a:pPr>
            <a:r>
              <a:rPr lang="ru-RU" altLang="ru-RU" sz="2800" b="1" dirty="0" smtClean="0">
                <a:solidFill>
                  <a:srgbClr val="254061"/>
                </a:solidFill>
                <a:latin typeface="Calibri" pitchFamily="34" charset="0"/>
              </a:rPr>
              <a:t>Обеспечение образовательных организаций учебниками</a:t>
            </a:r>
            <a:endParaRPr lang="ru-RU" altLang="ru-RU" sz="2800" b="1" dirty="0">
              <a:solidFill>
                <a:srgbClr val="25406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6114" y="4221088"/>
            <a:ext cx="8424936" cy="95410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</a:t>
            </a:r>
            <a:r>
              <a:rPr lang="ru-RU" dirty="0" smtClean="0"/>
              <a:t> областном бюджете на </a:t>
            </a:r>
            <a:r>
              <a:rPr lang="ru-RU" dirty="0"/>
              <a:t>комплектование учебных фондов муниципальных общеобразовательных организаций в 2017 году </a:t>
            </a:r>
            <a:r>
              <a:rPr lang="ru-RU" dirty="0" smtClean="0"/>
              <a:t>предусмотрено </a:t>
            </a:r>
          </a:p>
          <a:p>
            <a:pPr algn="ctr"/>
            <a:r>
              <a:rPr lang="ru-RU" sz="2000" b="1" dirty="0" smtClean="0"/>
              <a:t>119 </a:t>
            </a:r>
            <a:r>
              <a:rPr lang="ru-RU" sz="2000" b="1" dirty="0"/>
              <a:t>566,5 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373216"/>
            <a:ext cx="8424936" cy="95410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соответствии с заключенными контрактами </a:t>
            </a:r>
            <a:r>
              <a:rPr lang="ru-RU" dirty="0" smtClean="0"/>
              <a:t>поставка </a:t>
            </a:r>
            <a:r>
              <a:rPr lang="ru-RU" dirty="0"/>
              <a:t>учебников </a:t>
            </a:r>
            <a:endParaRPr lang="ru-RU" dirty="0" smtClean="0"/>
          </a:p>
          <a:p>
            <a:pPr algn="ctr"/>
            <a:r>
              <a:rPr lang="ru-RU" dirty="0" smtClean="0"/>
              <a:t>в </a:t>
            </a:r>
            <a:r>
              <a:rPr lang="ru-RU" dirty="0"/>
              <a:t>образовательные организации области должна быть завершена </a:t>
            </a:r>
            <a:endParaRPr lang="ru-RU" dirty="0" smtClean="0"/>
          </a:p>
          <a:p>
            <a:pPr algn="ctr"/>
            <a:r>
              <a:rPr lang="ru-RU" sz="2000" b="1" dirty="0" smtClean="0"/>
              <a:t>до </a:t>
            </a:r>
            <a:r>
              <a:rPr lang="ru-RU" sz="2000" b="1" dirty="0"/>
              <a:t>25 </a:t>
            </a:r>
            <a:r>
              <a:rPr lang="ru-RU" sz="2000" b="1" dirty="0" smtClean="0"/>
              <a:t>августа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2408577"/>
            <a:ext cx="8275389" cy="92333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Нормативы на приобретение учебников </a:t>
            </a:r>
            <a:r>
              <a:rPr lang="ru-RU" dirty="0"/>
              <a:t>установлены </a:t>
            </a:r>
            <a:r>
              <a:rPr lang="ru-RU" dirty="0" smtClean="0"/>
              <a:t>законом </a:t>
            </a:r>
            <a:r>
              <a:rPr lang="ru-RU" dirty="0"/>
              <a:t>Архангельской области от 02 июля 2013 года № 712-41-ОЗ </a:t>
            </a:r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/>
              <a:t>Об образовании в Архангельской области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424746" y="3431385"/>
            <a:ext cx="407672" cy="591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6" descr="photo31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18" y="332656"/>
            <a:ext cx="534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91680" y="551541"/>
            <a:ext cx="6121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МИНИСТЕРСТВО ОБРАЗОВАНИЯ                И НАУКИ АРХАНГЕЛЬСКОЙ ОБЛАСТИ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491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47600"/>
              </p:ext>
            </p:extLst>
          </p:nvPr>
        </p:nvGraphicFramePr>
        <p:xfrm>
          <a:off x="515540" y="2703260"/>
          <a:ext cx="8136903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9706"/>
                <a:gridCol w="2408523"/>
                <a:gridCol w="2408523"/>
                <a:gridCol w="241015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п/п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педагогических вакансий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процентное соотношение к количеству педагогических работников в субъекте Российской Федерации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специальности, по которым имеется дефицит педагогических работников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3,3 %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Иностранный язык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3,9 %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Физика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8,5 %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Психолог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Русский язык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2,4  %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Физкультура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4,0  % 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Математика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1562" y="1343861"/>
            <a:ext cx="83848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Сведения об обеспеченности системы общего образования  региона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педагогическими работниками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 состоянию на 01 июня 2017 года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6" descr="photo31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18" y="332656"/>
            <a:ext cx="534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551541"/>
            <a:ext cx="6121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МИНИСТЕРСТВО ОБРАЗОВАНИЯ                И НАУКИ АРХАНГЕЛЬСКОЙ ОБЛАСТИ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8145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6" descr="C:\Documents and Settings\nick.IPPK\Рабочий стол\Презентация министерства\t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Rectangle 2"/>
          <p:cNvSpPr txBox="1">
            <a:spLocks noChangeArrowheads="1"/>
          </p:cNvSpPr>
          <p:nvPr/>
        </p:nvSpPr>
        <p:spPr>
          <a:xfrm>
            <a:off x="1411508" y="1421755"/>
            <a:ext cx="6572250" cy="939800"/>
          </a:xfrm>
          <a:prstGeom prst="rect">
            <a:avLst/>
          </a:prstGeom>
          <a:noFill/>
        </p:spPr>
        <p:txBody>
          <a:bodyPr/>
          <a:lstStyle/>
          <a:p>
            <a:pPr lvl="0" algn="ctr" eaLnBrk="0" hangingPunct="0">
              <a:lnSpc>
                <a:spcPts val="3300"/>
              </a:lnSpc>
            </a:pPr>
            <a:r>
              <a:rPr lang="ru-RU" sz="24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Сеть </a:t>
            </a: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образовательных организаций </a:t>
            </a:r>
          </a:p>
          <a:p>
            <a:pPr lvl="0" algn="ctr" eaLnBrk="0" hangingPunct="0">
              <a:lnSpc>
                <a:spcPts val="3300"/>
              </a:lnSpc>
            </a:pPr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Архангельской области</a:t>
            </a:r>
          </a:p>
          <a:p>
            <a:pPr algn="ctr" eaLnBrk="0" hangingPunct="0">
              <a:lnSpc>
                <a:spcPts val="3300"/>
              </a:lnSpc>
              <a:defRPr/>
            </a:pPr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222" name="Группа 27"/>
          <p:cNvGrpSpPr>
            <a:grpSpLocks/>
          </p:cNvGrpSpPr>
          <p:nvPr/>
        </p:nvGrpSpPr>
        <p:grpSpPr bwMode="auto">
          <a:xfrm>
            <a:off x="755576" y="2708920"/>
            <a:ext cx="3779838" cy="1206500"/>
            <a:chOff x="1214438" y="3571875"/>
            <a:chExt cx="3779837" cy="1206500"/>
          </a:xfrm>
        </p:grpSpPr>
        <p:sp>
          <p:nvSpPr>
            <p:cNvPr id="9259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14438" y="3571875"/>
              <a:ext cx="3779837" cy="1206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auto">
            <a:xfrm>
              <a:off x="2209801" y="3621087"/>
              <a:ext cx="2767011" cy="1114425"/>
            </a:xfrm>
            <a:custGeom>
              <a:avLst/>
              <a:gdLst/>
              <a:ahLst/>
              <a:cxnLst>
                <a:cxn ang="0">
                  <a:pos x="10164" y="4097"/>
                </a:cxn>
                <a:cxn ang="0">
                  <a:pos x="600" y="4097"/>
                </a:cxn>
                <a:cxn ang="0">
                  <a:pos x="18" y="3515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0" y="600"/>
                </a:cxn>
                <a:cxn ang="0">
                  <a:pos x="600" y="0"/>
                </a:cxn>
                <a:cxn ang="0">
                  <a:pos x="10164" y="0"/>
                </a:cxn>
                <a:cxn ang="0">
                  <a:pos x="10164" y="4097"/>
                </a:cxn>
              </a:cxnLst>
              <a:rect l="0" t="0" r="r" b="b"/>
              <a:pathLst>
                <a:path w="10164" h="4097">
                  <a:moveTo>
                    <a:pt x="10164" y="4097"/>
                  </a:moveTo>
                  <a:lnTo>
                    <a:pt x="600" y="4097"/>
                  </a:lnTo>
                  <a:lnTo>
                    <a:pt x="18" y="3515"/>
                  </a:lnTo>
                  <a:cubicBezTo>
                    <a:pt x="388" y="3144"/>
                    <a:pt x="617" y="2632"/>
                    <a:pt x="617" y="2066"/>
                  </a:cubicBezTo>
                  <a:lnTo>
                    <a:pt x="617" y="2066"/>
                  </a:lnTo>
                  <a:cubicBezTo>
                    <a:pt x="617" y="2066"/>
                    <a:pt x="617" y="2066"/>
                    <a:pt x="617" y="2066"/>
                  </a:cubicBezTo>
                  <a:cubicBezTo>
                    <a:pt x="617" y="1492"/>
                    <a:pt x="381" y="972"/>
                    <a:pt x="0" y="600"/>
                  </a:cubicBezTo>
                  <a:lnTo>
                    <a:pt x="600" y="0"/>
                  </a:lnTo>
                  <a:lnTo>
                    <a:pt x="10164" y="0"/>
                  </a:lnTo>
                  <a:lnTo>
                    <a:pt x="10164" y="409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4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auto">
            <a:xfrm>
              <a:off x="1263651" y="3625850"/>
              <a:ext cx="1114425" cy="1114425"/>
            </a:xfrm>
            <a:custGeom>
              <a:avLst/>
              <a:gdLst/>
              <a:ahLst/>
              <a:cxnLst>
                <a:cxn ang="0">
                  <a:pos x="0" y="2048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0" y="2048"/>
                </a:cxn>
                <a:cxn ang="0">
                  <a:pos x="0" y="2048"/>
                </a:cxn>
              </a:cxnLst>
              <a:rect l="0" t="0" r="r" b="b"/>
              <a:pathLst>
                <a:path w="4097" h="4096">
                  <a:moveTo>
                    <a:pt x="0" y="2048"/>
                  </a:moveTo>
                  <a:cubicBezTo>
                    <a:pt x="0" y="917"/>
                    <a:pt x="918" y="0"/>
                    <a:pt x="2049" y="0"/>
                  </a:cubicBezTo>
                  <a:cubicBezTo>
                    <a:pt x="2049" y="0"/>
                    <a:pt x="2049" y="0"/>
                    <a:pt x="2049" y="0"/>
                  </a:cubicBezTo>
                  <a:lnTo>
                    <a:pt x="2049" y="0"/>
                  </a:lnTo>
                  <a:cubicBezTo>
                    <a:pt x="3181" y="0"/>
                    <a:pt x="4097" y="917"/>
                    <a:pt x="4097" y="2048"/>
                  </a:cubicBezTo>
                  <a:cubicBezTo>
                    <a:pt x="4097" y="2048"/>
                    <a:pt x="4097" y="2048"/>
                    <a:pt x="4097" y="2048"/>
                  </a:cubicBezTo>
                  <a:lnTo>
                    <a:pt x="4097" y="2048"/>
                  </a:lnTo>
                  <a:cubicBezTo>
                    <a:pt x="4097" y="3181"/>
                    <a:pt x="3181" y="4096"/>
                    <a:pt x="2049" y="4096"/>
                  </a:cubicBezTo>
                  <a:cubicBezTo>
                    <a:pt x="2049" y="4096"/>
                    <a:pt x="2049" y="4096"/>
                    <a:pt x="2049" y="4096"/>
                  </a:cubicBezTo>
                  <a:lnTo>
                    <a:pt x="2049" y="4096"/>
                  </a:lnTo>
                  <a:cubicBezTo>
                    <a:pt x="918" y="4096"/>
                    <a:pt x="0" y="3181"/>
                    <a:pt x="0" y="2048"/>
                  </a:cubicBezTo>
                  <a:cubicBezTo>
                    <a:pt x="0" y="2048"/>
                    <a:pt x="0" y="2048"/>
                    <a:pt x="0" y="2048"/>
                  </a:cubicBezTo>
                  <a:close/>
                </a:path>
              </a:pathLst>
            </a:custGeom>
            <a:solidFill>
              <a:schemeClr val="bg1"/>
            </a:solidFill>
            <a:ln w="76200" cap="rnd">
              <a:solidFill>
                <a:schemeClr val="accent1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78875" y="3851959"/>
              <a:ext cx="652743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dirty="0" smtClean="0">
                  <a:solidFill>
                    <a:schemeClr val="accent1">
                      <a:lumMod val="75000"/>
                    </a:schemeClr>
                  </a:solidFill>
                </a:rPr>
                <a:t>37</a:t>
              </a:r>
              <a:endParaRPr lang="en-US" sz="3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263" name="TextBox 43"/>
            <p:cNvSpPr txBox="1">
              <a:spLocks noChangeArrowheads="1"/>
            </p:cNvSpPr>
            <p:nvPr/>
          </p:nvSpPr>
          <p:spPr bwMode="auto">
            <a:xfrm>
              <a:off x="2459021" y="3721397"/>
              <a:ext cx="242889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lvl="0">
                <a:spcBef>
                  <a:spcPct val="20000"/>
                </a:spcBef>
              </a:pPr>
              <a:r>
                <a:rPr lang="ru-RU" altLang="ru-RU" dirty="0" smtClean="0">
                  <a:solidFill>
                    <a:prstClr val="black"/>
                  </a:solidFill>
                </a:rPr>
                <a:t>Организации среднего профессионального образования</a:t>
              </a:r>
              <a:endParaRPr lang="ru-RU" altLang="ru-RU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23" name="Группа 28"/>
          <p:cNvGrpSpPr>
            <a:grpSpLocks/>
          </p:cNvGrpSpPr>
          <p:nvPr/>
        </p:nvGrpSpPr>
        <p:grpSpPr bwMode="auto">
          <a:xfrm>
            <a:off x="755576" y="4029720"/>
            <a:ext cx="3779838" cy="1206500"/>
            <a:chOff x="1214438" y="3571875"/>
            <a:chExt cx="3779837" cy="1206500"/>
          </a:xfrm>
        </p:grpSpPr>
        <p:sp>
          <p:nvSpPr>
            <p:cNvPr id="9254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14438" y="3571875"/>
              <a:ext cx="3779837" cy="1206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2209801" y="3621087"/>
              <a:ext cx="2767011" cy="1114425"/>
            </a:xfrm>
            <a:custGeom>
              <a:avLst/>
              <a:gdLst/>
              <a:ahLst/>
              <a:cxnLst>
                <a:cxn ang="0">
                  <a:pos x="10164" y="4097"/>
                </a:cxn>
                <a:cxn ang="0">
                  <a:pos x="600" y="4097"/>
                </a:cxn>
                <a:cxn ang="0">
                  <a:pos x="18" y="3515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0" y="600"/>
                </a:cxn>
                <a:cxn ang="0">
                  <a:pos x="600" y="0"/>
                </a:cxn>
                <a:cxn ang="0">
                  <a:pos x="10164" y="0"/>
                </a:cxn>
                <a:cxn ang="0">
                  <a:pos x="10164" y="4097"/>
                </a:cxn>
              </a:cxnLst>
              <a:rect l="0" t="0" r="r" b="b"/>
              <a:pathLst>
                <a:path w="10164" h="4097">
                  <a:moveTo>
                    <a:pt x="10164" y="4097"/>
                  </a:moveTo>
                  <a:lnTo>
                    <a:pt x="600" y="4097"/>
                  </a:lnTo>
                  <a:lnTo>
                    <a:pt x="18" y="3515"/>
                  </a:lnTo>
                  <a:cubicBezTo>
                    <a:pt x="388" y="3144"/>
                    <a:pt x="617" y="2632"/>
                    <a:pt x="617" y="2066"/>
                  </a:cubicBezTo>
                  <a:lnTo>
                    <a:pt x="617" y="2066"/>
                  </a:lnTo>
                  <a:cubicBezTo>
                    <a:pt x="617" y="2066"/>
                    <a:pt x="617" y="2066"/>
                    <a:pt x="617" y="2066"/>
                  </a:cubicBezTo>
                  <a:cubicBezTo>
                    <a:pt x="617" y="1492"/>
                    <a:pt x="381" y="972"/>
                    <a:pt x="0" y="600"/>
                  </a:cubicBezTo>
                  <a:lnTo>
                    <a:pt x="600" y="0"/>
                  </a:lnTo>
                  <a:lnTo>
                    <a:pt x="10164" y="0"/>
                  </a:lnTo>
                  <a:lnTo>
                    <a:pt x="10164" y="409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4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1263651" y="3625850"/>
              <a:ext cx="1114425" cy="1114425"/>
            </a:xfrm>
            <a:custGeom>
              <a:avLst/>
              <a:gdLst/>
              <a:ahLst/>
              <a:cxnLst>
                <a:cxn ang="0">
                  <a:pos x="0" y="2048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0" y="2048"/>
                </a:cxn>
                <a:cxn ang="0">
                  <a:pos x="0" y="2048"/>
                </a:cxn>
              </a:cxnLst>
              <a:rect l="0" t="0" r="r" b="b"/>
              <a:pathLst>
                <a:path w="4097" h="4096">
                  <a:moveTo>
                    <a:pt x="0" y="2048"/>
                  </a:moveTo>
                  <a:cubicBezTo>
                    <a:pt x="0" y="917"/>
                    <a:pt x="918" y="0"/>
                    <a:pt x="2049" y="0"/>
                  </a:cubicBezTo>
                  <a:cubicBezTo>
                    <a:pt x="2049" y="0"/>
                    <a:pt x="2049" y="0"/>
                    <a:pt x="2049" y="0"/>
                  </a:cubicBezTo>
                  <a:lnTo>
                    <a:pt x="2049" y="0"/>
                  </a:lnTo>
                  <a:cubicBezTo>
                    <a:pt x="3181" y="0"/>
                    <a:pt x="4097" y="917"/>
                    <a:pt x="4097" y="2048"/>
                  </a:cubicBezTo>
                  <a:cubicBezTo>
                    <a:pt x="4097" y="2048"/>
                    <a:pt x="4097" y="2048"/>
                    <a:pt x="4097" y="2048"/>
                  </a:cubicBezTo>
                  <a:lnTo>
                    <a:pt x="4097" y="2048"/>
                  </a:lnTo>
                  <a:cubicBezTo>
                    <a:pt x="4097" y="3181"/>
                    <a:pt x="3181" y="4096"/>
                    <a:pt x="2049" y="4096"/>
                  </a:cubicBezTo>
                  <a:cubicBezTo>
                    <a:pt x="2049" y="4096"/>
                    <a:pt x="2049" y="4096"/>
                    <a:pt x="2049" y="4096"/>
                  </a:cubicBezTo>
                  <a:lnTo>
                    <a:pt x="2049" y="4096"/>
                  </a:lnTo>
                  <a:cubicBezTo>
                    <a:pt x="918" y="4096"/>
                    <a:pt x="0" y="3181"/>
                    <a:pt x="0" y="2048"/>
                  </a:cubicBezTo>
                  <a:cubicBezTo>
                    <a:pt x="0" y="2048"/>
                    <a:pt x="0" y="2048"/>
                    <a:pt x="0" y="2048"/>
                  </a:cubicBezTo>
                  <a:close/>
                </a:path>
              </a:pathLst>
            </a:custGeom>
            <a:solidFill>
              <a:schemeClr val="bg1"/>
            </a:solidFill>
            <a:ln w="76200" cap="rnd">
              <a:solidFill>
                <a:schemeClr val="accent1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93826" y="3822700"/>
              <a:ext cx="886781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dirty="0" smtClean="0">
                  <a:solidFill>
                    <a:schemeClr val="accent1">
                      <a:lumMod val="75000"/>
                    </a:schemeClr>
                  </a:solidFill>
                </a:rPr>
                <a:t>35</a:t>
              </a:r>
              <a:r>
                <a:rPr lang="en-US" sz="3600" b="1" dirty="0" smtClean="0">
                  <a:solidFill>
                    <a:schemeClr val="accent1">
                      <a:lumMod val="75000"/>
                    </a:schemeClr>
                  </a:solidFill>
                </a:rPr>
                <a:t>7</a:t>
              </a:r>
              <a:endParaRPr lang="en-US" sz="3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258" name="TextBox 33"/>
            <p:cNvSpPr txBox="1">
              <a:spLocks noChangeArrowheads="1"/>
            </p:cNvSpPr>
            <p:nvPr/>
          </p:nvSpPr>
          <p:spPr bwMode="auto">
            <a:xfrm>
              <a:off x="2428860" y="3832228"/>
              <a:ext cx="250035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ru-RU" dirty="0" smtClean="0"/>
                <a:t>Общеобразовательные организации (</a:t>
              </a:r>
              <a:r>
                <a:rPr lang="ru-RU" dirty="0" err="1" smtClean="0"/>
                <a:t>Юр.лица</a:t>
              </a:r>
              <a:r>
                <a:rPr lang="ru-RU" dirty="0" smtClean="0"/>
                <a:t>)</a:t>
              </a:r>
              <a:endParaRPr lang="ru-RU" dirty="0"/>
            </a:p>
          </p:txBody>
        </p:sp>
      </p:grpSp>
      <p:grpSp>
        <p:nvGrpSpPr>
          <p:cNvPr id="9224" name="Группа 34"/>
          <p:cNvGrpSpPr>
            <a:grpSpLocks/>
          </p:cNvGrpSpPr>
          <p:nvPr/>
        </p:nvGrpSpPr>
        <p:grpSpPr bwMode="auto">
          <a:xfrm>
            <a:off x="755576" y="5352107"/>
            <a:ext cx="3779838" cy="1206500"/>
            <a:chOff x="1214438" y="3571875"/>
            <a:chExt cx="3779837" cy="1206500"/>
          </a:xfrm>
        </p:grpSpPr>
        <p:sp>
          <p:nvSpPr>
            <p:cNvPr id="9249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14438" y="3571875"/>
              <a:ext cx="3779837" cy="1206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6"/>
            <p:cNvSpPr>
              <a:spLocks/>
            </p:cNvSpPr>
            <p:nvPr/>
          </p:nvSpPr>
          <p:spPr bwMode="auto">
            <a:xfrm>
              <a:off x="2209801" y="3621088"/>
              <a:ext cx="2767011" cy="1114425"/>
            </a:xfrm>
            <a:custGeom>
              <a:avLst/>
              <a:gdLst/>
              <a:ahLst/>
              <a:cxnLst>
                <a:cxn ang="0">
                  <a:pos x="10164" y="4097"/>
                </a:cxn>
                <a:cxn ang="0">
                  <a:pos x="600" y="4097"/>
                </a:cxn>
                <a:cxn ang="0">
                  <a:pos x="18" y="3515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0" y="600"/>
                </a:cxn>
                <a:cxn ang="0">
                  <a:pos x="600" y="0"/>
                </a:cxn>
                <a:cxn ang="0">
                  <a:pos x="10164" y="0"/>
                </a:cxn>
                <a:cxn ang="0">
                  <a:pos x="10164" y="4097"/>
                </a:cxn>
              </a:cxnLst>
              <a:rect l="0" t="0" r="r" b="b"/>
              <a:pathLst>
                <a:path w="10164" h="4097">
                  <a:moveTo>
                    <a:pt x="10164" y="4097"/>
                  </a:moveTo>
                  <a:lnTo>
                    <a:pt x="600" y="4097"/>
                  </a:lnTo>
                  <a:lnTo>
                    <a:pt x="18" y="3515"/>
                  </a:lnTo>
                  <a:cubicBezTo>
                    <a:pt x="388" y="3144"/>
                    <a:pt x="617" y="2632"/>
                    <a:pt x="617" y="2066"/>
                  </a:cubicBezTo>
                  <a:lnTo>
                    <a:pt x="617" y="2066"/>
                  </a:lnTo>
                  <a:cubicBezTo>
                    <a:pt x="617" y="2066"/>
                    <a:pt x="617" y="2066"/>
                    <a:pt x="617" y="2066"/>
                  </a:cubicBezTo>
                  <a:cubicBezTo>
                    <a:pt x="617" y="1492"/>
                    <a:pt x="381" y="972"/>
                    <a:pt x="0" y="600"/>
                  </a:cubicBezTo>
                  <a:lnTo>
                    <a:pt x="600" y="0"/>
                  </a:lnTo>
                  <a:lnTo>
                    <a:pt x="10164" y="0"/>
                  </a:lnTo>
                  <a:lnTo>
                    <a:pt x="10164" y="409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4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1263651" y="3625850"/>
              <a:ext cx="1114425" cy="1114425"/>
            </a:xfrm>
            <a:custGeom>
              <a:avLst/>
              <a:gdLst/>
              <a:ahLst/>
              <a:cxnLst>
                <a:cxn ang="0">
                  <a:pos x="0" y="2048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0" y="2048"/>
                </a:cxn>
                <a:cxn ang="0">
                  <a:pos x="0" y="2048"/>
                </a:cxn>
              </a:cxnLst>
              <a:rect l="0" t="0" r="r" b="b"/>
              <a:pathLst>
                <a:path w="4097" h="4096">
                  <a:moveTo>
                    <a:pt x="0" y="2048"/>
                  </a:moveTo>
                  <a:cubicBezTo>
                    <a:pt x="0" y="917"/>
                    <a:pt x="918" y="0"/>
                    <a:pt x="2049" y="0"/>
                  </a:cubicBezTo>
                  <a:cubicBezTo>
                    <a:pt x="2049" y="0"/>
                    <a:pt x="2049" y="0"/>
                    <a:pt x="2049" y="0"/>
                  </a:cubicBezTo>
                  <a:lnTo>
                    <a:pt x="2049" y="0"/>
                  </a:lnTo>
                  <a:cubicBezTo>
                    <a:pt x="3181" y="0"/>
                    <a:pt x="4097" y="917"/>
                    <a:pt x="4097" y="2048"/>
                  </a:cubicBezTo>
                  <a:cubicBezTo>
                    <a:pt x="4097" y="2048"/>
                    <a:pt x="4097" y="2048"/>
                    <a:pt x="4097" y="2048"/>
                  </a:cubicBezTo>
                  <a:lnTo>
                    <a:pt x="4097" y="2048"/>
                  </a:lnTo>
                  <a:cubicBezTo>
                    <a:pt x="4097" y="3181"/>
                    <a:pt x="3181" y="4096"/>
                    <a:pt x="2049" y="4096"/>
                  </a:cubicBezTo>
                  <a:cubicBezTo>
                    <a:pt x="2049" y="4096"/>
                    <a:pt x="2049" y="4096"/>
                    <a:pt x="2049" y="4096"/>
                  </a:cubicBezTo>
                  <a:lnTo>
                    <a:pt x="2049" y="4096"/>
                  </a:lnTo>
                  <a:cubicBezTo>
                    <a:pt x="918" y="4096"/>
                    <a:pt x="0" y="3181"/>
                    <a:pt x="0" y="2048"/>
                  </a:cubicBezTo>
                  <a:cubicBezTo>
                    <a:pt x="0" y="2048"/>
                    <a:pt x="0" y="2048"/>
                    <a:pt x="0" y="2048"/>
                  </a:cubicBezTo>
                  <a:close/>
                </a:path>
              </a:pathLst>
            </a:custGeom>
            <a:solidFill>
              <a:schemeClr val="bg1"/>
            </a:solidFill>
            <a:ln w="76200" cap="rnd">
              <a:solidFill>
                <a:schemeClr val="accent1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98588" y="3844925"/>
              <a:ext cx="886781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dirty="0" smtClean="0">
                  <a:solidFill>
                    <a:schemeClr val="accent1">
                      <a:lumMod val="75000"/>
                    </a:schemeClr>
                  </a:solidFill>
                </a:rPr>
                <a:t>172</a:t>
              </a:r>
              <a:endParaRPr lang="en-US" sz="3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253" name="TextBox 44"/>
            <p:cNvSpPr txBox="1">
              <a:spLocks noChangeArrowheads="1"/>
            </p:cNvSpPr>
            <p:nvPr/>
          </p:nvSpPr>
          <p:spPr bwMode="auto">
            <a:xfrm>
              <a:off x="2460583" y="3701078"/>
              <a:ext cx="2500354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ts val="2000"/>
                </a:lnSpc>
              </a:pPr>
              <a:r>
                <a:rPr lang="ru-RU" dirty="0" smtClean="0"/>
                <a:t>Дошкольные образовательные организации</a:t>
              </a:r>
              <a:endParaRPr lang="ru-RU" dirty="0"/>
            </a:p>
          </p:txBody>
        </p:sp>
      </p:grpSp>
      <p:grpSp>
        <p:nvGrpSpPr>
          <p:cNvPr id="9225" name="Группа 45"/>
          <p:cNvGrpSpPr>
            <a:grpSpLocks/>
          </p:cNvGrpSpPr>
          <p:nvPr/>
        </p:nvGrpSpPr>
        <p:grpSpPr bwMode="auto">
          <a:xfrm flipH="1">
            <a:off x="4756076" y="2708920"/>
            <a:ext cx="3779838" cy="1206500"/>
            <a:chOff x="1214438" y="3571875"/>
            <a:chExt cx="3779837" cy="1206500"/>
          </a:xfrm>
        </p:grpSpPr>
        <p:sp>
          <p:nvSpPr>
            <p:cNvPr id="9244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14438" y="3571875"/>
              <a:ext cx="3779837" cy="1206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2209801" y="3621087"/>
              <a:ext cx="2767011" cy="1114425"/>
            </a:xfrm>
            <a:custGeom>
              <a:avLst/>
              <a:gdLst/>
              <a:ahLst/>
              <a:cxnLst>
                <a:cxn ang="0">
                  <a:pos x="10164" y="4097"/>
                </a:cxn>
                <a:cxn ang="0">
                  <a:pos x="600" y="4097"/>
                </a:cxn>
                <a:cxn ang="0">
                  <a:pos x="18" y="3515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0" y="600"/>
                </a:cxn>
                <a:cxn ang="0">
                  <a:pos x="600" y="0"/>
                </a:cxn>
                <a:cxn ang="0">
                  <a:pos x="10164" y="0"/>
                </a:cxn>
                <a:cxn ang="0">
                  <a:pos x="10164" y="4097"/>
                </a:cxn>
              </a:cxnLst>
              <a:rect l="0" t="0" r="r" b="b"/>
              <a:pathLst>
                <a:path w="10164" h="4097">
                  <a:moveTo>
                    <a:pt x="10164" y="4097"/>
                  </a:moveTo>
                  <a:lnTo>
                    <a:pt x="600" y="4097"/>
                  </a:lnTo>
                  <a:lnTo>
                    <a:pt x="18" y="3515"/>
                  </a:lnTo>
                  <a:cubicBezTo>
                    <a:pt x="388" y="3144"/>
                    <a:pt x="617" y="2632"/>
                    <a:pt x="617" y="2066"/>
                  </a:cubicBezTo>
                  <a:lnTo>
                    <a:pt x="617" y="2066"/>
                  </a:lnTo>
                  <a:cubicBezTo>
                    <a:pt x="617" y="2066"/>
                    <a:pt x="617" y="2066"/>
                    <a:pt x="617" y="2066"/>
                  </a:cubicBezTo>
                  <a:cubicBezTo>
                    <a:pt x="617" y="1492"/>
                    <a:pt x="381" y="972"/>
                    <a:pt x="0" y="600"/>
                  </a:cubicBezTo>
                  <a:lnTo>
                    <a:pt x="600" y="0"/>
                  </a:lnTo>
                  <a:lnTo>
                    <a:pt x="10164" y="0"/>
                  </a:lnTo>
                  <a:lnTo>
                    <a:pt x="10164" y="409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4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1263651" y="3625850"/>
              <a:ext cx="1114425" cy="1114425"/>
            </a:xfrm>
            <a:custGeom>
              <a:avLst/>
              <a:gdLst/>
              <a:ahLst/>
              <a:cxnLst>
                <a:cxn ang="0">
                  <a:pos x="0" y="2048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0" y="2048"/>
                </a:cxn>
                <a:cxn ang="0">
                  <a:pos x="0" y="2048"/>
                </a:cxn>
              </a:cxnLst>
              <a:rect l="0" t="0" r="r" b="b"/>
              <a:pathLst>
                <a:path w="4097" h="4096">
                  <a:moveTo>
                    <a:pt x="0" y="2048"/>
                  </a:moveTo>
                  <a:cubicBezTo>
                    <a:pt x="0" y="917"/>
                    <a:pt x="918" y="0"/>
                    <a:pt x="2049" y="0"/>
                  </a:cubicBezTo>
                  <a:cubicBezTo>
                    <a:pt x="2049" y="0"/>
                    <a:pt x="2049" y="0"/>
                    <a:pt x="2049" y="0"/>
                  </a:cubicBezTo>
                  <a:lnTo>
                    <a:pt x="2049" y="0"/>
                  </a:lnTo>
                  <a:cubicBezTo>
                    <a:pt x="3181" y="0"/>
                    <a:pt x="4097" y="917"/>
                    <a:pt x="4097" y="2048"/>
                  </a:cubicBezTo>
                  <a:cubicBezTo>
                    <a:pt x="4097" y="2048"/>
                    <a:pt x="4097" y="2048"/>
                    <a:pt x="4097" y="2048"/>
                  </a:cubicBezTo>
                  <a:lnTo>
                    <a:pt x="4097" y="2048"/>
                  </a:lnTo>
                  <a:cubicBezTo>
                    <a:pt x="4097" y="3181"/>
                    <a:pt x="3181" y="4096"/>
                    <a:pt x="2049" y="4096"/>
                  </a:cubicBezTo>
                  <a:cubicBezTo>
                    <a:pt x="2049" y="4096"/>
                    <a:pt x="2049" y="4096"/>
                    <a:pt x="2049" y="4096"/>
                  </a:cubicBezTo>
                  <a:lnTo>
                    <a:pt x="2049" y="4096"/>
                  </a:lnTo>
                  <a:cubicBezTo>
                    <a:pt x="918" y="4096"/>
                    <a:pt x="0" y="3181"/>
                    <a:pt x="0" y="2048"/>
                  </a:cubicBezTo>
                  <a:cubicBezTo>
                    <a:pt x="0" y="2048"/>
                    <a:pt x="0" y="2048"/>
                    <a:pt x="0" y="2048"/>
                  </a:cubicBezTo>
                  <a:close/>
                </a:path>
              </a:pathLst>
            </a:custGeom>
            <a:solidFill>
              <a:schemeClr val="bg1"/>
            </a:solidFill>
            <a:ln w="76200" cap="rnd">
              <a:solidFill>
                <a:schemeClr val="accent1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478492" y="3845391"/>
              <a:ext cx="652743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dirty="0" smtClean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  <a:r>
                <a:rPr lang="ru-RU" sz="3600" b="1" dirty="0" smtClean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en-US" sz="3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248" name="TextBox 58"/>
            <p:cNvSpPr txBox="1">
              <a:spLocks noChangeArrowheads="1"/>
            </p:cNvSpPr>
            <p:nvPr/>
          </p:nvSpPr>
          <p:spPr bwMode="auto">
            <a:xfrm>
              <a:off x="2456642" y="3839252"/>
              <a:ext cx="2493977" cy="605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lnSpc>
                  <a:spcPts val="2000"/>
                </a:lnSpc>
              </a:pPr>
              <a:r>
                <a:rPr lang="ru-RU" dirty="0" smtClean="0"/>
                <a:t>Школы-интернаты </a:t>
              </a:r>
            </a:p>
            <a:p>
              <a:pPr algn="r" eaLnBrk="1" hangingPunct="1">
                <a:lnSpc>
                  <a:spcPts val="2000"/>
                </a:lnSpc>
              </a:pPr>
              <a:r>
                <a:rPr lang="ru-RU" dirty="0" smtClean="0"/>
                <a:t>и иные коррекционные</a:t>
              </a:r>
              <a:endParaRPr lang="ru-RU" dirty="0"/>
            </a:p>
          </p:txBody>
        </p:sp>
      </p:grpSp>
      <p:grpSp>
        <p:nvGrpSpPr>
          <p:cNvPr id="9226" name="Группа 59"/>
          <p:cNvGrpSpPr>
            <a:grpSpLocks/>
          </p:cNvGrpSpPr>
          <p:nvPr/>
        </p:nvGrpSpPr>
        <p:grpSpPr bwMode="auto">
          <a:xfrm flipH="1">
            <a:off x="4756076" y="4029720"/>
            <a:ext cx="3779838" cy="1206500"/>
            <a:chOff x="1214438" y="3571875"/>
            <a:chExt cx="3779837" cy="1206500"/>
          </a:xfrm>
        </p:grpSpPr>
        <p:sp>
          <p:nvSpPr>
            <p:cNvPr id="9240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14438" y="3571875"/>
              <a:ext cx="3779837" cy="1206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2209801" y="3621087"/>
              <a:ext cx="2767011" cy="1114425"/>
            </a:xfrm>
            <a:custGeom>
              <a:avLst/>
              <a:gdLst/>
              <a:ahLst/>
              <a:cxnLst>
                <a:cxn ang="0">
                  <a:pos x="10164" y="4097"/>
                </a:cxn>
                <a:cxn ang="0">
                  <a:pos x="600" y="4097"/>
                </a:cxn>
                <a:cxn ang="0">
                  <a:pos x="18" y="3515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0" y="600"/>
                </a:cxn>
                <a:cxn ang="0">
                  <a:pos x="600" y="0"/>
                </a:cxn>
                <a:cxn ang="0">
                  <a:pos x="10164" y="0"/>
                </a:cxn>
                <a:cxn ang="0">
                  <a:pos x="10164" y="4097"/>
                </a:cxn>
              </a:cxnLst>
              <a:rect l="0" t="0" r="r" b="b"/>
              <a:pathLst>
                <a:path w="10164" h="4097">
                  <a:moveTo>
                    <a:pt x="10164" y="4097"/>
                  </a:moveTo>
                  <a:lnTo>
                    <a:pt x="600" y="4097"/>
                  </a:lnTo>
                  <a:lnTo>
                    <a:pt x="18" y="3515"/>
                  </a:lnTo>
                  <a:cubicBezTo>
                    <a:pt x="388" y="3144"/>
                    <a:pt x="617" y="2632"/>
                    <a:pt x="617" y="2066"/>
                  </a:cubicBezTo>
                  <a:lnTo>
                    <a:pt x="617" y="2066"/>
                  </a:lnTo>
                  <a:cubicBezTo>
                    <a:pt x="617" y="2066"/>
                    <a:pt x="617" y="2066"/>
                    <a:pt x="617" y="2066"/>
                  </a:cubicBezTo>
                  <a:cubicBezTo>
                    <a:pt x="617" y="1492"/>
                    <a:pt x="381" y="972"/>
                    <a:pt x="0" y="600"/>
                  </a:cubicBezTo>
                  <a:lnTo>
                    <a:pt x="600" y="0"/>
                  </a:lnTo>
                  <a:lnTo>
                    <a:pt x="10164" y="0"/>
                  </a:lnTo>
                  <a:lnTo>
                    <a:pt x="10164" y="409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4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1263651" y="3625850"/>
              <a:ext cx="1114425" cy="1114425"/>
            </a:xfrm>
            <a:custGeom>
              <a:avLst/>
              <a:gdLst/>
              <a:ahLst/>
              <a:cxnLst>
                <a:cxn ang="0">
                  <a:pos x="0" y="2048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0" y="2048"/>
                </a:cxn>
                <a:cxn ang="0">
                  <a:pos x="0" y="2048"/>
                </a:cxn>
              </a:cxnLst>
              <a:rect l="0" t="0" r="r" b="b"/>
              <a:pathLst>
                <a:path w="4097" h="4096">
                  <a:moveTo>
                    <a:pt x="0" y="2048"/>
                  </a:moveTo>
                  <a:cubicBezTo>
                    <a:pt x="0" y="917"/>
                    <a:pt x="918" y="0"/>
                    <a:pt x="2049" y="0"/>
                  </a:cubicBezTo>
                  <a:cubicBezTo>
                    <a:pt x="2049" y="0"/>
                    <a:pt x="2049" y="0"/>
                    <a:pt x="2049" y="0"/>
                  </a:cubicBezTo>
                  <a:lnTo>
                    <a:pt x="2049" y="0"/>
                  </a:lnTo>
                  <a:cubicBezTo>
                    <a:pt x="3181" y="0"/>
                    <a:pt x="4097" y="917"/>
                    <a:pt x="4097" y="2048"/>
                  </a:cubicBezTo>
                  <a:cubicBezTo>
                    <a:pt x="4097" y="2048"/>
                    <a:pt x="4097" y="2048"/>
                    <a:pt x="4097" y="2048"/>
                  </a:cubicBezTo>
                  <a:lnTo>
                    <a:pt x="4097" y="2048"/>
                  </a:lnTo>
                  <a:cubicBezTo>
                    <a:pt x="4097" y="3181"/>
                    <a:pt x="3181" y="4096"/>
                    <a:pt x="2049" y="4096"/>
                  </a:cubicBezTo>
                  <a:cubicBezTo>
                    <a:pt x="2049" y="4096"/>
                    <a:pt x="2049" y="4096"/>
                    <a:pt x="2049" y="4096"/>
                  </a:cubicBezTo>
                  <a:lnTo>
                    <a:pt x="2049" y="4096"/>
                  </a:lnTo>
                  <a:cubicBezTo>
                    <a:pt x="918" y="4096"/>
                    <a:pt x="0" y="3181"/>
                    <a:pt x="0" y="2048"/>
                  </a:cubicBezTo>
                  <a:cubicBezTo>
                    <a:pt x="0" y="2048"/>
                    <a:pt x="0" y="2048"/>
                    <a:pt x="0" y="2048"/>
                  </a:cubicBezTo>
                  <a:close/>
                </a:path>
              </a:pathLst>
            </a:custGeom>
            <a:solidFill>
              <a:schemeClr val="bg1"/>
            </a:solidFill>
            <a:ln w="76200" cap="rnd">
              <a:solidFill>
                <a:schemeClr val="accent1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43" name="TextBox 64"/>
            <p:cNvSpPr txBox="1">
              <a:spLocks noChangeArrowheads="1"/>
            </p:cNvSpPr>
            <p:nvPr/>
          </p:nvSpPr>
          <p:spPr bwMode="auto">
            <a:xfrm>
              <a:off x="2473326" y="3693728"/>
              <a:ext cx="242889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eaLnBrk="1" hangingPunct="1"/>
              <a:r>
                <a:rPr lang="ru-RU" dirty="0" smtClean="0"/>
                <a:t>Организации дополнительного образования</a:t>
              </a:r>
              <a:endParaRPr lang="ru-RU" dirty="0"/>
            </a:p>
          </p:txBody>
        </p:sp>
      </p:grpSp>
      <p:sp>
        <p:nvSpPr>
          <p:cNvPr id="84" name="TextBox 83"/>
          <p:cNvSpPr txBox="1"/>
          <p:nvPr/>
        </p:nvSpPr>
        <p:spPr>
          <a:xfrm flipH="1">
            <a:off x="7615145" y="4280545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47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8" name="Группа 59"/>
          <p:cNvGrpSpPr>
            <a:grpSpLocks/>
          </p:cNvGrpSpPr>
          <p:nvPr/>
        </p:nvGrpSpPr>
        <p:grpSpPr bwMode="auto">
          <a:xfrm flipH="1">
            <a:off x="4771901" y="5345072"/>
            <a:ext cx="3779838" cy="1206500"/>
            <a:chOff x="1214438" y="3571875"/>
            <a:chExt cx="3779837" cy="1206500"/>
          </a:xfrm>
        </p:grpSpPr>
        <p:sp>
          <p:nvSpPr>
            <p:cNvPr id="49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14438" y="3571875"/>
              <a:ext cx="3779837" cy="1206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6"/>
            <p:cNvSpPr>
              <a:spLocks/>
            </p:cNvSpPr>
            <p:nvPr/>
          </p:nvSpPr>
          <p:spPr bwMode="auto">
            <a:xfrm>
              <a:off x="2209801" y="3621087"/>
              <a:ext cx="2767011" cy="1114425"/>
            </a:xfrm>
            <a:custGeom>
              <a:avLst/>
              <a:gdLst/>
              <a:ahLst/>
              <a:cxnLst>
                <a:cxn ang="0">
                  <a:pos x="10164" y="4097"/>
                </a:cxn>
                <a:cxn ang="0">
                  <a:pos x="600" y="4097"/>
                </a:cxn>
                <a:cxn ang="0">
                  <a:pos x="18" y="3515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617" y="2066"/>
                </a:cxn>
                <a:cxn ang="0">
                  <a:pos x="0" y="600"/>
                </a:cxn>
                <a:cxn ang="0">
                  <a:pos x="600" y="0"/>
                </a:cxn>
                <a:cxn ang="0">
                  <a:pos x="10164" y="0"/>
                </a:cxn>
                <a:cxn ang="0">
                  <a:pos x="10164" y="4097"/>
                </a:cxn>
              </a:cxnLst>
              <a:rect l="0" t="0" r="r" b="b"/>
              <a:pathLst>
                <a:path w="10164" h="4097">
                  <a:moveTo>
                    <a:pt x="10164" y="4097"/>
                  </a:moveTo>
                  <a:lnTo>
                    <a:pt x="600" y="4097"/>
                  </a:lnTo>
                  <a:lnTo>
                    <a:pt x="18" y="3515"/>
                  </a:lnTo>
                  <a:cubicBezTo>
                    <a:pt x="388" y="3144"/>
                    <a:pt x="617" y="2632"/>
                    <a:pt x="617" y="2066"/>
                  </a:cubicBezTo>
                  <a:lnTo>
                    <a:pt x="617" y="2066"/>
                  </a:lnTo>
                  <a:cubicBezTo>
                    <a:pt x="617" y="2066"/>
                    <a:pt x="617" y="2066"/>
                    <a:pt x="617" y="2066"/>
                  </a:cubicBezTo>
                  <a:cubicBezTo>
                    <a:pt x="617" y="1492"/>
                    <a:pt x="381" y="972"/>
                    <a:pt x="0" y="600"/>
                  </a:cubicBezTo>
                  <a:lnTo>
                    <a:pt x="600" y="0"/>
                  </a:lnTo>
                  <a:lnTo>
                    <a:pt x="10164" y="0"/>
                  </a:lnTo>
                  <a:lnTo>
                    <a:pt x="10164" y="409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4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Freeform 7"/>
            <p:cNvSpPr>
              <a:spLocks/>
            </p:cNvSpPr>
            <p:nvPr/>
          </p:nvSpPr>
          <p:spPr bwMode="auto">
            <a:xfrm>
              <a:off x="1263651" y="3625850"/>
              <a:ext cx="1114425" cy="1114425"/>
            </a:xfrm>
            <a:custGeom>
              <a:avLst/>
              <a:gdLst/>
              <a:ahLst/>
              <a:cxnLst>
                <a:cxn ang="0">
                  <a:pos x="0" y="2048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2049" y="0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4097" y="2048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2049" y="4096"/>
                </a:cxn>
                <a:cxn ang="0">
                  <a:pos x="0" y="2048"/>
                </a:cxn>
                <a:cxn ang="0">
                  <a:pos x="0" y="2048"/>
                </a:cxn>
              </a:cxnLst>
              <a:rect l="0" t="0" r="r" b="b"/>
              <a:pathLst>
                <a:path w="4097" h="4096">
                  <a:moveTo>
                    <a:pt x="0" y="2048"/>
                  </a:moveTo>
                  <a:cubicBezTo>
                    <a:pt x="0" y="917"/>
                    <a:pt x="918" y="0"/>
                    <a:pt x="2049" y="0"/>
                  </a:cubicBezTo>
                  <a:cubicBezTo>
                    <a:pt x="2049" y="0"/>
                    <a:pt x="2049" y="0"/>
                    <a:pt x="2049" y="0"/>
                  </a:cubicBezTo>
                  <a:lnTo>
                    <a:pt x="2049" y="0"/>
                  </a:lnTo>
                  <a:cubicBezTo>
                    <a:pt x="3181" y="0"/>
                    <a:pt x="4097" y="917"/>
                    <a:pt x="4097" y="2048"/>
                  </a:cubicBezTo>
                  <a:cubicBezTo>
                    <a:pt x="4097" y="2048"/>
                    <a:pt x="4097" y="2048"/>
                    <a:pt x="4097" y="2048"/>
                  </a:cubicBezTo>
                  <a:lnTo>
                    <a:pt x="4097" y="2048"/>
                  </a:lnTo>
                  <a:cubicBezTo>
                    <a:pt x="4097" y="3181"/>
                    <a:pt x="3181" y="4096"/>
                    <a:pt x="2049" y="4096"/>
                  </a:cubicBezTo>
                  <a:cubicBezTo>
                    <a:pt x="2049" y="4096"/>
                    <a:pt x="2049" y="4096"/>
                    <a:pt x="2049" y="4096"/>
                  </a:cubicBezTo>
                  <a:lnTo>
                    <a:pt x="2049" y="4096"/>
                  </a:lnTo>
                  <a:cubicBezTo>
                    <a:pt x="918" y="4096"/>
                    <a:pt x="0" y="3181"/>
                    <a:pt x="0" y="2048"/>
                  </a:cubicBezTo>
                  <a:cubicBezTo>
                    <a:pt x="0" y="2048"/>
                    <a:pt x="0" y="2048"/>
                    <a:pt x="0" y="2048"/>
                  </a:cubicBezTo>
                  <a:close/>
                </a:path>
              </a:pathLst>
            </a:custGeom>
            <a:solidFill>
              <a:schemeClr val="bg1"/>
            </a:solidFill>
            <a:ln w="76200" cap="rnd">
              <a:solidFill>
                <a:schemeClr val="accent1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TextBox 64"/>
            <p:cNvSpPr txBox="1">
              <a:spLocks noChangeArrowheads="1"/>
            </p:cNvSpPr>
            <p:nvPr/>
          </p:nvSpPr>
          <p:spPr bwMode="auto">
            <a:xfrm>
              <a:off x="2484299" y="3790404"/>
              <a:ext cx="2428892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eaLnBrk="1" hangingPunct="1"/>
              <a:r>
                <a:rPr lang="ru-RU" sz="4400" dirty="0" smtClean="0"/>
                <a:t>ИТОГО</a:t>
              </a:r>
              <a:endParaRPr lang="ru-RU" sz="4400" dirty="0"/>
            </a:p>
          </p:txBody>
        </p:sp>
      </p:grpSp>
      <p:sp>
        <p:nvSpPr>
          <p:cNvPr id="54" name="TextBox 53"/>
          <p:cNvSpPr txBox="1"/>
          <p:nvPr/>
        </p:nvSpPr>
        <p:spPr>
          <a:xfrm flipH="1">
            <a:off x="7498125" y="5625155"/>
            <a:ext cx="88678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628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4" name="Picture 6" descr="photo310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18" y="332656"/>
            <a:ext cx="534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1691680" y="551541"/>
            <a:ext cx="6121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МИНИСТЕРСТВО ОБРАЗОВАНИЯ                И НАУКИ АРХАНГЕЛЬСКОЙ ОБЛАСТИ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539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6" descr="C:\Documents and Settings\nick.IPPK\Рабочий стол\Презентация министерства\t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1043607" y="1556792"/>
            <a:ext cx="74898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ts val="3300"/>
              </a:lnSpc>
            </a:pPr>
            <a:r>
              <a:rPr lang="ru-RU" altLang="ru-RU" sz="2400" b="1" dirty="0" smtClean="0"/>
              <a:t>Численность контингента обучающихся</a:t>
            </a:r>
            <a:endParaRPr lang="ru-RU" altLang="ru-RU" sz="2400" b="1" dirty="0"/>
          </a:p>
        </p:txBody>
      </p:sp>
      <p:sp>
        <p:nvSpPr>
          <p:cNvPr id="14341" name="AutoShape 4"/>
          <p:cNvSpPr>
            <a:spLocks noChangeAspect="1" noChangeArrowheads="1" noTextEdit="1"/>
          </p:cNvSpPr>
          <p:nvPr/>
        </p:nvSpPr>
        <p:spPr bwMode="auto">
          <a:xfrm flipH="1">
            <a:off x="3265253" y="4777754"/>
            <a:ext cx="377983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439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44443"/>
              </p:ext>
            </p:extLst>
          </p:nvPr>
        </p:nvGraphicFramePr>
        <p:xfrm>
          <a:off x="1332382" y="2496592"/>
          <a:ext cx="7056042" cy="3413633"/>
        </p:xfrm>
        <a:graphic>
          <a:graphicData uri="http://schemas.openxmlformats.org/drawingml/2006/table">
            <a:tbl>
              <a:tblPr/>
              <a:tblGrid>
                <a:gridCol w="3667782"/>
                <a:gridCol w="1550485"/>
                <a:gridCol w="1837775"/>
              </a:tblGrid>
              <a:tr h="704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Тип организации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Планируемое количество первокурсников/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первоклассников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Среднего профессионального образования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15492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79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6675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79B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Общеобразовательные организации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124 991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79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280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12 772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79B9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Дошкольные образовательные организации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280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66 031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79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79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79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79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 descr="photo310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18" y="332656"/>
            <a:ext cx="534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91680" y="551541"/>
            <a:ext cx="6121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МИНИСТЕРСТВО ОБРАЗОВАНИЯ                И НАУКИ АРХАНГЕЛЬСКОЙ ОБЛАСТИ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922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6" descr="C:\Documents and Settings\nick.IPPK\Рабочий стол\Презентация министерства\t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2"/>
          <p:cNvSpPr txBox="1">
            <a:spLocks noChangeArrowheads="1"/>
          </p:cNvSpPr>
          <p:nvPr/>
        </p:nvSpPr>
        <p:spPr>
          <a:xfrm>
            <a:off x="1156832" y="1624120"/>
            <a:ext cx="7215187" cy="1071563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ts val="3300"/>
              </a:lnSpc>
            </a:pPr>
            <a:r>
              <a:rPr lang="ru-RU" altLang="ru-RU" sz="2400" b="1" dirty="0" smtClean="0"/>
              <a:t>Строительство и ремонт образовательных организаций в 2017 году</a:t>
            </a:r>
            <a:endParaRPr lang="ru-RU" altLang="ru-RU" sz="2400" b="1" dirty="0"/>
          </a:p>
        </p:txBody>
      </p:sp>
      <p:sp>
        <p:nvSpPr>
          <p:cNvPr id="19461" name="TextBox 17"/>
          <p:cNvSpPr txBox="1">
            <a:spLocks noChangeArrowheads="1"/>
          </p:cNvSpPr>
          <p:nvPr/>
        </p:nvSpPr>
        <p:spPr bwMode="auto">
          <a:xfrm>
            <a:off x="2071688" y="3480567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>
              <a:cs typeface="Calibri" panose="020F0502020204030204" pitchFamily="34" charset="0"/>
            </a:endParaRPr>
          </a:p>
        </p:txBody>
      </p:sp>
      <p:sp>
        <p:nvSpPr>
          <p:cNvPr id="19463" name="TextBox 19"/>
          <p:cNvSpPr txBox="1">
            <a:spLocks noChangeArrowheads="1"/>
          </p:cNvSpPr>
          <p:nvPr/>
        </p:nvSpPr>
        <p:spPr bwMode="auto">
          <a:xfrm>
            <a:off x="323528" y="2848436"/>
            <a:ext cx="278206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Строительство начальной общеобразовательной школы в с. Красноборск на 320 учащихся</a:t>
            </a:r>
            <a:endParaRPr lang="ru-RU" altLang="ru-RU" dirty="0"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228380"/>
            <a:ext cx="28277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троительство средней общеобразовательной школы с эстетическим уклоном на 240 мест в пос.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Ерцево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Коношского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района 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53338" y="2848436"/>
            <a:ext cx="26221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Детских садов на 120 мест </a:t>
            </a:r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пос. Каменка Мезенского района </a:t>
            </a: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в пос. </a:t>
            </a:r>
            <a:r>
              <a:rPr lang="ru-RU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Катунино</a:t>
            </a:r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Приморского района</a:t>
            </a:r>
          </a:p>
          <a:p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Предусмотрено финансирование на строительство детского сада на 60 мест в пос. </a:t>
            </a:r>
            <a:r>
              <a:rPr lang="ru-RU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Турдеево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3239013" y="2974155"/>
            <a:ext cx="2434" cy="3008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012160" y="2937721"/>
            <a:ext cx="2434" cy="30447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282801" y="2848436"/>
            <a:ext cx="2548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Выполнение текущего и капитального ремонта </a:t>
            </a:r>
            <a:b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12 профессиональных образовательных организациях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2801" y="4500293"/>
            <a:ext cx="2799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Ремонт спортзалов в 13 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общеобразовательных 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организациях, находящихся 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 сельской местности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Picture 6" descr="photo310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18" y="332656"/>
            <a:ext cx="534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691680" y="551541"/>
            <a:ext cx="6121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МИНИСТЕРСТВО ОБРАЗОВАНИЯ                И НАУКИ АРХАНГЕЛЬСКОЙ ОБЛАСТИ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902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6" descr="C:\Documents and Settings\nick.IPPK\Рабочий стол\Презентация министерства\t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2" name="Группа 22"/>
          <p:cNvGrpSpPr>
            <a:grpSpLocks/>
          </p:cNvGrpSpPr>
          <p:nvPr/>
        </p:nvGrpSpPr>
        <p:grpSpPr bwMode="auto">
          <a:xfrm>
            <a:off x="1552424" y="1813500"/>
            <a:ext cx="5821514" cy="4401563"/>
            <a:chOff x="1556063" y="1742050"/>
            <a:chExt cx="5821818" cy="4401594"/>
          </a:xfrm>
        </p:grpSpPr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4147149" y="3000372"/>
              <a:ext cx="716694" cy="3571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ru-RU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     39</a:t>
              </a:r>
              <a:endParaRPr lang="ru-RU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430" name="Rectangle 12"/>
            <p:cNvSpPr>
              <a:spLocks noChangeArrowheads="1"/>
            </p:cNvSpPr>
            <p:nvPr/>
          </p:nvSpPr>
          <p:spPr bwMode="auto">
            <a:xfrm>
              <a:off x="4075577" y="1742050"/>
              <a:ext cx="45721" cy="4401594"/>
            </a:xfrm>
            <a:prstGeom prst="rect">
              <a:avLst/>
            </a:prstGeom>
            <a:solidFill>
              <a:srgbClr val="818A92"/>
            </a:solidFill>
            <a:ln w="0">
              <a:solidFill>
                <a:srgbClr val="818A92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 smtClean="0">
                <a:solidFill>
                  <a:prstClr val="black"/>
                </a:solidFill>
              </a:endParaRPr>
            </a:p>
          </p:txBody>
        </p:sp>
        <p:sp>
          <p:nvSpPr>
            <p:cNvPr id="17431" name="Rectangle 15"/>
            <p:cNvSpPr>
              <a:spLocks noChangeArrowheads="1"/>
            </p:cNvSpPr>
            <p:nvPr/>
          </p:nvSpPr>
          <p:spPr bwMode="auto">
            <a:xfrm>
              <a:off x="6655143" y="3472130"/>
              <a:ext cx="722738" cy="752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ru-RU" altLang="ru-RU" b="1" smtClean="0">
                  <a:solidFill>
                    <a:prstClr val="white"/>
                  </a:solidFill>
                </a:rPr>
                <a:t>1514</a:t>
              </a:r>
              <a:endParaRPr lang="ru-RU" altLang="ru-RU" sz="3200" b="1" smtClean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32" name="Rectangle 20"/>
            <p:cNvSpPr>
              <a:spLocks noChangeArrowheads="1"/>
            </p:cNvSpPr>
            <p:nvPr/>
          </p:nvSpPr>
          <p:spPr bwMode="auto">
            <a:xfrm>
              <a:off x="1625029" y="3071811"/>
              <a:ext cx="2458943" cy="277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/>
              <a:r>
                <a:rPr lang="ru-RU" dirty="0" smtClean="0">
                  <a:solidFill>
                    <a:prstClr val="black"/>
                  </a:solidFill>
                </a:rPr>
                <a:t>ремонт путей эвакуации </a:t>
              </a:r>
              <a:endParaRPr lang="ru-RU" altLang="ru-RU" dirty="0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33" name="Rectangle 21"/>
            <p:cNvSpPr>
              <a:spLocks noChangeArrowheads="1"/>
            </p:cNvSpPr>
            <p:nvPr/>
          </p:nvSpPr>
          <p:spPr bwMode="auto">
            <a:xfrm>
              <a:off x="1556063" y="2000240"/>
              <a:ext cx="2554488" cy="277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/>
              <a:r>
                <a:rPr lang="ru-RU" dirty="0" smtClean="0">
                  <a:solidFill>
                    <a:prstClr val="black"/>
                  </a:solidFill>
                </a:rPr>
                <a:t>ремонт электропроводки </a:t>
              </a:r>
              <a:endParaRPr lang="ru-RU" altLang="ru-RU" dirty="0" smtClean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7413" name="TextBox 58"/>
          <p:cNvSpPr txBox="1">
            <a:spLocks noChangeArrowheads="1"/>
          </p:cNvSpPr>
          <p:nvPr/>
        </p:nvSpPr>
        <p:spPr bwMode="auto">
          <a:xfrm flipH="1">
            <a:off x="6070262" y="1946420"/>
            <a:ext cx="3073738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ts val="2000"/>
              </a:lnSpc>
            </a:pPr>
            <a:r>
              <a:rPr lang="ru-RU" altLang="ru-RU" sz="2800" b="1" dirty="0" smtClean="0">
                <a:solidFill>
                  <a:srgbClr val="4579B9"/>
                </a:solidFill>
              </a:rPr>
              <a:t>84,5 млн. рублей </a:t>
            </a:r>
          </a:p>
          <a:p>
            <a:pPr>
              <a:lnSpc>
                <a:spcPts val="2000"/>
              </a:lnSpc>
            </a:pPr>
            <a:r>
              <a:rPr lang="ru-RU" altLang="ru-RU" dirty="0" smtClean="0">
                <a:solidFill>
                  <a:prstClr val="black"/>
                </a:solidFill>
              </a:rPr>
              <a:t>предусмотрено </a:t>
            </a:r>
            <a:r>
              <a:rPr lang="ru-RU" dirty="0" smtClean="0">
                <a:solidFill>
                  <a:prstClr val="black"/>
                </a:solidFill>
              </a:rPr>
              <a:t>на выполнение противопожарных мероприятий</a:t>
            </a:r>
            <a:endParaRPr lang="ru-RU" altLang="ru-RU" dirty="0" smtClean="0">
              <a:solidFill>
                <a:prstClr val="black"/>
              </a:solidFill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4143375" y="2071688"/>
            <a:ext cx="928688" cy="357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         47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4143375" y="2571750"/>
            <a:ext cx="1796777" cy="3571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                        77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4143374" y="3571875"/>
            <a:ext cx="2300834" cy="3571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</a:rPr>
              <a:t>	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                110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4143375" y="4071938"/>
            <a:ext cx="1357313" cy="357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                 63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4143376" y="4572000"/>
            <a:ext cx="2918684" cy="3571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</a:rPr>
              <a:t>	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                           129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4143375" y="5143500"/>
            <a:ext cx="572641" cy="3571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 21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4143375" y="5643563"/>
            <a:ext cx="4677097" cy="357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                                                                              240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7423" name="Rectangle 21"/>
          <p:cNvSpPr>
            <a:spLocks noChangeArrowheads="1"/>
          </p:cNvSpPr>
          <p:nvPr/>
        </p:nvSpPr>
        <p:spPr bwMode="auto">
          <a:xfrm>
            <a:off x="-133043" y="2490788"/>
            <a:ext cx="4186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dirty="0" smtClean="0">
                <a:solidFill>
                  <a:prstClr val="black"/>
                </a:solidFill>
              </a:rPr>
              <a:t>оснащение АПС выводом сигнала </a:t>
            </a:r>
          </a:p>
          <a:p>
            <a:pPr algn="r"/>
            <a:r>
              <a:rPr lang="ru-RU" dirty="0" smtClean="0">
                <a:solidFill>
                  <a:prstClr val="black"/>
                </a:solidFill>
              </a:rPr>
              <a:t>на пульт централизованного наблюдения</a:t>
            </a:r>
            <a:endParaRPr lang="ru-RU" altLang="ru-RU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424" name="Rectangle 20"/>
          <p:cNvSpPr>
            <a:spLocks noChangeArrowheads="1"/>
          </p:cNvSpPr>
          <p:nvPr/>
        </p:nvSpPr>
        <p:spPr bwMode="auto">
          <a:xfrm>
            <a:off x="1127272" y="3643313"/>
            <a:ext cx="29526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dirty="0" smtClean="0">
                <a:solidFill>
                  <a:prstClr val="black"/>
                </a:solidFill>
              </a:rPr>
              <a:t>приобретение огнетушителей</a:t>
            </a:r>
            <a:endParaRPr lang="ru-RU" altLang="ru-RU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425" name="Rectangle 20"/>
          <p:cNvSpPr>
            <a:spLocks noChangeArrowheads="1"/>
          </p:cNvSpPr>
          <p:nvPr/>
        </p:nvSpPr>
        <p:spPr bwMode="auto">
          <a:xfrm>
            <a:off x="2078671" y="4113705"/>
            <a:ext cx="19567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dirty="0" smtClean="0">
                <a:solidFill>
                  <a:prstClr val="black"/>
                </a:solidFill>
              </a:rPr>
              <a:t>модернизация АПС </a:t>
            </a:r>
            <a:endParaRPr lang="ru-RU" altLang="ru-RU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426" name="Rectangle 20"/>
          <p:cNvSpPr>
            <a:spLocks noChangeArrowheads="1"/>
          </p:cNvSpPr>
          <p:nvPr/>
        </p:nvSpPr>
        <p:spPr bwMode="auto">
          <a:xfrm>
            <a:off x="-681896" y="4613768"/>
            <a:ext cx="47355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dirty="0" smtClean="0">
                <a:solidFill>
                  <a:prstClr val="black"/>
                </a:solidFill>
              </a:rPr>
              <a:t>обработка деревянных конструкций </a:t>
            </a:r>
            <a:endParaRPr lang="ru-RU" altLang="ru-RU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427" name="Rectangle 20"/>
          <p:cNvSpPr>
            <a:spLocks noChangeArrowheads="1"/>
          </p:cNvSpPr>
          <p:nvPr/>
        </p:nvSpPr>
        <p:spPr bwMode="auto">
          <a:xfrm>
            <a:off x="837098" y="5143500"/>
            <a:ext cx="32523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altLang="ru-RU" dirty="0" smtClean="0">
                <a:solidFill>
                  <a:prstClr val="black"/>
                </a:solidFill>
              </a:rPr>
              <a:t>ремонт пожарных водопроводов</a:t>
            </a:r>
            <a:endParaRPr lang="ru-RU" altLang="ru-RU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994866" y="5682687"/>
            <a:ext cx="20405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dirty="0" smtClean="0">
                <a:solidFill>
                  <a:prstClr val="black"/>
                </a:solidFill>
              </a:rPr>
              <a:t>другие мероприятия</a:t>
            </a:r>
            <a:endParaRPr lang="ru-RU" altLang="ru-RU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11760" y="6196866"/>
            <a:ext cx="2470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количество учреждений</a:t>
            </a:r>
            <a:endParaRPr lang="ru-RU" sz="1600" dirty="0"/>
          </a:p>
        </p:txBody>
      </p:sp>
      <p:pic>
        <p:nvPicPr>
          <p:cNvPr id="33" name="Picture 6" descr="photo310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18" y="332656"/>
            <a:ext cx="534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691680" y="551541"/>
            <a:ext cx="6121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МИНИСТЕРСТВО ОБРАЗОВАНИЯ                И НАУКИ АРХАНГЕЛЬСКОЙ ОБЛАСТИ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834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6" name="TextBox 2"/>
          <p:cNvSpPr txBox="1">
            <a:spLocks noChangeArrowheads="1"/>
          </p:cNvSpPr>
          <p:nvPr/>
        </p:nvSpPr>
        <p:spPr bwMode="auto">
          <a:xfrm>
            <a:off x="732103" y="1414300"/>
            <a:ext cx="7770813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3300"/>
              </a:lnSpc>
            </a:pPr>
            <a:r>
              <a:rPr lang="ru-RU" altLang="ru-RU" sz="2400" b="1" dirty="0" smtClean="0">
                <a:latin typeface="Calibri" pitchFamily="34" charset="0"/>
              </a:rPr>
              <a:t>Организация питания обучающихся</a:t>
            </a:r>
            <a:endParaRPr lang="ru-RU" altLang="ru-RU" sz="2400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3449" y="2130928"/>
            <a:ext cx="6088142" cy="40011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осуществляется школьными столовыми в 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68,3 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школ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4074" y="2716335"/>
            <a:ext cx="8286869" cy="40011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осуществляется столовыми, выведенными из структуры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6,2 %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школ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9282" y="3322425"/>
            <a:ext cx="8676456" cy="40011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осуществляется коммерческими организациями в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15 %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школ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2421" y="3928515"/>
            <a:ext cx="9041579" cy="40011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осуществляется муниципальными предприятиями в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10.5 %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школ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1076" y="4797152"/>
            <a:ext cx="8640960" cy="1077218"/>
          </a:xfrm>
          <a:prstGeom prst="rect">
            <a:avLst/>
          </a:prstGeom>
          <a:solidFill>
            <a:srgbClr val="5ABFF4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01 мая 2017 года охват горячим питанием учащихся дневных общеобразовательных организаций составил </a:t>
            </a:r>
            <a:r>
              <a:rPr lang="ru-RU" sz="40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85,7 %</a:t>
            </a:r>
            <a:r>
              <a:rPr lang="ru-RU" sz="24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ru-RU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6" descr="photo31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18" y="332656"/>
            <a:ext cx="534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91680" y="551541"/>
            <a:ext cx="6121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МИНИСТЕРСТВО ОБРАЗОВАНИЯ                И НАУКИ АРХАНГЕЛЬСКОЙ ОБЛАСТИ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755576" y="1628800"/>
            <a:ext cx="7772400" cy="488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3300"/>
              </a:lnSpc>
            </a:pPr>
            <a:r>
              <a:rPr lang="ru-RU" sz="2400" b="1" dirty="0"/>
              <a:t>Состояние антитеррористической </a:t>
            </a:r>
            <a:r>
              <a:rPr lang="ru-RU" sz="2400" b="1" dirty="0" smtClean="0"/>
              <a:t>безопасности</a:t>
            </a:r>
            <a:endParaRPr lang="ru-RU" altLang="ru-RU" sz="24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241394"/>
              </p:ext>
            </p:extLst>
          </p:nvPr>
        </p:nvGraphicFramePr>
        <p:xfrm>
          <a:off x="251521" y="2492897"/>
          <a:ext cx="8640959" cy="42283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29179"/>
                <a:gridCol w="1595201"/>
                <a:gridCol w="1855248"/>
                <a:gridCol w="1361331"/>
              </a:tblGrid>
              <a:tr h="1789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Кнопка экстренного вызова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наличие/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потребность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Видеонаблюдение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наличие/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потребность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Ограждение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наличие/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потребность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Профессиональная образовательная организация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26/12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29/8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21/16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Общеобразовательная организация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200/157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171/186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319/38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Дошкольная образовательная организация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147/25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61/111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172/0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Организация дополнительного образования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30/17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12/35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40/7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6" descr="photo31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18" y="332656"/>
            <a:ext cx="534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551541"/>
            <a:ext cx="6121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МИНИСТЕРСТВО ОБРАЗОВАНИЯ                И НАУКИ АРХАНГЕЛЬСКОЙ ОБЛАСТИ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475656" y="1756296"/>
            <a:ext cx="6192688" cy="3040856"/>
            <a:chOff x="1475656" y="1828304"/>
            <a:chExt cx="6192688" cy="3040856"/>
          </a:xfrm>
        </p:grpSpPr>
        <p:sp>
          <p:nvSpPr>
            <p:cNvPr id="16" name="Овал 15"/>
            <p:cNvSpPr/>
            <p:nvPr/>
          </p:nvSpPr>
          <p:spPr>
            <a:xfrm>
              <a:off x="1475656" y="1828304"/>
              <a:ext cx="3024336" cy="3024336"/>
            </a:xfrm>
            <a:prstGeom prst="ellipse">
              <a:avLst/>
            </a:prstGeom>
            <a:blipFill dpi="0" rotWithShape="1">
              <a:blip r:embed="rId2"/>
              <a:srcRect/>
              <a:tile tx="-50800" ty="82550" sx="70000" sy="70000" flip="none" algn="tl"/>
            </a:blipFill>
            <a:ln w="5715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644008" y="1844824"/>
              <a:ext cx="3024336" cy="3024336"/>
            </a:xfrm>
            <a:prstGeom prst="ellipse">
              <a:avLst/>
            </a:prstGeom>
            <a:blipFill dpi="0" rotWithShape="1">
              <a:blip r:embed="rId3"/>
              <a:srcRect/>
              <a:tile tx="-215900" ty="25400" sx="94000" sy="94000" flip="none" algn="tl"/>
            </a:blipFill>
            <a:ln w="5715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796040" y="4774282"/>
            <a:ext cx="1800200" cy="1809097"/>
            <a:chOff x="610890" y="3645024"/>
            <a:chExt cx="1800200" cy="1809097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1358641" y="3645024"/>
              <a:ext cx="184731" cy="923330"/>
              <a:chOff x="6074460" y="3661507"/>
              <a:chExt cx="184731" cy="923330"/>
            </a:xfrm>
          </p:grpSpPr>
          <p:sp>
            <p:nvSpPr>
              <p:cNvPr id="24" name="TextBox 23"/>
              <p:cNvSpPr txBox="1"/>
              <p:nvPr/>
            </p:nvSpPr>
            <p:spPr bwMode="auto">
              <a:xfrm>
                <a:off x="6074460" y="3661507"/>
                <a:ext cx="184731" cy="92333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ru-RU" sz="5400" dirty="0">
                  <a:ln w="57150">
                    <a:solidFill>
                      <a:schemeClr val="bg1"/>
                    </a:solidFill>
                  </a:ln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 bwMode="auto">
              <a:xfrm>
                <a:off x="6074460" y="3661507"/>
                <a:ext cx="184731" cy="92333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ru-RU" sz="5400" b="1" dirty="0">
                  <a:ln w="57150">
                    <a:noFill/>
                  </a:ln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610890" y="4428199"/>
              <a:ext cx="1800200" cy="1025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ts val="2000"/>
                </a:lnSpc>
                <a:defRPr/>
              </a:pPr>
              <a:r>
                <a:rPr lang="ru-RU" sz="2000" dirty="0">
                  <a:solidFill>
                    <a:schemeClr val="accent1">
                      <a:lumMod val="75000"/>
                    </a:schemeClr>
                  </a:solidFill>
                </a:rPr>
                <a:t>школьных  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</a:rPr>
                <a:t>автобусов</a:t>
              </a:r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2000" dirty="0" smtClean="0">
                  <a:solidFill>
                    <a:schemeClr val="accent1">
                      <a:lumMod val="75000"/>
                    </a:schemeClr>
                  </a:solidFill>
                </a:rPr>
                <a:t>осуществляют подвоз</a:t>
              </a:r>
              <a:endParaRPr lang="ru-RU" sz="4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5076056" y="5021462"/>
            <a:ext cx="2448272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2000"/>
              </a:lnSpc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Обеспечен регулярный подвоз </a:t>
            </a:r>
          </a:p>
          <a:p>
            <a:pPr algn="ctr">
              <a:lnSpc>
                <a:spcPts val="2000"/>
              </a:lnSpc>
              <a:defRPr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ts val="2000"/>
              </a:lnSpc>
              <a:defRPr/>
            </a:pP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7583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обучающихся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08732" y="4774282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295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" name="Picture 6" descr="photo310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18" y="332656"/>
            <a:ext cx="534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91680" y="551541"/>
            <a:ext cx="6121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МИНИСТЕРСТВО ОБРАЗОВАНИЯ                И НАУКИ АРХАНГЕЛЬСКОЙ ОБЛАСТИ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739905" y="1327550"/>
            <a:ext cx="7770813" cy="49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3300"/>
              </a:lnSpc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Финансовое обеспечение выполнения 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мероприятий</a:t>
            </a:r>
            <a:endParaRPr lang="ru-RU" altLang="ru-RU" sz="2400" b="1" dirty="0">
              <a:solidFill>
                <a:srgbClr val="25406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7667" y="4235453"/>
            <a:ext cx="16916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выполнение </a:t>
            </a: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текущих 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капитальных </a:t>
            </a: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ремонтов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25311" y="4266192"/>
            <a:ext cx="2043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строительство </a:t>
            </a: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школ и детских садов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311" y="1958439"/>
            <a:ext cx="4572000" cy="8309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консолидированный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бюджет 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объеме 265 219,0 тыс.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732422"/>
            <a:ext cx="2123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12 712,6 тыс. 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руб.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0262" y="3766045"/>
            <a:ext cx="2180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39 905,2 тыс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руб.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370562" y="4194038"/>
            <a:ext cx="19147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создание универсальной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безбарьерной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среды для инклюзивного образования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603228" y="3763200"/>
            <a:ext cx="22531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199 336,0 тыс. 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руб.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5258614" y="3043754"/>
            <a:ext cx="407672" cy="591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929671" y="3050981"/>
            <a:ext cx="407672" cy="591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3057212" y="3043754"/>
            <a:ext cx="407672" cy="591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738964" y="3050981"/>
            <a:ext cx="407672" cy="591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990314" y="3769781"/>
            <a:ext cx="20543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21 777,8 тыс. 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руб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47698" y="4223251"/>
            <a:ext cx="23902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ремонт спортзалов </a:t>
            </a: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образовательных </a:t>
            </a: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организациях, </a:t>
            </a: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расположенных </a:t>
            </a: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сельской </a:t>
            </a: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местности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>
            <a:off x="801677" y="5137367"/>
            <a:ext cx="27162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3133019" y="5191953"/>
            <a:ext cx="27162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453943" y="5179751"/>
            <a:ext cx="27162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6" descr="photo31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18" y="332656"/>
            <a:ext cx="534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691680" y="551541"/>
            <a:ext cx="6121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МИНИСТЕРСТВО ОБРАЗОВАНИЯ                И НАУКИ АРХАНГЕЛЬСКОЙ ОБЛАСТИ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3117</TotalTime>
  <Words>634</Words>
  <Application>Microsoft Office PowerPoint</Application>
  <PresentationFormat>Экран (4:3)</PresentationFormat>
  <Paragraphs>177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Candara</vt:lpstr>
      <vt:lpstr>Mangal</vt:lpstr>
      <vt:lpstr>Symbol</vt:lpstr>
      <vt:lpstr>Times New Roman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Осипов Вадим Алексеевич</cp:lastModifiedBy>
  <cp:revision>108</cp:revision>
  <dcterms:created xsi:type="dcterms:W3CDTF">2015-02-23T16:41:26Z</dcterms:created>
  <dcterms:modified xsi:type="dcterms:W3CDTF">2017-05-30T08:02:02Z</dcterms:modified>
</cp:coreProperties>
</file>