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4"/>
  </p:notesMasterIdLst>
  <p:sldIdLst>
    <p:sldId id="256" r:id="rId2"/>
    <p:sldId id="263" r:id="rId3"/>
    <p:sldId id="264" r:id="rId4"/>
    <p:sldId id="265" r:id="rId5"/>
    <p:sldId id="266" r:id="rId6"/>
    <p:sldId id="257" r:id="rId7"/>
    <p:sldId id="258" r:id="rId8"/>
    <p:sldId id="260" r:id="rId9"/>
    <p:sldId id="261" r:id="rId10"/>
    <p:sldId id="259" r:id="rId11"/>
    <p:sldId id="267" r:id="rId12"/>
    <p:sldId id="262" r:id="rId13"/>
  </p:sldIdLst>
  <p:sldSz cx="9144000" cy="6858000" type="screen4x3"/>
  <p:notesSz cx="6735763" cy="98694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BFF4"/>
    <a:srgbClr val="CC3300"/>
    <a:srgbClr val="004060"/>
    <a:srgbClr val="004B70"/>
    <a:srgbClr val="0066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88" autoAdjust="0"/>
    <p:restoredTop sz="93369" autoAdjust="0"/>
  </p:normalViewPr>
  <p:slideViewPr>
    <p:cSldViewPr>
      <p:cViewPr varScale="1">
        <p:scale>
          <a:sx n="84" d="100"/>
          <a:sy n="84" d="100"/>
        </p:scale>
        <p:origin x="96" y="4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B6F82F5-8C49-4A37-AFA8-2563BB324F70}" type="datetimeFigureOut">
              <a:rPr lang="ru-RU"/>
              <a:pPr>
                <a:defRPr/>
              </a:pPr>
              <a:t>30.05.2017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F463EA0-3E9D-4C1D-920B-FE1EA9A783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7496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3BDBA-5823-4045-AD13-963F72F308CC}" type="datetime1">
              <a:rPr lang="ru-RU"/>
              <a:pPr>
                <a:defRPr/>
              </a:pPr>
              <a:t>30.05.2017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53BF0-CD8E-4557-BA60-A91E9FF25A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DD74E-87BD-4A44-999C-CE5EF89CBDE7}" type="datetime1">
              <a:rPr lang="ru-RU"/>
              <a:pPr>
                <a:defRPr/>
              </a:pPr>
              <a:t>30.05.2017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B74E6-BA1B-4A23-8EF9-1982279044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2532E-0BB6-4A15-B25C-069A4CD3AF35}" type="datetime1">
              <a:rPr lang="ru-RU"/>
              <a:pPr>
                <a:defRPr/>
              </a:pPr>
              <a:t>30.05.2017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CB4EC-FEEC-4990-B4CD-670C5D7E4D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23856-A2E2-47FF-A58E-335E12ABDCDA}" type="datetime1">
              <a:rPr lang="ru-RU"/>
              <a:pPr>
                <a:defRPr/>
              </a:pPr>
              <a:t>30.05.2017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EEFF2-D67B-466F-9B40-7B69FD3494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98BCA-AFD7-445B-A455-197C6EA79428}" type="datetime1">
              <a:rPr lang="ru-RU"/>
              <a:pPr>
                <a:defRPr/>
              </a:pPr>
              <a:t>30.05.2017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8DD18-B0DA-4EF0-9F62-EE6362E676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594DA-60D6-436A-9F14-0F64793F6BE1}" type="datetime1">
              <a:rPr lang="ru-RU"/>
              <a:pPr>
                <a:defRPr/>
              </a:pPr>
              <a:t>30.05.2017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F9C7D-7C02-4EFF-BF6D-336869A321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2C132-1E09-4BA3-A3EE-6E7BB111EB30}" type="datetime1">
              <a:rPr lang="ru-RU"/>
              <a:pPr>
                <a:defRPr/>
              </a:pPr>
              <a:t>30.05.2017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CB56D-3FB9-43E3-8DC1-0360AAD992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5C907-DF76-45DF-B231-7A991E221F13}" type="datetime1">
              <a:rPr lang="ru-RU"/>
              <a:pPr>
                <a:defRPr/>
              </a:pPr>
              <a:t>30.05.2017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7E89D-543E-407D-8B12-EF25E2DA0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4CEB1-683E-45F7-93C4-0FFF6B7B4934}" type="datetime1">
              <a:rPr lang="ru-RU"/>
              <a:pPr>
                <a:defRPr/>
              </a:pPr>
              <a:t>30.05.2017</a:t>
            </a:fld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FFEE1-B88E-443B-928C-ED69E557D2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9F4C9-547E-4887-9CF8-4A9DCAC4CCE4}" type="datetime1">
              <a:rPr lang="ru-RU"/>
              <a:pPr>
                <a:defRPr/>
              </a:pPr>
              <a:t>30.05.2017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DC844-D019-49CA-B679-67719B84FF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3BA94-1988-41EE-A493-EF15B7A214FC}" type="datetime1">
              <a:rPr lang="ru-RU"/>
              <a:pPr>
                <a:defRPr/>
              </a:pPr>
              <a:t>30.05.2017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79355-A7B1-46F4-965A-CFD4A2FA0C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D7D5B1D1-0EC7-4ADD-A15E-30FEDC4856E6}" type="datetime1">
              <a:rPr lang="ru-RU"/>
              <a:pPr>
                <a:defRPr/>
              </a:pPr>
              <a:t>30.05.2017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5BE685F3-1916-47A2-8305-D59D08D637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7" r:id="rId2"/>
    <p:sldLayoutId id="2147483769" r:id="rId3"/>
    <p:sldLayoutId id="2147483766" r:id="rId4"/>
    <p:sldLayoutId id="2147483765" r:id="rId5"/>
    <p:sldLayoutId id="2147483764" r:id="rId6"/>
    <p:sldLayoutId id="2147483770" r:id="rId7"/>
    <p:sldLayoutId id="2147483771" r:id="rId8"/>
    <p:sldLayoutId id="2147483772" r:id="rId9"/>
    <p:sldLayoutId id="2147483763" r:id="rId10"/>
    <p:sldLayoutId id="214748377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217487" y="2204864"/>
            <a:ext cx="8713787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kern="5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ДОКЛАД</a:t>
            </a:r>
            <a:br>
              <a:rPr lang="ru-RU" sz="3200" kern="5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</a:br>
            <a:r>
              <a:rPr lang="ru-RU" sz="3200" kern="5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О подготовке образовательных организаций </a:t>
            </a:r>
            <a:br>
              <a:rPr lang="ru-RU" sz="3200" kern="5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</a:br>
            <a:r>
              <a:rPr lang="ru-RU" sz="3200" kern="5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на территории Архангельской области </a:t>
            </a:r>
            <a:br>
              <a:rPr lang="ru-RU" sz="3200" kern="5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</a:br>
            <a:r>
              <a:rPr lang="ru-RU" sz="3200" kern="5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к началу нового 2017/18 учебного года</a:t>
            </a:r>
            <a:endParaRPr lang="ru-RU" sz="3200" b="1" dirty="0">
              <a:solidFill>
                <a:srgbClr val="052E65"/>
              </a:solidFill>
              <a:cs typeface="Arial" charset="0"/>
            </a:endParaRPr>
          </a:p>
        </p:txBody>
      </p:sp>
      <p:sp>
        <p:nvSpPr>
          <p:cNvPr id="14339" name="TextBox 2"/>
          <p:cNvSpPr txBox="1">
            <a:spLocks noChangeArrowheads="1"/>
          </p:cNvSpPr>
          <p:nvPr/>
        </p:nvSpPr>
        <p:spPr bwMode="auto">
          <a:xfrm>
            <a:off x="3457575" y="6340475"/>
            <a:ext cx="223361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>
                <a:solidFill>
                  <a:srgbClr val="06436B"/>
                </a:solidFill>
                <a:cs typeface="Arial" charset="0"/>
              </a:rPr>
              <a:t> </a:t>
            </a:r>
            <a:r>
              <a:rPr lang="ru-RU" sz="1600" b="1" dirty="0" smtClean="0">
                <a:solidFill>
                  <a:srgbClr val="06436B"/>
                </a:solidFill>
                <a:cs typeface="Arial" charset="0"/>
              </a:rPr>
              <a:t>31 мая 2017 </a:t>
            </a:r>
            <a:r>
              <a:rPr lang="ru-RU" sz="1600" b="1" dirty="0">
                <a:solidFill>
                  <a:srgbClr val="06436B"/>
                </a:solidFill>
                <a:cs typeface="Arial" charset="0"/>
              </a:rPr>
              <a:t>года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1691680" y="332656"/>
            <a:ext cx="6121356" cy="620713"/>
            <a:chOff x="1979712" y="1697947"/>
            <a:chExt cx="6121356" cy="620713"/>
          </a:xfrm>
        </p:grpSpPr>
        <p:pic>
          <p:nvPicPr>
            <p:cNvPr id="5" name="Picture 6" descr="photo310s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1050" y="1697947"/>
              <a:ext cx="534988" cy="620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1979712" y="1916832"/>
              <a:ext cx="612135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dirty="0" smtClean="0"/>
                <a:t>МИНИСТЕРСТВО ОБРАЗОВАНИЯ                И НАУКИ АРХАНГЕЛЬСКОЙ ОБЛАСТИ</a:t>
              </a:r>
              <a:endParaRPr lang="ru-RU" sz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2"/>
          <p:cNvSpPr txBox="1">
            <a:spLocks noChangeArrowheads="1"/>
          </p:cNvSpPr>
          <p:nvPr/>
        </p:nvSpPr>
        <p:spPr bwMode="auto">
          <a:xfrm>
            <a:off x="900113" y="1530350"/>
            <a:ext cx="7770812" cy="515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ts val="3300"/>
              </a:lnSpc>
            </a:pPr>
            <a:r>
              <a:rPr lang="ru-RU" altLang="ru-RU" sz="2800" b="1" dirty="0">
                <a:solidFill>
                  <a:srgbClr val="254061"/>
                </a:solidFill>
                <a:latin typeface="Calibri" pitchFamily="34" charset="0"/>
              </a:rPr>
              <a:t>Введение ФГОС </a:t>
            </a:r>
            <a:r>
              <a:rPr lang="ru-RU" altLang="ru-RU" sz="2800" b="1" dirty="0" smtClean="0">
                <a:solidFill>
                  <a:srgbClr val="254061"/>
                </a:solidFill>
                <a:latin typeface="Calibri" pitchFamily="34" charset="0"/>
              </a:rPr>
              <a:t>среднего </a:t>
            </a:r>
            <a:r>
              <a:rPr lang="ru-RU" altLang="ru-RU" sz="2800" b="1" dirty="0">
                <a:solidFill>
                  <a:srgbClr val="254061"/>
                </a:solidFill>
                <a:latin typeface="Calibri" pitchFamily="34" charset="0"/>
              </a:rPr>
              <a:t>общего образования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66966" y="4053274"/>
            <a:ext cx="8424936" cy="923330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/>
              <a:t>Распоряжениями министерства образования и науки Архангельской области от 27 января 2017 года </a:t>
            </a:r>
            <a:r>
              <a:rPr lang="ru-RU" dirty="0" smtClean="0"/>
              <a:t>и </a:t>
            </a:r>
            <a:r>
              <a:rPr lang="ru-RU" dirty="0"/>
              <a:t>от 08 февраля 2017 года определен перечень «пилотных» площадок по введению </a:t>
            </a:r>
            <a:r>
              <a:rPr lang="ru-RU" dirty="0" smtClean="0"/>
              <a:t>ФГОС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81824" y="5229200"/>
            <a:ext cx="8424936" cy="1200329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АО ИОО </a:t>
            </a:r>
            <a:r>
              <a:rPr lang="ru-RU" dirty="0"/>
              <a:t>утвержден соответствующий план работы с «пилотными» </a:t>
            </a:r>
            <a:r>
              <a:rPr lang="ru-RU" dirty="0" smtClean="0"/>
              <a:t>площадками по проведению перед </a:t>
            </a:r>
            <a:r>
              <a:rPr lang="ru-RU" dirty="0"/>
              <a:t>началом 2017/18 учебного года </a:t>
            </a:r>
            <a:r>
              <a:rPr lang="ru-RU" dirty="0" smtClean="0"/>
              <a:t> различных образовательных мероприятий </a:t>
            </a:r>
            <a:r>
              <a:rPr lang="ru-RU" dirty="0"/>
              <a:t>(ВКС, </a:t>
            </a:r>
            <a:r>
              <a:rPr lang="ru-RU" dirty="0" err="1"/>
              <a:t>вебинары</a:t>
            </a:r>
            <a:r>
              <a:rPr lang="ru-RU" dirty="0"/>
              <a:t>, курсы повышения квалификации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95536" y="2265427"/>
            <a:ext cx="8275389" cy="923330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/>
              <a:t>В 2017/18 учебном году начнется массовый переход 5-х классов на обучение по федеральному государственному образовательному стандарту основного общего </a:t>
            </a:r>
            <a:r>
              <a:rPr lang="ru-RU" dirty="0" smtClean="0"/>
              <a:t>образования</a:t>
            </a:r>
            <a:endParaRPr lang="ru-RU" dirty="0"/>
          </a:p>
        </p:txBody>
      </p:sp>
      <p:sp>
        <p:nvSpPr>
          <p:cNvPr id="7" name="Стрелка вниз 6"/>
          <p:cNvSpPr/>
          <p:nvPr/>
        </p:nvSpPr>
        <p:spPr>
          <a:xfrm>
            <a:off x="4390456" y="3325174"/>
            <a:ext cx="407672" cy="5916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Picture 6" descr="photo310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3018" y="332656"/>
            <a:ext cx="534988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691680" y="551541"/>
            <a:ext cx="61213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МИНИСТЕРСТВО ОБРАЗОВАНИЯ                И НАУКИ АРХАНГЕЛЬСКОЙ ОБЛАСТИ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2"/>
          <p:cNvSpPr txBox="1">
            <a:spLocks noChangeArrowheads="1"/>
          </p:cNvSpPr>
          <p:nvPr/>
        </p:nvSpPr>
        <p:spPr bwMode="auto">
          <a:xfrm>
            <a:off x="722598" y="1340450"/>
            <a:ext cx="7770812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ts val="3300"/>
              </a:lnSpc>
            </a:pPr>
            <a:r>
              <a:rPr lang="ru-RU" altLang="ru-RU" sz="2800" b="1" dirty="0" smtClean="0">
                <a:solidFill>
                  <a:srgbClr val="254061"/>
                </a:solidFill>
                <a:latin typeface="Calibri" pitchFamily="34" charset="0"/>
              </a:rPr>
              <a:t>Обеспечение образовательных организаций учебниками</a:t>
            </a:r>
            <a:endParaRPr lang="ru-RU" altLang="ru-RU" sz="2800" b="1" dirty="0">
              <a:solidFill>
                <a:srgbClr val="254061"/>
              </a:solidFill>
              <a:latin typeface="Calibri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6114" y="4221088"/>
            <a:ext cx="8424936" cy="954107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/>
              <a:t>В</a:t>
            </a:r>
            <a:r>
              <a:rPr lang="ru-RU" dirty="0" smtClean="0"/>
              <a:t> областном бюджете на </a:t>
            </a:r>
            <a:r>
              <a:rPr lang="ru-RU" dirty="0"/>
              <a:t>комплектование учебных фондов муниципальных общеобразовательных организаций в 2017 году </a:t>
            </a:r>
            <a:r>
              <a:rPr lang="ru-RU" dirty="0" smtClean="0"/>
              <a:t>предусмотрено </a:t>
            </a:r>
          </a:p>
          <a:p>
            <a:pPr algn="ctr"/>
            <a:r>
              <a:rPr lang="ru-RU" sz="2000" b="1" dirty="0" smtClean="0"/>
              <a:t>119 </a:t>
            </a:r>
            <a:r>
              <a:rPr lang="ru-RU" sz="2000" b="1" dirty="0"/>
              <a:t>566,5 тыс. руб.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5373216"/>
            <a:ext cx="8424936" cy="954107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/>
              <a:t>В соответствии с заключенными контрактами </a:t>
            </a:r>
            <a:r>
              <a:rPr lang="ru-RU" dirty="0" smtClean="0"/>
              <a:t>поставка </a:t>
            </a:r>
            <a:r>
              <a:rPr lang="ru-RU" dirty="0"/>
              <a:t>учебников </a:t>
            </a:r>
            <a:endParaRPr lang="ru-RU" dirty="0" smtClean="0"/>
          </a:p>
          <a:p>
            <a:pPr algn="ctr"/>
            <a:r>
              <a:rPr lang="ru-RU" dirty="0" smtClean="0"/>
              <a:t>в </a:t>
            </a:r>
            <a:r>
              <a:rPr lang="ru-RU" dirty="0"/>
              <a:t>образовательные организации области должна быть завершена </a:t>
            </a:r>
            <a:endParaRPr lang="ru-RU" dirty="0" smtClean="0"/>
          </a:p>
          <a:p>
            <a:pPr algn="ctr"/>
            <a:r>
              <a:rPr lang="ru-RU" sz="2000" b="1" dirty="0" smtClean="0"/>
              <a:t>до </a:t>
            </a:r>
            <a:r>
              <a:rPr lang="ru-RU" sz="2000" b="1" dirty="0"/>
              <a:t>25 </a:t>
            </a:r>
            <a:r>
              <a:rPr lang="ru-RU" sz="2000" b="1" dirty="0" smtClean="0"/>
              <a:t>августа</a:t>
            </a:r>
            <a:endParaRPr lang="ru-RU" sz="2000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95536" y="2408577"/>
            <a:ext cx="8275389" cy="923330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Нормативы на приобретение учебников </a:t>
            </a:r>
            <a:r>
              <a:rPr lang="ru-RU" dirty="0"/>
              <a:t>установлены </a:t>
            </a:r>
            <a:r>
              <a:rPr lang="ru-RU" dirty="0" smtClean="0"/>
              <a:t>законом </a:t>
            </a:r>
            <a:r>
              <a:rPr lang="ru-RU" dirty="0"/>
              <a:t>Архангельской области от 02 июля 2013 года № 712-41-ОЗ </a:t>
            </a:r>
            <a:endParaRPr lang="ru-RU" dirty="0" smtClean="0"/>
          </a:p>
          <a:p>
            <a:pPr algn="ctr"/>
            <a:r>
              <a:rPr lang="ru-RU" dirty="0" smtClean="0"/>
              <a:t>«</a:t>
            </a:r>
            <a:r>
              <a:rPr lang="ru-RU" dirty="0"/>
              <a:t>Об образовании в Архангельской области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7" name="Стрелка вниз 6"/>
          <p:cNvSpPr/>
          <p:nvPr/>
        </p:nvSpPr>
        <p:spPr>
          <a:xfrm>
            <a:off x="4424746" y="3431385"/>
            <a:ext cx="407672" cy="5916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Picture 6" descr="photo310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3018" y="332656"/>
            <a:ext cx="534988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691680" y="551541"/>
            <a:ext cx="61213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МИНИСТЕРСТВО ОБРАЗОВАНИЯ                И НАУКИ АРХАНГЕЛЬСКОЙ ОБЛАСТИ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44919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747600"/>
              </p:ext>
            </p:extLst>
          </p:nvPr>
        </p:nvGraphicFramePr>
        <p:xfrm>
          <a:off x="515540" y="2703260"/>
          <a:ext cx="8136903" cy="3840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9706"/>
                <a:gridCol w="2408523"/>
                <a:gridCol w="2408523"/>
                <a:gridCol w="2410151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№ п/п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количество педагогических вакансий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процентное соотношение к количеству педагогических работников в субъекте Российской Федерации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специальности, по которым имеется дефицит педагогических работников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3,3 %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Иностранный язык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3,9 %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Физика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8,5 %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Психолог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2,8%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Русский язык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2,4  %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Физкультура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4,0  % 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Математика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91562" y="1343861"/>
            <a:ext cx="838486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Сведения об обеспеченности системы общего образования  региона </a:t>
            </a: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педагогическими работниками </a:t>
            </a: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по состоянию на 01 июня 2017 года</a:t>
            </a:r>
            <a:endParaRPr kumimoji="0" lang="ru-RU" alt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6" descr="photo310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3018" y="332656"/>
            <a:ext cx="534988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691680" y="551541"/>
            <a:ext cx="61213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МИНИСТЕРСТВО ОБРАЗОВАНИЯ                И НАУКИ АРХАНГЕЛЬСКОЙ ОБЛАСТИ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48145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6" descr="C:\Documents and Settings\nick.IPPK\Рабочий стол\Презентация министерства\to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" name="Rectangle 2"/>
          <p:cNvSpPr txBox="1">
            <a:spLocks noChangeArrowheads="1"/>
          </p:cNvSpPr>
          <p:nvPr/>
        </p:nvSpPr>
        <p:spPr>
          <a:xfrm>
            <a:off x="1411508" y="1421755"/>
            <a:ext cx="6572250" cy="939800"/>
          </a:xfrm>
          <a:prstGeom prst="rect">
            <a:avLst/>
          </a:prstGeom>
          <a:noFill/>
        </p:spPr>
        <p:txBody>
          <a:bodyPr/>
          <a:lstStyle/>
          <a:p>
            <a:pPr lvl="0" algn="ctr" eaLnBrk="0" hangingPunct="0">
              <a:lnSpc>
                <a:spcPts val="3300"/>
              </a:lnSpc>
            </a:pPr>
            <a:r>
              <a:rPr lang="ru-RU" sz="2400" b="1" dirty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Сеть </a:t>
            </a:r>
            <a:r>
              <a:rPr lang="ru-RU" alt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образовательных организаций </a:t>
            </a:r>
          </a:p>
          <a:p>
            <a:pPr lvl="0" algn="ctr" eaLnBrk="0" hangingPunct="0">
              <a:lnSpc>
                <a:spcPts val="3300"/>
              </a:lnSpc>
            </a:pPr>
            <a:r>
              <a:rPr lang="ru-RU" alt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Архангельской области</a:t>
            </a:r>
          </a:p>
          <a:p>
            <a:pPr algn="ctr" eaLnBrk="0" hangingPunct="0">
              <a:lnSpc>
                <a:spcPts val="3300"/>
              </a:lnSpc>
              <a:defRPr/>
            </a:pPr>
            <a:endParaRPr lang="ru-RU" sz="3200" b="1" dirty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222" name="Группа 27"/>
          <p:cNvGrpSpPr>
            <a:grpSpLocks/>
          </p:cNvGrpSpPr>
          <p:nvPr/>
        </p:nvGrpSpPr>
        <p:grpSpPr bwMode="auto">
          <a:xfrm>
            <a:off x="755576" y="2708920"/>
            <a:ext cx="3779838" cy="1206500"/>
            <a:chOff x="1214438" y="3571875"/>
            <a:chExt cx="3779837" cy="1206500"/>
          </a:xfrm>
        </p:grpSpPr>
        <p:sp>
          <p:nvSpPr>
            <p:cNvPr id="9259" name="AutoShape 4"/>
            <p:cNvSpPr>
              <a:spLocks noChangeAspect="1" noChangeArrowheads="1" noTextEdit="1"/>
            </p:cNvSpPr>
            <p:nvPr/>
          </p:nvSpPr>
          <p:spPr bwMode="auto">
            <a:xfrm>
              <a:off x="1214438" y="3571875"/>
              <a:ext cx="3779837" cy="1206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702" name="Freeform 6"/>
            <p:cNvSpPr>
              <a:spLocks/>
            </p:cNvSpPr>
            <p:nvPr/>
          </p:nvSpPr>
          <p:spPr bwMode="auto">
            <a:xfrm>
              <a:off x="2209801" y="3621087"/>
              <a:ext cx="2767011" cy="1114425"/>
            </a:xfrm>
            <a:custGeom>
              <a:avLst/>
              <a:gdLst/>
              <a:ahLst/>
              <a:cxnLst>
                <a:cxn ang="0">
                  <a:pos x="10164" y="4097"/>
                </a:cxn>
                <a:cxn ang="0">
                  <a:pos x="600" y="4097"/>
                </a:cxn>
                <a:cxn ang="0">
                  <a:pos x="18" y="3515"/>
                </a:cxn>
                <a:cxn ang="0">
                  <a:pos x="617" y="2066"/>
                </a:cxn>
                <a:cxn ang="0">
                  <a:pos x="617" y="2066"/>
                </a:cxn>
                <a:cxn ang="0">
                  <a:pos x="617" y="2066"/>
                </a:cxn>
                <a:cxn ang="0">
                  <a:pos x="0" y="600"/>
                </a:cxn>
                <a:cxn ang="0">
                  <a:pos x="600" y="0"/>
                </a:cxn>
                <a:cxn ang="0">
                  <a:pos x="10164" y="0"/>
                </a:cxn>
                <a:cxn ang="0">
                  <a:pos x="10164" y="4097"/>
                </a:cxn>
              </a:cxnLst>
              <a:rect l="0" t="0" r="r" b="b"/>
              <a:pathLst>
                <a:path w="10164" h="4097">
                  <a:moveTo>
                    <a:pt x="10164" y="4097"/>
                  </a:moveTo>
                  <a:lnTo>
                    <a:pt x="600" y="4097"/>
                  </a:lnTo>
                  <a:lnTo>
                    <a:pt x="18" y="3515"/>
                  </a:lnTo>
                  <a:cubicBezTo>
                    <a:pt x="388" y="3144"/>
                    <a:pt x="617" y="2632"/>
                    <a:pt x="617" y="2066"/>
                  </a:cubicBezTo>
                  <a:lnTo>
                    <a:pt x="617" y="2066"/>
                  </a:lnTo>
                  <a:cubicBezTo>
                    <a:pt x="617" y="2066"/>
                    <a:pt x="617" y="2066"/>
                    <a:pt x="617" y="2066"/>
                  </a:cubicBezTo>
                  <a:cubicBezTo>
                    <a:pt x="617" y="1492"/>
                    <a:pt x="381" y="972"/>
                    <a:pt x="0" y="600"/>
                  </a:cubicBezTo>
                  <a:lnTo>
                    <a:pt x="600" y="0"/>
                  </a:lnTo>
                  <a:lnTo>
                    <a:pt x="10164" y="0"/>
                  </a:lnTo>
                  <a:lnTo>
                    <a:pt x="10164" y="4097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48" cap="rnd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703" name="Freeform 7"/>
            <p:cNvSpPr>
              <a:spLocks/>
            </p:cNvSpPr>
            <p:nvPr/>
          </p:nvSpPr>
          <p:spPr bwMode="auto">
            <a:xfrm>
              <a:off x="1263651" y="3625850"/>
              <a:ext cx="1114425" cy="1114425"/>
            </a:xfrm>
            <a:custGeom>
              <a:avLst/>
              <a:gdLst/>
              <a:ahLst/>
              <a:cxnLst>
                <a:cxn ang="0">
                  <a:pos x="0" y="2048"/>
                </a:cxn>
                <a:cxn ang="0">
                  <a:pos x="2049" y="0"/>
                </a:cxn>
                <a:cxn ang="0">
                  <a:pos x="2049" y="0"/>
                </a:cxn>
                <a:cxn ang="0">
                  <a:pos x="2049" y="0"/>
                </a:cxn>
                <a:cxn ang="0">
                  <a:pos x="4097" y="2048"/>
                </a:cxn>
                <a:cxn ang="0">
                  <a:pos x="4097" y="2048"/>
                </a:cxn>
                <a:cxn ang="0">
                  <a:pos x="4097" y="2048"/>
                </a:cxn>
                <a:cxn ang="0">
                  <a:pos x="2049" y="4096"/>
                </a:cxn>
                <a:cxn ang="0">
                  <a:pos x="2049" y="4096"/>
                </a:cxn>
                <a:cxn ang="0">
                  <a:pos x="2049" y="4096"/>
                </a:cxn>
                <a:cxn ang="0">
                  <a:pos x="0" y="2048"/>
                </a:cxn>
                <a:cxn ang="0">
                  <a:pos x="0" y="2048"/>
                </a:cxn>
              </a:cxnLst>
              <a:rect l="0" t="0" r="r" b="b"/>
              <a:pathLst>
                <a:path w="4097" h="4096">
                  <a:moveTo>
                    <a:pt x="0" y="2048"/>
                  </a:moveTo>
                  <a:cubicBezTo>
                    <a:pt x="0" y="917"/>
                    <a:pt x="918" y="0"/>
                    <a:pt x="2049" y="0"/>
                  </a:cubicBezTo>
                  <a:cubicBezTo>
                    <a:pt x="2049" y="0"/>
                    <a:pt x="2049" y="0"/>
                    <a:pt x="2049" y="0"/>
                  </a:cubicBezTo>
                  <a:lnTo>
                    <a:pt x="2049" y="0"/>
                  </a:lnTo>
                  <a:cubicBezTo>
                    <a:pt x="3181" y="0"/>
                    <a:pt x="4097" y="917"/>
                    <a:pt x="4097" y="2048"/>
                  </a:cubicBezTo>
                  <a:cubicBezTo>
                    <a:pt x="4097" y="2048"/>
                    <a:pt x="4097" y="2048"/>
                    <a:pt x="4097" y="2048"/>
                  </a:cubicBezTo>
                  <a:lnTo>
                    <a:pt x="4097" y="2048"/>
                  </a:lnTo>
                  <a:cubicBezTo>
                    <a:pt x="4097" y="3181"/>
                    <a:pt x="3181" y="4096"/>
                    <a:pt x="2049" y="4096"/>
                  </a:cubicBezTo>
                  <a:cubicBezTo>
                    <a:pt x="2049" y="4096"/>
                    <a:pt x="2049" y="4096"/>
                    <a:pt x="2049" y="4096"/>
                  </a:cubicBezTo>
                  <a:lnTo>
                    <a:pt x="2049" y="4096"/>
                  </a:lnTo>
                  <a:cubicBezTo>
                    <a:pt x="918" y="4096"/>
                    <a:pt x="0" y="3181"/>
                    <a:pt x="0" y="2048"/>
                  </a:cubicBezTo>
                  <a:cubicBezTo>
                    <a:pt x="0" y="2048"/>
                    <a:pt x="0" y="2048"/>
                    <a:pt x="0" y="2048"/>
                  </a:cubicBezTo>
                  <a:close/>
                </a:path>
              </a:pathLst>
            </a:custGeom>
            <a:solidFill>
              <a:schemeClr val="bg1"/>
            </a:solidFill>
            <a:ln w="76200" cap="rnd">
              <a:solidFill>
                <a:schemeClr val="accent1">
                  <a:lumMod val="20000"/>
                  <a:lumOff val="80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478875" y="3851959"/>
              <a:ext cx="652743" cy="64633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600" b="1" dirty="0" smtClean="0">
                  <a:solidFill>
                    <a:schemeClr val="accent1">
                      <a:lumMod val="75000"/>
                    </a:schemeClr>
                  </a:solidFill>
                </a:rPr>
                <a:t>37</a:t>
              </a:r>
              <a:endParaRPr lang="en-US" sz="36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9263" name="TextBox 43"/>
            <p:cNvSpPr txBox="1">
              <a:spLocks noChangeArrowheads="1"/>
            </p:cNvSpPr>
            <p:nvPr/>
          </p:nvSpPr>
          <p:spPr bwMode="auto">
            <a:xfrm>
              <a:off x="2459021" y="3721397"/>
              <a:ext cx="2428892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lvl="0">
                <a:spcBef>
                  <a:spcPct val="20000"/>
                </a:spcBef>
              </a:pPr>
              <a:r>
                <a:rPr lang="ru-RU" altLang="ru-RU" dirty="0" smtClean="0">
                  <a:solidFill>
                    <a:prstClr val="black"/>
                  </a:solidFill>
                </a:rPr>
                <a:t>Организации среднего профессионального образования</a:t>
              </a:r>
              <a:endParaRPr lang="ru-RU" altLang="ru-RU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223" name="Группа 28"/>
          <p:cNvGrpSpPr>
            <a:grpSpLocks/>
          </p:cNvGrpSpPr>
          <p:nvPr/>
        </p:nvGrpSpPr>
        <p:grpSpPr bwMode="auto">
          <a:xfrm>
            <a:off x="755576" y="4029720"/>
            <a:ext cx="3779838" cy="1206500"/>
            <a:chOff x="1214438" y="3571875"/>
            <a:chExt cx="3779837" cy="1206500"/>
          </a:xfrm>
        </p:grpSpPr>
        <p:sp>
          <p:nvSpPr>
            <p:cNvPr id="9254" name="AutoShape 4"/>
            <p:cNvSpPr>
              <a:spLocks noChangeAspect="1" noChangeArrowheads="1" noTextEdit="1"/>
            </p:cNvSpPr>
            <p:nvPr/>
          </p:nvSpPr>
          <p:spPr bwMode="auto">
            <a:xfrm>
              <a:off x="1214438" y="3571875"/>
              <a:ext cx="3779837" cy="1206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" name="Freeform 6"/>
            <p:cNvSpPr>
              <a:spLocks/>
            </p:cNvSpPr>
            <p:nvPr/>
          </p:nvSpPr>
          <p:spPr bwMode="auto">
            <a:xfrm>
              <a:off x="2209801" y="3621087"/>
              <a:ext cx="2767011" cy="1114425"/>
            </a:xfrm>
            <a:custGeom>
              <a:avLst/>
              <a:gdLst/>
              <a:ahLst/>
              <a:cxnLst>
                <a:cxn ang="0">
                  <a:pos x="10164" y="4097"/>
                </a:cxn>
                <a:cxn ang="0">
                  <a:pos x="600" y="4097"/>
                </a:cxn>
                <a:cxn ang="0">
                  <a:pos x="18" y="3515"/>
                </a:cxn>
                <a:cxn ang="0">
                  <a:pos x="617" y="2066"/>
                </a:cxn>
                <a:cxn ang="0">
                  <a:pos x="617" y="2066"/>
                </a:cxn>
                <a:cxn ang="0">
                  <a:pos x="617" y="2066"/>
                </a:cxn>
                <a:cxn ang="0">
                  <a:pos x="0" y="600"/>
                </a:cxn>
                <a:cxn ang="0">
                  <a:pos x="600" y="0"/>
                </a:cxn>
                <a:cxn ang="0">
                  <a:pos x="10164" y="0"/>
                </a:cxn>
                <a:cxn ang="0">
                  <a:pos x="10164" y="4097"/>
                </a:cxn>
              </a:cxnLst>
              <a:rect l="0" t="0" r="r" b="b"/>
              <a:pathLst>
                <a:path w="10164" h="4097">
                  <a:moveTo>
                    <a:pt x="10164" y="4097"/>
                  </a:moveTo>
                  <a:lnTo>
                    <a:pt x="600" y="4097"/>
                  </a:lnTo>
                  <a:lnTo>
                    <a:pt x="18" y="3515"/>
                  </a:lnTo>
                  <a:cubicBezTo>
                    <a:pt x="388" y="3144"/>
                    <a:pt x="617" y="2632"/>
                    <a:pt x="617" y="2066"/>
                  </a:cubicBezTo>
                  <a:lnTo>
                    <a:pt x="617" y="2066"/>
                  </a:lnTo>
                  <a:cubicBezTo>
                    <a:pt x="617" y="2066"/>
                    <a:pt x="617" y="2066"/>
                    <a:pt x="617" y="2066"/>
                  </a:cubicBezTo>
                  <a:cubicBezTo>
                    <a:pt x="617" y="1492"/>
                    <a:pt x="381" y="972"/>
                    <a:pt x="0" y="600"/>
                  </a:cubicBezTo>
                  <a:lnTo>
                    <a:pt x="600" y="0"/>
                  </a:lnTo>
                  <a:lnTo>
                    <a:pt x="10164" y="0"/>
                  </a:lnTo>
                  <a:lnTo>
                    <a:pt x="10164" y="4097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48" cap="rnd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Freeform 7"/>
            <p:cNvSpPr>
              <a:spLocks/>
            </p:cNvSpPr>
            <p:nvPr/>
          </p:nvSpPr>
          <p:spPr bwMode="auto">
            <a:xfrm>
              <a:off x="1263651" y="3625850"/>
              <a:ext cx="1114425" cy="1114425"/>
            </a:xfrm>
            <a:custGeom>
              <a:avLst/>
              <a:gdLst/>
              <a:ahLst/>
              <a:cxnLst>
                <a:cxn ang="0">
                  <a:pos x="0" y="2048"/>
                </a:cxn>
                <a:cxn ang="0">
                  <a:pos x="2049" y="0"/>
                </a:cxn>
                <a:cxn ang="0">
                  <a:pos x="2049" y="0"/>
                </a:cxn>
                <a:cxn ang="0">
                  <a:pos x="2049" y="0"/>
                </a:cxn>
                <a:cxn ang="0">
                  <a:pos x="4097" y="2048"/>
                </a:cxn>
                <a:cxn ang="0">
                  <a:pos x="4097" y="2048"/>
                </a:cxn>
                <a:cxn ang="0">
                  <a:pos x="4097" y="2048"/>
                </a:cxn>
                <a:cxn ang="0">
                  <a:pos x="2049" y="4096"/>
                </a:cxn>
                <a:cxn ang="0">
                  <a:pos x="2049" y="4096"/>
                </a:cxn>
                <a:cxn ang="0">
                  <a:pos x="2049" y="4096"/>
                </a:cxn>
                <a:cxn ang="0">
                  <a:pos x="0" y="2048"/>
                </a:cxn>
                <a:cxn ang="0">
                  <a:pos x="0" y="2048"/>
                </a:cxn>
              </a:cxnLst>
              <a:rect l="0" t="0" r="r" b="b"/>
              <a:pathLst>
                <a:path w="4097" h="4096">
                  <a:moveTo>
                    <a:pt x="0" y="2048"/>
                  </a:moveTo>
                  <a:cubicBezTo>
                    <a:pt x="0" y="917"/>
                    <a:pt x="918" y="0"/>
                    <a:pt x="2049" y="0"/>
                  </a:cubicBezTo>
                  <a:cubicBezTo>
                    <a:pt x="2049" y="0"/>
                    <a:pt x="2049" y="0"/>
                    <a:pt x="2049" y="0"/>
                  </a:cubicBezTo>
                  <a:lnTo>
                    <a:pt x="2049" y="0"/>
                  </a:lnTo>
                  <a:cubicBezTo>
                    <a:pt x="3181" y="0"/>
                    <a:pt x="4097" y="917"/>
                    <a:pt x="4097" y="2048"/>
                  </a:cubicBezTo>
                  <a:cubicBezTo>
                    <a:pt x="4097" y="2048"/>
                    <a:pt x="4097" y="2048"/>
                    <a:pt x="4097" y="2048"/>
                  </a:cubicBezTo>
                  <a:lnTo>
                    <a:pt x="4097" y="2048"/>
                  </a:lnTo>
                  <a:cubicBezTo>
                    <a:pt x="4097" y="3181"/>
                    <a:pt x="3181" y="4096"/>
                    <a:pt x="2049" y="4096"/>
                  </a:cubicBezTo>
                  <a:cubicBezTo>
                    <a:pt x="2049" y="4096"/>
                    <a:pt x="2049" y="4096"/>
                    <a:pt x="2049" y="4096"/>
                  </a:cubicBezTo>
                  <a:lnTo>
                    <a:pt x="2049" y="4096"/>
                  </a:lnTo>
                  <a:cubicBezTo>
                    <a:pt x="918" y="4096"/>
                    <a:pt x="0" y="3181"/>
                    <a:pt x="0" y="2048"/>
                  </a:cubicBezTo>
                  <a:cubicBezTo>
                    <a:pt x="0" y="2048"/>
                    <a:pt x="0" y="2048"/>
                    <a:pt x="0" y="2048"/>
                  </a:cubicBezTo>
                  <a:close/>
                </a:path>
              </a:pathLst>
            </a:custGeom>
            <a:solidFill>
              <a:schemeClr val="bg1"/>
            </a:solidFill>
            <a:ln w="76200" cap="rnd">
              <a:solidFill>
                <a:schemeClr val="accent1">
                  <a:lumMod val="20000"/>
                  <a:lumOff val="80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393826" y="3822700"/>
              <a:ext cx="886781" cy="64633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600" b="1" dirty="0" smtClean="0">
                  <a:solidFill>
                    <a:schemeClr val="accent1">
                      <a:lumMod val="75000"/>
                    </a:schemeClr>
                  </a:solidFill>
                </a:rPr>
                <a:t>35</a:t>
              </a:r>
              <a:r>
                <a:rPr lang="en-US" sz="3600" b="1" dirty="0" smtClean="0">
                  <a:solidFill>
                    <a:schemeClr val="accent1">
                      <a:lumMod val="75000"/>
                    </a:schemeClr>
                  </a:solidFill>
                </a:rPr>
                <a:t>7</a:t>
              </a:r>
              <a:endParaRPr lang="en-US" sz="36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9258" name="TextBox 33"/>
            <p:cNvSpPr txBox="1">
              <a:spLocks noChangeArrowheads="1"/>
            </p:cNvSpPr>
            <p:nvPr/>
          </p:nvSpPr>
          <p:spPr bwMode="auto">
            <a:xfrm>
              <a:off x="2428860" y="3832228"/>
              <a:ext cx="2500354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ru-RU" dirty="0" smtClean="0"/>
                <a:t>Общеобразовательные организации (</a:t>
              </a:r>
              <a:r>
                <a:rPr lang="ru-RU" dirty="0" err="1" smtClean="0"/>
                <a:t>Юр.лица</a:t>
              </a:r>
              <a:r>
                <a:rPr lang="ru-RU" dirty="0" smtClean="0"/>
                <a:t>)</a:t>
              </a:r>
              <a:endParaRPr lang="ru-RU" dirty="0"/>
            </a:p>
          </p:txBody>
        </p:sp>
      </p:grpSp>
      <p:grpSp>
        <p:nvGrpSpPr>
          <p:cNvPr id="9224" name="Группа 34"/>
          <p:cNvGrpSpPr>
            <a:grpSpLocks/>
          </p:cNvGrpSpPr>
          <p:nvPr/>
        </p:nvGrpSpPr>
        <p:grpSpPr bwMode="auto">
          <a:xfrm>
            <a:off x="755576" y="5352107"/>
            <a:ext cx="3779838" cy="1206500"/>
            <a:chOff x="1214438" y="3571875"/>
            <a:chExt cx="3779837" cy="1206500"/>
          </a:xfrm>
        </p:grpSpPr>
        <p:sp>
          <p:nvSpPr>
            <p:cNvPr id="9249" name="AutoShape 4"/>
            <p:cNvSpPr>
              <a:spLocks noChangeAspect="1" noChangeArrowheads="1" noTextEdit="1"/>
            </p:cNvSpPr>
            <p:nvPr/>
          </p:nvSpPr>
          <p:spPr bwMode="auto">
            <a:xfrm>
              <a:off x="1214438" y="3571875"/>
              <a:ext cx="3779837" cy="1206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" name="Freeform 6"/>
            <p:cNvSpPr>
              <a:spLocks/>
            </p:cNvSpPr>
            <p:nvPr/>
          </p:nvSpPr>
          <p:spPr bwMode="auto">
            <a:xfrm>
              <a:off x="2209801" y="3621088"/>
              <a:ext cx="2767011" cy="1114425"/>
            </a:xfrm>
            <a:custGeom>
              <a:avLst/>
              <a:gdLst/>
              <a:ahLst/>
              <a:cxnLst>
                <a:cxn ang="0">
                  <a:pos x="10164" y="4097"/>
                </a:cxn>
                <a:cxn ang="0">
                  <a:pos x="600" y="4097"/>
                </a:cxn>
                <a:cxn ang="0">
                  <a:pos x="18" y="3515"/>
                </a:cxn>
                <a:cxn ang="0">
                  <a:pos x="617" y="2066"/>
                </a:cxn>
                <a:cxn ang="0">
                  <a:pos x="617" y="2066"/>
                </a:cxn>
                <a:cxn ang="0">
                  <a:pos x="617" y="2066"/>
                </a:cxn>
                <a:cxn ang="0">
                  <a:pos x="0" y="600"/>
                </a:cxn>
                <a:cxn ang="0">
                  <a:pos x="600" y="0"/>
                </a:cxn>
                <a:cxn ang="0">
                  <a:pos x="10164" y="0"/>
                </a:cxn>
                <a:cxn ang="0">
                  <a:pos x="10164" y="4097"/>
                </a:cxn>
              </a:cxnLst>
              <a:rect l="0" t="0" r="r" b="b"/>
              <a:pathLst>
                <a:path w="10164" h="4097">
                  <a:moveTo>
                    <a:pt x="10164" y="4097"/>
                  </a:moveTo>
                  <a:lnTo>
                    <a:pt x="600" y="4097"/>
                  </a:lnTo>
                  <a:lnTo>
                    <a:pt x="18" y="3515"/>
                  </a:lnTo>
                  <a:cubicBezTo>
                    <a:pt x="388" y="3144"/>
                    <a:pt x="617" y="2632"/>
                    <a:pt x="617" y="2066"/>
                  </a:cubicBezTo>
                  <a:lnTo>
                    <a:pt x="617" y="2066"/>
                  </a:lnTo>
                  <a:cubicBezTo>
                    <a:pt x="617" y="2066"/>
                    <a:pt x="617" y="2066"/>
                    <a:pt x="617" y="2066"/>
                  </a:cubicBezTo>
                  <a:cubicBezTo>
                    <a:pt x="617" y="1492"/>
                    <a:pt x="381" y="972"/>
                    <a:pt x="0" y="600"/>
                  </a:cubicBezTo>
                  <a:lnTo>
                    <a:pt x="600" y="0"/>
                  </a:lnTo>
                  <a:lnTo>
                    <a:pt x="10164" y="0"/>
                  </a:lnTo>
                  <a:lnTo>
                    <a:pt x="10164" y="4097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48" cap="rnd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" name="Freeform 7"/>
            <p:cNvSpPr>
              <a:spLocks/>
            </p:cNvSpPr>
            <p:nvPr/>
          </p:nvSpPr>
          <p:spPr bwMode="auto">
            <a:xfrm>
              <a:off x="1263651" y="3625850"/>
              <a:ext cx="1114425" cy="1114425"/>
            </a:xfrm>
            <a:custGeom>
              <a:avLst/>
              <a:gdLst/>
              <a:ahLst/>
              <a:cxnLst>
                <a:cxn ang="0">
                  <a:pos x="0" y="2048"/>
                </a:cxn>
                <a:cxn ang="0">
                  <a:pos x="2049" y="0"/>
                </a:cxn>
                <a:cxn ang="0">
                  <a:pos x="2049" y="0"/>
                </a:cxn>
                <a:cxn ang="0">
                  <a:pos x="2049" y="0"/>
                </a:cxn>
                <a:cxn ang="0">
                  <a:pos x="4097" y="2048"/>
                </a:cxn>
                <a:cxn ang="0">
                  <a:pos x="4097" y="2048"/>
                </a:cxn>
                <a:cxn ang="0">
                  <a:pos x="4097" y="2048"/>
                </a:cxn>
                <a:cxn ang="0">
                  <a:pos x="2049" y="4096"/>
                </a:cxn>
                <a:cxn ang="0">
                  <a:pos x="2049" y="4096"/>
                </a:cxn>
                <a:cxn ang="0">
                  <a:pos x="2049" y="4096"/>
                </a:cxn>
                <a:cxn ang="0">
                  <a:pos x="0" y="2048"/>
                </a:cxn>
                <a:cxn ang="0">
                  <a:pos x="0" y="2048"/>
                </a:cxn>
              </a:cxnLst>
              <a:rect l="0" t="0" r="r" b="b"/>
              <a:pathLst>
                <a:path w="4097" h="4096">
                  <a:moveTo>
                    <a:pt x="0" y="2048"/>
                  </a:moveTo>
                  <a:cubicBezTo>
                    <a:pt x="0" y="917"/>
                    <a:pt x="918" y="0"/>
                    <a:pt x="2049" y="0"/>
                  </a:cubicBezTo>
                  <a:cubicBezTo>
                    <a:pt x="2049" y="0"/>
                    <a:pt x="2049" y="0"/>
                    <a:pt x="2049" y="0"/>
                  </a:cubicBezTo>
                  <a:lnTo>
                    <a:pt x="2049" y="0"/>
                  </a:lnTo>
                  <a:cubicBezTo>
                    <a:pt x="3181" y="0"/>
                    <a:pt x="4097" y="917"/>
                    <a:pt x="4097" y="2048"/>
                  </a:cubicBezTo>
                  <a:cubicBezTo>
                    <a:pt x="4097" y="2048"/>
                    <a:pt x="4097" y="2048"/>
                    <a:pt x="4097" y="2048"/>
                  </a:cubicBezTo>
                  <a:lnTo>
                    <a:pt x="4097" y="2048"/>
                  </a:lnTo>
                  <a:cubicBezTo>
                    <a:pt x="4097" y="3181"/>
                    <a:pt x="3181" y="4096"/>
                    <a:pt x="2049" y="4096"/>
                  </a:cubicBezTo>
                  <a:cubicBezTo>
                    <a:pt x="2049" y="4096"/>
                    <a:pt x="2049" y="4096"/>
                    <a:pt x="2049" y="4096"/>
                  </a:cubicBezTo>
                  <a:lnTo>
                    <a:pt x="2049" y="4096"/>
                  </a:lnTo>
                  <a:cubicBezTo>
                    <a:pt x="918" y="4096"/>
                    <a:pt x="0" y="3181"/>
                    <a:pt x="0" y="2048"/>
                  </a:cubicBezTo>
                  <a:cubicBezTo>
                    <a:pt x="0" y="2048"/>
                    <a:pt x="0" y="2048"/>
                    <a:pt x="0" y="2048"/>
                  </a:cubicBezTo>
                  <a:close/>
                </a:path>
              </a:pathLst>
            </a:custGeom>
            <a:solidFill>
              <a:schemeClr val="bg1"/>
            </a:solidFill>
            <a:ln w="76200" cap="rnd">
              <a:solidFill>
                <a:schemeClr val="accent1">
                  <a:lumMod val="20000"/>
                  <a:lumOff val="80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398588" y="3844925"/>
              <a:ext cx="886781" cy="64633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600" b="1" dirty="0" smtClean="0">
                  <a:solidFill>
                    <a:schemeClr val="accent1">
                      <a:lumMod val="75000"/>
                    </a:schemeClr>
                  </a:solidFill>
                </a:rPr>
                <a:t>172</a:t>
              </a:r>
              <a:endParaRPr lang="en-US" sz="36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9253" name="TextBox 44"/>
            <p:cNvSpPr txBox="1">
              <a:spLocks noChangeArrowheads="1"/>
            </p:cNvSpPr>
            <p:nvPr/>
          </p:nvSpPr>
          <p:spPr bwMode="auto">
            <a:xfrm>
              <a:off x="2460583" y="3701078"/>
              <a:ext cx="2500354" cy="861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lnSpc>
                  <a:spcPts val="2000"/>
                </a:lnSpc>
              </a:pPr>
              <a:r>
                <a:rPr lang="ru-RU" dirty="0" smtClean="0"/>
                <a:t>Дошкольные образовательные организации</a:t>
              </a:r>
              <a:endParaRPr lang="ru-RU" dirty="0"/>
            </a:p>
          </p:txBody>
        </p:sp>
      </p:grpSp>
      <p:grpSp>
        <p:nvGrpSpPr>
          <p:cNvPr id="9225" name="Группа 45"/>
          <p:cNvGrpSpPr>
            <a:grpSpLocks/>
          </p:cNvGrpSpPr>
          <p:nvPr/>
        </p:nvGrpSpPr>
        <p:grpSpPr bwMode="auto">
          <a:xfrm flipH="1">
            <a:off x="4756076" y="2708920"/>
            <a:ext cx="3779838" cy="1206500"/>
            <a:chOff x="1214438" y="3571875"/>
            <a:chExt cx="3779837" cy="1206500"/>
          </a:xfrm>
        </p:grpSpPr>
        <p:sp>
          <p:nvSpPr>
            <p:cNvPr id="9244" name="AutoShape 4"/>
            <p:cNvSpPr>
              <a:spLocks noChangeAspect="1" noChangeArrowheads="1" noTextEdit="1"/>
            </p:cNvSpPr>
            <p:nvPr/>
          </p:nvSpPr>
          <p:spPr bwMode="auto">
            <a:xfrm>
              <a:off x="1214438" y="3571875"/>
              <a:ext cx="3779837" cy="1206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5" name="Freeform 6"/>
            <p:cNvSpPr>
              <a:spLocks/>
            </p:cNvSpPr>
            <p:nvPr/>
          </p:nvSpPr>
          <p:spPr bwMode="auto">
            <a:xfrm>
              <a:off x="2209801" y="3621087"/>
              <a:ext cx="2767011" cy="1114425"/>
            </a:xfrm>
            <a:custGeom>
              <a:avLst/>
              <a:gdLst/>
              <a:ahLst/>
              <a:cxnLst>
                <a:cxn ang="0">
                  <a:pos x="10164" y="4097"/>
                </a:cxn>
                <a:cxn ang="0">
                  <a:pos x="600" y="4097"/>
                </a:cxn>
                <a:cxn ang="0">
                  <a:pos x="18" y="3515"/>
                </a:cxn>
                <a:cxn ang="0">
                  <a:pos x="617" y="2066"/>
                </a:cxn>
                <a:cxn ang="0">
                  <a:pos x="617" y="2066"/>
                </a:cxn>
                <a:cxn ang="0">
                  <a:pos x="617" y="2066"/>
                </a:cxn>
                <a:cxn ang="0">
                  <a:pos x="0" y="600"/>
                </a:cxn>
                <a:cxn ang="0">
                  <a:pos x="600" y="0"/>
                </a:cxn>
                <a:cxn ang="0">
                  <a:pos x="10164" y="0"/>
                </a:cxn>
                <a:cxn ang="0">
                  <a:pos x="10164" y="4097"/>
                </a:cxn>
              </a:cxnLst>
              <a:rect l="0" t="0" r="r" b="b"/>
              <a:pathLst>
                <a:path w="10164" h="4097">
                  <a:moveTo>
                    <a:pt x="10164" y="4097"/>
                  </a:moveTo>
                  <a:lnTo>
                    <a:pt x="600" y="4097"/>
                  </a:lnTo>
                  <a:lnTo>
                    <a:pt x="18" y="3515"/>
                  </a:lnTo>
                  <a:cubicBezTo>
                    <a:pt x="388" y="3144"/>
                    <a:pt x="617" y="2632"/>
                    <a:pt x="617" y="2066"/>
                  </a:cubicBezTo>
                  <a:lnTo>
                    <a:pt x="617" y="2066"/>
                  </a:lnTo>
                  <a:cubicBezTo>
                    <a:pt x="617" y="2066"/>
                    <a:pt x="617" y="2066"/>
                    <a:pt x="617" y="2066"/>
                  </a:cubicBezTo>
                  <a:cubicBezTo>
                    <a:pt x="617" y="1492"/>
                    <a:pt x="381" y="972"/>
                    <a:pt x="0" y="600"/>
                  </a:cubicBezTo>
                  <a:lnTo>
                    <a:pt x="600" y="0"/>
                  </a:lnTo>
                  <a:lnTo>
                    <a:pt x="10164" y="0"/>
                  </a:lnTo>
                  <a:lnTo>
                    <a:pt x="10164" y="4097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48" cap="rnd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" name="Freeform 7"/>
            <p:cNvSpPr>
              <a:spLocks/>
            </p:cNvSpPr>
            <p:nvPr/>
          </p:nvSpPr>
          <p:spPr bwMode="auto">
            <a:xfrm>
              <a:off x="1263651" y="3625850"/>
              <a:ext cx="1114425" cy="1114425"/>
            </a:xfrm>
            <a:custGeom>
              <a:avLst/>
              <a:gdLst/>
              <a:ahLst/>
              <a:cxnLst>
                <a:cxn ang="0">
                  <a:pos x="0" y="2048"/>
                </a:cxn>
                <a:cxn ang="0">
                  <a:pos x="2049" y="0"/>
                </a:cxn>
                <a:cxn ang="0">
                  <a:pos x="2049" y="0"/>
                </a:cxn>
                <a:cxn ang="0">
                  <a:pos x="2049" y="0"/>
                </a:cxn>
                <a:cxn ang="0">
                  <a:pos x="4097" y="2048"/>
                </a:cxn>
                <a:cxn ang="0">
                  <a:pos x="4097" y="2048"/>
                </a:cxn>
                <a:cxn ang="0">
                  <a:pos x="4097" y="2048"/>
                </a:cxn>
                <a:cxn ang="0">
                  <a:pos x="2049" y="4096"/>
                </a:cxn>
                <a:cxn ang="0">
                  <a:pos x="2049" y="4096"/>
                </a:cxn>
                <a:cxn ang="0">
                  <a:pos x="2049" y="4096"/>
                </a:cxn>
                <a:cxn ang="0">
                  <a:pos x="0" y="2048"/>
                </a:cxn>
                <a:cxn ang="0">
                  <a:pos x="0" y="2048"/>
                </a:cxn>
              </a:cxnLst>
              <a:rect l="0" t="0" r="r" b="b"/>
              <a:pathLst>
                <a:path w="4097" h="4096">
                  <a:moveTo>
                    <a:pt x="0" y="2048"/>
                  </a:moveTo>
                  <a:cubicBezTo>
                    <a:pt x="0" y="917"/>
                    <a:pt x="918" y="0"/>
                    <a:pt x="2049" y="0"/>
                  </a:cubicBezTo>
                  <a:cubicBezTo>
                    <a:pt x="2049" y="0"/>
                    <a:pt x="2049" y="0"/>
                    <a:pt x="2049" y="0"/>
                  </a:cubicBezTo>
                  <a:lnTo>
                    <a:pt x="2049" y="0"/>
                  </a:lnTo>
                  <a:cubicBezTo>
                    <a:pt x="3181" y="0"/>
                    <a:pt x="4097" y="917"/>
                    <a:pt x="4097" y="2048"/>
                  </a:cubicBezTo>
                  <a:cubicBezTo>
                    <a:pt x="4097" y="2048"/>
                    <a:pt x="4097" y="2048"/>
                    <a:pt x="4097" y="2048"/>
                  </a:cubicBezTo>
                  <a:lnTo>
                    <a:pt x="4097" y="2048"/>
                  </a:lnTo>
                  <a:cubicBezTo>
                    <a:pt x="4097" y="3181"/>
                    <a:pt x="3181" y="4096"/>
                    <a:pt x="2049" y="4096"/>
                  </a:cubicBezTo>
                  <a:cubicBezTo>
                    <a:pt x="2049" y="4096"/>
                    <a:pt x="2049" y="4096"/>
                    <a:pt x="2049" y="4096"/>
                  </a:cubicBezTo>
                  <a:lnTo>
                    <a:pt x="2049" y="4096"/>
                  </a:lnTo>
                  <a:cubicBezTo>
                    <a:pt x="918" y="4096"/>
                    <a:pt x="0" y="3181"/>
                    <a:pt x="0" y="2048"/>
                  </a:cubicBezTo>
                  <a:cubicBezTo>
                    <a:pt x="0" y="2048"/>
                    <a:pt x="0" y="2048"/>
                    <a:pt x="0" y="2048"/>
                  </a:cubicBezTo>
                  <a:close/>
                </a:path>
              </a:pathLst>
            </a:custGeom>
            <a:solidFill>
              <a:schemeClr val="bg1"/>
            </a:solidFill>
            <a:ln w="76200" cap="rnd">
              <a:solidFill>
                <a:schemeClr val="accent1">
                  <a:lumMod val="20000"/>
                  <a:lumOff val="80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478492" y="3845391"/>
              <a:ext cx="652743" cy="64633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600" b="1" dirty="0" smtClean="0">
                  <a:solidFill>
                    <a:schemeClr val="accent1">
                      <a:lumMod val="75000"/>
                    </a:schemeClr>
                  </a:solidFill>
                </a:rPr>
                <a:t>1</a:t>
              </a:r>
              <a:r>
                <a:rPr lang="ru-RU" sz="3600" b="1" dirty="0" smtClean="0">
                  <a:solidFill>
                    <a:schemeClr val="accent1">
                      <a:lumMod val="75000"/>
                    </a:schemeClr>
                  </a:solidFill>
                </a:rPr>
                <a:t>5</a:t>
              </a:r>
              <a:endParaRPr lang="en-US" sz="36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9248" name="TextBox 58"/>
            <p:cNvSpPr txBox="1">
              <a:spLocks noChangeArrowheads="1"/>
            </p:cNvSpPr>
            <p:nvPr/>
          </p:nvSpPr>
          <p:spPr bwMode="auto">
            <a:xfrm>
              <a:off x="2456642" y="3839252"/>
              <a:ext cx="2493977" cy="605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r" eaLnBrk="1" hangingPunct="1">
                <a:lnSpc>
                  <a:spcPts val="2000"/>
                </a:lnSpc>
              </a:pPr>
              <a:r>
                <a:rPr lang="ru-RU" dirty="0" smtClean="0"/>
                <a:t>Школы-интернаты </a:t>
              </a:r>
            </a:p>
            <a:p>
              <a:pPr algn="r" eaLnBrk="1" hangingPunct="1">
                <a:lnSpc>
                  <a:spcPts val="2000"/>
                </a:lnSpc>
              </a:pPr>
              <a:r>
                <a:rPr lang="ru-RU" dirty="0" smtClean="0"/>
                <a:t>и иные коррекционные</a:t>
              </a:r>
              <a:endParaRPr lang="ru-RU" dirty="0"/>
            </a:p>
          </p:txBody>
        </p:sp>
      </p:grpSp>
      <p:grpSp>
        <p:nvGrpSpPr>
          <p:cNvPr id="9226" name="Группа 59"/>
          <p:cNvGrpSpPr>
            <a:grpSpLocks/>
          </p:cNvGrpSpPr>
          <p:nvPr/>
        </p:nvGrpSpPr>
        <p:grpSpPr bwMode="auto">
          <a:xfrm flipH="1">
            <a:off x="4756076" y="4029720"/>
            <a:ext cx="3779838" cy="1206500"/>
            <a:chOff x="1214438" y="3571875"/>
            <a:chExt cx="3779837" cy="1206500"/>
          </a:xfrm>
        </p:grpSpPr>
        <p:sp>
          <p:nvSpPr>
            <p:cNvPr id="9240" name="AutoShape 4"/>
            <p:cNvSpPr>
              <a:spLocks noChangeAspect="1" noChangeArrowheads="1" noTextEdit="1"/>
            </p:cNvSpPr>
            <p:nvPr/>
          </p:nvSpPr>
          <p:spPr bwMode="auto">
            <a:xfrm>
              <a:off x="1214438" y="3571875"/>
              <a:ext cx="3779837" cy="1206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" name="Freeform 6"/>
            <p:cNvSpPr>
              <a:spLocks/>
            </p:cNvSpPr>
            <p:nvPr/>
          </p:nvSpPr>
          <p:spPr bwMode="auto">
            <a:xfrm>
              <a:off x="2209801" y="3621087"/>
              <a:ext cx="2767011" cy="1114425"/>
            </a:xfrm>
            <a:custGeom>
              <a:avLst/>
              <a:gdLst/>
              <a:ahLst/>
              <a:cxnLst>
                <a:cxn ang="0">
                  <a:pos x="10164" y="4097"/>
                </a:cxn>
                <a:cxn ang="0">
                  <a:pos x="600" y="4097"/>
                </a:cxn>
                <a:cxn ang="0">
                  <a:pos x="18" y="3515"/>
                </a:cxn>
                <a:cxn ang="0">
                  <a:pos x="617" y="2066"/>
                </a:cxn>
                <a:cxn ang="0">
                  <a:pos x="617" y="2066"/>
                </a:cxn>
                <a:cxn ang="0">
                  <a:pos x="617" y="2066"/>
                </a:cxn>
                <a:cxn ang="0">
                  <a:pos x="0" y="600"/>
                </a:cxn>
                <a:cxn ang="0">
                  <a:pos x="600" y="0"/>
                </a:cxn>
                <a:cxn ang="0">
                  <a:pos x="10164" y="0"/>
                </a:cxn>
                <a:cxn ang="0">
                  <a:pos x="10164" y="4097"/>
                </a:cxn>
              </a:cxnLst>
              <a:rect l="0" t="0" r="r" b="b"/>
              <a:pathLst>
                <a:path w="10164" h="4097">
                  <a:moveTo>
                    <a:pt x="10164" y="4097"/>
                  </a:moveTo>
                  <a:lnTo>
                    <a:pt x="600" y="4097"/>
                  </a:lnTo>
                  <a:lnTo>
                    <a:pt x="18" y="3515"/>
                  </a:lnTo>
                  <a:cubicBezTo>
                    <a:pt x="388" y="3144"/>
                    <a:pt x="617" y="2632"/>
                    <a:pt x="617" y="2066"/>
                  </a:cubicBezTo>
                  <a:lnTo>
                    <a:pt x="617" y="2066"/>
                  </a:lnTo>
                  <a:cubicBezTo>
                    <a:pt x="617" y="2066"/>
                    <a:pt x="617" y="2066"/>
                    <a:pt x="617" y="2066"/>
                  </a:cubicBezTo>
                  <a:cubicBezTo>
                    <a:pt x="617" y="1492"/>
                    <a:pt x="381" y="972"/>
                    <a:pt x="0" y="600"/>
                  </a:cubicBezTo>
                  <a:lnTo>
                    <a:pt x="600" y="0"/>
                  </a:lnTo>
                  <a:lnTo>
                    <a:pt x="10164" y="0"/>
                  </a:lnTo>
                  <a:lnTo>
                    <a:pt x="10164" y="4097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48" cap="rnd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3" name="Freeform 7"/>
            <p:cNvSpPr>
              <a:spLocks/>
            </p:cNvSpPr>
            <p:nvPr/>
          </p:nvSpPr>
          <p:spPr bwMode="auto">
            <a:xfrm>
              <a:off x="1263651" y="3625850"/>
              <a:ext cx="1114425" cy="1114425"/>
            </a:xfrm>
            <a:custGeom>
              <a:avLst/>
              <a:gdLst/>
              <a:ahLst/>
              <a:cxnLst>
                <a:cxn ang="0">
                  <a:pos x="0" y="2048"/>
                </a:cxn>
                <a:cxn ang="0">
                  <a:pos x="2049" y="0"/>
                </a:cxn>
                <a:cxn ang="0">
                  <a:pos x="2049" y="0"/>
                </a:cxn>
                <a:cxn ang="0">
                  <a:pos x="2049" y="0"/>
                </a:cxn>
                <a:cxn ang="0">
                  <a:pos x="4097" y="2048"/>
                </a:cxn>
                <a:cxn ang="0">
                  <a:pos x="4097" y="2048"/>
                </a:cxn>
                <a:cxn ang="0">
                  <a:pos x="4097" y="2048"/>
                </a:cxn>
                <a:cxn ang="0">
                  <a:pos x="2049" y="4096"/>
                </a:cxn>
                <a:cxn ang="0">
                  <a:pos x="2049" y="4096"/>
                </a:cxn>
                <a:cxn ang="0">
                  <a:pos x="2049" y="4096"/>
                </a:cxn>
                <a:cxn ang="0">
                  <a:pos x="0" y="2048"/>
                </a:cxn>
                <a:cxn ang="0">
                  <a:pos x="0" y="2048"/>
                </a:cxn>
              </a:cxnLst>
              <a:rect l="0" t="0" r="r" b="b"/>
              <a:pathLst>
                <a:path w="4097" h="4096">
                  <a:moveTo>
                    <a:pt x="0" y="2048"/>
                  </a:moveTo>
                  <a:cubicBezTo>
                    <a:pt x="0" y="917"/>
                    <a:pt x="918" y="0"/>
                    <a:pt x="2049" y="0"/>
                  </a:cubicBezTo>
                  <a:cubicBezTo>
                    <a:pt x="2049" y="0"/>
                    <a:pt x="2049" y="0"/>
                    <a:pt x="2049" y="0"/>
                  </a:cubicBezTo>
                  <a:lnTo>
                    <a:pt x="2049" y="0"/>
                  </a:lnTo>
                  <a:cubicBezTo>
                    <a:pt x="3181" y="0"/>
                    <a:pt x="4097" y="917"/>
                    <a:pt x="4097" y="2048"/>
                  </a:cubicBezTo>
                  <a:cubicBezTo>
                    <a:pt x="4097" y="2048"/>
                    <a:pt x="4097" y="2048"/>
                    <a:pt x="4097" y="2048"/>
                  </a:cubicBezTo>
                  <a:lnTo>
                    <a:pt x="4097" y="2048"/>
                  </a:lnTo>
                  <a:cubicBezTo>
                    <a:pt x="4097" y="3181"/>
                    <a:pt x="3181" y="4096"/>
                    <a:pt x="2049" y="4096"/>
                  </a:cubicBezTo>
                  <a:cubicBezTo>
                    <a:pt x="2049" y="4096"/>
                    <a:pt x="2049" y="4096"/>
                    <a:pt x="2049" y="4096"/>
                  </a:cubicBezTo>
                  <a:lnTo>
                    <a:pt x="2049" y="4096"/>
                  </a:lnTo>
                  <a:cubicBezTo>
                    <a:pt x="918" y="4096"/>
                    <a:pt x="0" y="3181"/>
                    <a:pt x="0" y="2048"/>
                  </a:cubicBezTo>
                  <a:cubicBezTo>
                    <a:pt x="0" y="2048"/>
                    <a:pt x="0" y="2048"/>
                    <a:pt x="0" y="2048"/>
                  </a:cubicBezTo>
                  <a:close/>
                </a:path>
              </a:pathLst>
            </a:custGeom>
            <a:solidFill>
              <a:schemeClr val="bg1"/>
            </a:solidFill>
            <a:ln w="76200" cap="rnd">
              <a:solidFill>
                <a:schemeClr val="accent1">
                  <a:lumMod val="20000"/>
                  <a:lumOff val="80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243" name="TextBox 64"/>
            <p:cNvSpPr txBox="1">
              <a:spLocks noChangeArrowheads="1"/>
            </p:cNvSpPr>
            <p:nvPr/>
          </p:nvSpPr>
          <p:spPr bwMode="auto">
            <a:xfrm>
              <a:off x="2473326" y="3693728"/>
              <a:ext cx="2428892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r" eaLnBrk="1" hangingPunct="1"/>
              <a:r>
                <a:rPr lang="ru-RU" dirty="0" smtClean="0"/>
                <a:t>Организации дополнительного образования</a:t>
              </a:r>
              <a:endParaRPr lang="ru-RU" dirty="0"/>
            </a:p>
          </p:txBody>
        </p:sp>
      </p:grpSp>
      <p:sp>
        <p:nvSpPr>
          <p:cNvPr id="84" name="TextBox 83"/>
          <p:cNvSpPr txBox="1"/>
          <p:nvPr/>
        </p:nvSpPr>
        <p:spPr>
          <a:xfrm flipH="1">
            <a:off x="7615145" y="4280545"/>
            <a:ext cx="652743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47</a:t>
            </a:r>
            <a:endParaRPr lang="en-US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48" name="Группа 59"/>
          <p:cNvGrpSpPr>
            <a:grpSpLocks/>
          </p:cNvGrpSpPr>
          <p:nvPr/>
        </p:nvGrpSpPr>
        <p:grpSpPr bwMode="auto">
          <a:xfrm flipH="1">
            <a:off x="4771901" y="5345072"/>
            <a:ext cx="3779838" cy="1206500"/>
            <a:chOff x="1214438" y="3571875"/>
            <a:chExt cx="3779837" cy="1206500"/>
          </a:xfrm>
        </p:grpSpPr>
        <p:sp>
          <p:nvSpPr>
            <p:cNvPr id="49" name="AutoShape 4"/>
            <p:cNvSpPr>
              <a:spLocks noChangeAspect="1" noChangeArrowheads="1" noTextEdit="1"/>
            </p:cNvSpPr>
            <p:nvPr/>
          </p:nvSpPr>
          <p:spPr bwMode="auto">
            <a:xfrm>
              <a:off x="1214438" y="3571875"/>
              <a:ext cx="3779837" cy="1206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" name="Freeform 6"/>
            <p:cNvSpPr>
              <a:spLocks/>
            </p:cNvSpPr>
            <p:nvPr/>
          </p:nvSpPr>
          <p:spPr bwMode="auto">
            <a:xfrm>
              <a:off x="2209801" y="3621087"/>
              <a:ext cx="2767011" cy="1114425"/>
            </a:xfrm>
            <a:custGeom>
              <a:avLst/>
              <a:gdLst/>
              <a:ahLst/>
              <a:cxnLst>
                <a:cxn ang="0">
                  <a:pos x="10164" y="4097"/>
                </a:cxn>
                <a:cxn ang="0">
                  <a:pos x="600" y="4097"/>
                </a:cxn>
                <a:cxn ang="0">
                  <a:pos x="18" y="3515"/>
                </a:cxn>
                <a:cxn ang="0">
                  <a:pos x="617" y="2066"/>
                </a:cxn>
                <a:cxn ang="0">
                  <a:pos x="617" y="2066"/>
                </a:cxn>
                <a:cxn ang="0">
                  <a:pos x="617" y="2066"/>
                </a:cxn>
                <a:cxn ang="0">
                  <a:pos x="0" y="600"/>
                </a:cxn>
                <a:cxn ang="0">
                  <a:pos x="600" y="0"/>
                </a:cxn>
                <a:cxn ang="0">
                  <a:pos x="10164" y="0"/>
                </a:cxn>
                <a:cxn ang="0">
                  <a:pos x="10164" y="4097"/>
                </a:cxn>
              </a:cxnLst>
              <a:rect l="0" t="0" r="r" b="b"/>
              <a:pathLst>
                <a:path w="10164" h="4097">
                  <a:moveTo>
                    <a:pt x="10164" y="4097"/>
                  </a:moveTo>
                  <a:lnTo>
                    <a:pt x="600" y="4097"/>
                  </a:lnTo>
                  <a:lnTo>
                    <a:pt x="18" y="3515"/>
                  </a:lnTo>
                  <a:cubicBezTo>
                    <a:pt x="388" y="3144"/>
                    <a:pt x="617" y="2632"/>
                    <a:pt x="617" y="2066"/>
                  </a:cubicBezTo>
                  <a:lnTo>
                    <a:pt x="617" y="2066"/>
                  </a:lnTo>
                  <a:cubicBezTo>
                    <a:pt x="617" y="2066"/>
                    <a:pt x="617" y="2066"/>
                    <a:pt x="617" y="2066"/>
                  </a:cubicBezTo>
                  <a:cubicBezTo>
                    <a:pt x="617" y="1492"/>
                    <a:pt x="381" y="972"/>
                    <a:pt x="0" y="600"/>
                  </a:cubicBezTo>
                  <a:lnTo>
                    <a:pt x="600" y="0"/>
                  </a:lnTo>
                  <a:lnTo>
                    <a:pt x="10164" y="0"/>
                  </a:lnTo>
                  <a:lnTo>
                    <a:pt x="10164" y="4097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48" cap="rnd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" name="Freeform 7"/>
            <p:cNvSpPr>
              <a:spLocks/>
            </p:cNvSpPr>
            <p:nvPr/>
          </p:nvSpPr>
          <p:spPr bwMode="auto">
            <a:xfrm>
              <a:off x="1263651" y="3625850"/>
              <a:ext cx="1114425" cy="1114425"/>
            </a:xfrm>
            <a:custGeom>
              <a:avLst/>
              <a:gdLst/>
              <a:ahLst/>
              <a:cxnLst>
                <a:cxn ang="0">
                  <a:pos x="0" y="2048"/>
                </a:cxn>
                <a:cxn ang="0">
                  <a:pos x="2049" y="0"/>
                </a:cxn>
                <a:cxn ang="0">
                  <a:pos x="2049" y="0"/>
                </a:cxn>
                <a:cxn ang="0">
                  <a:pos x="2049" y="0"/>
                </a:cxn>
                <a:cxn ang="0">
                  <a:pos x="4097" y="2048"/>
                </a:cxn>
                <a:cxn ang="0">
                  <a:pos x="4097" y="2048"/>
                </a:cxn>
                <a:cxn ang="0">
                  <a:pos x="4097" y="2048"/>
                </a:cxn>
                <a:cxn ang="0">
                  <a:pos x="2049" y="4096"/>
                </a:cxn>
                <a:cxn ang="0">
                  <a:pos x="2049" y="4096"/>
                </a:cxn>
                <a:cxn ang="0">
                  <a:pos x="2049" y="4096"/>
                </a:cxn>
                <a:cxn ang="0">
                  <a:pos x="0" y="2048"/>
                </a:cxn>
                <a:cxn ang="0">
                  <a:pos x="0" y="2048"/>
                </a:cxn>
              </a:cxnLst>
              <a:rect l="0" t="0" r="r" b="b"/>
              <a:pathLst>
                <a:path w="4097" h="4096">
                  <a:moveTo>
                    <a:pt x="0" y="2048"/>
                  </a:moveTo>
                  <a:cubicBezTo>
                    <a:pt x="0" y="917"/>
                    <a:pt x="918" y="0"/>
                    <a:pt x="2049" y="0"/>
                  </a:cubicBezTo>
                  <a:cubicBezTo>
                    <a:pt x="2049" y="0"/>
                    <a:pt x="2049" y="0"/>
                    <a:pt x="2049" y="0"/>
                  </a:cubicBezTo>
                  <a:lnTo>
                    <a:pt x="2049" y="0"/>
                  </a:lnTo>
                  <a:cubicBezTo>
                    <a:pt x="3181" y="0"/>
                    <a:pt x="4097" y="917"/>
                    <a:pt x="4097" y="2048"/>
                  </a:cubicBezTo>
                  <a:cubicBezTo>
                    <a:pt x="4097" y="2048"/>
                    <a:pt x="4097" y="2048"/>
                    <a:pt x="4097" y="2048"/>
                  </a:cubicBezTo>
                  <a:lnTo>
                    <a:pt x="4097" y="2048"/>
                  </a:lnTo>
                  <a:cubicBezTo>
                    <a:pt x="4097" y="3181"/>
                    <a:pt x="3181" y="4096"/>
                    <a:pt x="2049" y="4096"/>
                  </a:cubicBezTo>
                  <a:cubicBezTo>
                    <a:pt x="2049" y="4096"/>
                    <a:pt x="2049" y="4096"/>
                    <a:pt x="2049" y="4096"/>
                  </a:cubicBezTo>
                  <a:lnTo>
                    <a:pt x="2049" y="4096"/>
                  </a:lnTo>
                  <a:cubicBezTo>
                    <a:pt x="918" y="4096"/>
                    <a:pt x="0" y="3181"/>
                    <a:pt x="0" y="2048"/>
                  </a:cubicBezTo>
                  <a:cubicBezTo>
                    <a:pt x="0" y="2048"/>
                    <a:pt x="0" y="2048"/>
                    <a:pt x="0" y="2048"/>
                  </a:cubicBezTo>
                  <a:close/>
                </a:path>
              </a:pathLst>
            </a:custGeom>
            <a:solidFill>
              <a:schemeClr val="bg1"/>
            </a:solidFill>
            <a:ln w="76200" cap="rnd">
              <a:solidFill>
                <a:schemeClr val="accent1">
                  <a:lumMod val="20000"/>
                  <a:lumOff val="80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3" name="TextBox 64"/>
            <p:cNvSpPr txBox="1">
              <a:spLocks noChangeArrowheads="1"/>
            </p:cNvSpPr>
            <p:nvPr/>
          </p:nvSpPr>
          <p:spPr bwMode="auto">
            <a:xfrm>
              <a:off x="2484299" y="3790404"/>
              <a:ext cx="2428892" cy="769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r" eaLnBrk="1" hangingPunct="1"/>
              <a:r>
                <a:rPr lang="ru-RU" sz="4400" dirty="0" smtClean="0"/>
                <a:t>ИТОГО</a:t>
              </a:r>
              <a:endParaRPr lang="ru-RU" sz="4400" dirty="0"/>
            </a:p>
          </p:txBody>
        </p:sp>
      </p:grpSp>
      <p:sp>
        <p:nvSpPr>
          <p:cNvPr id="54" name="TextBox 53"/>
          <p:cNvSpPr txBox="1"/>
          <p:nvPr/>
        </p:nvSpPr>
        <p:spPr>
          <a:xfrm flipH="1">
            <a:off x="7498125" y="5625155"/>
            <a:ext cx="886781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628</a:t>
            </a:r>
            <a:endParaRPr lang="en-US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4" name="Picture 6" descr="photo310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3018" y="332656"/>
            <a:ext cx="534988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TextBox 44"/>
          <p:cNvSpPr txBox="1"/>
          <p:nvPr/>
        </p:nvSpPr>
        <p:spPr>
          <a:xfrm>
            <a:off x="1691680" y="551541"/>
            <a:ext cx="61213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МИНИСТЕРСТВО ОБРАЗОВАНИЯ                И НАУКИ АРХАНГЕЛЬСКОЙ ОБЛАСТИ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55392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6" descr="C:\Documents and Settings\nick.IPPK\Рабочий стол\Презентация министерства\to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Rectangle 2"/>
          <p:cNvSpPr txBox="1">
            <a:spLocks noChangeArrowheads="1"/>
          </p:cNvSpPr>
          <p:nvPr/>
        </p:nvSpPr>
        <p:spPr bwMode="auto">
          <a:xfrm>
            <a:off x="1043607" y="1556792"/>
            <a:ext cx="7489825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ts val="3300"/>
              </a:lnSpc>
            </a:pPr>
            <a:r>
              <a:rPr lang="ru-RU" altLang="ru-RU" sz="2400" b="1" dirty="0" smtClean="0"/>
              <a:t>Численность контингента обучающихся</a:t>
            </a:r>
            <a:endParaRPr lang="ru-RU" altLang="ru-RU" sz="2400" b="1" dirty="0"/>
          </a:p>
        </p:txBody>
      </p:sp>
      <p:sp>
        <p:nvSpPr>
          <p:cNvPr id="14341" name="AutoShape 4"/>
          <p:cNvSpPr>
            <a:spLocks noChangeAspect="1" noChangeArrowheads="1" noTextEdit="1"/>
          </p:cNvSpPr>
          <p:nvPr/>
        </p:nvSpPr>
        <p:spPr bwMode="auto">
          <a:xfrm flipH="1">
            <a:off x="3265253" y="4777754"/>
            <a:ext cx="377983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14393" name="Group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544443"/>
              </p:ext>
            </p:extLst>
          </p:nvPr>
        </p:nvGraphicFramePr>
        <p:xfrm>
          <a:off x="1332382" y="2496592"/>
          <a:ext cx="7056042" cy="3413633"/>
        </p:xfrm>
        <a:graphic>
          <a:graphicData uri="http://schemas.openxmlformats.org/drawingml/2006/table">
            <a:tbl>
              <a:tblPr/>
              <a:tblGrid>
                <a:gridCol w="3667782"/>
                <a:gridCol w="1550485"/>
                <a:gridCol w="1837775"/>
              </a:tblGrid>
              <a:tr h="7048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Тип организации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учащихся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Планируемое количество первокурсников/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первоклассников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Среднего профессионального образования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ru-RU" sz="2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15492</a:t>
                      </a:r>
                      <a:endParaRPr kumimoji="0" lang="ru-RU" alt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79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ru-RU" sz="2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6675</a:t>
                      </a:r>
                      <a:endParaRPr kumimoji="0" lang="ru-RU" alt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79B9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Общеобразовательные организации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ru-RU" sz="2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124 991 </a:t>
                      </a:r>
                      <a:endParaRPr kumimoji="0" lang="ru-RU" alt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79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ru-RU" sz="2800" i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12 772 </a:t>
                      </a:r>
                      <a:endParaRPr kumimoji="0" lang="ru-RU" alt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79B9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0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Дошкольные образовательные организации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ru-RU" sz="2800" i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66 031</a:t>
                      </a:r>
                      <a:endParaRPr kumimoji="0" lang="ru-RU" alt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79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ru-RU" alt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79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26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ru-RU" alt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79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ru-RU" alt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79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" name="Picture 6" descr="photo310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3018" y="332656"/>
            <a:ext cx="534988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691680" y="551541"/>
            <a:ext cx="61213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МИНИСТЕРСТВО ОБРАЗОВАНИЯ                И НАУКИ АРХАНГЕЛЬСКОЙ ОБЛАСТИ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89228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16" descr="C:\Documents and Settings\nick.IPPK\Рабочий стол\Презентация министерства\to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" name="Rectangle 2"/>
          <p:cNvSpPr txBox="1">
            <a:spLocks noChangeArrowheads="1"/>
          </p:cNvSpPr>
          <p:nvPr/>
        </p:nvSpPr>
        <p:spPr>
          <a:xfrm>
            <a:off x="1156832" y="1624120"/>
            <a:ext cx="7215187" cy="1071563"/>
          </a:xfrm>
          <a:prstGeom prst="rect">
            <a:avLst/>
          </a:prstGeo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ts val="3300"/>
              </a:lnSpc>
            </a:pPr>
            <a:r>
              <a:rPr lang="ru-RU" altLang="ru-RU" sz="2400" b="1" dirty="0" smtClean="0"/>
              <a:t>Строительство и ремонт образовательных организаций в 2017 году</a:t>
            </a:r>
            <a:endParaRPr lang="ru-RU" altLang="ru-RU" sz="2400" b="1" dirty="0"/>
          </a:p>
        </p:txBody>
      </p:sp>
      <p:sp>
        <p:nvSpPr>
          <p:cNvPr id="19461" name="TextBox 17"/>
          <p:cNvSpPr txBox="1">
            <a:spLocks noChangeArrowheads="1"/>
          </p:cNvSpPr>
          <p:nvPr/>
        </p:nvSpPr>
        <p:spPr bwMode="auto">
          <a:xfrm>
            <a:off x="2071688" y="3480567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ru-RU" altLang="ru-RU">
              <a:cs typeface="Calibri" panose="020F0502020204030204" pitchFamily="34" charset="0"/>
            </a:endParaRPr>
          </a:p>
        </p:txBody>
      </p:sp>
      <p:sp>
        <p:nvSpPr>
          <p:cNvPr id="19463" name="TextBox 19"/>
          <p:cNvSpPr txBox="1">
            <a:spLocks noChangeArrowheads="1"/>
          </p:cNvSpPr>
          <p:nvPr/>
        </p:nvSpPr>
        <p:spPr bwMode="auto">
          <a:xfrm>
            <a:off x="323528" y="2848436"/>
            <a:ext cx="278206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Строительство начальной общеобразовательной школы в с. Красноборск на 320 учащихся</a:t>
            </a:r>
            <a:endParaRPr lang="ru-RU" altLang="ru-RU" dirty="0">
              <a:cs typeface="Calibri" panose="020F0502020204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4228380"/>
            <a:ext cx="282778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</a:t>
            </a:r>
            <a:r>
              <a:rPr lang="ru-RU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троительство средней общеобразовательной школы с эстетическим уклоном на 240 мест в пос.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Ерцево</a:t>
            </a:r>
            <a:r>
              <a:rPr lang="ru-RU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Коношского</a:t>
            </a:r>
            <a:r>
              <a:rPr lang="ru-RU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района </a:t>
            </a: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53338" y="2848436"/>
            <a:ext cx="262217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Детских садов на 120 мест </a:t>
            </a:r>
            <a:r>
              <a:rPr lang="ru-RU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 пос. Каменка Мезенского района </a:t>
            </a:r>
          </a:p>
          <a:p>
            <a:r>
              <a:rPr lang="ru-RU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и в пос. </a:t>
            </a:r>
            <a:r>
              <a:rPr lang="ru-RU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Катунино</a:t>
            </a:r>
            <a:r>
              <a:rPr lang="ru-RU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Приморского района</a:t>
            </a:r>
          </a:p>
          <a:p>
            <a:endParaRPr lang="ru-RU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ru-RU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Предусмотрено финансирование на строительство детского сада на 60 мест в пос. </a:t>
            </a:r>
            <a:r>
              <a:rPr lang="ru-RU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Турдеево</a:t>
            </a: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H="1">
            <a:off x="3239013" y="2974155"/>
            <a:ext cx="2434" cy="30083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6012160" y="2937721"/>
            <a:ext cx="2434" cy="304474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6282801" y="2848436"/>
            <a:ext cx="25480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Выполнение текущего и капитального ремонта </a:t>
            </a:r>
            <a:br>
              <a:rPr lang="ru-RU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ru-RU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 12 профессиональных образовательных организациях</a:t>
            </a: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82801" y="4500293"/>
            <a:ext cx="279995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Ремонт спортзалов в 13 </a:t>
            </a:r>
          </a:p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общеобразовательных </a:t>
            </a:r>
          </a:p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организациях, находящихся </a:t>
            </a:r>
          </a:p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в сельской местности</a:t>
            </a: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3" name="Picture 6" descr="photo310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3018" y="332656"/>
            <a:ext cx="534988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691680" y="551541"/>
            <a:ext cx="61213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МИНИСТЕРСТВО ОБРАЗОВАНИЯ                И НАУКИ АРХАНГЕЛЬСКОЙ ОБЛАСТИ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19026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16" descr="C:\Documents and Settings\nick.IPPK\Рабочий стол\Презентация министерства\to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412" name="Группа 22"/>
          <p:cNvGrpSpPr>
            <a:grpSpLocks/>
          </p:cNvGrpSpPr>
          <p:nvPr/>
        </p:nvGrpSpPr>
        <p:grpSpPr bwMode="auto">
          <a:xfrm>
            <a:off x="1552424" y="1813500"/>
            <a:ext cx="5821514" cy="4401563"/>
            <a:chOff x="1556063" y="1742050"/>
            <a:chExt cx="5821818" cy="4401594"/>
          </a:xfrm>
        </p:grpSpPr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4147149" y="3000372"/>
              <a:ext cx="716694" cy="35718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txBody>
            <a:bodyPr/>
            <a:lstStyle/>
            <a:p>
              <a:pPr>
                <a:defRPr/>
              </a:pPr>
              <a:r>
                <a:rPr lang="ru-RU" dirty="0" smtClean="0">
                  <a:solidFill>
                    <a:prstClr val="black"/>
                  </a:solidFill>
                  <a:latin typeface="Calibri" panose="020F0502020204030204" pitchFamily="34" charset="0"/>
                </a:rPr>
                <a:t>     39</a:t>
              </a:r>
              <a:endParaRPr lang="ru-RU" dirty="0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7430" name="Rectangle 12"/>
            <p:cNvSpPr>
              <a:spLocks noChangeArrowheads="1"/>
            </p:cNvSpPr>
            <p:nvPr/>
          </p:nvSpPr>
          <p:spPr bwMode="auto">
            <a:xfrm>
              <a:off x="4075577" y="1742050"/>
              <a:ext cx="45721" cy="4401594"/>
            </a:xfrm>
            <a:prstGeom prst="rect">
              <a:avLst/>
            </a:prstGeom>
            <a:solidFill>
              <a:srgbClr val="818A92"/>
            </a:solidFill>
            <a:ln w="0">
              <a:solidFill>
                <a:srgbClr val="818A92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endParaRPr lang="ru-RU" altLang="ru-RU" smtClean="0">
                <a:solidFill>
                  <a:prstClr val="black"/>
                </a:solidFill>
              </a:endParaRPr>
            </a:p>
          </p:txBody>
        </p:sp>
        <p:sp>
          <p:nvSpPr>
            <p:cNvPr id="17431" name="Rectangle 15"/>
            <p:cNvSpPr>
              <a:spLocks noChangeArrowheads="1"/>
            </p:cNvSpPr>
            <p:nvPr/>
          </p:nvSpPr>
          <p:spPr bwMode="auto">
            <a:xfrm>
              <a:off x="6655143" y="3472130"/>
              <a:ext cx="722738" cy="7527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ru-RU" altLang="ru-RU" b="1" smtClean="0">
                  <a:solidFill>
                    <a:prstClr val="white"/>
                  </a:solidFill>
                </a:rPr>
                <a:t>1514</a:t>
              </a:r>
              <a:endParaRPr lang="ru-RU" altLang="ru-RU" sz="3200" b="1" smtClean="0">
                <a:solidFill>
                  <a:prstClr val="white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7432" name="Rectangle 20"/>
            <p:cNvSpPr>
              <a:spLocks noChangeArrowheads="1"/>
            </p:cNvSpPr>
            <p:nvPr/>
          </p:nvSpPr>
          <p:spPr bwMode="auto">
            <a:xfrm>
              <a:off x="1625029" y="3071811"/>
              <a:ext cx="2458943" cy="277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/>
              <a:r>
                <a:rPr lang="ru-RU" dirty="0" smtClean="0">
                  <a:solidFill>
                    <a:prstClr val="black"/>
                  </a:solidFill>
                </a:rPr>
                <a:t>ремонт путей эвакуации </a:t>
              </a:r>
              <a:endParaRPr lang="ru-RU" altLang="ru-RU" dirty="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7433" name="Rectangle 21"/>
            <p:cNvSpPr>
              <a:spLocks noChangeArrowheads="1"/>
            </p:cNvSpPr>
            <p:nvPr/>
          </p:nvSpPr>
          <p:spPr bwMode="auto">
            <a:xfrm>
              <a:off x="1556063" y="2000240"/>
              <a:ext cx="2554488" cy="277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/>
              <a:r>
                <a:rPr lang="ru-RU" dirty="0" smtClean="0">
                  <a:solidFill>
                    <a:prstClr val="black"/>
                  </a:solidFill>
                </a:rPr>
                <a:t>ремонт электропроводки </a:t>
              </a:r>
              <a:endParaRPr lang="ru-RU" altLang="ru-RU" dirty="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7413" name="TextBox 58"/>
          <p:cNvSpPr txBox="1">
            <a:spLocks noChangeArrowheads="1"/>
          </p:cNvSpPr>
          <p:nvPr/>
        </p:nvSpPr>
        <p:spPr bwMode="auto">
          <a:xfrm flipH="1">
            <a:off x="6070262" y="1946420"/>
            <a:ext cx="3073738" cy="1374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ts val="2000"/>
              </a:lnSpc>
            </a:pPr>
            <a:r>
              <a:rPr lang="ru-RU" altLang="ru-RU" sz="2800" b="1" dirty="0" smtClean="0">
                <a:solidFill>
                  <a:srgbClr val="4579B9"/>
                </a:solidFill>
              </a:rPr>
              <a:t>84,5 млн. рублей </a:t>
            </a:r>
          </a:p>
          <a:p>
            <a:pPr>
              <a:lnSpc>
                <a:spcPts val="2000"/>
              </a:lnSpc>
            </a:pPr>
            <a:r>
              <a:rPr lang="ru-RU" altLang="ru-RU" dirty="0" smtClean="0">
                <a:solidFill>
                  <a:prstClr val="black"/>
                </a:solidFill>
              </a:rPr>
              <a:t>предусмотрено </a:t>
            </a:r>
            <a:r>
              <a:rPr lang="ru-RU" dirty="0" smtClean="0">
                <a:solidFill>
                  <a:prstClr val="black"/>
                </a:solidFill>
              </a:rPr>
              <a:t>на выполнение противопожарных мероприятий</a:t>
            </a:r>
            <a:endParaRPr lang="ru-RU" altLang="ru-RU" dirty="0" smtClean="0">
              <a:solidFill>
                <a:prstClr val="black"/>
              </a:solidFill>
            </a:endParaRP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4143375" y="2071688"/>
            <a:ext cx="928688" cy="3571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prstClr val="black"/>
                </a:solidFill>
                <a:latin typeface="Calibri" panose="020F0502020204030204" pitchFamily="34" charset="0"/>
              </a:rPr>
              <a:t>         47</a:t>
            </a:r>
            <a:endParaRPr lang="ru-RU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7" name="Rectangle 10"/>
          <p:cNvSpPr>
            <a:spLocks noChangeArrowheads="1"/>
          </p:cNvSpPr>
          <p:nvPr/>
        </p:nvSpPr>
        <p:spPr bwMode="auto">
          <a:xfrm>
            <a:off x="4143375" y="2571750"/>
            <a:ext cx="1796777" cy="3571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prstClr val="black"/>
                </a:solidFill>
                <a:latin typeface="Calibri" panose="020F0502020204030204" pitchFamily="34" charset="0"/>
              </a:rPr>
              <a:t>                        77</a:t>
            </a:r>
            <a:endParaRPr lang="ru-RU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4143374" y="3571875"/>
            <a:ext cx="2300834" cy="3571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/>
          <a:lstStyle/>
          <a:p>
            <a:pPr>
              <a:defRPr/>
            </a:pPr>
            <a:r>
              <a:rPr lang="ru-RU" dirty="0">
                <a:solidFill>
                  <a:prstClr val="black"/>
                </a:solidFill>
                <a:latin typeface="Calibri" panose="020F0502020204030204" pitchFamily="34" charset="0"/>
              </a:rPr>
              <a:t>	</a:t>
            </a:r>
            <a:r>
              <a:rPr lang="ru-RU" dirty="0" smtClean="0">
                <a:solidFill>
                  <a:prstClr val="black"/>
                </a:solidFill>
                <a:latin typeface="Calibri" panose="020F0502020204030204" pitchFamily="34" charset="0"/>
              </a:rPr>
              <a:t>                110</a:t>
            </a:r>
            <a:endParaRPr lang="ru-RU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9" name="Rectangle 10"/>
          <p:cNvSpPr>
            <a:spLocks noChangeArrowheads="1"/>
          </p:cNvSpPr>
          <p:nvPr/>
        </p:nvSpPr>
        <p:spPr bwMode="auto">
          <a:xfrm>
            <a:off x="4143375" y="4071938"/>
            <a:ext cx="1357313" cy="3571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prstClr val="black"/>
                </a:solidFill>
                <a:latin typeface="Calibri" panose="020F0502020204030204" pitchFamily="34" charset="0"/>
              </a:rPr>
              <a:t>                 63</a:t>
            </a:r>
            <a:endParaRPr lang="ru-RU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4143376" y="4572000"/>
            <a:ext cx="2918684" cy="3571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/>
          <a:lstStyle/>
          <a:p>
            <a:pPr>
              <a:defRPr/>
            </a:pPr>
            <a:r>
              <a:rPr lang="ru-RU" dirty="0">
                <a:solidFill>
                  <a:prstClr val="black"/>
                </a:solidFill>
                <a:latin typeface="Calibri" panose="020F0502020204030204" pitchFamily="34" charset="0"/>
              </a:rPr>
              <a:t>	</a:t>
            </a:r>
            <a:r>
              <a:rPr lang="ru-RU" dirty="0" smtClean="0">
                <a:solidFill>
                  <a:prstClr val="black"/>
                </a:solidFill>
                <a:latin typeface="Calibri" panose="020F0502020204030204" pitchFamily="34" charset="0"/>
              </a:rPr>
              <a:t>                           129</a:t>
            </a:r>
            <a:endParaRPr lang="ru-RU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31" name="Rectangle 10"/>
          <p:cNvSpPr>
            <a:spLocks noChangeArrowheads="1"/>
          </p:cNvSpPr>
          <p:nvPr/>
        </p:nvSpPr>
        <p:spPr bwMode="auto">
          <a:xfrm>
            <a:off x="4143375" y="5143500"/>
            <a:ext cx="572641" cy="3571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prstClr val="black"/>
                </a:solidFill>
                <a:latin typeface="Calibri" panose="020F0502020204030204" pitchFamily="34" charset="0"/>
              </a:rPr>
              <a:t> 21</a:t>
            </a:r>
            <a:endParaRPr lang="ru-RU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32" name="Rectangle 10"/>
          <p:cNvSpPr>
            <a:spLocks noChangeArrowheads="1"/>
          </p:cNvSpPr>
          <p:nvPr/>
        </p:nvSpPr>
        <p:spPr bwMode="auto">
          <a:xfrm>
            <a:off x="4143375" y="5643563"/>
            <a:ext cx="4677097" cy="3571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prstClr val="black"/>
                </a:solidFill>
                <a:latin typeface="Calibri" panose="020F0502020204030204" pitchFamily="34" charset="0"/>
              </a:rPr>
              <a:t>                                                                              240</a:t>
            </a:r>
            <a:endParaRPr lang="ru-RU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7423" name="Rectangle 21"/>
          <p:cNvSpPr>
            <a:spLocks noChangeArrowheads="1"/>
          </p:cNvSpPr>
          <p:nvPr/>
        </p:nvSpPr>
        <p:spPr bwMode="auto">
          <a:xfrm>
            <a:off x="-133043" y="2490788"/>
            <a:ext cx="418666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r>
              <a:rPr lang="ru-RU" dirty="0" smtClean="0">
                <a:solidFill>
                  <a:prstClr val="black"/>
                </a:solidFill>
              </a:rPr>
              <a:t>оснащение АПС выводом сигнала </a:t>
            </a:r>
          </a:p>
          <a:p>
            <a:pPr algn="r"/>
            <a:r>
              <a:rPr lang="ru-RU" dirty="0" smtClean="0">
                <a:solidFill>
                  <a:prstClr val="black"/>
                </a:solidFill>
              </a:rPr>
              <a:t>на пульт централизованного наблюдения</a:t>
            </a:r>
            <a:endParaRPr lang="ru-RU" altLang="ru-RU" dirty="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7424" name="Rectangle 20"/>
          <p:cNvSpPr>
            <a:spLocks noChangeArrowheads="1"/>
          </p:cNvSpPr>
          <p:nvPr/>
        </p:nvSpPr>
        <p:spPr bwMode="auto">
          <a:xfrm>
            <a:off x="1127272" y="3643313"/>
            <a:ext cx="295260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r>
              <a:rPr lang="ru-RU" dirty="0" smtClean="0">
                <a:solidFill>
                  <a:prstClr val="black"/>
                </a:solidFill>
              </a:rPr>
              <a:t>приобретение огнетушителей</a:t>
            </a:r>
            <a:endParaRPr lang="ru-RU" altLang="ru-RU" dirty="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7425" name="Rectangle 20"/>
          <p:cNvSpPr>
            <a:spLocks noChangeArrowheads="1"/>
          </p:cNvSpPr>
          <p:nvPr/>
        </p:nvSpPr>
        <p:spPr bwMode="auto">
          <a:xfrm>
            <a:off x="2078671" y="4113705"/>
            <a:ext cx="19567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r>
              <a:rPr lang="ru-RU" dirty="0" smtClean="0">
                <a:solidFill>
                  <a:prstClr val="black"/>
                </a:solidFill>
              </a:rPr>
              <a:t>модернизация АПС </a:t>
            </a:r>
            <a:endParaRPr lang="ru-RU" altLang="ru-RU" dirty="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7426" name="Rectangle 20"/>
          <p:cNvSpPr>
            <a:spLocks noChangeArrowheads="1"/>
          </p:cNvSpPr>
          <p:nvPr/>
        </p:nvSpPr>
        <p:spPr bwMode="auto">
          <a:xfrm>
            <a:off x="-681896" y="4613768"/>
            <a:ext cx="47355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r>
              <a:rPr lang="ru-RU" dirty="0" smtClean="0">
                <a:solidFill>
                  <a:prstClr val="black"/>
                </a:solidFill>
              </a:rPr>
              <a:t>обработка деревянных конструкций </a:t>
            </a:r>
            <a:endParaRPr lang="ru-RU" altLang="ru-RU" dirty="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7427" name="Rectangle 20"/>
          <p:cNvSpPr>
            <a:spLocks noChangeArrowheads="1"/>
          </p:cNvSpPr>
          <p:nvPr/>
        </p:nvSpPr>
        <p:spPr bwMode="auto">
          <a:xfrm>
            <a:off x="837098" y="5143500"/>
            <a:ext cx="325230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r>
              <a:rPr lang="ru-RU" altLang="ru-RU" dirty="0" smtClean="0">
                <a:solidFill>
                  <a:prstClr val="black"/>
                </a:solidFill>
              </a:rPr>
              <a:t>ремонт пожарных водопроводов</a:t>
            </a:r>
            <a:endParaRPr lang="ru-RU" altLang="ru-RU" dirty="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1994866" y="5682687"/>
            <a:ext cx="204055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r>
              <a:rPr lang="ru-RU" dirty="0" smtClean="0">
                <a:solidFill>
                  <a:prstClr val="black"/>
                </a:solidFill>
              </a:rPr>
              <a:t>другие мероприятия</a:t>
            </a:r>
            <a:endParaRPr lang="ru-RU" altLang="ru-RU" dirty="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011760" y="6196866"/>
            <a:ext cx="24701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количество учреждений</a:t>
            </a:r>
            <a:endParaRPr lang="ru-RU" sz="1600" dirty="0"/>
          </a:p>
        </p:txBody>
      </p:sp>
      <p:pic>
        <p:nvPicPr>
          <p:cNvPr id="33" name="Picture 6" descr="photo310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3018" y="332656"/>
            <a:ext cx="534988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TextBox 33"/>
          <p:cNvSpPr txBox="1"/>
          <p:nvPr/>
        </p:nvSpPr>
        <p:spPr>
          <a:xfrm>
            <a:off x="1691680" y="551541"/>
            <a:ext cx="61213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МИНИСТЕРСТВО ОБРАЗОВАНИЯ                И НАУКИ АРХАНГЕЛЬСКОЙ ОБЛАСТИ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408348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6" name="TextBox 2"/>
          <p:cNvSpPr txBox="1">
            <a:spLocks noChangeArrowheads="1"/>
          </p:cNvSpPr>
          <p:nvPr/>
        </p:nvSpPr>
        <p:spPr bwMode="auto">
          <a:xfrm>
            <a:off x="732103" y="1414300"/>
            <a:ext cx="7770813" cy="515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ts val="3300"/>
              </a:lnSpc>
            </a:pPr>
            <a:r>
              <a:rPr lang="ru-RU" altLang="ru-RU" sz="2400" b="1" dirty="0" smtClean="0">
                <a:latin typeface="Calibri" pitchFamily="34" charset="0"/>
              </a:rPr>
              <a:t>Организация питания обучающихся</a:t>
            </a:r>
            <a:endParaRPr lang="ru-RU" altLang="ru-RU" sz="2400" b="1" dirty="0"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73449" y="2130928"/>
            <a:ext cx="6088142" cy="400110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осуществляется школьными столовыми в 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68,3 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%</a:t>
            </a:r>
            <a:r>
              <a:rPr lang="ru-R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школ</a:t>
            </a:r>
            <a:endParaRPr lang="ru-RU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74074" y="2716335"/>
            <a:ext cx="8286869" cy="400110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осуществляется столовыми, выведенными из структуры </a:t>
            </a:r>
            <a:r>
              <a:rPr lang="ru-R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в 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6,2 %</a:t>
            </a:r>
            <a:r>
              <a:rPr lang="ru-R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школ</a:t>
            </a:r>
            <a:endParaRPr lang="ru-RU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79282" y="3322425"/>
            <a:ext cx="8676456" cy="400110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осуществляется коммерческими организациями в </a:t>
            </a:r>
            <a:r>
              <a:rPr lang="ru-RU" sz="20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15 % </a:t>
            </a:r>
            <a:r>
              <a:rPr lang="ru-RU" sz="20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школ</a:t>
            </a:r>
            <a:endParaRPr lang="ru-RU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2421" y="3928515"/>
            <a:ext cx="9041579" cy="400110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осуществляется муниципальными предприятиями в </a:t>
            </a:r>
            <a:r>
              <a:rPr lang="ru-RU" sz="20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10.5 %</a:t>
            </a:r>
            <a:r>
              <a:rPr lang="ru-RU" sz="20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школ</a:t>
            </a:r>
            <a:endParaRPr lang="ru-RU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41076" y="4797152"/>
            <a:ext cx="8640960" cy="1077218"/>
          </a:xfrm>
          <a:prstGeom prst="rect">
            <a:avLst/>
          </a:prstGeom>
          <a:solidFill>
            <a:srgbClr val="5ABFF4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на 01 мая 2017 года охват горячим питанием учащихся дневных общеобразовательных организаций составил </a:t>
            </a:r>
            <a:r>
              <a:rPr lang="ru-RU" sz="4000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85,7 %</a:t>
            </a:r>
            <a:r>
              <a:rPr lang="ru-RU" sz="2400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ru-RU" sz="2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6" descr="photo310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3018" y="332656"/>
            <a:ext cx="534988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691680" y="551541"/>
            <a:ext cx="61213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МИНИСТЕРСТВО ОБРАЗОВАНИЯ                И НАУКИ АРХАНГЕЛЬСКОЙ ОБЛАСТИ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2"/>
          <p:cNvSpPr txBox="1">
            <a:spLocks noChangeArrowheads="1"/>
          </p:cNvSpPr>
          <p:nvPr/>
        </p:nvSpPr>
        <p:spPr bwMode="auto">
          <a:xfrm>
            <a:off x="755576" y="1628800"/>
            <a:ext cx="7772400" cy="488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ts val="3300"/>
              </a:lnSpc>
            </a:pPr>
            <a:r>
              <a:rPr lang="ru-RU" sz="2400" b="1" dirty="0"/>
              <a:t>Состояние антитеррористической </a:t>
            </a:r>
            <a:r>
              <a:rPr lang="ru-RU" sz="2400" b="1" dirty="0" smtClean="0"/>
              <a:t>безопасности</a:t>
            </a:r>
            <a:endParaRPr lang="ru-RU" altLang="ru-RU" sz="2400" b="1" dirty="0">
              <a:solidFill>
                <a:schemeClr val="accent2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241394"/>
              </p:ext>
            </p:extLst>
          </p:nvPr>
        </p:nvGraphicFramePr>
        <p:xfrm>
          <a:off x="251521" y="2492897"/>
          <a:ext cx="8640959" cy="422831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829179"/>
                <a:gridCol w="1595201"/>
                <a:gridCol w="1855248"/>
                <a:gridCol w="1361331"/>
              </a:tblGrid>
              <a:tr h="17899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Кнопка экстренного вызова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наличие/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потребность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Видеонаблюдение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наличие/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потребность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Ограждение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наличие/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потребность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966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Профессиональная образовательная организация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26/12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29/8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21/16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966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Общеобразовательная организация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200/157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171/186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319/38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966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Дошкольная образовательная организация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147/25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61/111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172/0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966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Организация дополнительного образования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30/17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12/35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40/7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6" descr="photo310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3018" y="332656"/>
            <a:ext cx="534988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691680" y="551541"/>
            <a:ext cx="61213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МИНИСТЕРСТВО ОБРАЗОВАНИЯ                И НАУКИ АРХАНГЕЛЬСКОЙ ОБЛАСТИ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/>
          <p:cNvGrpSpPr/>
          <p:nvPr/>
        </p:nvGrpSpPr>
        <p:grpSpPr>
          <a:xfrm>
            <a:off x="1475656" y="1756296"/>
            <a:ext cx="6192688" cy="3040856"/>
            <a:chOff x="1475656" y="1828304"/>
            <a:chExt cx="6192688" cy="3040856"/>
          </a:xfrm>
        </p:grpSpPr>
        <p:sp>
          <p:nvSpPr>
            <p:cNvPr id="16" name="Овал 15"/>
            <p:cNvSpPr/>
            <p:nvPr/>
          </p:nvSpPr>
          <p:spPr>
            <a:xfrm>
              <a:off x="1475656" y="1828304"/>
              <a:ext cx="3024336" cy="3024336"/>
            </a:xfrm>
            <a:prstGeom prst="ellipse">
              <a:avLst/>
            </a:prstGeom>
            <a:blipFill dpi="0" rotWithShape="1">
              <a:blip r:embed="rId2"/>
              <a:srcRect/>
              <a:tile tx="-50800" ty="82550" sx="70000" sy="70000" flip="none" algn="tl"/>
            </a:blipFill>
            <a:ln w="5715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4644008" y="1844824"/>
              <a:ext cx="3024336" cy="3024336"/>
            </a:xfrm>
            <a:prstGeom prst="ellipse">
              <a:avLst/>
            </a:prstGeom>
            <a:blipFill dpi="0" rotWithShape="1">
              <a:blip r:embed="rId3"/>
              <a:srcRect/>
              <a:tile tx="-215900" ty="25400" sx="94000" sy="94000" flip="none" algn="tl"/>
            </a:blipFill>
            <a:ln w="5715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1796040" y="4774282"/>
            <a:ext cx="1800200" cy="1809097"/>
            <a:chOff x="610890" y="3645024"/>
            <a:chExt cx="1800200" cy="1809097"/>
          </a:xfrm>
        </p:grpSpPr>
        <p:grpSp>
          <p:nvGrpSpPr>
            <p:cNvPr id="22" name="Группа 21"/>
            <p:cNvGrpSpPr/>
            <p:nvPr/>
          </p:nvGrpSpPr>
          <p:grpSpPr>
            <a:xfrm>
              <a:off x="1358641" y="3645024"/>
              <a:ext cx="184731" cy="923330"/>
              <a:chOff x="6074460" y="3661507"/>
              <a:chExt cx="184731" cy="923330"/>
            </a:xfrm>
          </p:grpSpPr>
          <p:sp>
            <p:nvSpPr>
              <p:cNvPr id="24" name="TextBox 23"/>
              <p:cNvSpPr txBox="1"/>
              <p:nvPr/>
            </p:nvSpPr>
            <p:spPr bwMode="auto">
              <a:xfrm>
                <a:off x="6074460" y="3661507"/>
                <a:ext cx="184731" cy="923330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endParaRPr lang="ru-RU" sz="5400" dirty="0">
                  <a:ln w="57150">
                    <a:solidFill>
                      <a:schemeClr val="bg1"/>
                    </a:solidFill>
                  </a:ln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 bwMode="auto">
              <a:xfrm>
                <a:off x="6074460" y="3661507"/>
                <a:ext cx="184731" cy="923330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endParaRPr lang="ru-RU" sz="5400" b="1" dirty="0">
                  <a:ln w="57150">
                    <a:noFill/>
                  </a:ln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23" name="Rectangle 8"/>
            <p:cNvSpPr>
              <a:spLocks noChangeArrowheads="1"/>
            </p:cNvSpPr>
            <p:nvPr/>
          </p:nvSpPr>
          <p:spPr bwMode="auto">
            <a:xfrm>
              <a:off x="610890" y="4428199"/>
              <a:ext cx="1800200" cy="10259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r">
                <a:lnSpc>
                  <a:spcPts val="2000"/>
                </a:lnSpc>
                <a:defRPr/>
              </a:pPr>
              <a:r>
                <a:rPr lang="ru-RU" sz="2000" dirty="0">
                  <a:solidFill>
                    <a:schemeClr val="accent1">
                      <a:lumMod val="75000"/>
                    </a:schemeClr>
                  </a:solidFill>
                </a:rPr>
                <a:t>школьных   </a:t>
              </a:r>
              <a:r>
                <a:rPr lang="ru-RU" sz="2000" dirty="0" smtClean="0">
                  <a:solidFill>
                    <a:schemeClr val="accent1">
                      <a:lumMod val="75000"/>
                    </a:schemeClr>
                  </a:solidFill>
                </a:rPr>
                <a:t>автобусов</a:t>
              </a:r>
              <a:r>
                <a:rPr lang="en-US" sz="2000" dirty="0" smtClean="0">
                  <a:solidFill>
                    <a:schemeClr val="accent1">
                      <a:lumMod val="75000"/>
                    </a:schemeClr>
                  </a:solidFill>
                </a:rPr>
                <a:t> </a:t>
              </a:r>
              <a:r>
                <a:rPr lang="ru-RU" sz="2000" dirty="0" smtClean="0">
                  <a:solidFill>
                    <a:schemeClr val="accent1">
                      <a:lumMod val="75000"/>
                    </a:schemeClr>
                  </a:solidFill>
                </a:rPr>
                <a:t>осуществляют подвоз</a:t>
              </a:r>
              <a:endParaRPr lang="ru-RU" sz="44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30" name="Rectangle 8"/>
          <p:cNvSpPr>
            <a:spLocks noChangeArrowheads="1"/>
          </p:cNvSpPr>
          <p:nvPr/>
        </p:nvSpPr>
        <p:spPr bwMode="auto">
          <a:xfrm>
            <a:off x="5076056" y="5021462"/>
            <a:ext cx="2448272" cy="15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lnSpc>
                <a:spcPts val="2000"/>
              </a:lnSpc>
              <a:defRPr/>
            </a:pP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Обеспечен регулярный подвоз </a:t>
            </a:r>
          </a:p>
          <a:p>
            <a:pPr algn="ctr">
              <a:lnSpc>
                <a:spcPts val="2000"/>
              </a:lnSpc>
              <a:defRPr/>
            </a:pPr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  <a:p>
            <a:pPr algn="ctr">
              <a:lnSpc>
                <a:spcPts val="2000"/>
              </a:lnSpc>
              <a:defRPr/>
            </a:pPr>
            <a:r>
              <a:rPr lang="ru-RU" sz="5400" dirty="0" smtClean="0">
                <a:solidFill>
                  <a:schemeClr val="bg2">
                    <a:lumMod val="50000"/>
                  </a:schemeClr>
                </a:solidFill>
              </a:rPr>
              <a:t>7583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dirty="0">
                <a:solidFill>
                  <a:schemeClr val="bg2">
                    <a:lumMod val="50000"/>
                  </a:schemeClr>
                </a:solidFill>
              </a:rPr>
              <a:t>обучающихся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08732" y="4774282"/>
            <a:ext cx="13388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chemeClr val="bg2">
                    <a:lumMod val="50000"/>
                  </a:schemeClr>
                </a:solidFill>
              </a:rPr>
              <a:t>295</a:t>
            </a:r>
            <a:endParaRPr lang="ru-RU" sz="54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3" name="Picture 6" descr="photo310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3018" y="332656"/>
            <a:ext cx="534988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691680" y="551541"/>
            <a:ext cx="61213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МИНИСТЕРСТВО ОБРАЗОВАНИЯ                И НАУКИ АРХАНГЕЛЬСКОЙ ОБЛАСТИ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2"/>
          <p:cNvSpPr txBox="1">
            <a:spLocks noChangeArrowheads="1"/>
          </p:cNvSpPr>
          <p:nvPr/>
        </p:nvSpPr>
        <p:spPr bwMode="auto">
          <a:xfrm>
            <a:off x="739905" y="1327550"/>
            <a:ext cx="7770813" cy="49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ts val="3300"/>
              </a:lnSpc>
            </a:pP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Финансовое обеспечение выполнения </a:t>
            </a:r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мероприятий</a:t>
            </a:r>
            <a:endParaRPr lang="ru-RU" altLang="ru-RU" sz="2400" b="1" dirty="0">
              <a:solidFill>
                <a:srgbClr val="254061"/>
              </a:solidFill>
              <a:latin typeface="Calibri" pitchFamily="34" charset="0"/>
              <a:cs typeface="Calibri" panose="020F0502020204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7667" y="4235453"/>
            <a:ext cx="16916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выполнение </a:t>
            </a:r>
          </a:p>
          <a:p>
            <a:pPr algn="ctr"/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текущих 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и </a:t>
            </a:r>
            <a:endParaRPr lang="ru-RU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капитальных </a:t>
            </a:r>
          </a:p>
          <a:p>
            <a:pPr algn="ctr"/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ремонтов</a:t>
            </a:r>
            <a:endParaRPr lang="ru-RU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25311" y="4266192"/>
            <a:ext cx="20439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строительство </a:t>
            </a:r>
          </a:p>
          <a:p>
            <a:pPr algn="ctr"/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школ и детских садов</a:t>
            </a:r>
            <a:endParaRPr lang="ru-RU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339311" y="1958439"/>
            <a:ext cx="4572000" cy="830997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 algn="ctr"/>
            <a:r>
              <a:rPr lang="ru-R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консолидированный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бюджет </a:t>
            </a:r>
            <a:endParaRPr lang="ru-RU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ru-R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в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объеме 265 219,0 тыс. рублей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0" y="3732422"/>
            <a:ext cx="21232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12 712,6 тыс. 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руб.</a:t>
            </a:r>
            <a:endParaRPr lang="ru-RU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280262" y="3766045"/>
            <a:ext cx="21809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39 905,2 тыс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руб. </a:t>
            </a:r>
            <a:endParaRPr lang="ru-RU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370562" y="4194038"/>
            <a:ext cx="19147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создание универсальной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безбарьерной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 среды для инклюзивного образования 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4603228" y="3763200"/>
            <a:ext cx="22531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199 336,0 тыс. 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руб.</a:t>
            </a:r>
            <a:endParaRPr lang="ru-RU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Стрелка вниз 30"/>
          <p:cNvSpPr/>
          <p:nvPr/>
        </p:nvSpPr>
        <p:spPr>
          <a:xfrm>
            <a:off x="5258614" y="3043754"/>
            <a:ext cx="407672" cy="5916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низ 33"/>
          <p:cNvSpPr/>
          <p:nvPr/>
        </p:nvSpPr>
        <p:spPr>
          <a:xfrm>
            <a:off x="929671" y="3050981"/>
            <a:ext cx="407672" cy="5916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низ 34"/>
          <p:cNvSpPr/>
          <p:nvPr/>
        </p:nvSpPr>
        <p:spPr>
          <a:xfrm>
            <a:off x="3057212" y="3043754"/>
            <a:ext cx="407672" cy="5916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низ 35"/>
          <p:cNvSpPr/>
          <p:nvPr/>
        </p:nvSpPr>
        <p:spPr>
          <a:xfrm>
            <a:off x="7738964" y="3050981"/>
            <a:ext cx="407672" cy="5916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6990314" y="3769781"/>
            <a:ext cx="20543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21 777,8 тыс. </a:t>
            </a: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руб</a:t>
            </a:r>
            <a:endParaRPr lang="ru-RU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747698" y="4223251"/>
            <a:ext cx="239020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ремонт спортзалов </a:t>
            </a:r>
          </a:p>
          <a:p>
            <a:pPr algn="ctr"/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в образовательных </a:t>
            </a:r>
          </a:p>
          <a:p>
            <a:pPr algn="ctr"/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организациях, </a:t>
            </a:r>
          </a:p>
          <a:p>
            <a:pPr algn="ctr"/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расположенных </a:t>
            </a:r>
          </a:p>
          <a:p>
            <a:pPr algn="ctr"/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в сельской </a:t>
            </a:r>
          </a:p>
          <a:p>
            <a:pPr algn="ctr"/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местности</a:t>
            </a:r>
            <a:endParaRPr lang="ru-RU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 rot="5400000">
            <a:off x="801677" y="5137367"/>
            <a:ext cx="271621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5400000">
            <a:off x="3133019" y="5191953"/>
            <a:ext cx="271621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rot="5400000">
            <a:off x="5453943" y="5179751"/>
            <a:ext cx="271621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" name="Picture 6" descr="photo310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3018" y="332656"/>
            <a:ext cx="534988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1691680" y="551541"/>
            <a:ext cx="61213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МИНИСТЕРСТВО ОБРАЗОВАНИЯ                И НАУКИ АРХАНГЕЛЬСКОЙ ОБЛАСТИ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3117</TotalTime>
  <Words>634</Words>
  <Application>Microsoft Office PowerPoint</Application>
  <PresentationFormat>Экран (4:3)</PresentationFormat>
  <Paragraphs>177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Candara</vt:lpstr>
      <vt:lpstr>Mangal</vt:lpstr>
      <vt:lpstr>Symbol</vt:lpstr>
      <vt:lpstr>Times New Roman</vt:lpstr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Осипов Вадим Алексеевич</cp:lastModifiedBy>
  <cp:revision>108</cp:revision>
  <dcterms:created xsi:type="dcterms:W3CDTF">2015-02-23T16:41:26Z</dcterms:created>
  <dcterms:modified xsi:type="dcterms:W3CDTF">2017-05-30T08:02:02Z</dcterms:modified>
</cp:coreProperties>
</file>