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notesMasterIdLst>
    <p:notesMasterId r:id="rId19"/>
  </p:notesMasterIdLst>
  <p:sldIdLst>
    <p:sldId id="530" r:id="rId2"/>
    <p:sldId id="569" r:id="rId3"/>
    <p:sldId id="568" r:id="rId4"/>
    <p:sldId id="574" r:id="rId5"/>
    <p:sldId id="575" r:id="rId6"/>
    <p:sldId id="586" r:id="rId7"/>
    <p:sldId id="587" r:id="rId8"/>
    <p:sldId id="590" r:id="rId9"/>
    <p:sldId id="579" r:id="rId10"/>
    <p:sldId id="589" r:id="rId11"/>
    <p:sldId id="572" r:id="rId12"/>
    <p:sldId id="573" r:id="rId13"/>
    <p:sldId id="580" r:id="rId14"/>
    <p:sldId id="591" r:id="rId15"/>
    <p:sldId id="588" r:id="rId16"/>
    <p:sldId id="585" r:id="rId17"/>
    <p:sldId id="512" r:id="rId18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75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епеапе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2913"/>
    <a:srgbClr val="800000"/>
    <a:srgbClr val="99CCFF"/>
    <a:srgbClr val="FFCC99"/>
    <a:srgbClr val="CCECFF"/>
    <a:srgbClr val="000066"/>
    <a:srgbClr val="FF0000"/>
    <a:srgbClr val="990000"/>
    <a:srgbClr val="7C7E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4" autoAdjust="0"/>
    <p:restoredTop sz="94676" autoAdjust="0"/>
  </p:normalViewPr>
  <p:slideViewPr>
    <p:cSldViewPr>
      <p:cViewPr>
        <p:scale>
          <a:sx n="79" d="100"/>
          <a:sy n="79" d="100"/>
        </p:scale>
        <p:origin x="-72" y="-606"/>
      </p:cViewPr>
      <p:guideLst>
        <p:guide orient="horz" pos="175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'[Лист в Карпунов.pptx]Sheet1'!$A$2</c:f>
              <c:strCache>
                <c:ptCount val="1"/>
                <c:pt idx="0">
                  <c:v>рождаемость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1.9885285389858065E-2"/>
                  <c:y val="-2.41460609087891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2621500659502535E-2"/>
                  <c:y val="6.81735497911471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5803146321879827E-2"/>
                  <c:y val="7.69658936673316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5803083691059759E-2"/>
                  <c:y val="7.25697217292394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7743950175929968E-2"/>
                      <c:h val="7.0272981508039289E-2"/>
                    </c:manualLayout>
                  </c15:layout>
                </c:ext>
              </c:extLst>
            </c:dLbl>
            <c:dLbl>
              <c:idx val="8"/>
              <c:layout>
                <c:manualLayout>
                  <c:x val="-2.421232349069118E-2"/>
                  <c:y val="6.37773778530550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4657753883424002E-2"/>
                  <c:y val="7.69658936673315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918532334413512E-2"/>
                  <c:y val="7.25697217292393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6248576714612705E-2"/>
                  <c:y val="5.49850339768705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2.9430222376989938E-2"/>
                  <c:y val="8.13620656054239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3.1021045208178583E-2"/>
                  <c:y val="6.37773778530550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2.6248576714612764E-2"/>
                  <c:y val="6.37773778530550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2.9430222376989938E-2"/>
                  <c:y val="7.25697217292393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3.1021045208178583E-2"/>
                  <c:y val="7.25697217292393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2.6248576714612646E-2"/>
                  <c:y val="5.93812059149628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2.3066931052235472E-2"/>
                  <c:y val="7.25697217292394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2.3066931052235472E-2"/>
                  <c:y val="6.69368457406191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-2.4657753883424002E-2"/>
                  <c:y val="6.37773778530550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>
                <c:manualLayout>
                  <c:x val="-2.7839399545801294E-2"/>
                  <c:y val="7.25697217292393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layout>
                <c:manualLayout>
                  <c:x val="-2.1325948088452201E-2"/>
                  <c:y val="0.1147367355916920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519289361599413E-2"/>
                      <c:h val="6.4331334560422379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'[Лист в Карпунов.pptx]Sheet1'!$B$1:$X$1</c:f>
              <c:numCache>
                <c:formatCode>General</c:formatCode>
                <c:ptCount val="23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</c:numCache>
            </c:numRef>
          </c:cat>
          <c:val>
            <c:numRef>
              <c:f>'[Лист в Карпунов.pptx]Sheet1'!$B$2:$X$2</c:f>
              <c:numCache>
                <c:formatCode>General</c:formatCode>
                <c:ptCount val="23"/>
                <c:pt idx="0">
                  <c:v>32.700000000000003</c:v>
                </c:pt>
                <c:pt idx="1">
                  <c:v>26.8</c:v>
                </c:pt>
                <c:pt idx="2">
                  <c:v>15.3</c:v>
                </c:pt>
                <c:pt idx="3">
                  <c:v>18.100000000000001</c:v>
                </c:pt>
                <c:pt idx="4">
                  <c:v>14.1</c:v>
                </c:pt>
                <c:pt idx="5">
                  <c:v>8.1</c:v>
                </c:pt>
                <c:pt idx="6">
                  <c:v>8.4</c:v>
                </c:pt>
                <c:pt idx="7">
                  <c:v>9.1</c:v>
                </c:pt>
                <c:pt idx="8">
                  <c:v>9.8000000000000007</c:v>
                </c:pt>
                <c:pt idx="9">
                  <c:v>10.8</c:v>
                </c:pt>
                <c:pt idx="10">
                  <c:v>11</c:v>
                </c:pt>
                <c:pt idx="11">
                  <c:v>10.7</c:v>
                </c:pt>
                <c:pt idx="12">
                  <c:v>10.9</c:v>
                </c:pt>
                <c:pt idx="13">
                  <c:v>11.9</c:v>
                </c:pt>
                <c:pt idx="14">
                  <c:v>11.8</c:v>
                </c:pt>
                <c:pt idx="15">
                  <c:v>12.2</c:v>
                </c:pt>
                <c:pt idx="16">
                  <c:v>12.4</c:v>
                </c:pt>
                <c:pt idx="17">
                  <c:v>12.1</c:v>
                </c:pt>
                <c:pt idx="18">
                  <c:v>12.6</c:v>
                </c:pt>
                <c:pt idx="19">
                  <c:v>13.1</c:v>
                </c:pt>
                <c:pt idx="20">
                  <c:v>12.5</c:v>
                </c:pt>
                <c:pt idx="21">
                  <c:v>12.2</c:v>
                </c:pt>
                <c:pt idx="22">
                  <c:v>11.8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'[Лист в Карпунов.pptx]Sheet1'!$A$3</c:f>
              <c:strCache>
                <c:ptCount val="1"/>
                <c:pt idx="0">
                  <c:v>смертность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4657753883423995E-2"/>
                  <c:y val="7.69658936673315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1030677828313891E-2"/>
                  <c:y val="5.49850339768705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4212323490691166E-2"/>
                  <c:y val="5.49850339768705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7839399545801294E-2"/>
                  <c:y val="8.13620656054237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4212323490691211E-2"/>
                  <c:y val="7.25697217292395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2.3066931052235472E-2"/>
                  <c:y val="-0.112069499670633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2.7839399545801408E-2"/>
                  <c:y val="-0.1208618435468176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-3.2611868039367227E-2"/>
                  <c:y val="-0.1208618435468177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>
                <c:manualLayout>
                  <c:x val="-2.7839399545801294E-2"/>
                  <c:y val="-0.1164656716087254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layout/>
              <c:tx>
                <c:rich>
                  <a:bodyPr/>
                  <a:lstStyle/>
                  <a:p>
                    <a:r>
                      <a:rPr lang="en-US" smtClean="0"/>
                      <a:t>13,6</a:t>
                    </a:r>
                  </a:p>
                  <a:p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'[Лист в Карпунов.pptx]Sheet1'!$B$1:$X$1</c:f>
              <c:numCache>
                <c:formatCode>General</c:formatCode>
                <c:ptCount val="23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</c:numCache>
            </c:numRef>
          </c:cat>
          <c:val>
            <c:numRef>
              <c:f>'[Лист в Карпунов.pptx]Sheet1'!$B$3:$X$3</c:f>
              <c:numCache>
                <c:formatCode>General</c:formatCode>
                <c:ptCount val="23"/>
                <c:pt idx="0">
                  <c:v>13.2</c:v>
                </c:pt>
                <c:pt idx="1">
                  <c:v>7.8</c:v>
                </c:pt>
                <c:pt idx="2">
                  <c:v>8.3000000000000007</c:v>
                </c:pt>
                <c:pt idx="3">
                  <c:v>10.3</c:v>
                </c:pt>
                <c:pt idx="4">
                  <c:v>9.8000000000000007</c:v>
                </c:pt>
                <c:pt idx="5">
                  <c:v>15.1</c:v>
                </c:pt>
                <c:pt idx="6">
                  <c:v>15.5</c:v>
                </c:pt>
                <c:pt idx="7">
                  <c:v>15.3</c:v>
                </c:pt>
                <c:pt idx="8">
                  <c:v>16.5</c:v>
                </c:pt>
                <c:pt idx="9">
                  <c:v>17.899999999999999</c:v>
                </c:pt>
                <c:pt idx="10">
                  <c:v>17.5</c:v>
                </c:pt>
                <c:pt idx="11">
                  <c:v>17</c:v>
                </c:pt>
                <c:pt idx="12">
                  <c:v>15.8</c:v>
                </c:pt>
                <c:pt idx="13">
                  <c:v>14.7</c:v>
                </c:pt>
                <c:pt idx="14">
                  <c:v>14.7</c:v>
                </c:pt>
                <c:pt idx="15">
                  <c:v>14.4</c:v>
                </c:pt>
                <c:pt idx="16">
                  <c:v>14.7</c:v>
                </c:pt>
                <c:pt idx="17">
                  <c:v>14</c:v>
                </c:pt>
                <c:pt idx="18">
                  <c:v>13.7</c:v>
                </c:pt>
                <c:pt idx="19">
                  <c:v>13.3</c:v>
                </c:pt>
                <c:pt idx="20">
                  <c:v>13.4</c:v>
                </c:pt>
                <c:pt idx="21">
                  <c:v>13.6</c:v>
                </c:pt>
                <c:pt idx="22">
                  <c:v>13.8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lt1"/>
              </a:solidFill>
              <a:ln w="9525">
                <a:solidFill>
                  <a:schemeClr val="tx1">
                    <a:lumMod val="15000"/>
                    <a:lumOff val="85000"/>
                  </a:schemeClr>
                </a:solidFill>
              </a:ln>
              <a:effectLst/>
            </c:spPr>
          </c:upBars>
          <c:downBars>
            <c:spPr>
              <a:solidFill>
                <a:schemeClr val="dk1">
                  <a:lumMod val="65000"/>
                  <a:lumOff val="35000"/>
                </a:schemeClr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downBars>
        </c:upDownBars>
        <c:marker val="1"/>
        <c:smooth val="0"/>
        <c:axId val="19872768"/>
        <c:axId val="19911424"/>
      </c:lineChart>
      <c:catAx>
        <c:axId val="1987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911424"/>
        <c:crosses val="autoZero"/>
        <c:auto val="1"/>
        <c:lblAlgn val="ctr"/>
        <c:lblOffset val="100"/>
        <c:noMultiLvlLbl val="0"/>
      </c:catAx>
      <c:valAx>
        <c:axId val="19911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872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306115338530501E-2"/>
          <c:y val="7.2695426198401275E-2"/>
          <c:w val="0.96337610446802346"/>
          <c:h val="0.7230785081982695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38100" cap="flat" cmpd="dbl" algn="ctr">
              <a:solidFill>
                <a:schemeClr val="accent3"/>
              </a:solidFill>
              <a:miter lim="800000"/>
            </a:ln>
            <a:effectLst/>
          </c:spPr>
          <c:marker>
            <c:symbol val="none"/>
          </c:marker>
          <c:dLbls>
            <c:dLbl>
              <c:idx val="6"/>
              <c:layout>
                <c:manualLayout>
                  <c:x val="-3.250194883732714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216726</c:v>
                </c:pt>
                <c:pt idx="1">
                  <c:v>217267</c:v>
                </c:pt>
                <c:pt idx="2">
                  <c:v>217951</c:v>
                </c:pt>
                <c:pt idx="3">
                  <c:v>220286</c:v>
                </c:pt>
                <c:pt idx="4">
                  <c:v>221918</c:v>
                </c:pt>
                <c:pt idx="5">
                  <c:v>223832</c:v>
                </c:pt>
                <c:pt idx="6">
                  <c:v>225971</c:v>
                </c:pt>
                <c:pt idx="7">
                  <c:v>227923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2841216"/>
        <c:axId val="22844160"/>
      </c:lineChart>
      <c:catAx>
        <c:axId val="228412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844160"/>
        <c:crosses val="autoZero"/>
        <c:auto val="1"/>
        <c:lblAlgn val="ctr"/>
        <c:lblOffset val="100"/>
        <c:noMultiLvlLbl val="0"/>
      </c:catAx>
      <c:valAx>
        <c:axId val="228441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2841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2106313584204929E-2"/>
          <c:y val="5.3303826085297566E-2"/>
          <c:w val="0.93057170235053244"/>
          <c:h val="0.69387418638759235"/>
        </c:manualLayout>
      </c:layout>
      <c:lineChart>
        <c:grouping val="standard"/>
        <c:varyColors val="0"/>
        <c:ser>
          <c:idx val="1"/>
          <c:order val="0"/>
          <c:tx>
            <c:strRef>
              <c:f>Лист1!$G$3</c:f>
              <c:strCache>
                <c:ptCount val="1"/>
                <c:pt idx="0">
                  <c:v>дети (0-14 лет)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Лист1!$E$4:$E$23</c:f>
              <c:numCache>
                <c:formatCode>General</c:formatCode>
                <c:ptCount val="20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</c:numCache>
            </c:numRef>
          </c:cat>
          <c:val>
            <c:numRef>
              <c:f>Лист1!$G$4:$G$23</c:f>
              <c:numCache>
                <c:formatCode>General</c:formatCode>
                <c:ptCount val="20"/>
                <c:pt idx="0">
                  <c:v>1879</c:v>
                </c:pt>
                <c:pt idx="1">
                  <c:v>1959.5</c:v>
                </c:pt>
                <c:pt idx="2">
                  <c:v>2236.5</c:v>
                </c:pt>
                <c:pt idx="3">
                  <c:v>2348.1</c:v>
                </c:pt>
                <c:pt idx="4">
                  <c:v>2412.6</c:v>
                </c:pt>
                <c:pt idx="5">
                  <c:v>2449.4</c:v>
                </c:pt>
                <c:pt idx="6">
                  <c:v>2513.9</c:v>
                </c:pt>
                <c:pt idx="7">
                  <c:v>2640.8</c:v>
                </c:pt>
                <c:pt idx="8">
                  <c:v>2679.6</c:v>
                </c:pt>
                <c:pt idx="9">
                  <c:v>3016.6</c:v>
                </c:pt>
                <c:pt idx="10">
                  <c:v>3109.7</c:v>
                </c:pt>
                <c:pt idx="11">
                  <c:v>3092.3</c:v>
                </c:pt>
                <c:pt idx="12">
                  <c:v>3358.5</c:v>
                </c:pt>
                <c:pt idx="13">
                  <c:v>3302.6</c:v>
                </c:pt>
                <c:pt idx="14">
                  <c:v>3392.5</c:v>
                </c:pt>
                <c:pt idx="15">
                  <c:v>3378.2</c:v>
                </c:pt>
                <c:pt idx="16">
                  <c:v>3255.2</c:v>
                </c:pt>
                <c:pt idx="17">
                  <c:v>3246.6</c:v>
                </c:pt>
                <c:pt idx="18">
                  <c:v>3298.6</c:v>
                </c:pt>
                <c:pt idx="19">
                  <c:v>3319.7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919040"/>
        <c:axId val="22920576"/>
      </c:lineChart>
      <c:catAx>
        <c:axId val="22919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920576"/>
        <c:crosses val="autoZero"/>
        <c:auto val="1"/>
        <c:lblAlgn val="ctr"/>
        <c:lblOffset val="100"/>
        <c:noMultiLvlLbl val="0"/>
      </c:catAx>
      <c:valAx>
        <c:axId val="22920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919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625292740046844E-2"/>
          <c:y val="6.224899598393574E-2"/>
          <c:w val="0.91100702576112413"/>
          <c:h val="0.60040160642570284"/>
        </c:manualLayout>
      </c:layout>
      <c:lineChart>
        <c:grouping val="standar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Врачи общей практики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dLbls>
            <c:dLbl>
              <c:idx val="0"/>
              <c:layout>
                <c:manualLayout>
                  <c:x val="-3.8107604241369532E-2"/>
                  <c:y val="-5.8879243549397921E-2"/>
                </c:manualLayout>
              </c:layout>
              <c:spPr>
                <a:noFill/>
                <a:ln w="25318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123014729922473E-2"/>
                  <c:y val="-4.7232635512688761E-2"/>
                </c:manualLayout>
              </c:layout>
              <c:spPr>
                <a:noFill/>
                <a:ln w="25318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6155969045604489E-2"/>
                  <c:y val="-6.0084070056948873E-2"/>
                </c:manualLayout>
              </c:layout>
              <c:spPr>
                <a:noFill/>
                <a:ln w="25318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1620432478166908E-2"/>
                  <c:y val="-5.1449598041621893E-2"/>
                </c:manualLayout>
              </c:layout>
              <c:spPr>
                <a:noFill/>
                <a:ln w="25318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9426816285436548E-2"/>
                  <c:y val="-6.1288999917296465E-2"/>
                </c:manualLayout>
              </c:layout>
              <c:spPr>
                <a:noFill/>
                <a:ln w="25318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4352638031816355E-2"/>
                  <c:y val="-6.0284896024428311E-2"/>
                </c:manualLayout>
              </c:layout>
              <c:spPr>
                <a:noFill/>
                <a:ln w="25318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18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Sheet1!$B$1:$H$1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Sheet1!$B$3:$H$3</c:f>
              <c:numCache>
                <c:formatCode>General</c:formatCode>
                <c:ptCount val="7"/>
                <c:pt idx="0">
                  <c:v>100</c:v>
                </c:pt>
                <c:pt idx="1">
                  <c:v>106</c:v>
                </c:pt>
                <c:pt idx="2">
                  <c:v>98</c:v>
                </c:pt>
                <c:pt idx="3">
                  <c:v>109</c:v>
                </c:pt>
                <c:pt idx="4">
                  <c:v>126</c:v>
                </c:pt>
                <c:pt idx="5">
                  <c:v>125</c:v>
                </c:pt>
                <c:pt idx="6">
                  <c:v>130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Sheet1!$A$4</c:f>
              <c:strCache>
                <c:ptCount val="1"/>
                <c:pt idx="0">
                  <c:v>Педиатры участковые</c:v>
                </c:pt>
              </c:strCache>
            </c:strRef>
          </c:tx>
          <c:spPr>
            <a:ln>
              <a:solidFill>
                <a:schemeClr val="bg2">
                  <a:lumMod val="50000"/>
                </a:schemeClr>
              </a:solidFill>
            </a:ln>
          </c:spPr>
          <c:marker>
            <c:spPr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3.3423763491955007E-2"/>
                  <c:y val="2.4654770929903602E-2"/>
                </c:manualLayout>
              </c:layout>
              <c:spPr>
                <a:noFill/>
                <a:ln w="25318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8888226924517467E-2"/>
                  <c:y val="2.6261182171829704E-2"/>
                </c:manualLayout>
              </c:layout>
              <c:spPr>
                <a:noFill/>
                <a:ln w="25318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4985008858250843E-2"/>
                  <c:y val="3.0277210276645049E-2"/>
                </c:manualLayout>
              </c:layout>
              <c:spPr>
                <a:noFill/>
                <a:ln w="25318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8107551916106014E-2"/>
                  <c:y val="2.3048463040774091E-2"/>
                </c:manualLayout>
              </c:layout>
              <c:spPr>
                <a:noFill/>
                <a:ln w="25318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3572015348668391E-2"/>
                  <c:y val="-5.2052106992431256E-2"/>
                </c:manualLayout>
              </c:layout>
              <c:spPr>
                <a:noFill/>
                <a:ln w="25318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4352638031816355E-2"/>
                  <c:y val="4.3731055522759868E-2"/>
                </c:manualLayout>
              </c:layout>
              <c:spPr>
                <a:noFill/>
                <a:ln w="25318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18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Sheet1!$B$1:$H$1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Sheet1!$B$4:$H$4</c:f>
              <c:numCache>
                <c:formatCode>General</c:formatCode>
                <c:ptCount val="7"/>
                <c:pt idx="0">
                  <c:v>242</c:v>
                </c:pt>
                <c:pt idx="1">
                  <c:v>238</c:v>
                </c:pt>
                <c:pt idx="2">
                  <c:v>228</c:v>
                </c:pt>
                <c:pt idx="3">
                  <c:v>216</c:v>
                </c:pt>
                <c:pt idx="4">
                  <c:v>228</c:v>
                </c:pt>
                <c:pt idx="5">
                  <c:v>227</c:v>
                </c:pt>
                <c:pt idx="6">
                  <c:v>221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808320"/>
        <c:axId val="32822400"/>
      </c:lineChart>
      <c:catAx>
        <c:axId val="32808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328224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822400"/>
        <c:scaling>
          <c:orientation val="minMax"/>
          <c:max val="310"/>
          <c:min val="8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32808320"/>
        <c:crosses val="autoZero"/>
        <c:crossBetween val="between"/>
        <c:majorUnit val="95"/>
      </c:valAx>
      <c:spPr>
        <a:noFill/>
        <a:ln w="25318">
          <a:noFill/>
        </a:ln>
      </c:spPr>
    </c:plotArea>
    <c:legend>
      <c:legendPos val="r"/>
      <c:legendEntry>
        <c:idx val="1"/>
        <c:txPr>
          <a:bodyPr/>
          <a:lstStyle/>
          <a:p>
            <a:pPr>
              <a:defRPr sz="1395" b="1"/>
            </a:pPr>
            <a:endParaRPr lang="ru-RU"/>
          </a:p>
        </c:txPr>
      </c:legendEntry>
      <c:layout>
        <c:manualLayout>
          <c:xMode val="edge"/>
          <c:yMode val="edge"/>
          <c:x val="4.8936170212765959E-2"/>
          <c:y val="0.77738515901060068"/>
          <c:w val="0.9212765957446809"/>
          <c:h val="0.20141342756183744"/>
        </c:manualLayout>
      </c:layout>
      <c:overlay val="0"/>
      <c:txPr>
        <a:bodyPr/>
        <a:lstStyle/>
        <a:p>
          <a:pPr>
            <a:defRPr sz="997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196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5.0632911392405063E-2"/>
          <c:y val="5.9160305343511452E-2"/>
          <c:w val="0.76758542962530962"/>
          <c:h val="0.53435114503816794"/>
        </c:manualLayout>
      </c:layout>
      <c:lineChart>
        <c:grouping val="standar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Обеспеченность врачами общей практики</c:v>
                </c:pt>
              </c:strCache>
            </c:strRef>
          </c:tx>
          <c:spPr>
            <a:ln>
              <a:solidFill>
                <a:schemeClr val="bg2">
                  <a:lumMod val="50000"/>
                </a:schemeClr>
              </a:solidFill>
            </a:ln>
          </c:spPr>
          <c:marker>
            <c:spPr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3.48502445342872E-2"/>
                  <c:y val="-4.8994922961664078E-2"/>
                </c:manualLayout>
              </c:layout>
              <c:numFmt formatCode="0.0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8737026534793863E-2"/>
                  <c:y val="-5.2811716854793828E-2"/>
                </c:manualLayout>
              </c:layout>
              <c:numFmt formatCode="0.0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8377548466255728E-2"/>
                  <c:y val="-3.9452938228839635E-2"/>
                </c:manualLayout>
              </c:layout>
              <c:numFmt formatCode="0.0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6153858660088113E-2"/>
                  <c:y val="-3.9453007981292171E-2"/>
                </c:manualLayout>
              </c:layout>
              <c:spPr>
                <a:noFill/>
                <a:ln w="25318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4286900729639726E-2"/>
                  <c:y val="-3.4872793113599622E-2"/>
                </c:manualLayout>
              </c:layout>
              <c:spPr>
                <a:noFill/>
                <a:ln w="25318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3927422661101598E-2"/>
                  <c:y val="-5.51018083037031E-2"/>
                </c:manualLayout>
              </c:layout>
              <c:spPr>
                <a:noFill/>
                <a:ln w="25318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18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0.8</c:v>
                </c:pt>
                <c:pt idx="1">
                  <c:v>0.9</c:v>
                </c:pt>
                <c:pt idx="2">
                  <c:v>1.1000000000000001</c:v>
                </c:pt>
                <c:pt idx="3">
                  <c:v>1.1000000000000001</c:v>
                </c:pt>
                <c:pt idx="4">
                  <c:v>1.2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855168"/>
        <c:axId val="32856704"/>
      </c:lineChart>
      <c:lineChart>
        <c:grouping val="standard"/>
        <c:varyColors val="0"/>
        <c:ser>
          <c:idx val="3"/>
          <c:order val="1"/>
          <c:tx>
            <c:strRef>
              <c:f>Sheet1!$A$3</c:f>
              <c:strCache>
                <c:ptCount val="1"/>
                <c:pt idx="0">
                  <c:v>Обеспеченность педиатрами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dLbls>
            <c:dLbl>
              <c:idx val="0"/>
              <c:layout>
                <c:manualLayout>
                  <c:x val="-6.1317448216680753E-2"/>
                  <c:y val="-4.708657687626247E-2"/>
                </c:manualLayout>
              </c:layout>
              <c:spPr>
                <a:noFill/>
                <a:ln w="25318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0601238272423336E-2"/>
                  <c:y val="-4.5814268892132429E-2"/>
                </c:manualLayout>
              </c:layout>
              <c:spPr>
                <a:noFill/>
                <a:ln w="25318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758353235578393E-2"/>
                  <c:y val="-4.8358824553584638E-2"/>
                </c:manualLayout>
              </c:layout>
              <c:spPr>
                <a:noFill/>
                <a:ln w="25318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9168818383908618E-2"/>
                  <c:y val="-5.3447996183296924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dirty="0" smtClean="0"/>
                      <a:t>10,0</a:t>
                    </a:r>
                    <a:endParaRPr lang="en-US" dirty="0"/>
                  </a:p>
                </c:rich>
              </c:tx>
              <c:spPr>
                <a:noFill/>
                <a:ln w="25318">
                  <a:noFill/>
                </a:ln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7301860453460175E-2"/>
                  <c:y val="-4.8995043575279812E-2"/>
                </c:manualLayout>
              </c:layout>
              <c:spPr>
                <a:noFill/>
                <a:ln w="25318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2857227033943801E-2"/>
                  <c:y val="-2.1005238646049258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ru-RU"/>
                      <a:t>10,6</a:t>
                    </a:r>
                  </a:p>
                </c:rich>
              </c:tx>
              <c:spPr>
                <a:noFill/>
                <a:ln w="25318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18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Sheet1!$B$3:$F$3</c:f>
              <c:numCache>
                <c:formatCode>General</c:formatCode>
                <c:ptCount val="5"/>
                <c:pt idx="0">
                  <c:v>10.4</c:v>
                </c:pt>
                <c:pt idx="1">
                  <c:v>9.6999999999999993</c:v>
                </c:pt>
                <c:pt idx="2">
                  <c:v>10.199999999999999</c:v>
                </c:pt>
                <c:pt idx="3">
                  <c:v>10</c:v>
                </c:pt>
                <c:pt idx="4">
                  <c:v>9.6999999999999993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870784"/>
        <c:axId val="32872320"/>
      </c:lineChart>
      <c:catAx>
        <c:axId val="32855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328567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856704"/>
        <c:scaling>
          <c:orientation val="minMax"/>
          <c:max val="5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32855168"/>
        <c:crosses val="autoZero"/>
        <c:crossBetween val="between"/>
      </c:valAx>
      <c:catAx>
        <c:axId val="328707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2872320"/>
        <c:crosses val="autoZero"/>
        <c:auto val="1"/>
        <c:lblAlgn val="ctr"/>
        <c:lblOffset val="100"/>
        <c:noMultiLvlLbl val="0"/>
      </c:catAx>
      <c:valAx>
        <c:axId val="32872320"/>
        <c:scaling>
          <c:orientation val="minMax"/>
          <c:min val="6"/>
        </c:scaling>
        <c:delete val="0"/>
        <c:axPos val="r"/>
        <c:numFmt formatCode="General" sourceLinked="1"/>
        <c:majorTickMark val="cross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32870784"/>
        <c:crosses val="max"/>
        <c:crossBetween val="between"/>
        <c:majorUnit val="1"/>
      </c:valAx>
      <c:spPr>
        <a:noFill/>
        <a:ln w="25318">
          <a:noFill/>
        </a:ln>
      </c:spPr>
    </c:plotArea>
    <c:legend>
      <c:legendPos val="r"/>
      <c:legendEntry>
        <c:idx val="1"/>
        <c:txPr>
          <a:bodyPr/>
          <a:lstStyle/>
          <a:p>
            <a:pPr>
              <a:defRPr sz="1395" b="1"/>
            </a:pPr>
            <a:endParaRPr lang="ru-RU"/>
          </a:p>
        </c:txPr>
      </c:legendEntry>
      <c:layout>
        <c:manualLayout>
          <c:xMode val="edge"/>
          <c:yMode val="edge"/>
          <c:x val="9.8978646010331767E-2"/>
          <c:y val="0.72463333887287185"/>
          <c:w val="0.71894093686354377"/>
          <c:h val="0.21846445374749773"/>
        </c:manualLayout>
      </c:layout>
      <c:overlay val="0"/>
      <c:txPr>
        <a:bodyPr/>
        <a:lstStyle/>
        <a:p>
          <a:pPr>
            <a:defRPr sz="997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196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93533C9-849A-45A3-AF9F-72FAC572C936}" type="datetimeFigureOut">
              <a:rPr lang="ru-RU"/>
              <a:pPr>
                <a:defRPr/>
              </a:pPr>
              <a:t>26.04.2017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FF14C66-BAB1-4310-B43D-7C479ABA83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1732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93C7AA6-426D-4269-94F4-0268AF52DCE3}" type="slidenum">
              <a:rPr lang="ru-RU" altLang="ru-RU"/>
              <a:pPr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107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77888" y="738188"/>
            <a:ext cx="4921250" cy="3690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FCDC5-4A76-421B-9C65-0550DCFDB4DB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802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dirty="0" smtClean="0">
                <a:latin typeface="Arial" panose="020B0604020202020204" pitchFamily="34" charset="0"/>
              </a:rPr>
              <a:t>Дополнить 2015 год Укомплектованность средним медперсоналом детских ЛПУ – не понятно, что показывать????</a:t>
            </a:r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35DD4C3-3FE1-439D-8B5D-7091FD3334ED}" type="slidenum">
              <a:rPr lang="ru-RU" altLang="ru-RU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1271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48869" y="9430091"/>
            <a:ext cx="2947233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6" tIns="45263" rIns="90526" bIns="45263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8978DE5-A427-403F-9EEB-D47F5477C754}" type="slidenum">
              <a:rPr lang="ru-RU" altLang="ru-RU"/>
              <a:pPr algn="r" eaLnBrk="1" hangingPunct="1">
                <a:spcBef>
                  <a:spcPct val="0"/>
                </a:spcBef>
              </a:pPr>
              <a:t>5</a:t>
            </a:fld>
            <a:endParaRPr lang="ru-RU" altLang="ru-RU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342" y="4719354"/>
            <a:ext cx="5434993" cy="44677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80" tIns="45290" rIns="90580" bIns="45290"/>
          <a:lstStyle/>
          <a:p>
            <a:pPr eaLnBrk="1" hangingPunct="1"/>
            <a:endParaRPr lang="ru-RU" alt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522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8208" y="9373210"/>
            <a:ext cx="2975556" cy="49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EB88880-7BA1-4E95-B12D-04D21609C482}" type="slidenum">
              <a:rPr lang="ru-RU" altLang="ru-RU" sz="1200">
                <a:solidFill>
                  <a:srgbClr val="000000"/>
                </a:solidFill>
              </a:rPr>
              <a:pPr algn="r" eaLnBrk="1" hangingPunct="1"/>
              <a:t>6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62" y="4688328"/>
            <a:ext cx="5493214" cy="444184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dirty="0" smtClean="0">
                <a:latin typeface="Arial" panose="020B0604020202020204" pitchFamily="34" charset="0"/>
              </a:rPr>
              <a:t>Дополнить 2015</a:t>
            </a:r>
            <a:r>
              <a:rPr lang="ru-RU" altLang="ru-RU" baseline="0" dirty="0" smtClean="0">
                <a:latin typeface="Arial" panose="020B0604020202020204" pitchFamily="34" charset="0"/>
              </a:rPr>
              <a:t> и заменить структуру на 2015г., если можно – буквы расплывчатые – заменить.</a:t>
            </a:r>
            <a:r>
              <a:rPr lang="ru-RU" altLang="ru-RU" dirty="0" smtClean="0">
                <a:latin typeface="Arial" panose="020B0604020202020204" pitchFamily="34" charset="0"/>
              </a:rPr>
              <a:t>  Заболеваемость 0-14 лет – 3298,6 и 15-17 лет – 3027,5 – поменять не смогли!!!!.        </a:t>
            </a:r>
          </a:p>
        </p:txBody>
      </p:sp>
    </p:spTree>
    <p:extLst>
      <p:ext uri="{BB962C8B-B14F-4D97-AF65-F5344CB8AC3E}">
        <p14:creationId xmlns:p14="http://schemas.microsoft.com/office/powerpoint/2010/main" val="543190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dirty="0" smtClean="0">
                <a:latin typeface="Arial" panose="020B0604020202020204" pitchFamily="34" charset="0"/>
              </a:rPr>
              <a:t>Дополнить 2015 год Укомплектованность средним медперсоналом детских ЛПУ – не понятно, что показывать????</a:t>
            </a:r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35DD4C3-3FE1-439D-8B5D-7091FD3334ED}" type="slidenum">
              <a:rPr lang="ru-RU" altLang="ru-RU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1271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F46A6-F7AD-482F-A3F6-5C60CE4162AE}" type="datetime1">
              <a:rPr lang="ru-RU">
                <a:solidFill>
                  <a:srgbClr val="000000"/>
                </a:solidFill>
              </a:rPr>
              <a:pPr>
                <a:defRPr/>
              </a:pPr>
              <a:t>26.04.2017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F4E638-B515-40A8-AB90-F8E0330FA11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253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71826-5A0F-4E86-B934-BC072B3F58E4}" type="datetime1">
              <a:rPr lang="ru-RU">
                <a:solidFill>
                  <a:srgbClr val="000000"/>
                </a:solidFill>
              </a:rPr>
              <a:pPr>
                <a:defRPr/>
              </a:pPr>
              <a:t>26.04.2017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F9C668-FFCE-4A81-BE78-B8E7A444930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960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826E2-07CB-4EBC-9B21-FE41E2772C5E}" type="datetime1">
              <a:rPr lang="ru-RU">
                <a:solidFill>
                  <a:srgbClr val="000000"/>
                </a:solidFill>
              </a:rPr>
              <a:pPr>
                <a:defRPr/>
              </a:pPr>
              <a:t>26.04.2017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BD22A7-B714-4C19-A105-61DE3FDDD7E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571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6A405-DDE7-41F7-B901-038B1D23C200}" type="datetime1">
              <a:rPr lang="ru-RU">
                <a:solidFill>
                  <a:srgbClr val="000000"/>
                </a:solidFill>
              </a:rPr>
              <a:pPr>
                <a:defRPr/>
              </a:pPr>
              <a:t>26.04.2017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92F3B2-5D5F-40DD-8F56-256FF4E21AD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271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7EF10-00A6-42D4-A8DA-1E57405A8532}" type="datetime1">
              <a:rPr lang="ru-RU">
                <a:solidFill>
                  <a:srgbClr val="000000"/>
                </a:solidFill>
              </a:rPr>
              <a:pPr>
                <a:defRPr/>
              </a:pPr>
              <a:t>26.04.2017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AA69B8-A85D-45EE-A409-F4BE0E47CA6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26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11498-C280-49D5-A216-1691FC930A1D}" type="datetime1">
              <a:rPr lang="ru-RU">
                <a:solidFill>
                  <a:srgbClr val="000000"/>
                </a:solidFill>
              </a:rPr>
              <a:pPr>
                <a:defRPr/>
              </a:pPr>
              <a:t>26.04.2017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C13799-7865-4C46-89F5-588981E993D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404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E2FE7-40F0-40B0-8125-3D8EB5C21649}" type="datetime1">
              <a:rPr lang="ru-RU">
                <a:solidFill>
                  <a:srgbClr val="000000"/>
                </a:solidFill>
              </a:rPr>
              <a:pPr>
                <a:defRPr/>
              </a:pPr>
              <a:t>26.04.2017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8C07F5-6C90-40B8-9266-5E30760322B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399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02D12-C179-47BA-A7F3-85200EA5EB27}" type="datetime1">
              <a:rPr lang="ru-RU">
                <a:solidFill>
                  <a:srgbClr val="000000"/>
                </a:solidFill>
              </a:rPr>
              <a:pPr>
                <a:defRPr/>
              </a:pPr>
              <a:t>26.04.2017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E22325-EA73-4DF7-B0FB-06846A8BE31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475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084BE-C31B-4D56-865C-F68189FE03E5}" type="datetime1">
              <a:rPr lang="ru-RU">
                <a:solidFill>
                  <a:srgbClr val="000000"/>
                </a:solidFill>
              </a:rPr>
              <a:pPr>
                <a:defRPr/>
              </a:pPr>
              <a:t>26.04.2017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AE3EAA-63A1-446B-9EAE-1657458A021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7453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FD369-645A-4F2A-B39E-FCDB15A1AC26}" type="datetime1">
              <a:rPr lang="ru-RU">
                <a:solidFill>
                  <a:srgbClr val="000000"/>
                </a:solidFill>
              </a:rPr>
              <a:pPr>
                <a:defRPr/>
              </a:pPr>
              <a:t>26.04.2017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BE8BED-415A-49CC-BECF-303FF7640B7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6806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7771C-A733-4681-A056-3C1843AF8F77}" type="datetime1">
              <a:rPr lang="ru-RU">
                <a:solidFill>
                  <a:srgbClr val="000000"/>
                </a:solidFill>
              </a:rPr>
              <a:pPr>
                <a:defRPr/>
              </a:pPr>
              <a:t>26.04.2017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62CF4B-D92C-49DB-A987-C2B9911E551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154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F1390-0783-4082-8C81-D4F47F67716B}" type="datetime1">
              <a:rPr lang="ru-RU">
                <a:solidFill>
                  <a:srgbClr val="000000"/>
                </a:solidFill>
              </a:rPr>
              <a:pPr>
                <a:defRPr/>
              </a:pPr>
              <a:t>26.04.2017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A28AF7-9DEF-421D-8783-49DB82B444F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266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6373D-FF15-46E9-A6D8-79C8BD52F1FE}" type="datetime1">
              <a:rPr lang="ru-RU">
                <a:solidFill>
                  <a:srgbClr val="000000"/>
                </a:solidFill>
              </a:rPr>
              <a:pPr>
                <a:defRPr/>
              </a:pPr>
              <a:t>26.04.2017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0FD939-6CC3-44E1-AA4C-D2A21417670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871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5676E-ABB1-41FF-8F5D-C740C55147BA}" type="datetime1">
              <a:rPr lang="ru-RU">
                <a:solidFill>
                  <a:srgbClr val="000000"/>
                </a:solidFill>
              </a:rPr>
              <a:pPr>
                <a:defRPr/>
              </a:pPr>
              <a:t>26.04.2017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30B9A0-57B0-441A-8696-628FED03542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723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265A8-3002-4C43-A58B-DDB631B37D67}" type="datetime1">
              <a:rPr lang="ru-RU">
                <a:solidFill>
                  <a:srgbClr val="000000"/>
                </a:solidFill>
              </a:rPr>
              <a:pPr>
                <a:defRPr/>
              </a:pPr>
              <a:t>26.04.2017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5ABDF9-EC40-4733-B65F-148E8A36142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983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28B91-D282-4F98-8EAA-B550008A2E71}" type="datetime1">
              <a:rPr lang="ru-RU">
                <a:solidFill>
                  <a:srgbClr val="000000"/>
                </a:solidFill>
              </a:rPr>
              <a:pPr>
                <a:defRPr/>
              </a:pPr>
              <a:t>26.04.2017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E6096F-4438-49AD-9543-B0AABDECABA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135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E027B-216E-43A5-831B-76E94E43D9E3}" type="datetime1">
              <a:rPr lang="ru-RU">
                <a:solidFill>
                  <a:srgbClr val="000000"/>
                </a:solidFill>
              </a:rPr>
              <a:pPr>
                <a:defRPr/>
              </a:pPr>
              <a:t>26.04.2017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EFAF67-732F-4280-986C-06F288D83A4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541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28D8F-BBC5-4CCE-8999-C3F34CFE0355}" type="datetime1">
              <a:rPr lang="ru-RU">
                <a:solidFill>
                  <a:srgbClr val="000000"/>
                </a:solidFill>
              </a:rPr>
              <a:pPr>
                <a:defRPr/>
              </a:pPr>
              <a:t>26.04.2017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6C6CA9-0B98-40FB-BA28-53B149BC8CD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418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B18D2-2707-4F8C-9F7C-26601168F126}" type="datetime1">
              <a:rPr lang="ru-RU">
                <a:solidFill>
                  <a:srgbClr val="000000"/>
                </a:solidFill>
              </a:rPr>
              <a:pPr>
                <a:defRPr/>
              </a:pPr>
              <a:t>26.04.2017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9D3C57-C109-4BFB-A108-2D3A012ABB2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721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AF5D0B20-1BF9-429E-A126-D12F3FF7F4BA}" type="datetime1">
              <a:rPr lang="ru-RU">
                <a:solidFill>
                  <a:srgbClr val="000000"/>
                </a:solidFill>
              </a:rPr>
              <a:pPr>
                <a:defRPr/>
              </a:pPr>
              <a:t>26.04.2017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70618A6-07C6-4641-8EF7-9946E76256B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  <p:sldLayoutId id="2147483823" r:id="rId18"/>
    <p:sldLayoutId id="2147483824" r:id="rId19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Excel_97-2003_Worksheet1.xls"/><Relationship Id="rId5" Type="http://schemas.openxmlformats.org/officeDocument/2006/relationships/oleObject" Target="../embeddings/oleObject3.bin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5"/>
          <p:cNvSpPr txBox="1">
            <a:spLocks noChangeArrowheads="1"/>
          </p:cNvSpPr>
          <p:nvPr/>
        </p:nvSpPr>
        <p:spPr bwMode="auto">
          <a:xfrm>
            <a:off x="353823" y="2424803"/>
            <a:ext cx="863113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chemeClr val="accent1"/>
              </a:buClr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законодательного регулирования, межведомственного взаимодействия,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материально-технического 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кадрового обеспечения организации медицинского обслуживания в дошкольных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Архангельской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</a:p>
          <a:p>
            <a:pPr algn="ctr" eaLnBrk="1" hangingPunct="1">
              <a:buClr>
                <a:schemeClr val="accent1"/>
              </a:buClr>
              <a:buFont typeface="Wingdings 3" panose="05040102010807070707" pitchFamily="18" charset="2"/>
              <a:buNone/>
            </a:pPr>
            <a:endParaRPr lang="ru-RU" altLang="ru-RU" sz="2400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13315" name="TextBox 8"/>
          <p:cNvSpPr txBox="1">
            <a:spLocks noChangeArrowheads="1"/>
          </p:cNvSpPr>
          <p:nvPr/>
        </p:nvSpPr>
        <p:spPr bwMode="auto">
          <a:xfrm>
            <a:off x="2195736" y="5979772"/>
            <a:ext cx="3926413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accent1"/>
              </a:buClr>
              <a:buFont typeface="Wingdings 3" panose="05040102010807070707" pitchFamily="18" charset="2"/>
              <a:buNone/>
            </a:pP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Архангельск</a:t>
            </a:r>
          </a:p>
          <a:p>
            <a:pPr algn="ctr" eaLnBrk="1" hangingPunct="1">
              <a:buClr>
                <a:schemeClr val="accent1"/>
              </a:buClr>
              <a:buFont typeface="Wingdings 3" panose="05040102010807070707" pitchFamily="18" charset="2"/>
              <a:buNone/>
            </a:pPr>
            <a:endParaRPr lang="ru-RU" alt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Clr>
                <a:schemeClr val="accent1"/>
              </a:buClr>
              <a:buFont typeface="Wingdings 3" panose="05040102010807070707" pitchFamily="18" charset="2"/>
              <a:buNone/>
            </a:pP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Clr>
                <a:schemeClr val="accent1"/>
              </a:buClr>
              <a:buFont typeface="Wingdings 3" panose="05040102010807070707" pitchFamily="18" charset="2"/>
              <a:buNone/>
            </a:pPr>
            <a:endParaRPr lang="ru-RU" alt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Clr>
                <a:schemeClr val="accent1"/>
              </a:buClr>
              <a:buFont typeface="Wingdings 3" panose="05040102010807070707" pitchFamily="18" charset="2"/>
              <a:buNone/>
            </a:pP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7" name="Picture 16" descr="https://gkh.dvinaland.ru/upload/iblock/e12/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963097"/>
            <a:ext cx="1126522" cy="77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4427984" y="4733127"/>
            <a:ext cx="3926413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accent1"/>
              </a:buClr>
              <a:buFont typeface="Wingdings 3" panose="05040102010807070707" pitchFamily="18" charset="2"/>
              <a:buNone/>
            </a:pP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Тюрикова Ольга Игоревна – заместитель министра – начальник управления организации здравоохранения Архангельской области </a:t>
            </a:r>
          </a:p>
          <a:p>
            <a:pPr algn="ctr" eaLnBrk="1" hangingPunct="1">
              <a:buClr>
                <a:schemeClr val="accent1"/>
              </a:buClr>
              <a:buFont typeface="Wingdings 3" panose="05040102010807070707" pitchFamily="18" charset="2"/>
              <a:buNone/>
            </a:pP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Clr>
                <a:schemeClr val="accent1"/>
              </a:buClr>
              <a:buFont typeface="Wingdings 3" panose="05040102010807070707" pitchFamily="18" charset="2"/>
              <a:buNone/>
            </a:pPr>
            <a:endParaRPr lang="ru-RU" alt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Clr>
                <a:schemeClr val="accent1"/>
              </a:buClr>
              <a:buFont typeface="Wingdings 3" panose="05040102010807070707" pitchFamily="18" charset="2"/>
              <a:buNone/>
            </a:pP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106" y="19291"/>
            <a:ext cx="2338894" cy="2338894"/>
          </a:xfrm>
          <a:prstGeom prst="rect">
            <a:avLst/>
          </a:prstGeom>
        </p:spPr>
      </p:pic>
      <p:pic>
        <p:nvPicPr>
          <p:cNvPr id="10" name="Picture 2" descr="http://officedoc.ru/files/images/Archangelskaya_oblas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57" y="205754"/>
            <a:ext cx="2300963" cy="230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70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2014950"/>
              </p:ext>
            </p:extLst>
          </p:nvPr>
        </p:nvGraphicFramePr>
        <p:xfrm>
          <a:off x="4596879" y="527050"/>
          <a:ext cx="4439617" cy="2687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8" name="Прямоугольник 5"/>
          <p:cNvSpPr>
            <a:spLocks noChangeArrowheads="1"/>
          </p:cNvSpPr>
          <p:nvPr/>
        </p:nvSpPr>
        <p:spPr bwMode="auto">
          <a:xfrm>
            <a:off x="4716016" y="145287"/>
            <a:ext cx="401353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ФИЗИЧЕСКИХ ЛИЦ</a:t>
            </a:r>
          </a:p>
          <a:p>
            <a:pPr algn="ctr"/>
            <a:r>
              <a:rPr lang="ru-RU" altLang="ru-RU" sz="1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врачей первичного звена</a:t>
            </a:r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9551344"/>
              </p:ext>
            </p:extLst>
          </p:nvPr>
        </p:nvGraphicFramePr>
        <p:xfrm>
          <a:off x="4932040" y="3941962"/>
          <a:ext cx="4508938" cy="2851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29" name="Прямоугольник 12"/>
          <p:cNvSpPr>
            <a:spLocks noChangeArrowheads="1"/>
          </p:cNvSpPr>
          <p:nvPr/>
        </p:nvSpPr>
        <p:spPr bwMode="auto">
          <a:xfrm>
            <a:off x="4978302" y="3449519"/>
            <a:ext cx="403244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85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ОБЕСПЕЧЕННОСТИ</a:t>
            </a:r>
          </a:p>
          <a:p>
            <a:pPr algn="ctr"/>
            <a:r>
              <a:rPr lang="ru-RU" altLang="ru-RU" sz="1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врачами первичного звена на 10 тыс. населения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3993199"/>
              </p:ext>
            </p:extLst>
          </p:nvPr>
        </p:nvGraphicFramePr>
        <p:xfrm>
          <a:off x="213532" y="2492896"/>
          <a:ext cx="4372815" cy="195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5875"/>
                <a:gridCol w="1338496"/>
                <a:gridCol w="1198444"/>
              </a:tblGrid>
              <a:tr h="44615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dirty="0" err="1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абс.ч</a:t>
                      </a:r>
                      <a:r>
                        <a:rPr lang="ru-RU" sz="1400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40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Дошкольные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(юр. лица)</a:t>
                      </a:r>
                      <a:endParaRPr lang="ru-RU" sz="140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Школьные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(юр. лица)</a:t>
                      </a:r>
                      <a:endParaRPr lang="ru-RU" sz="140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</a:t>
                      </a:r>
                      <a:r>
                        <a:rPr lang="ru-RU" sz="1400" b="1" baseline="0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/>
                      <a:r>
                        <a:rPr lang="ru-RU" sz="1400" b="1" baseline="0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врачей, мед. сестер</a:t>
                      </a:r>
                      <a:endParaRPr lang="ru-RU" sz="14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2"/>
                          </a:solidFill>
                        </a:rPr>
                        <a:t>588</a:t>
                      </a:r>
                      <a:endParaRPr lang="ru-RU" sz="16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2"/>
                          </a:solidFill>
                        </a:rPr>
                        <a:t>207</a:t>
                      </a:r>
                      <a:endParaRPr lang="ru-RU" sz="16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Потребность</a:t>
                      </a:r>
                      <a:endParaRPr lang="ru-RU" sz="14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2"/>
                          </a:solidFill>
                        </a:rPr>
                        <a:t>799</a:t>
                      </a:r>
                      <a:endParaRPr lang="ru-RU" sz="16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2"/>
                          </a:solidFill>
                        </a:rPr>
                        <a:t>352</a:t>
                      </a:r>
                      <a:endParaRPr lang="ru-RU" sz="16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</a:t>
                      </a:r>
                      <a:r>
                        <a:rPr lang="ru-RU" sz="1600" b="1" baseline="0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="1" baseline="0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кадров (в %)</a:t>
                      </a:r>
                      <a:endParaRPr lang="ru-RU" sz="1400" b="1" dirty="0">
                        <a:solidFill>
                          <a:srgbClr val="8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800000"/>
                          </a:solidFill>
                        </a:rPr>
                        <a:t>26,4</a:t>
                      </a:r>
                      <a:endParaRPr lang="ru-RU" sz="1600" b="1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800000"/>
                          </a:solidFill>
                        </a:rPr>
                        <a:t>41,2</a:t>
                      </a:r>
                      <a:endParaRPr lang="ru-RU" sz="1600" b="1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13532" y="1870869"/>
            <a:ext cx="4377113" cy="4835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800000"/>
                </a:solidFill>
              </a:rPr>
              <a:t>Численность мед. персонала в образовательных учреждениях</a:t>
            </a:r>
            <a:endParaRPr lang="ru-RU" sz="14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09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Организация медицинской помощи обучающимся в образовательных организациях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1927722"/>
              </p:ext>
            </p:extLst>
          </p:nvPr>
        </p:nvGraphicFramePr>
        <p:xfrm>
          <a:off x="457200" y="1600200"/>
          <a:ext cx="8229600" cy="514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Традиционные формы работы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 городах с населением свыше 25 тыс. человек медицинские работники– в штате детской поликлиники. В населенных пунктах с населением менее 25 тыс. чел. – в штатах ЦРБ предусмотрены ставки врачей –педиатров и медицинских сестер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Единый педиатр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Обеспечение медицинской помощи на педиатрическом участке и обеспечение  профилактической работы в образовательном учреждении с реализацией необходимых рекомендаций по оздоровлению и контролю за оздоровлением, диспансерным наблюдением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Бригадный метод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 сельской местности осмотры бригадами врачей и врачей узкопрофильных специальностей. Малокомплектные образ отельные учреждения в сельской местности –</a:t>
                      </a:r>
                      <a:r>
                        <a:rPr lang="ru-RU" baseline="0" dirty="0" smtClean="0"/>
                        <a:t> медработники ФАП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28AF7-9DEF-421D-8783-49DB82B444F5}" type="slidenum">
              <a:rPr lang="ru-RU" altLang="ru-RU" smtClean="0">
                <a:solidFill>
                  <a:srgbClr val="000000"/>
                </a:solidFill>
              </a:rPr>
              <a:pPr/>
              <a:t>11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24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Виды медицинской помощи, которые характерны для образовательных организаций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6890785"/>
              </p:ext>
            </p:extLst>
          </p:nvPr>
        </p:nvGraphicFramePr>
        <p:xfrm>
          <a:off x="457200" y="1600200"/>
          <a:ext cx="82296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Оказание неотложной медицинской помощи при угрожающих жизни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 и здоровью детей состояниях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Профилактическая работы, включающая организацию и проведение профилактических осмотров и иммунизации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Медико-психологическая коррекция, направленная на профилактику </a:t>
                      </a:r>
                      <a:r>
                        <a:rPr lang="ru-RU" b="0" dirty="0" err="1" smtClean="0">
                          <a:solidFill>
                            <a:schemeClr val="tx1"/>
                          </a:solidFill>
                        </a:rPr>
                        <a:t>дезадаптации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 у детей и коррекция этих состояний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Организация медицинского наблюдения</a:t>
                      </a:r>
                      <a:r>
                        <a:rPr lang="ru-RU" baseline="0" dirty="0" smtClean="0"/>
                        <a:t> на детьми с повышенным риском развития нарушений здоровья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Проведение мероприятий по мотивации к введению здорового образа жизни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28AF7-9DEF-421D-8783-49DB82B444F5}" type="slidenum">
              <a:rPr lang="ru-RU" altLang="ru-RU" smtClean="0">
                <a:solidFill>
                  <a:srgbClr val="000000"/>
                </a:solidFill>
              </a:rPr>
              <a:pPr/>
              <a:t>12</a:t>
            </a:fld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6" name="Picture 12" descr="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4" y="4941168"/>
            <a:ext cx="1439863" cy="143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5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941168"/>
            <a:ext cx="1473200" cy="14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941168"/>
            <a:ext cx="1473200" cy="14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902" y="4921324"/>
            <a:ext cx="1512887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896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ru-RU" sz="2800" b="1" kern="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Взаимодействие при оказании </a:t>
            </a:r>
            <a:r>
              <a:rPr kumimoji="1" lang="ru-RU" sz="2800" b="1" kern="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kumimoji="1" lang="ru-RU" sz="2800" b="1" kern="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kumimoji="1" lang="ru-RU" sz="2800" b="1" kern="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медицинской </a:t>
            </a:r>
            <a:r>
              <a:rPr kumimoji="1" lang="ru-RU" sz="2800" b="1" kern="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помощи обучающимся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869485"/>
            <a:ext cx="3705652" cy="214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63081" y="1744249"/>
            <a:ext cx="3240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едицинские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организации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161090"/>
            <a:ext cx="2736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</a:rPr>
              <a:t>Образовательные организации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24128" y="2194114"/>
            <a:ext cx="3995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Управление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Роспотребнадзора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7644" y="3717032"/>
            <a:ext cx="3024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КДН и ЗП,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ПДН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04048" y="3728761"/>
            <a:ext cx="5004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Органы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опеки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попечительства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-450304" y="501317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Органы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внутренних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83261" y="486566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Органы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социальной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защиты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населения</a:t>
            </a:r>
          </a:p>
        </p:txBody>
      </p:sp>
    </p:spTree>
    <p:extLst>
      <p:ext uri="{BB962C8B-B14F-4D97-AF65-F5344CB8AC3E}">
        <p14:creationId xmlns:p14="http://schemas.microsoft.com/office/powerpoint/2010/main" val="418716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Отдельные положения нормативно правовых актов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28AF7-9DEF-421D-8783-49DB82B444F5}" type="slidenum">
              <a:rPr lang="ru-RU" altLang="ru-RU" smtClean="0">
                <a:solidFill>
                  <a:srgbClr val="000000"/>
                </a:solidFill>
              </a:rPr>
              <a:pPr/>
              <a:t>14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AutoShape 30"/>
          <p:cNvSpPr>
            <a:spLocks noGrp="1" noChangeArrowheads="1"/>
          </p:cNvSpPr>
          <p:nvPr>
            <p:ph idx="1"/>
          </p:nvPr>
        </p:nvSpPr>
        <p:spPr bwMode="auto">
          <a:xfrm>
            <a:off x="251520" y="1268760"/>
            <a:ext cx="3466728" cy="1401019"/>
          </a:xfrm>
          <a:prstGeom prst="roundRect">
            <a:avLst>
              <a:gd name="adj" fmla="val 10699"/>
            </a:avLst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C0C0C0"/>
            </a:extrusionClr>
            <a:contourClr>
              <a:srgbClr val="FFFFFF"/>
            </a:contourClr>
          </a:sp3d>
        </p:spPr>
        <p:txBody>
          <a:bodyPr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1800" b="1" dirty="0" smtClean="0">
                <a:solidFill>
                  <a:srgbClr val="C00000"/>
                </a:solidFill>
              </a:rPr>
              <a:t>№ 822н</a:t>
            </a:r>
            <a:endParaRPr lang="ru-RU" altLang="ru-RU" sz="1800" b="1" dirty="0">
              <a:solidFill>
                <a:srgbClr val="C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/>
              <a:t> </a:t>
            </a:r>
            <a:r>
              <a:rPr lang="ru-RU" altLang="ru-RU" sz="1800" b="1" dirty="0" smtClean="0">
                <a:solidFill>
                  <a:srgbClr val="FF0000"/>
                </a:solidFill>
              </a:rPr>
              <a:t>участие </a:t>
            </a:r>
            <a:r>
              <a:rPr lang="ru-RU" altLang="ru-RU" sz="1800" b="1" dirty="0" smtClean="0"/>
              <a:t>в контроле за соблюдением </a:t>
            </a:r>
            <a:r>
              <a:rPr lang="ru-RU" altLang="ru-RU" sz="1800" b="1" dirty="0" err="1" smtClean="0"/>
              <a:t>сангиг</a:t>
            </a:r>
            <a:r>
              <a:rPr lang="ru-RU" altLang="ru-RU" sz="1800" b="1" dirty="0" smtClean="0"/>
              <a:t>. требований, в том числе </a:t>
            </a:r>
            <a:r>
              <a:rPr lang="ru-RU" altLang="ru-RU" sz="1800" b="1" dirty="0" smtClean="0"/>
              <a:t>питанием</a:t>
            </a:r>
            <a:endParaRPr lang="ru-RU" altLang="ru-RU" sz="1600" dirty="0"/>
          </a:p>
        </p:txBody>
      </p:sp>
      <p:sp>
        <p:nvSpPr>
          <p:cNvPr id="6" name="AutoShape 30"/>
          <p:cNvSpPr txBox="1">
            <a:spLocks noChangeArrowheads="1"/>
          </p:cNvSpPr>
          <p:nvPr/>
        </p:nvSpPr>
        <p:spPr bwMode="auto">
          <a:xfrm>
            <a:off x="4716016" y="1247056"/>
            <a:ext cx="3466728" cy="1317848"/>
          </a:xfrm>
          <a:prstGeom prst="roundRect">
            <a:avLst>
              <a:gd name="adj" fmla="val 10699"/>
            </a:avLst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lin ang="2700000" scaled="1"/>
          </a:gradFill>
          <a:ln w="9525">
            <a:noFill/>
            <a:round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C0C0C0"/>
            </a:extrusionClr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flatTx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kern="0" dirty="0" smtClean="0">
                <a:solidFill>
                  <a:srgbClr val="C00000"/>
                </a:solidFill>
              </a:rPr>
              <a:t>СанПиН 2.4.1.3049-13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kern="0" dirty="0" smtClean="0"/>
              <a:t> контроль за пищеблоком и питанием детей</a:t>
            </a:r>
            <a:endParaRPr lang="ru-RU" altLang="ru-RU" sz="1600" kern="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94764" y="977026"/>
            <a:ext cx="720080" cy="540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3794764" y="1451632"/>
            <a:ext cx="978408" cy="484632"/>
          </a:xfrm>
          <a:prstGeom prst="rightArrow">
            <a:avLst/>
          </a:prstGeom>
          <a:solidFill>
            <a:srgbClr val="F929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10800000">
            <a:off x="3730772" y="1909937"/>
            <a:ext cx="985243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AutoShape 30"/>
          <p:cNvSpPr txBox="1">
            <a:spLocks noChangeArrowheads="1"/>
          </p:cNvSpPr>
          <p:nvPr/>
        </p:nvSpPr>
        <p:spPr bwMode="auto">
          <a:xfrm>
            <a:off x="264043" y="3431462"/>
            <a:ext cx="3466728" cy="1401019"/>
          </a:xfrm>
          <a:prstGeom prst="roundRect">
            <a:avLst>
              <a:gd name="adj" fmla="val 10699"/>
            </a:avLst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lin ang="2700000" scaled="1"/>
          </a:gradFill>
          <a:ln w="9525">
            <a:noFill/>
            <a:round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C0C0C0"/>
            </a:extrusionClr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flatTx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kern="0" dirty="0" smtClean="0">
                <a:solidFill>
                  <a:srgbClr val="C00000"/>
                </a:solidFill>
              </a:rPr>
              <a:t>№ 822н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kern="0" dirty="0" smtClean="0"/>
              <a:t> </a:t>
            </a:r>
            <a:r>
              <a:rPr lang="ru-RU" altLang="ru-RU" sz="1800" b="1" kern="0" dirty="0" smtClean="0">
                <a:solidFill>
                  <a:srgbClr val="C00000"/>
                </a:solidFill>
              </a:rPr>
              <a:t>положение № 5</a:t>
            </a:r>
            <a:endParaRPr lang="ru-RU" altLang="ru-RU" sz="1600" kern="0" dirty="0">
              <a:solidFill>
                <a:srgbClr val="C00000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3807884" y="3889655"/>
            <a:ext cx="978408" cy="484632"/>
          </a:xfrm>
          <a:prstGeom prst="rightArrow">
            <a:avLst/>
          </a:prstGeom>
          <a:solidFill>
            <a:srgbClr val="F929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2" name="AutoShape 30"/>
          <p:cNvSpPr txBox="1">
            <a:spLocks noChangeArrowheads="1"/>
          </p:cNvSpPr>
          <p:nvPr/>
        </p:nvSpPr>
        <p:spPr bwMode="auto">
          <a:xfrm>
            <a:off x="4796872" y="3431462"/>
            <a:ext cx="3466728" cy="1317848"/>
          </a:xfrm>
          <a:prstGeom prst="roundRect">
            <a:avLst>
              <a:gd name="adj" fmla="val 10699"/>
            </a:avLst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lin ang="2700000" scaled="1"/>
          </a:gradFill>
          <a:ln w="9525">
            <a:noFill/>
            <a:round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C0C0C0"/>
            </a:extrusionClr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flatTx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kern="0" dirty="0" smtClean="0">
                <a:solidFill>
                  <a:srgbClr val="C00000"/>
                </a:solidFill>
              </a:rPr>
              <a:t>О деятельности врача по гигиене детей и подростков!!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kern="0" dirty="0" smtClean="0">
                <a:solidFill>
                  <a:srgbClr val="C00000"/>
                </a:solidFill>
              </a:rPr>
              <a:t>(специальность медико-профилактическое «Дело»)</a:t>
            </a:r>
            <a:endParaRPr lang="ru-RU" altLang="ru-RU" sz="1600" b="1" kern="0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5229200"/>
            <a:ext cx="7848872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СГМУ – 114 человек (1-6 курс)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Выпуск 2017 года – 15 человек, из них 4- в ординатуру по эпидемиологии 11-врачи общей гигиены или врачи - эпидемиологи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617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36104"/>
          </a:xfrm>
        </p:spPr>
        <p:txBody>
          <a:bodyPr>
            <a:normAutofit/>
          </a:bodyPr>
          <a:lstStyle/>
          <a:p>
            <a:r>
              <a:rPr kumimoji="1" lang="ru-RU" sz="2400" b="1" kern="0" dirty="0" smtClean="0">
                <a:solidFill>
                  <a:schemeClr val="accent2">
                    <a:lumMod val="75000"/>
                  </a:schemeClr>
                </a:solidFill>
                <a:latin typeface="Tahoma"/>
              </a:rPr>
              <a:t>Мероприятия по </a:t>
            </a:r>
            <a:r>
              <a:rPr kumimoji="1" lang="ru-RU" sz="2400" b="1" kern="0" dirty="0">
                <a:solidFill>
                  <a:schemeClr val="accent2">
                    <a:lumMod val="75000"/>
                  </a:schemeClr>
                </a:solidFill>
                <a:latin typeface="Tahoma"/>
              </a:rPr>
              <a:t>улучшению медицинского обслуживания обучающихся и воспитанников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4704" y="1196752"/>
            <a:ext cx="8291264" cy="5301208"/>
          </a:xfrm>
        </p:spPr>
        <p:txBody>
          <a:bodyPr>
            <a:normAutofit/>
          </a:bodyPr>
          <a:lstStyle/>
          <a:p>
            <a:pPr marL="0" lvl="0" indent="0" algn="just" eaLnBrk="0" fontAlgn="base" hangingPunct="0">
              <a:spcAft>
                <a:spcPct val="0"/>
              </a:spcAft>
              <a:buClr>
                <a:srgbClr val="8EB3C8"/>
              </a:buClr>
              <a:buSzPct val="75000"/>
              <a:buNone/>
              <a:defRPr/>
            </a:pPr>
            <a:r>
              <a:rPr lang="ru-RU" sz="1600" dirty="0" smtClean="0">
                <a:solidFill>
                  <a:schemeClr val="accent2"/>
                </a:solidFill>
                <a:latin typeface="Times New Roman"/>
                <a:ea typeface="Times New Roman"/>
              </a:rPr>
              <a:t>	</a:t>
            </a:r>
            <a:r>
              <a:rPr lang="ru-RU" sz="1800" dirty="0" smtClean="0">
                <a:solidFill>
                  <a:schemeClr val="accent2"/>
                </a:solidFill>
                <a:latin typeface="Times New Roman"/>
                <a:ea typeface="Times New Roman"/>
              </a:rPr>
              <a:t>Продолжить оказание </a:t>
            </a:r>
            <a:r>
              <a:rPr lang="ru-RU" sz="1800" dirty="0">
                <a:solidFill>
                  <a:schemeClr val="accent2"/>
                </a:solidFill>
                <a:latin typeface="Times New Roman"/>
                <a:ea typeface="Times New Roman"/>
              </a:rPr>
              <a:t>медицинской помощи несовершеннолетним, в том числе в период обучения и воспитания в образовательных организациях в соответствии с приказом Минздрава России от 05.11.2013 № 822н </a:t>
            </a:r>
            <a:r>
              <a:rPr lang="ru-RU" sz="1800" u="sng" dirty="0" smtClean="0">
                <a:solidFill>
                  <a:schemeClr val="accent2"/>
                </a:solidFill>
                <a:latin typeface="Times New Roman"/>
                <a:ea typeface="Times New Roman"/>
              </a:rPr>
              <a:t>при взаимодействии образовательных и медицинских организации</a:t>
            </a:r>
            <a:r>
              <a:rPr lang="ru-RU" sz="1800" dirty="0" smtClean="0">
                <a:solidFill>
                  <a:schemeClr val="accent2"/>
                </a:solidFill>
                <a:latin typeface="Times New Roman"/>
                <a:ea typeface="Times New Roman"/>
              </a:rPr>
              <a:t> </a:t>
            </a:r>
            <a:r>
              <a:rPr lang="ru-RU" sz="1800" u="sng" dirty="0" smtClean="0">
                <a:solidFill>
                  <a:schemeClr val="accent2"/>
                </a:solidFill>
                <a:latin typeface="Times New Roman"/>
                <a:ea typeface="Times New Roman"/>
              </a:rPr>
              <a:t>в рамках договоров о сотрудничестве;</a:t>
            </a:r>
            <a:endParaRPr kumimoji="1" lang="ru-RU" sz="1800" u="sng" kern="0" dirty="0">
              <a:solidFill>
                <a:schemeClr val="accent2"/>
              </a:solidFill>
              <a:latin typeface="Tahoma"/>
            </a:endParaRPr>
          </a:p>
          <a:p>
            <a:pPr marL="0" lvl="0" indent="0" algn="just" eaLnBrk="0" fontAlgn="base" hangingPunct="0">
              <a:spcAft>
                <a:spcPct val="0"/>
              </a:spcAft>
              <a:buClr>
                <a:srgbClr val="8EB3C8"/>
              </a:buClr>
              <a:buSzPct val="75000"/>
              <a:buNone/>
              <a:defRPr/>
            </a:pPr>
            <a:r>
              <a:rPr lang="ru-RU" sz="1800" dirty="0" smtClean="0">
                <a:latin typeface="Times New Roman"/>
                <a:ea typeface="Times New Roman"/>
              </a:rPr>
              <a:t>	Организация проведения несовершеннолетним </a:t>
            </a:r>
            <a:r>
              <a:rPr lang="ru-RU" sz="1800" u="sng" dirty="0" smtClean="0">
                <a:latin typeface="Times New Roman"/>
                <a:ea typeface="Times New Roman"/>
              </a:rPr>
              <a:t>ежегодных</a:t>
            </a:r>
            <a:r>
              <a:rPr lang="ru-RU" sz="1800" dirty="0" smtClean="0">
                <a:latin typeface="Times New Roman"/>
                <a:ea typeface="Times New Roman"/>
              </a:rPr>
              <a:t> </a:t>
            </a:r>
            <a:r>
              <a:rPr lang="ru-RU" sz="1800" dirty="0">
                <a:latin typeface="Times New Roman"/>
                <a:ea typeface="Times New Roman"/>
              </a:rPr>
              <a:t>медицинских осмотров, в том числе при поступлении в образовательные учреждения и в период обучения в них, в целях раннего (своевременного) выявления патологических состояний, заболеваний и факторов риска их развития, а также в целях формирования групп состояния здоровья и выработки рекомендаций для несовершеннолетних, в соответствии с приказом Минздрава России от 21.12.2012 N </a:t>
            </a:r>
            <a:r>
              <a:rPr lang="ru-RU" sz="1800" dirty="0" smtClean="0">
                <a:latin typeface="Times New Roman"/>
                <a:ea typeface="Times New Roman"/>
              </a:rPr>
              <a:t>1346н;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	Профилактическая </a:t>
            </a:r>
            <a:r>
              <a:rPr lang="ru-RU" sz="1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работа по формированию здорового образа жизни в том числе на базе Центра медицинской профилактики, Центров здоровья, школ семейного здоровья (конференции, лекции, семинары, родительские собрания, конкурсы, спортивно-информационные мероприятия в образовательных организациях, социальные проекты, распространение печатной продукции)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688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7747" y="1124744"/>
            <a:ext cx="8229600" cy="5328592"/>
          </a:xfrm>
        </p:spPr>
        <p:txBody>
          <a:bodyPr/>
          <a:lstStyle/>
          <a:p>
            <a:pPr marL="0" lvl="0" indent="0" algn="just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Министерству здравоохранения Архангельской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области проработать вопрос об утверждении нормативного правового документа, регламентирующего условия организации оказания медицинской помощи несовершеннолетним, в том числе в период обучения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в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образовательных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организациях (ОО),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включая определение медицинских организаций, оказывающих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МПСП несовершеннолетним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в период обучения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0" lvl="0" indent="0" algn="just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Руководителям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государственных медицинских организаций         Архангельской области</a:t>
            </a:r>
            <a:r>
              <a:rPr lang="ru-RU" sz="1300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marL="0" lvl="1" indent="457200" algn="just">
              <a:tabLst>
                <a:tab pos="0" algn="l"/>
              </a:tabLst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Обеспечить оказание медицинской помощи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в ОО в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соответствии с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ПГГ и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Порядком оказания медицинской помощи несовершеннолетним, в том числе в период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обучения.</a:t>
            </a:r>
          </a:p>
          <a:p>
            <a:pPr marL="0" lvl="1" indent="457200" algn="just">
              <a:tabLst>
                <a:tab pos="0" algn="l"/>
              </a:tabLst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Определить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ответственное лицо (с дублером)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за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организацию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МП обучающимся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, предоставить данные об ответственном,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в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администрацию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ОО.</a:t>
            </a: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  <a:p>
            <a:pPr marL="0" lvl="1" indent="457200" algn="just"/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организовать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расстановку медицинских работников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в ОО  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с учетом численности несовершеннолетних, максимально исключив дублирование работы врача и медицинской сестры.</a:t>
            </a:r>
          </a:p>
          <a:p>
            <a:pPr marL="0" indent="0" algn="just">
              <a:buNone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Рекомендовать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главам муниципальных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районов и городских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округов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в соответствии с законом Архангельской области от 18.03.2013 № 629-38-ОЗ «О реализации государственных полномочий Архангельской области в сфере охраны здоровья граждан» в целях создания условий для привлечения кадров рассмотреть вопрос установления мер социальной поддержки для медицинских работников медицинских кабинетов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ОО.</a:t>
            </a: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endParaRPr lang="ru-RU" sz="16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02324" y="188640"/>
            <a:ext cx="8229600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kumimoji="1" lang="ru-RU" sz="3600" b="1" kern="0" dirty="0" smtClean="0">
                <a:solidFill>
                  <a:schemeClr val="accent2">
                    <a:lumMod val="75000"/>
                  </a:schemeClr>
                </a:solidFill>
                <a:latin typeface="Tahoma"/>
              </a:rPr>
              <a:t>Предложения в проект</a:t>
            </a:r>
            <a:endParaRPr lang="ru-RU" sz="3600" b="1" kern="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496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539552" y="4005064"/>
            <a:ext cx="8172400" cy="791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ru-RU" sz="24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ребенка сделано недостаточно, если не сделано все возможное</a:t>
            </a:r>
            <a:r>
              <a:rPr lang="ru-RU" sz="3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r>
              <a:rPr lang="ru-RU" sz="3600" b="1" dirty="0">
                <a:ln w="1905"/>
                <a:solidFill>
                  <a:schemeClr val="accent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</a:t>
            </a:r>
            <a:r>
              <a:rPr lang="ru-RU" sz="1800" b="1" dirty="0" err="1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Януш</a:t>
            </a:r>
            <a:r>
              <a:rPr lang="ru-RU" sz="18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Корчак</a:t>
            </a:r>
          </a:p>
        </p:txBody>
      </p:sp>
      <p:pic>
        <p:nvPicPr>
          <p:cNvPr id="10" name="Picture 8" descr="http://samlib.ru/img/f/filatow_w_w/gorodarhangelxsk/201110121106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039" y="887472"/>
            <a:ext cx="3681943" cy="232550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703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23863" y="1"/>
            <a:ext cx="8229600" cy="101388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Приоритетные профилактические </a:t>
            </a:r>
            <a:b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направления в интересах детей и подростков</a:t>
            </a:r>
            <a:endParaRPr lang="ru-RU" sz="18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Номер слайда 3"/>
          <p:cNvSpPr txBox="1">
            <a:spLocks/>
          </p:cNvSpPr>
          <p:nvPr/>
        </p:nvSpPr>
        <p:spPr bwMode="auto">
          <a:xfrm>
            <a:off x="8256588" y="-16933"/>
            <a:ext cx="792162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2000">
                <a:solidFill>
                  <a:srgbClr val="898989"/>
                </a:solidFill>
              </a:rPr>
              <a:t>2</a:t>
            </a:r>
          </a:p>
        </p:txBody>
      </p:sp>
      <p:pic>
        <p:nvPicPr>
          <p:cNvPr id="4" name="Picture 2" descr="http://ru.journal-neo.org/wp-content/uploads/2014/01/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836085"/>
            <a:ext cx="2159000" cy="21124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173" name="Прямоугольник 4"/>
          <p:cNvSpPr>
            <a:spLocks noChangeArrowheads="1"/>
          </p:cNvSpPr>
          <p:nvPr/>
        </p:nvSpPr>
        <p:spPr bwMode="auto">
          <a:xfrm>
            <a:off x="2411413" y="933451"/>
            <a:ext cx="6505575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1100" b="1">
                <a:latin typeface="Arial" charset="0"/>
              </a:rPr>
              <a:t>Указ Президента Российской Федерации</a:t>
            </a:r>
          </a:p>
          <a:p>
            <a:pPr algn="ctr"/>
            <a:r>
              <a:rPr lang="ru-RU" altLang="ru-RU" sz="1100" b="1">
                <a:latin typeface="Arial" charset="0"/>
              </a:rPr>
              <a:t>от 01.06.2012 № 761</a:t>
            </a:r>
          </a:p>
          <a:p>
            <a:pPr algn="ctr"/>
            <a:r>
              <a:rPr lang="ru-RU" altLang="ru-RU" sz="1100" b="1">
                <a:latin typeface="Arial" charset="0"/>
              </a:rPr>
              <a:t>«О Национальной стратегии действий в интересах детей на 2012 - 2017 годы»</a:t>
            </a:r>
          </a:p>
          <a:p>
            <a:pPr algn="just"/>
            <a:endParaRPr lang="ru-RU" altLang="ru-RU" sz="1100">
              <a:latin typeface="Arial" charset="0"/>
            </a:endParaRPr>
          </a:p>
          <a:p>
            <a:pPr algn="just"/>
            <a:r>
              <a:rPr lang="ru-RU" altLang="ru-RU" sz="1100">
                <a:latin typeface="Arial" charset="0"/>
              </a:rPr>
              <a:t>«Сбережение здоровья каждого ребенка. В Российской Федерации должны приниматься меры, направленные на формирование у семьи и детей потребности в здоровом образе жизни, всеобщую раннюю профилактику заболеваемости, внедрение здоровьесберегающих технологий во все сферы жизни ребенка, предоставление квалифицированной медицинской помощи в любых ситуациях.»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50825" y="5060951"/>
            <a:ext cx="8713788" cy="143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 sz="14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14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Распоряжение Правительства Российской Федерации</a:t>
            </a:r>
          </a:p>
          <a:p>
            <a:pPr algn="ctr" eaLnBrk="0" hangingPunct="0">
              <a:defRPr/>
            </a:pPr>
            <a:r>
              <a: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от 11 июня 2013 года № 962-р</a:t>
            </a:r>
          </a:p>
          <a:p>
            <a:pPr algn="ctr" eaLnBrk="0" hangingPunct="0">
              <a:defRPr/>
            </a:pPr>
            <a:r>
              <a: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Стратегия развития индустрии детских товаров на период до 2020 года</a:t>
            </a:r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eaLnBrk="0" hangingPunct="0">
              <a:defRPr/>
            </a:pPr>
            <a:r>
              <a:rPr lang="ru-RU" sz="1400" dirty="0">
                <a:solidFill>
                  <a:srgbClr val="002060"/>
                </a:solidFill>
                <a:cs typeface="Times New Roman" pitchFamily="18" charset="0"/>
              </a:rPr>
              <a:t>Цель - обеспечение качества, безопасности и доступности продукции для детей путем создания в России конкурентоспособной, устойчивой и структурно сбалансированной индустрии детских товаров.</a:t>
            </a:r>
            <a:endParaRPr lang="ru-RU" sz="14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14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14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3045885"/>
            <a:ext cx="4427538" cy="1323439"/>
          </a:xfrm>
          <a:prstGeom prst="rect">
            <a:avLst/>
          </a:prstGeom>
          <a:solidFill>
            <a:srgbClr val="E1DDE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000" b="1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Указ Президента Российской Федерации от 09.12.2007 № 1351</a:t>
            </a:r>
          </a:p>
          <a:p>
            <a:pPr algn="ctr" eaLnBrk="0" hangingPunct="0">
              <a:defRPr/>
            </a:pPr>
            <a:r>
              <a:rPr lang="ru-RU" sz="10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000" b="1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Концепция демографической политики </a:t>
            </a:r>
          </a:p>
          <a:p>
            <a:pPr algn="ctr" eaLnBrk="0" hangingPunct="0">
              <a:defRPr/>
            </a:pPr>
            <a:r>
              <a:rPr lang="ru-RU" sz="1000" b="1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Российской Федерации на период до 2025г.» </a:t>
            </a:r>
            <a:endParaRPr lang="en-US" sz="1000" b="1" dirty="0">
              <a:solidFill>
                <a:srgbClr val="000066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ru-RU" sz="1000" b="1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Перед органами государственной власти поставлена стратегическая задача сохранения здоровья нации, снижения уровня смертности, увеличения продолжительности жизни людей и преодоления демографического спада в стране</a:t>
            </a:r>
          </a:p>
          <a:p>
            <a:pPr algn="just" eaLnBrk="0" hangingPunct="0">
              <a:defRPr/>
            </a:pPr>
            <a:endParaRPr lang="ru-RU" sz="1000" b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572000" y="3045885"/>
            <a:ext cx="4427538" cy="1323439"/>
          </a:xfrm>
          <a:prstGeom prst="rect">
            <a:avLst/>
          </a:prstGeom>
          <a:solidFill>
            <a:srgbClr val="E1DDE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000" b="1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Указ Президента Российской Федерации </a:t>
            </a:r>
            <a:r>
              <a:rPr lang="ru-RU" sz="10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от 07.05.2012 № 599 </a:t>
            </a:r>
          </a:p>
          <a:p>
            <a:pPr algn="ctr" eaLnBrk="0" hangingPunct="0">
              <a:defRPr/>
            </a:pPr>
            <a:r>
              <a:rPr lang="ru-RU" sz="10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«О мерах по реализации государственной политики в области образования и науки»</a:t>
            </a:r>
          </a:p>
          <a:p>
            <a:pPr algn="ctr" eaLnBrk="0" hangingPunct="0">
              <a:defRPr/>
            </a:pPr>
            <a:endParaRPr lang="ru-RU" sz="1000" b="1" dirty="0">
              <a:solidFill>
                <a:srgbClr val="000066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ru-RU" sz="1000" b="1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Указ Президента Российской Федерации</a:t>
            </a:r>
            <a:endParaRPr lang="ru-RU" sz="10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ru-RU" sz="10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от 07.05.2012 № 597 «О мероприятиях по реализации государственной социальной политики»</a:t>
            </a:r>
          </a:p>
          <a:p>
            <a:pPr algn="ctr" eaLnBrk="0" hangingPunct="0">
              <a:defRPr/>
            </a:pPr>
            <a:r>
              <a:rPr lang="ru-RU" sz="1000" b="1" i="1" dirty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1000" b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41543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5" y="4560682"/>
            <a:ext cx="2090985" cy="2081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627" y="4731156"/>
            <a:ext cx="2339537" cy="1910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593" y="88092"/>
            <a:ext cx="2113030" cy="1881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84125" y="2262374"/>
            <a:ext cx="3775805" cy="28007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rgbClr val="EEECE1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Архангельской области в составе Арктической зоны РФ: </a:t>
            </a:r>
            <a:r>
              <a:rPr lang="ru-RU" sz="1600" dirty="0">
                <a:solidFill>
                  <a:srgbClr val="EEECE1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Новая Земля, Земля Франца-Иосифа, районы: Мезенский, Приморский, Онежский, МО «Город Архангельск», «Город Новодвинск», «Северодвинск».</a:t>
            </a:r>
          </a:p>
          <a:p>
            <a:pPr algn="just"/>
            <a:r>
              <a:rPr lang="ru-RU" sz="1600" b="1" dirty="0">
                <a:solidFill>
                  <a:srgbClr val="EEECE1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 </a:t>
            </a:r>
            <a:r>
              <a:rPr lang="ru-RU" sz="1600" dirty="0">
                <a:solidFill>
                  <a:srgbClr val="EEECE1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652 867 чел. (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01.01.2016</a:t>
            </a:r>
            <a:r>
              <a:rPr lang="ru-RU" sz="1600" dirty="0">
                <a:solidFill>
                  <a:srgbClr val="EEECE1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≈ </a:t>
            </a:r>
            <a:r>
              <a:rPr lang="ru-RU" sz="1600" b="1" dirty="0">
                <a:solidFill>
                  <a:srgbClr val="EEECE1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28,2 % населения Арктической зоны РФ</a:t>
            </a:r>
          </a:p>
          <a:p>
            <a:pPr algn="just"/>
            <a:r>
              <a:rPr lang="ru-RU" sz="1600" b="1" dirty="0">
                <a:solidFill>
                  <a:srgbClr val="EEECE1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</a:t>
            </a:r>
            <a:r>
              <a:rPr lang="ru-RU" sz="1600" dirty="0">
                <a:solidFill>
                  <a:srgbClr val="EEECE1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– 187 754,3 кв. км ≈ </a:t>
            </a:r>
            <a:r>
              <a:rPr lang="ru-RU" sz="1600" b="1" dirty="0">
                <a:solidFill>
                  <a:srgbClr val="EEECE1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5 % площади Арктической зоны РФ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3" descr="D:\документы с 01.01.12\Карты\карты\Рисунок18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242" y="650306"/>
            <a:ext cx="2732367" cy="39499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03540" y="654227"/>
            <a:ext cx="555489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Общая</a:t>
            </a:r>
            <a:r>
              <a:rPr lang="en-GB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</a:t>
            </a:r>
            <a:r>
              <a:rPr lang="en-GB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площадь</a:t>
            </a:r>
            <a:r>
              <a:rPr lang="en-GB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–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</a:t>
            </a:r>
            <a:r>
              <a:rPr lang="en-GB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413,2  </a:t>
            </a:r>
            <a:r>
              <a:rPr lang="en-GB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тыс</a:t>
            </a:r>
            <a:r>
              <a:rPr lang="en-GB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. </a:t>
            </a:r>
            <a:r>
              <a:rPr lang="en-GB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кв</a:t>
            </a:r>
            <a:r>
              <a:rPr lang="en-GB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.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</a:t>
            </a:r>
            <a:r>
              <a:rPr lang="en-GB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км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(без НАО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)</a:t>
            </a:r>
          </a:p>
          <a:p>
            <a:pPr algn="ctr"/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01.01.2017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1800" b="1" dirty="0" smtClean="0">
                <a:solidFill>
                  <a:srgbClr val="EEECE1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1 121 813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чел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800" dirty="0">
                <a:solidFill>
                  <a:srgbClr val="EEECE1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городское 877 123 чел. (77,6%)</a:t>
            </a:r>
          </a:p>
          <a:p>
            <a:pPr algn="ctr"/>
            <a:r>
              <a:rPr lang="ru-RU" sz="1800" dirty="0">
                <a:solidFill>
                  <a:srgbClr val="EEECE1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сельское: 253 117 чел. (22,4%)</a:t>
            </a: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75009" y="4901823"/>
            <a:ext cx="58129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EEECE1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Особенности:</a:t>
            </a:r>
          </a:p>
          <a:p>
            <a:pPr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низкая плотность населения (2,74   чел/кв. км (без НАО)</a:t>
            </a:r>
          </a:p>
          <a:p>
            <a:pPr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наличие водных преград</a:t>
            </a:r>
          </a:p>
          <a:p>
            <a:pPr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удаленность от ближайшей медицинской организации</a:t>
            </a:r>
          </a:p>
          <a:p>
            <a:pPr marL="176213" indent="-176213">
              <a:buFontTx/>
              <a:buChar char="-"/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транспортная доступность, в том числе состояние дорог</a:t>
            </a:r>
          </a:p>
          <a:p>
            <a:pPr marL="176213" indent="-176213">
              <a:buFontTx/>
              <a:buChar char="-"/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недостаточное покрытие территории связью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43000" y="88092"/>
            <a:ext cx="5524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Архангельская область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654627" y="2282707"/>
            <a:ext cx="2247877" cy="2260563"/>
          </a:xfrm>
          <a:prstGeom prst="roundRect">
            <a:avLst>
              <a:gd name="adj" fmla="val 6206"/>
            </a:avLst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lvl="1" indent="-285750">
              <a:buFont typeface="Arial" pitchFamily="34" charset="0"/>
              <a:buChar char="•"/>
              <a:defRPr/>
            </a:pPr>
            <a:r>
              <a:rPr lang="ru-RU" sz="15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 городских округов;</a:t>
            </a:r>
          </a:p>
          <a:p>
            <a:pPr marL="285750" lvl="1" indent="-285750">
              <a:buFont typeface="Arial" pitchFamily="34" charset="0"/>
              <a:buChar char="•"/>
              <a:defRPr/>
            </a:pPr>
            <a:r>
              <a:rPr lang="ru-RU" sz="15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5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GB" sz="15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муниципальных</a:t>
            </a:r>
            <a:r>
              <a:rPr lang="en-GB" sz="15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районов</a:t>
            </a:r>
            <a:r>
              <a:rPr lang="en-US" sz="15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GB" sz="15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1" indent="-285750">
              <a:buFont typeface="Arial" pitchFamily="34" charset="0"/>
              <a:buChar char="•"/>
              <a:defRPr/>
            </a:pPr>
            <a:r>
              <a:rPr lang="ru-RU" sz="15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226 муниципальных образований</a:t>
            </a:r>
            <a:r>
              <a:rPr lang="en-US" sz="15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5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1" indent="-285750">
              <a:buFont typeface="Arial" pitchFamily="34" charset="0"/>
              <a:buChar char="•"/>
              <a:defRPr/>
            </a:pPr>
            <a:r>
              <a:rPr lang="ru-RU" sz="15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Соловецкие острова, острова Новая Земля и Земля Франца Иосифа</a:t>
            </a:r>
            <a:endParaRPr lang="ru-RU" sz="155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http://officedoc.ru/files/images/Archangelskaya_oblas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959"/>
            <a:ext cx="936324" cy="124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82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51520" y="137010"/>
            <a:ext cx="9144000" cy="771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cs typeface="Times New Roman" panose="02020603050405020304" pitchFamily="18" charset="0"/>
              </a:rPr>
              <a:t>Особенности расположения населенных пунктов Архангельской области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cs typeface="Times New Roman" panose="02020603050405020304" pitchFamily="18" charset="0"/>
              </a:rPr>
              <a:t>по отношению к ближайшей медицинской организации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262540"/>
              </p:ext>
            </p:extLst>
          </p:nvPr>
        </p:nvGraphicFramePr>
        <p:xfrm>
          <a:off x="0" y="1052737"/>
          <a:ext cx="8836371" cy="588560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5423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566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423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566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83834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6909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Bookman Old Style" pitchFamily="18" charset="0"/>
                        </a:rPr>
                        <a:t>Число жителей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Bookman Old Style" pitchFamily="18" charset="0"/>
                        </a:rPr>
                        <a:t>(по данным ГМО)</a:t>
                      </a:r>
                      <a:endParaRPr lang="ru-RU" sz="12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86343" marR="86343" marT="43172" marB="43172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itchFamily="18" charset="0"/>
                        </a:rPr>
                        <a:t>Количество населенных пунктов с числом жителей</a:t>
                      </a:r>
                      <a:endParaRPr lang="ru-RU" sz="12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86343" marR="86343" marT="43172" marB="43172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itchFamily="18" charset="0"/>
                        </a:rPr>
                        <a:t>Расположено  на расстоянии от медицинских организаций</a:t>
                      </a:r>
                      <a:endParaRPr lang="ru-RU" sz="12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86343" marR="86343" marT="43172" marB="43172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Структурные подразделения</a:t>
                      </a:r>
                      <a:endParaRPr lang="ru-RU" sz="12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86343" marR="86343" marT="43172" marB="43172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35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менее 6 км</a:t>
                      </a:r>
                      <a:endParaRPr lang="ru-RU" sz="12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86343" marR="86343" marT="43172" marB="4317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itchFamily="18" charset="0"/>
                        </a:rPr>
                        <a:t>более 6 км</a:t>
                      </a:r>
                      <a:endParaRPr lang="ru-RU" sz="12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86343" marR="86343" marT="43172" marB="43172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884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менее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100</a:t>
                      </a:r>
                      <a:endParaRPr lang="ru-RU" sz="12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86343" marR="86343" marT="43172" marB="4317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3425, в т.ч. без населения 928,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с населением - 2497</a:t>
                      </a:r>
                      <a:endParaRPr lang="ru-RU" sz="12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86343" marR="86343" marT="43172" marB="4317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2419, в т.ч.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511- без населения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с населением -1908</a:t>
                      </a:r>
                      <a:endParaRPr lang="ru-RU" sz="12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86343" marR="86343" marT="43172" marB="4317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1006, в т.ч. 417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без населения,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с населением -589</a:t>
                      </a:r>
                      <a:endParaRPr lang="ru-RU" sz="12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86343" marR="86343" marT="43172" marB="4317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35 домовых хозяйств,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151 ФАП, 2 врачебные амбулатории,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1 участковая больница</a:t>
                      </a:r>
                      <a:endParaRPr lang="ru-RU" sz="12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86343" marR="86343" marT="43172" marB="43172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6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101-300</a:t>
                      </a:r>
                      <a:endParaRPr lang="ru-RU" sz="12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86343" marR="86343" marT="43172" marB="4317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281</a:t>
                      </a:r>
                      <a:endParaRPr lang="ru-RU" sz="12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86343" marR="86343" marT="43172" marB="4317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268</a:t>
                      </a:r>
                      <a:endParaRPr lang="ru-RU" sz="12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86343" marR="86343" marT="43172" marB="4317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13</a:t>
                      </a:r>
                      <a:endParaRPr lang="ru-RU" sz="12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86343" marR="86343" marT="43172" marB="4317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170 ФАП, 4 врачебные амбулатории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18 домовых хозяйств</a:t>
                      </a:r>
                      <a:endParaRPr lang="ru-RU" sz="12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86343" marR="86343" marT="43172" marB="43172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076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301-1000</a:t>
                      </a:r>
                      <a:endParaRPr lang="ru-RU" sz="12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86343" marR="86343" marT="43172" marB="4317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itchFamily="18" charset="0"/>
                        </a:rPr>
                        <a:t>162</a:t>
                      </a:r>
                      <a:endParaRPr lang="ru-RU" sz="12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86343" marR="86343" marT="43172" marB="4317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158</a:t>
                      </a:r>
                      <a:endParaRPr lang="ru-RU" sz="12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86343" marR="86343" marT="43172" marB="4317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4</a:t>
                      </a:r>
                      <a:endParaRPr lang="ru-RU" sz="12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86343" marR="86343" marT="43172" marB="4317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113 ФАП, 1 домовое хозяйство,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19 врачебных амбулаторий,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9 участковых больниц, 1 поликлиника</a:t>
                      </a:r>
                      <a:endParaRPr lang="ru-RU" sz="12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86343" marR="86343" marT="43172" marB="43172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6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1001-2000</a:t>
                      </a:r>
                      <a:endParaRPr lang="ru-RU" sz="12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86343" marR="86343" marT="43172" marB="4317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32</a:t>
                      </a:r>
                      <a:endParaRPr lang="ru-RU" sz="12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86343" marR="86343" marT="43172" marB="4317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32</a:t>
                      </a:r>
                      <a:endParaRPr lang="ru-RU" sz="12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86343" marR="86343" marT="43172" marB="4317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0</a:t>
                      </a:r>
                      <a:endParaRPr lang="ru-RU" sz="12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86343" marR="86343" marT="43172" marB="4317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5 ФАП, 20  врачебных амбулаторий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4 участковые больницы</a:t>
                      </a:r>
                      <a:endParaRPr lang="ru-RU" sz="12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86343" marR="86343" marT="43172" marB="43172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247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itchFamily="18" charset="0"/>
                        </a:rPr>
                        <a:t>более 2000</a:t>
                      </a:r>
                      <a:endParaRPr lang="ru-RU" sz="12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86343" marR="86343" marT="43172" marB="4317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itchFamily="18" charset="0"/>
                        </a:rPr>
                        <a:t>56</a:t>
                      </a:r>
                      <a:endParaRPr lang="ru-RU" sz="12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86343" marR="86343" marT="43172" marB="4317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itchFamily="18" charset="0"/>
                        </a:rPr>
                        <a:t>56</a:t>
                      </a:r>
                      <a:endParaRPr lang="ru-RU" sz="12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86343" marR="86343" marT="43172" marB="4317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86343" marR="86343" marT="43172" marB="4317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itchFamily="18" charset="0"/>
                        </a:rPr>
                        <a:t>18 ЦРБ, 1 ЦГБ, 8 участковых,                3 районных, 8 городских больниц,        8 врачебных амбулаторий, 46 офисов врачей общей практики, 4 ФАП</a:t>
                      </a:r>
                      <a:endParaRPr lang="ru-RU" sz="12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86343" marR="86343" marT="43172" marB="43172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937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05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853952" y="291882"/>
            <a:ext cx="7308304" cy="10382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Динамика основных демографических показателей Архангельской области</a:t>
            </a:r>
            <a:r>
              <a:rPr lang="ru-RU" alt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8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Oval 2059"/>
          <p:cNvSpPr>
            <a:spLocks noChangeArrowheads="1"/>
          </p:cNvSpPr>
          <p:nvPr/>
        </p:nvSpPr>
        <p:spPr bwMode="auto">
          <a:xfrm>
            <a:off x="5001009" y="2030215"/>
            <a:ext cx="1101725" cy="6699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Tahoma" pitchFamily="34" charset="0"/>
              </a:rPr>
              <a:t>-1,8%</a:t>
            </a:r>
            <a:endParaRPr lang="ru-RU" altLang="ru-RU" sz="1200" b="1" dirty="0">
              <a:solidFill>
                <a:schemeClr val="bg1"/>
              </a:solidFill>
              <a:latin typeface="Arial" pitchFamily="34" charset="0"/>
              <a:ea typeface="ＭＳ Ｐゴシック" pitchFamily="34" charset="-128"/>
              <a:cs typeface="Tahoma" pitchFamily="34" charset="0"/>
            </a:endParaRPr>
          </a:p>
        </p:txBody>
      </p:sp>
      <p:sp>
        <p:nvSpPr>
          <p:cNvPr id="20488" name="Rectangle 18"/>
          <p:cNvSpPr>
            <a:spLocks noChangeArrowheads="1"/>
          </p:cNvSpPr>
          <p:nvPr/>
        </p:nvSpPr>
        <p:spPr bwMode="auto">
          <a:xfrm>
            <a:off x="1763688" y="1814445"/>
            <a:ext cx="27368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400" b="1" dirty="0">
                <a:solidFill>
                  <a:srgbClr val="180DA3"/>
                </a:solidFill>
                <a:latin typeface="Arial" pitchFamily="34" charset="0"/>
                <a:cs typeface="Tahoma" pitchFamily="34" charset="0"/>
              </a:rPr>
              <a:t>Территория </a:t>
            </a:r>
            <a:endParaRPr lang="en-US" altLang="ru-RU" sz="1400" b="1" dirty="0">
              <a:solidFill>
                <a:srgbClr val="180DA3"/>
              </a:solidFill>
              <a:latin typeface="Arial" pitchFamily="34" charset="0"/>
              <a:cs typeface="Tahoma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400" b="1" dirty="0">
                <a:solidFill>
                  <a:srgbClr val="180DA3"/>
                </a:solidFill>
                <a:latin typeface="Arial" pitchFamily="34" charset="0"/>
                <a:cs typeface="Tahoma" pitchFamily="34" charset="0"/>
              </a:rPr>
              <a:t>с низкой рождаемостью: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400" b="1" dirty="0">
                <a:solidFill>
                  <a:srgbClr val="180DA3"/>
                </a:solidFill>
                <a:latin typeface="Arial" pitchFamily="34" charset="0"/>
                <a:cs typeface="Tahoma" pitchFamily="34" charset="0"/>
              </a:rPr>
              <a:t> 10,0 – 14,9</a:t>
            </a:r>
          </a:p>
        </p:txBody>
      </p:sp>
      <p:sp>
        <p:nvSpPr>
          <p:cNvPr id="20491" name="Rectangle 18"/>
          <p:cNvSpPr>
            <a:spLocks noChangeArrowheads="1"/>
          </p:cNvSpPr>
          <p:nvPr/>
        </p:nvSpPr>
        <p:spPr bwMode="auto">
          <a:xfrm>
            <a:off x="6444208" y="1831967"/>
            <a:ext cx="25193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>
                <a:solidFill>
                  <a:srgbClr val="FF0000"/>
                </a:solidFill>
                <a:latin typeface="Arial" pitchFamily="34" charset="0"/>
                <a:cs typeface="Tahoma" pitchFamily="34" charset="0"/>
              </a:rPr>
              <a:t>АО остается 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>
                <a:solidFill>
                  <a:srgbClr val="FF0000"/>
                </a:solidFill>
                <a:latin typeface="Arial" pitchFamily="34" charset="0"/>
                <a:cs typeface="Tahoma" pitchFamily="34" charset="0"/>
              </a:rPr>
              <a:t>территорией 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>
                <a:solidFill>
                  <a:srgbClr val="FF0000"/>
                </a:solidFill>
                <a:latin typeface="Arial" pitchFamily="34" charset="0"/>
                <a:cs typeface="Tahoma" pitchFamily="34" charset="0"/>
              </a:rPr>
              <a:t>с низкой рождаемостью: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400" b="1" dirty="0">
                <a:solidFill>
                  <a:schemeClr val="tx1"/>
                </a:solidFill>
                <a:latin typeface="Arial" pitchFamily="34" charset="0"/>
                <a:cs typeface="Tahoma" pitchFamily="34" charset="0"/>
              </a:rPr>
              <a:t> </a:t>
            </a:r>
          </a:p>
        </p:txBody>
      </p:sp>
      <p:pic>
        <p:nvPicPr>
          <p:cNvPr id="6157" name="Picture 13" descr="http://mama66.ru/files/image/sertifikat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83" y="116772"/>
            <a:ext cx="1800200" cy="134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72805" y="1159253"/>
            <a:ext cx="65349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Рождаемость и смертность  населения (на 1000 жителей)</a:t>
            </a:r>
            <a:endParaRPr lang="ru-RU" sz="1600" dirty="0"/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0405988"/>
              </p:ext>
            </p:extLst>
          </p:nvPr>
        </p:nvGraphicFramePr>
        <p:xfrm>
          <a:off x="395536" y="1848779"/>
          <a:ext cx="6918399" cy="2832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7099862" y="2813648"/>
            <a:ext cx="195542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18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Архангельская область, 2016 год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180DA3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Рождаемость </a:t>
            </a:r>
            <a:r>
              <a:rPr lang="ru-RU" altLang="ru-RU" sz="1400" dirty="0">
                <a:solidFill>
                  <a:srgbClr val="180DA3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ru-RU" altLang="ru-RU" sz="1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11,8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180DA3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Смертность</a:t>
            </a:r>
            <a:r>
              <a:rPr lang="ru-RU" altLang="ru-RU" sz="1400" b="1" dirty="0">
                <a:solidFill>
                  <a:srgbClr val="18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>
                <a:solidFill>
                  <a:srgbClr val="180DA3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ru-RU" altLang="ru-RU" sz="1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13,6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Естественный прирост</a:t>
            </a:r>
            <a:r>
              <a:rPr lang="ru-RU" altLang="ru-RU" sz="1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1,8</a:t>
            </a:r>
          </a:p>
        </p:txBody>
      </p:sp>
      <p:sp>
        <p:nvSpPr>
          <p:cNvPr id="16" name="Прямоугольник 1"/>
          <p:cNvSpPr>
            <a:spLocks noChangeArrowheads="1"/>
          </p:cNvSpPr>
          <p:nvPr/>
        </p:nvSpPr>
        <p:spPr bwMode="auto">
          <a:xfrm>
            <a:off x="1187624" y="4689309"/>
            <a:ext cx="67687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ДЕТСКОГО 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 ЧЕЛОВЕК)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3941611750"/>
              </p:ext>
            </p:extLst>
          </p:nvPr>
        </p:nvGraphicFramePr>
        <p:xfrm>
          <a:off x="539552" y="4861845"/>
          <a:ext cx="7628899" cy="1747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7213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7544" y="215752"/>
            <a:ext cx="7970837" cy="789117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lnSpc>
                <a:spcPct val="55000"/>
              </a:lnSpc>
              <a:spcBef>
                <a:spcPct val="0"/>
              </a:spcBef>
              <a:spcAft>
                <a:spcPts val="0"/>
              </a:spcAft>
              <a:buFontTx/>
              <a:buNone/>
              <a:tabLst>
                <a:tab pos="0" algn="l"/>
              </a:tabLst>
              <a:defRPr/>
            </a:pPr>
            <a:r>
              <a:rPr lang="ru-RU" altLang="ru-RU" sz="2000" b="1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ДИНАМИКА ОБЩЕЙ ЗАБОЛЕВАЕМОСТИ ДЕТЕЙ </a:t>
            </a:r>
          </a:p>
          <a:p>
            <a:pPr marL="0" indent="0" algn="ctr" eaLnBrk="1" fontAlgn="auto" hangingPunct="1">
              <a:lnSpc>
                <a:spcPct val="55000"/>
              </a:lnSpc>
              <a:spcBef>
                <a:spcPct val="0"/>
              </a:spcBef>
              <a:spcAft>
                <a:spcPts val="0"/>
              </a:spcAft>
              <a:buFontTx/>
              <a:buNone/>
              <a:tabLst>
                <a:tab pos="0" algn="l"/>
              </a:tabLst>
              <a:defRPr/>
            </a:pPr>
            <a:endParaRPr lang="ru-RU" altLang="ru-RU" sz="2000" b="1" dirty="0" smtClean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marL="0" indent="0" algn="ctr" eaLnBrk="1" fontAlgn="auto" hangingPunct="1">
              <a:lnSpc>
                <a:spcPct val="55000"/>
              </a:lnSpc>
              <a:spcBef>
                <a:spcPct val="0"/>
              </a:spcBef>
              <a:spcAft>
                <a:spcPts val="0"/>
              </a:spcAft>
              <a:buFontTx/>
              <a:buNone/>
              <a:tabLst>
                <a:tab pos="0" algn="l"/>
              </a:tabLst>
              <a:defRPr/>
            </a:pPr>
            <a:r>
              <a:rPr lang="ru-RU" altLang="ru-RU" sz="2000" b="1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Архангельской области </a:t>
            </a:r>
            <a:endParaRPr lang="en-US" altLang="ru-RU" sz="2000" b="1" dirty="0" smtClean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10245" name="Прямоугольник 9"/>
          <p:cNvSpPr>
            <a:spLocks noChangeArrowheads="1"/>
          </p:cNvSpPr>
          <p:nvPr/>
        </p:nvSpPr>
        <p:spPr bwMode="auto">
          <a:xfrm>
            <a:off x="607143" y="3547420"/>
            <a:ext cx="77381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rgbClr val="000099"/>
                </a:solidFill>
                <a:latin typeface="Tahoma" panose="020B0604030504040204" pitchFamily="34" charset="0"/>
              </a:rPr>
              <a:t>Структура общей заболеваемости </a:t>
            </a:r>
            <a:r>
              <a:rPr lang="ru-RU" altLang="ru-RU" sz="1600" b="1" dirty="0" smtClean="0">
                <a:solidFill>
                  <a:srgbClr val="000099"/>
                </a:solidFill>
                <a:latin typeface="Tahoma" panose="020B0604030504040204" pitchFamily="34" charset="0"/>
              </a:rPr>
              <a:t>детей от 0 до 14 лет </a:t>
            </a:r>
            <a:r>
              <a:rPr lang="ru-RU" altLang="ru-RU" sz="1600" b="1" dirty="0">
                <a:solidFill>
                  <a:srgbClr val="000099"/>
                </a:solidFill>
                <a:latin typeface="Tahoma" panose="020B0604030504040204" pitchFamily="34" charset="0"/>
              </a:rPr>
              <a:t>(</a:t>
            </a:r>
            <a:r>
              <a:rPr lang="ru-RU" altLang="ru-RU" sz="1600" b="1" dirty="0" smtClean="0">
                <a:solidFill>
                  <a:srgbClr val="000099"/>
                </a:solidFill>
                <a:latin typeface="Tahoma" panose="020B0604030504040204" pitchFamily="34" charset="0"/>
              </a:rPr>
              <a:t>2016, </a:t>
            </a:r>
            <a:r>
              <a:rPr lang="ru-RU" altLang="ru-RU" sz="1600" b="1" dirty="0">
                <a:solidFill>
                  <a:srgbClr val="000099"/>
                </a:solidFill>
                <a:latin typeface="Tahoma" panose="020B0604030504040204" pitchFamily="34" charset="0"/>
              </a:rPr>
              <a:t>в %)</a:t>
            </a:r>
          </a:p>
        </p:txBody>
      </p:sp>
      <p:sp>
        <p:nvSpPr>
          <p:cNvPr id="10253" name="Прямоугольник 9"/>
          <p:cNvSpPr>
            <a:spLocks noChangeArrowheads="1"/>
          </p:cNvSpPr>
          <p:nvPr/>
        </p:nvSpPr>
        <p:spPr bwMode="auto">
          <a:xfrm>
            <a:off x="780281" y="776046"/>
            <a:ext cx="76581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500" b="1" dirty="0">
                <a:solidFill>
                  <a:srgbClr val="000099"/>
                </a:solidFill>
                <a:latin typeface="Tahoma" panose="020B0604030504040204" pitchFamily="34" charset="0"/>
              </a:rPr>
              <a:t>Рост общей заболеваемости детского населения за </a:t>
            </a:r>
            <a:r>
              <a:rPr lang="ru-RU" altLang="ru-RU" sz="1500" b="1" dirty="0" smtClean="0">
                <a:solidFill>
                  <a:srgbClr val="000099"/>
                </a:solidFill>
                <a:latin typeface="Tahoma" panose="020B0604030504040204" pitchFamily="34" charset="0"/>
              </a:rPr>
              <a:t>18 </a:t>
            </a:r>
            <a:r>
              <a:rPr lang="ru-RU" altLang="ru-RU" sz="1500" b="1" dirty="0">
                <a:solidFill>
                  <a:srgbClr val="000099"/>
                </a:solidFill>
                <a:latin typeface="Tahoma" panose="020B0604030504040204" pitchFamily="34" charset="0"/>
              </a:rPr>
              <a:t>лет почти в 2 раза   </a:t>
            </a:r>
            <a:endParaRPr lang="ru-RU" altLang="ru-RU" sz="1000" b="1" dirty="0">
              <a:solidFill>
                <a:srgbClr val="000099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1242816"/>
              </p:ext>
            </p:extLst>
          </p:nvPr>
        </p:nvGraphicFramePr>
        <p:xfrm>
          <a:off x="443758" y="1205226"/>
          <a:ext cx="8232698" cy="2389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8210269"/>
              </p:ext>
            </p:extLst>
          </p:nvPr>
        </p:nvGraphicFramePr>
        <p:xfrm>
          <a:off x="2418035" y="3701948"/>
          <a:ext cx="4382592" cy="3076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191" name="Chart" r:id="rId6" imgW="4639458" imgH="3249450" progId="Excel.Chart.8">
                  <p:embed/>
                </p:oleObj>
              </mc:Choice>
              <mc:Fallback>
                <p:oleObj name="Chart" r:id="rId6" imgW="4639458" imgH="324945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8035" y="3701948"/>
                        <a:ext cx="4382592" cy="30765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7" descr="i[38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4581128"/>
            <a:ext cx="1898209" cy="2016125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6908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239000" cy="838200"/>
          </a:xfrm>
        </p:spPr>
        <p:txBody>
          <a:bodyPr/>
          <a:lstStyle/>
          <a:p>
            <a:pPr>
              <a:defRPr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ПРОФИЛАКТИЧЕСКАЯ РАБОТА СРЕДИ ДЕТСКОГО НАСЕЛЕНИЯ АРХАНГЕЛЬСКОЙ ОБЛАСТИ  2016</a:t>
            </a:r>
            <a:r>
              <a:rPr lang="ru-RU" altLang="ru-RU" sz="240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altLang="ru-RU" sz="240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endParaRPr lang="ru-RU" sz="24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4172363" y="1556792"/>
            <a:ext cx="547687" cy="2476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Объект 7"/>
          <p:cNvSpPr txBox="1">
            <a:spLocks/>
          </p:cNvSpPr>
          <p:nvPr/>
        </p:nvSpPr>
        <p:spPr bwMode="auto">
          <a:xfrm>
            <a:off x="14287" y="3135687"/>
            <a:ext cx="9129713" cy="41751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xtLst/>
        </p:spPr>
        <p:txBody>
          <a:bodyPr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показатель на 2016 год –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95%</a:t>
            </a:r>
            <a:r>
              <a:rPr lang="ru-RU" sz="2000" b="1" dirty="0" smtClean="0">
                <a:solidFill>
                  <a:srgbClr val="7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охват детского населения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3" name="AutoShape 30"/>
          <p:cNvSpPr>
            <a:spLocks noGrp="1" noChangeArrowheads="1"/>
          </p:cNvSpPr>
          <p:nvPr>
            <p:ph idx="1"/>
          </p:nvPr>
        </p:nvSpPr>
        <p:spPr>
          <a:xfrm>
            <a:off x="323528" y="1043280"/>
            <a:ext cx="3429000" cy="1933575"/>
          </a:xfr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C0C0C0"/>
            </a:extrusionClr>
            <a:contourClr>
              <a:srgbClr val="FFFFFF"/>
            </a:contourClr>
          </a:sp3d>
        </p:spPr>
        <p:txBody>
          <a:bodyPr anchor="ctr">
            <a:flatTx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Осмотрено: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5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161089 </a:t>
            </a:r>
            <a:r>
              <a:rPr lang="ru-RU" alt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1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74,4%</a:t>
            </a:r>
            <a:r>
              <a:rPr lang="ru-RU" alt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15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профилактические осмотры;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5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2 183</a:t>
            </a:r>
            <a:r>
              <a:rPr lang="ru-RU" alt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ru-RU" altLang="ru-RU" sz="15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</a:t>
            </a:r>
            <a:r>
              <a:rPr lang="ru-RU" alt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1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дети-сироты и находящихся в ТЖС;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5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2 647</a:t>
            </a:r>
            <a:r>
              <a:rPr lang="ru-RU" alt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ru-RU" altLang="ru-RU" sz="15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</a:t>
            </a:r>
            <a:r>
              <a:rPr lang="ru-RU" alt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)дети, оставшихся без попечения родителей, приняты под опеку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520708"/>
              </p:ext>
            </p:extLst>
          </p:nvPr>
        </p:nvGraphicFramePr>
        <p:xfrm>
          <a:off x="5119340" y="922073"/>
          <a:ext cx="3873500" cy="2071688"/>
        </p:xfrm>
        <a:graphic>
          <a:graphicData uri="http://schemas.openxmlformats.org/drawingml/2006/table">
            <a:tbl>
              <a:tblPr/>
              <a:tblGrid>
                <a:gridCol w="715962"/>
                <a:gridCol w="741363"/>
                <a:gridCol w="812800"/>
                <a:gridCol w="814387"/>
                <a:gridCol w="788988"/>
              </a:tblGrid>
              <a:tr h="4000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Группы здоровья (в %)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00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II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81,8</a:t>
                      </a:r>
                    </a:p>
                  </a:txBody>
                  <a:tcPr marL="45085" marR="450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16,4</a:t>
                      </a:r>
                    </a:p>
                  </a:txBody>
                  <a:tcPr marL="45085" marR="450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</a:p>
                  </a:txBody>
                  <a:tcPr marL="45085" marR="450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 </a:t>
                      </a:r>
                    </a:p>
                  </a:txBody>
                  <a:tcPr marL="45085" marR="450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AutoShape 30"/>
          <p:cNvSpPr>
            <a:spLocks noChangeArrowheads="1"/>
          </p:cNvSpPr>
          <p:nvPr/>
        </p:nvSpPr>
        <p:spPr bwMode="auto">
          <a:xfrm>
            <a:off x="287016" y="4619868"/>
            <a:ext cx="2916832" cy="1074648"/>
          </a:xfrm>
          <a:prstGeom prst="roundRect">
            <a:avLst>
              <a:gd name="adj" fmla="val 10699"/>
            </a:avLst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C0C0C0"/>
            </a:extrusionClr>
            <a:contourClr>
              <a:srgbClr val="FFFFFF"/>
            </a:contourClr>
          </a:sp3d>
        </p:spPr>
        <p:txBody>
          <a:bodyPr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1800" b="1" dirty="0" smtClean="0">
                <a:solidFill>
                  <a:srgbClr val="C00000"/>
                </a:solidFill>
              </a:rPr>
              <a:t>№ 72н</a:t>
            </a:r>
            <a:endParaRPr lang="ru-RU" altLang="ru-RU" sz="1800" b="1" dirty="0">
              <a:solidFill>
                <a:srgbClr val="C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/>
              <a:t>7916</a:t>
            </a:r>
            <a:r>
              <a:rPr lang="ru-RU" altLang="ru-RU" sz="1800" dirty="0"/>
              <a:t> </a:t>
            </a:r>
            <a:r>
              <a:rPr lang="ru-RU" altLang="ru-RU" sz="1600" dirty="0" smtClean="0"/>
              <a:t>заболеваний</a:t>
            </a:r>
            <a:endParaRPr lang="ru-RU" altLang="ru-RU" sz="16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DA0000"/>
                </a:solidFill>
              </a:rPr>
              <a:t>1</a:t>
            </a:r>
            <a:r>
              <a:rPr lang="ru-RU" altLang="ru-RU" sz="1600" dirty="0">
                <a:solidFill>
                  <a:srgbClr val="6C0000"/>
                </a:solidFill>
              </a:rPr>
              <a:t> </a:t>
            </a:r>
            <a:r>
              <a:rPr lang="ru-RU" altLang="ru-RU" sz="1600" dirty="0"/>
              <a:t>чел. =</a:t>
            </a:r>
            <a:r>
              <a:rPr lang="ru-RU" altLang="ru-RU" sz="1600" dirty="0">
                <a:solidFill>
                  <a:srgbClr val="6C0000"/>
                </a:solidFill>
              </a:rPr>
              <a:t> </a:t>
            </a:r>
            <a:r>
              <a:rPr lang="ru-RU" altLang="ru-RU" sz="2400" dirty="0">
                <a:solidFill>
                  <a:srgbClr val="DA0000"/>
                </a:solidFill>
              </a:rPr>
              <a:t>3 </a:t>
            </a:r>
            <a:r>
              <a:rPr lang="ru-RU" altLang="ru-RU" sz="1600" dirty="0"/>
              <a:t>болезни</a:t>
            </a:r>
          </a:p>
        </p:txBody>
      </p:sp>
      <p:sp>
        <p:nvSpPr>
          <p:cNvPr id="13" name="AutoShape 30"/>
          <p:cNvSpPr>
            <a:spLocks noChangeArrowheads="1"/>
          </p:cNvSpPr>
          <p:nvPr/>
        </p:nvSpPr>
        <p:spPr bwMode="auto">
          <a:xfrm>
            <a:off x="3288074" y="4619868"/>
            <a:ext cx="2736304" cy="1074648"/>
          </a:xfrm>
          <a:prstGeom prst="roundRect">
            <a:avLst>
              <a:gd name="adj" fmla="val 10699"/>
            </a:avLst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C0C0C0"/>
            </a:extrusionClr>
            <a:contourClr>
              <a:srgbClr val="FFFFFF"/>
            </a:contourClr>
          </a:sp3d>
        </p:spPr>
        <p:txBody>
          <a:bodyPr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C00000"/>
                </a:solidFill>
              </a:rPr>
              <a:t>№ 216н</a:t>
            </a:r>
            <a:endParaRPr lang="ru-RU" altLang="ru-RU" sz="1800" b="1" dirty="0">
              <a:solidFill>
                <a:srgbClr val="C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/>
              <a:t>5 688 </a:t>
            </a:r>
            <a:r>
              <a:rPr lang="ru-RU" altLang="ru-RU" sz="1600" dirty="0"/>
              <a:t>заболеваний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DA0000"/>
                </a:solidFill>
              </a:rPr>
              <a:t>1</a:t>
            </a:r>
            <a:r>
              <a:rPr lang="ru-RU" altLang="ru-RU" sz="1600" dirty="0">
                <a:solidFill>
                  <a:srgbClr val="DA0000"/>
                </a:solidFill>
              </a:rPr>
              <a:t> </a:t>
            </a:r>
            <a:r>
              <a:rPr lang="ru-RU" altLang="ru-RU" sz="1600" dirty="0"/>
              <a:t>чел. =</a:t>
            </a:r>
            <a:r>
              <a:rPr lang="ru-RU" altLang="ru-RU" sz="1600" dirty="0">
                <a:solidFill>
                  <a:srgbClr val="DA0000"/>
                </a:solidFill>
              </a:rPr>
              <a:t> </a:t>
            </a:r>
            <a:r>
              <a:rPr lang="ru-RU" altLang="ru-RU" sz="2400" dirty="0">
                <a:solidFill>
                  <a:srgbClr val="DA0000"/>
                </a:solidFill>
              </a:rPr>
              <a:t>2 </a:t>
            </a:r>
            <a:r>
              <a:rPr lang="ru-RU" altLang="ru-RU" sz="1600" dirty="0"/>
              <a:t>болезни</a:t>
            </a:r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323528" y="3732241"/>
            <a:ext cx="8572500" cy="72008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ru-RU" altLang="ru-RU" sz="1800" b="1" kern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ДИСПАНСЕРИЗАЦИИ,</a:t>
            </a:r>
          </a:p>
          <a:p>
            <a:r>
              <a:rPr lang="ru-RU" altLang="ru-RU" sz="1800" b="1" kern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ПРОФИЛАКТИЧЕСКИХ ОСМОТРОВ 2016</a:t>
            </a:r>
            <a:br>
              <a:rPr lang="ru-RU" altLang="ru-RU" sz="1800" b="1" kern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kern="0" dirty="0">
              <a:solidFill>
                <a:schemeClr val="accent2"/>
              </a:solidFill>
            </a:endParaRPr>
          </a:p>
        </p:txBody>
      </p:sp>
      <p:sp>
        <p:nvSpPr>
          <p:cNvPr id="16" name="AutoShape 30"/>
          <p:cNvSpPr>
            <a:spLocks noChangeArrowheads="1"/>
          </p:cNvSpPr>
          <p:nvPr/>
        </p:nvSpPr>
        <p:spPr bwMode="auto">
          <a:xfrm>
            <a:off x="6196314" y="4565851"/>
            <a:ext cx="2670751" cy="1160041"/>
          </a:xfrm>
          <a:prstGeom prst="roundRect">
            <a:avLst>
              <a:gd name="adj" fmla="val 10699"/>
            </a:avLst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C0C0C0"/>
            </a:extrusionClr>
            <a:contourClr>
              <a:srgbClr val="FFFFFF"/>
            </a:contourClr>
          </a:sp3d>
        </p:spPr>
        <p:txBody>
          <a:bodyPr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№ 1346н</a:t>
            </a:r>
            <a:endParaRPr lang="ru-RU" altLang="ru-RU" sz="1800" b="1" kern="0" dirty="0">
              <a:solidFill>
                <a:srgbClr val="C00000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115 937 </a:t>
            </a:r>
            <a:r>
              <a:rPr kumimoji="0" lang="ru-RU" alt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заболеваний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DA0000"/>
                </a:solidFill>
                <a:effectLst/>
                <a:uLnTx/>
                <a:uFillTx/>
                <a:latin typeface="Arial" panose="020B0604020202020204" pitchFamily="34" charset="0"/>
              </a:rPr>
              <a:t>1 </a:t>
            </a:r>
            <a:r>
              <a:rPr kumimoji="0" lang="ru-RU" alt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чел. =</a:t>
            </a:r>
            <a:r>
              <a:rPr kumimoji="0" lang="ru-RU" alt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DA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DA0000"/>
                </a:solidFill>
                <a:effectLst/>
                <a:uLnTx/>
                <a:uFillTx/>
                <a:latin typeface="Arial" panose="020B0604020202020204" pitchFamily="34" charset="0"/>
              </a:rPr>
              <a:t>1,3</a:t>
            </a:r>
            <a:r>
              <a:rPr kumimoji="0" lang="ru-RU" alt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DA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ru-RU" alt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болезни</a:t>
            </a:r>
          </a:p>
        </p:txBody>
      </p:sp>
    </p:spTree>
    <p:extLst>
      <p:ext uri="{BB962C8B-B14F-4D97-AF65-F5344CB8AC3E}">
        <p14:creationId xmlns:p14="http://schemas.microsoft.com/office/powerpoint/2010/main" val="54886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225" y="179499"/>
            <a:ext cx="8229600" cy="70609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Нормативно-правовые акты, регулирующие организацию медицинской помощи в образовательных учреждениях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225" y="836712"/>
            <a:ext cx="8229600" cy="5112568"/>
          </a:xfrm>
        </p:spPr>
        <p:txBody>
          <a:bodyPr>
            <a:normAutofit/>
          </a:bodyPr>
          <a:lstStyle/>
          <a:p>
            <a:pPr algn="just"/>
            <a:endParaRPr kumimoji="1" lang="ru-RU" sz="1600" kern="0" dirty="0" smtClean="0">
              <a:effectLst>
                <a:outerShdw blurRad="38100" dist="38100" dir="2700000" algn="tl">
                  <a:srgbClr val="C0C0C0"/>
                </a:outerShdw>
              </a:effectLst>
              <a:latin typeface="Tahoma"/>
              <a:ea typeface="+mj-ea"/>
              <a:cs typeface="+mj-cs"/>
            </a:endParaRPr>
          </a:p>
          <a:p>
            <a:pPr algn="just"/>
            <a:r>
              <a:rPr kumimoji="1" lang="ru-RU" sz="16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+mj-ea"/>
                <a:cs typeface="+mj-cs"/>
              </a:rPr>
              <a:t>Приказ </a:t>
            </a:r>
            <a:r>
              <a:rPr kumimoji="1" lang="ru-RU" sz="16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+mj-ea"/>
                <a:cs typeface="+mj-cs"/>
              </a:rPr>
              <a:t>МЗ РФ от 05.11.2013 № 822н «Об утверждении Порядка оказания медицинской помощи несовершеннолетним, в </a:t>
            </a:r>
            <a:r>
              <a:rPr kumimoji="1" lang="ru-RU" sz="16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+mj-ea"/>
                <a:cs typeface="+mj-cs"/>
              </a:rPr>
              <a:t>том числе </a:t>
            </a:r>
            <a:r>
              <a:rPr kumimoji="1" lang="ru-RU" sz="16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+mj-ea"/>
                <a:cs typeface="+mj-cs"/>
              </a:rPr>
              <a:t>в период обучения и воспитания в образовательных </a:t>
            </a:r>
            <a:r>
              <a:rPr kumimoji="1" lang="ru-RU" sz="16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+mj-ea"/>
                <a:cs typeface="+mj-cs"/>
              </a:rPr>
              <a:t>организациях»</a:t>
            </a:r>
          </a:p>
          <a:p>
            <a:pPr algn="just"/>
            <a:r>
              <a:rPr kumimoji="1" lang="ru-RU" sz="16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+mj-ea"/>
                <a:cs typeface="+mj-cs"/>
              </a:rPr>
              <a:t>Приказ </a:t>
            </a:r>
            <a:r>
              <a:rPr kumimoji="1" lang="ru-RU" sz="16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+mj-ea"/>
                <a:cs typeface="+mj-cs"/>
              </a:rPr>
              <a:t>МЗ РФ </a:t>
            </a:r>
            <a:r>
              <a:rPr kumimoji="1" lang="ru-RU" sz="16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+mj-ea"/>
                <a:cs typeface="+mj-cs"/>
              </a:rPr>
              <a:t>от 21.12.2012 № 1346н «О Порядке прохождения несовершеннолетними медицинских осмотров, в том числе при поступлении в образовательные организации и в период обучения в них»</a:t>
            </a:r>
            <a:endParaRPr kumimoji="1" lang="ru-RU" sz="1600" kern="0" dirty="0">
              <a:effectLst>
                <a:outerShdw blurRad="38100" dist="38100" dir="2700000" algn="tl">
                  <a:srgbClr val="C0C0C0"/>
                </a:outerShdw>
              </a:effectLst>
              <a:latin typeface="Tahoma"/>
              <a:ea typeface="+mj-ea"/>
              <a:cs typeface="+mj-cs"/>
            </a:endParaRPr>
          </a:p>
          <a:p>
            <a:pPr algn="just"/>
            <a:r>
              <a:rPr kumimoji="1" lang="ru-RU" sz="16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+mj-ea"/>
                <a:cs typeface="+mj-cs"/>
              </a:rPr>
              <a:t>Приказ МЗ РФ от 21.12.2012 № 1348н «Об утверждении Порядка прохождения несовершеннолетними диспансерного наблюдения, в том числе в период обучения и воспитания в образовательных учреждениях»</a:t>
            </a:r>
          </a:p>
          <a:p>
            <a:pPr algn="just"/>
            <a:r>
              <a:rPr kumimoji="1" 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+mj-ea"/>
                <a:cs typeface="+mj-cs"/>
              </a:rPr>
              <a:t>П</a:t>
            </a:r>
            <a:r>
              <a:rPr kumimoji="1" 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+mj-ea"/>
                <a:cs typeface="+mj-cs"/>
              </a:rPr>
              <a:t>остановление Правительства АО от 27.12.2016 № 533-пп «Об утверждении территориальной программы государственных гарантий оказания гражданам медицинской помощи в Архангельской области на 2017 год и на плановый период 2018 и 2019 годов»</a:t>
            </a:r>
          </a:p>
          <a:p>
            <a:pPr algn="just"/>
            <a:r>
              <a:rPr kumimoji="1" 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+mj-ea"/>
                <a:cs typeface="+mj-cs"/>
              </a:rPr>
              <a:t>Постановление Главного санитарного врача РФ от 15.05.2013 № 26                             «Об утверждении СанПиН 2.4.1.3049-13 «Санитарно-эпидемиологические требования к устройству, содержанию и организации режима работы дошкольных образовательных организаций»</a:t>
            </a:r>
          </a:p>
          <a:p>
            <a:pPr algn="just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97041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Медицинские кабинеты дошкольных образовательных организаций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 smtClean="0"/>
              <a:t>Медицинская помощь оказывается в 341 медицинском кабинете, имеющем лицензию на осуществление медицинской деятельности, а также в государственных  медицинских организациях в рамках договора о сотрудничестве.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(Типовой договор разработан МЗ АО, согласован с </a:t>
            </a:r>
            <a:r>
              <a:rPr lang="ru-RU" sz="1600" dirty="0" err="1" smtClean="0"/>
              <a:t>МОиН</a:t>
            </a:r>
            <a:r>
              <a:rPr lang="ru-RU" sz="1600" dirty="0" smtClean="0"/>
              <a:t> АО, Управлением </a:t>
            </a:r>
            <a:r>
              <a:rPr lang="ru-RU" sz="1600" dirty="0" err="1" smtClean="0"/>
              <a:t>Роспотребнадзора</a:t>
            </a:r>
            <a:r>
              <a:rPr lang="ru-RU" sz="1600" dirty="0" smtClean="0"/>
              <a:t> по АО)</a:t>
            </a:r>
            <a:endParaRPr lang="ru-RU" sz="1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dirty="0" smtClean="0"/>
              <a:t>Расчет количества медицинских работников в дошкольных образовательных организациях: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dirty="0"/>
              <a:t>В</a:t>
            </a:r>
            <a:r>
              <a:rPr lang="ru-RU" sz="1800" dirty="0" smtClean="0"/>
              <a:t>рач-педиатр (фельдшер) на 180-200 несовершеннолетних в детских яслях; 400 несовершеннолетних в детских садах.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Медицинская сестра (фельдшер) на 100 воспитанников ДОУ.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0B9A0-57B0-441A-8696-628FED035425}" type="slidenum">
              <a:rPr lang="ru-RU" altLang="ru-RU" smtClean="0">
                <a:solidFill>
                  <a:srgbClr val="000000"/>
                </a:solidFill>
              </a:rPr>
              <a:pPr/>
              <a:t>9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262460"/>
      </p:ext>
    </p:extLst>
  </p:cSld>
  <p:clrMapOvr>
    <a:masterClrMapping/>
  </p:clrMapOvr>
</p:sld>
</file>

<file path=ppt/theme/theme1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5840</TotalTime>
  <Words>1659</Words>
  <Application>Microsoft Office PowerPoint</Application>
  <PresentationFormat>Экран (4:3)</PresentationFormat>
  <Paragraphs>316</Paragraphs>
  <Slides>17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2_Оформление по умолчанию</vt:lpstr>
      <vt:lpstr>Chart</vt:lpstr>
      <vt:lpstr>Презентация PowerPoint</vt:lpstr>
      <vt:lpstr>Приоритетные профилактические  направления в интересах детей и подростков</vt:lpstr>
      <vt:lpstr>Презентация PowerPoint</vt:lpstr>
      <vt:lpstr>Презентация PowerPoint</vt:lpstr>
      <vt:lpstr>Динамика основных демографических показателей Архангельской области </vt:lpstr>
      <vt:lpstr>Презентация PowerPoint</vt:lpstr>
      <vt:lpstr>ПРОФИЛАКТИЧЕСКАЯ РАБОТА СРЕДИ ДЕТСКОГО НАСЕЛЕНИЯ АРХАНГЕЛЬСКОЙ ОБЛАСТИ  2016 </vt:lpstr>
      <vt:lpstr>Нормативно-правовые акты, регулирующие организацию медицинской помощи в образовательных учреждениях</vt:lpstr>
      <vt:lpstr>Медицинские кабинеты дошкольных образовательных организаций</vt:lpstr>
      <vt:lpstr>Презентация PowerPoint</vt:lpstr>
      <vt:lpstr>Организация медицинской помощи обучающимся в образовательных организациях</vt:lpstr>
      <vt:lpstr>Виды медицинской помощи, которые характерны для образовательных организаций</vt:lpstr>
      <vt:lpstr>Взаимодействие при оказании  медицинской помощи обучающимся</vt:lpstr>
      <vt:lpstr>Отдельные положения нормативно правовых актов</vt:lpstr>
      <vt:lpstr>Мероприятия по улучшению медицинского обслуживания обучающихся и воспитанников 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Удельный вес беременных женщин, поступивших под наблюдение в ЖК в 2011 г. ( % )</dc:title>
  <dc:creator>аепеапе</dc:creator>
  <cp:lastModifiedBy>turikovaoi</cp:lastModifiedBy>
  <cp:revision>780</cp:revision>
  <cp:lastPrinted>2017-04-21T12:50:15Z</cp:lastPrinted>
  <dcterms:created xsi:type="dcterms:W3CDTF">2012-03-31T14:40:00Z</dcterms:created>
  <dcterms:modified xsi:type="dcterms:W3CDTF">2017-04-26T14:07:07Z</dcterms:modified>
</cp:coreProperties>
</file>