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70" r:id="rId5"/>
    <p:sldId id="266" r:id="rId6"/>
    <p:sldId id="279" r:id="rId7"/>
    <p:sldId id="265" r:id="rId8"/>
    <p:sldId id="278" r:id="rId9"/>
    <p:sldId id="268" r:id="rId10"/>
    <p:sldId id="276" r:id="rId11"/>
    <p:sldId id="262" r:id="rId12"/>
    <p:sldId id="277" r:id="rId13"/>
    <p:sldId id="273" r:id="rId14"/>
    <p:sldId id="274" r:id="rId15"/>
    <p:sldId id="271" r:id="rId16"/>
    <p:sldId id="275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6" autoAdjust="0"/>
    <p:restoredTop sz="86427" autoAdjust="0"/>
  </p:normalViewPr>
  <p:slideViewPr>
    <p:cSldViewPr>
      <p:cViewPr varScale="1">
        <p:scale>
          <a:sx n="71" d="100"/>
          <a:sy n="71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9B236-D992-4CB6-B1B1-F0C4BD86321B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7F15924-8D07-4149-BC2A-35C1641E297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1</a:t>
          </a:r>
          <a:endParaRPr lang="ru-RU" sz="1800" dirty="0">
            <a:solidFill>
              <a:schemeClr val="tx1"/>
            </a:solidFill>
          </a:endParaRPr>
        </a:p>
      </dgm:t>
    </dgm:pt>
    <dgm:pt modelId="{2A65E6BA-668D-43A1-BBED-923E320FCABC}" type="parTrans" cxnId="{0DAD71DE-7A61-4135-89D3-A747B29F5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B1D46A-FF64-458B-9FA2-0F428FD474C9}" type="sibTrans" cxnId="{0DAD71DE-7A61-4135-89D3-A747B29F5E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A16305-3D60-43CA-9A3B-922123F2B37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2</a:t>
          </a:r>
          <a:endParaRPr lang="ru-RU" sz="1800" dirty="0">
            <a:solidFill>
              <a:schemeClr val="tx1"/>
            </a:solidFill>
          </a:endParaRPr>
        </a:p>
      </dgm:t>
    </dgm:pt>
    <dgm:pt modelId="{010817EB-C401-420D-936E-9B1F1CA36C01}" type="parTrans" cxnId="{E80794AA-4C4B-41C1-B491-FF5FFAF8A3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1EA467-DAD8-461A-9431-FCC4CF50E3A0}" type="sibTrans" cxnId="{E80794AA-4C4B-41C1-B491-FF5FFAF8A3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CCDFCF-DB25-4BC6-AB2F-315B9B3A6B3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Выявление талантливой молодежи среди учащихся общеобразовательных школ, учреждений СПО и ориентирование их на дальнейшее обучение по образовательным программа университета</a:t>
          </a:r>
          <a:endParaRPr lang="ru-RU" sz="1800" dirty="0">
            <a:solidFill>
              <a:schemeClr val="tx1"/>
            </a:solidFill>
          </a:endParaRPr>
        </a:p>
      </dgm:t>
    </dgm:pt>
    <dgm:pt modelId="{1215E695-16B4-4041-8858-D7DE38B3815E}" type="parTrans" cxnId="{2CAF095F-9B31-4670-ABB4-BF5706B04F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241F01-1EA9-498F-80BD-0C0F3AA466A9}" type="sibTrans" cxnId="{2CAF095F-9B31-4670-ABB4-BF5706B04F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72FF29-D706-4F90-8919-3B6130A7E81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3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endParaRPr lang="ru-RU" sz="1800" dirty="0">
            <a:solidFill>
              <a:schemeClr val="tx1"/>
            </a:solidFill>
          </a:endParaRPr>
        </a:p>
      </dgm:t>
    </dgm:pt>
    <dgm:pt modelId="{75A7B6F5-1D7C-44CA-B1BC-8CEAEFF8689E}" type="parTrans" cxnId="{C8730C07-1AFE-467B-B8CD-277DE3DE02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6008B2-616C-48ED-8128-D5C478701BED}" type="sibTrans" cxnId="{C8730C07-1AFE-467B-B8CD-277DE3DE02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220508-1FB3-4B50-9080-DA1D2B0360A4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B2E3646B-F340-4A36-8BD1-A9DF552B8132}" type="parTrans" cxnId="{1993A166-299E-466A-B1D6-039AB69F27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235D2A-F985-407E-93A7-DB6C1412E858}" type="sibTrans" cxnId="{1993A166-299E-466A-B1D6-039AB69F27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FC91E9-49AD-4858-AD35-6C7DB35C3EDF}">
      <dgm:prSet phldrT="[Текст]" custT="1"/>
      <dgm:spPr/>
      <dgm:t>
        <a:bodyPr/>
        <a:lstStyle/>
        <a:p>
          <a:endParaRPr lang="ru-RU" sz="1500" dirty="0">
            <a:solidFill>
              <a:schemeClr val="tx1"/>
            </a:solidFill>
          </a:endParaRPr>
        </a:p>
      </dgm:t>
    </dgm:pt>
    <dgm:pt modelId="{2A84AD91-3029-4E42-AC09-A9D1553025BC}" type="parTrans" cxnId="{90B374A7-8E94-48A8-B3E2-677F1F1E72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DEE407-4497-477D-B983-22BDFE93CF50}" type="sibTrans" cxnId="{90B374A7-8E94-48A8-B3E2-677F1F1E72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D00ABA-C5AA-4701-8C9D-F5EE751D923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</a:t>
          </a:r>
          <a:r>
            <a:rPr lang="ru-RU" dirty="0" err="1" smtClean="0">
              <a:solidFill>
                <a:schemeClr val="tx1"/>
              </a:solidFill>
            </a:rPr>
            <a:t>одействие</a:t>
          </a:r>
          <a:r>
            <a:rPr lang="ru-RU" dirty="0" smtClean="0">
              <a:solidFill>
                <a:schemeClr val="tx1"/>
              </a:solidFill>
            </a:rPr>
            <a:t> занятости учащейся молодежи и трудоустройству выпускников, мониторинг процессов  трудоустройства выпускников Университета</a:t>
          </a:r>
          <a:endParaRPr lang="ru-RU" dirty="0">
            <a:solidFill>
              <a:schemeClr val="tx1"/>
            </a:solidFill>
          </a:endParaRPr>
        </a:p>
      </dgm:t>
    </dgm:pt>
    <dgm:pt modelId="{BD3962BE-E18D-47B7-8F4A-C9DC6ED667F7}" type="parTrans" cxnId="{074CB540-2602-46FD-A91A-572054DC36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FBB4DB-B12A-496C-857D-84C83ECCB7AA}" type="sibTrans" cxnId="{074CB540-2602-46FD-A91A-572054DC36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EECB3B-FAD3-4AB5-B7A2-8C139C6D844C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1AE8F8A2-3EB6-4622-B4DE-0ADA2DEC6916}" type="parTrans" cxnId="{7C77BA76-A533-4B05-A815-7862F9094A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133A3C-670C-4FA8-AB12-61F996EE9A2C}" type="sibTrans" cxnId="{7C77BA76-A533-4B05-A815-7862F9094A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EC6DCC-91E5-4BFB-BE10-34228DD32C4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Формирование профессионально направленного контингента абитуриентов, желающих получить образование в институтах и колледжах университета и реализовать себя в качестве конкурентоспособных и высококвалифицированных специалистов на севере и в Арктике </a:t>
          </a:r>
          <a:endParaRPr lang="ru-RU" sz="1800" dirty="0">
            <a:solidFill>
              <a:schemeClr val="tx1"/>
            </a:solidFill>
          </a:endParaRPr>
        </a:p>
      </dgm:t>
    </dgm:pt>
    <dgm:pt modelId="{7F9B4A3F-CF06-46F1-B228-EE2B79AD7461}" type="sibTrans" cxnId="{DF00687E-431C-4B63-AC99-0E7A90F78D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548377-B0CF-48D3-82D2-75BFF99B8EBE}" type="parTrans" cxnId="{DF00687E-431C-4B63-AC99-0E7A90F78D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786DB6-9AFB-4EE3-A749-D10FC323031C}" type="pres">
      <dgm:prSet presAssocID="{F1F9B236-D992-4CB6-B1B1-F0C4BD863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5A185-E97D-47A9-B18F-975EFC7E15A5}" type="pres">
      <dgm:prSet presAssocID="{77F15924-8D07-4149-BC2A-35C1641E2972}" presName="composite" presStyleCnt="0"/>
      <dgm:spPr/>
    </dgm:pt>
    <dgm:pt modelId="{4004C153-152A-4B9F-A6BA-3F7E5313BAAC}" type="pres">
      <dgm:prSet presAssocID="{77F15924-8D07-4149-BC2A-35C1641E29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319A1-772C-4B58-883B-33609FC86742}" type="pres">
      <dgm:prSet presAssocID="{77F15924-8D07-4149-BC2A-35C1641E2972}" presName="descendantText" presStyleLbl="alignAcc1" presStyleIdx="0" presStyleCnt="3" custScaleX="102949" custScaleY="110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1533A-D25C-4B27-8E24-D96A73169279}" type="pres">
      <dgm:prSet presAssocID="{74B1D46A-FF64-458B-9FA2-0F428FD474C9}" presName="sp" presStyleCnt="0"/>
      <dgm:spPr/>
    </dgm:pt>
    <dgm:pt modelId="{71333AD1-0960-4FFB-8921-4381C64364F4}" type="pres">
      <dgm:prSet presAssocID="{C9A16305-3D60-43CA-9A3B-922123F2B37E}" presName="composite" presStyleCnt="0"/>
      <dgm:spPr/>
    </dgm:pt>
    <dgm:pt modelId="{CF092481-16A5-41D4-92A2-D0BC13D88A35}" type="pres">
      <dgm:prSet presAssocID="{C9A16305-3D60-43CA-9A3B-922123F2B3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2A674-164C-47CE-9F41-BAADC88B09CB}" type="pres">
      <dgm:prSet presAssocID="{C9A16305-3D60-43CA-9A3B-922123F2B37E}" presName="descendantText" presStyleLbl="alignAcc1" presStyleIdx="1" presStyleCnt="3" custScaleX="102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42DF4-A3DD-4451-88BD-EB3B56ABC533}" type="pres">
      <dgm:prSet presAssocID="{9D1EA467-DAD8-461A-9431-FCC4CF50E3A0}" presName="sp" presStyleCnt="0"/>
      <dgm:spPr/>
    </dgm:pt>
    <dgm:pt modelId="{332479A0-C881-47DD-95A1-07670A2E5588}" type="pres">
      <dgm:prSet presAssocID="{A072FF29-D706-4F90-8919-3B6130A7E81B}" presName="composite" presStyleCnt="0"/>
      <dgm:spPr/>
    </dgm:pt>
    <dgm:pt modelId="{ED2CAC79-1EF0-4FDC-9F1C-292C9D9B35FA}" type="pres">
      <dgm:prSet presAssocID="{A072FF29-D706-4F90-8919-3B6130A7E8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83FA-09C3-4D83-B562-19E35D7ABAE3}" type="pres">
      <dgm:prSet presAssocID="{A072FF29-D706-4F90-8919-3B6130A7E81B}" presName="descendantText" presStyleLbl="alignAcc1" presStyleIdx="2" presStyleCnt="3" custScaleX="101124" custLinFactNeighborX="-424" custLinFactNeighborY="-2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D71DE-7A61-4135-89D3-A747B29F5EB7}" srcId="{F1F9B236-D992-4CB6-B1B1-F0C4BD86321B}" destId="{77F15924-8D07-4149-BC2A-35C1641E2972}" srcOrd="0" destOrd="0" parTransId="{2A65E6BA-668D-43A1-BBED-923E320FCABC}" sibTransId="{74B1D46A-FF64-458B-9FA2-0F428FD474C9}"/>
    <dgm:cxn modelId="{1993A166-299E-466A-B1D6-039AB69F2768}" srcId="{77F15924-8D07-4149-BC2A-35C1641E2972}" destId="{D7220508-1FB3-4B50-9080-DA1D2B0360A4}" srcOrd="2" destOrd="0" parTransId="{B2E3646B-F340-4A36-8BD1-A9DF552B8132}" sibTransId="{D9235D2A-F985-407E-93A7-DB6C1412E858}"/>
    <dgm:cxn modelId="{90B374A7-8E94-48A8-B3E2-677F1F1E7252}" srcId="{77F15924-8D07-4149-BC2A-35C1641E2972}" destId="{99FC91E9-49AD-4858-AD35-6C7DB35C3EDF}" srcOrd="0" destOrd="0" parTransId="{2A84AD91-3029-4E42-AC09-A9D1553025BC}" sibTransId="{82DEE407-4497-477D-B983-22BDFE93CF50}"/>
    <dgm:cxn modelId="{801AC2EA-AECC-491E-A7FF-574EEDBE9C9A}" type="presOf" srcId="{D7220508-1FB3-4B50-9080-DA1D2B0360A4}" destId="{C43319A1-772C-4B58-883B-33609FC86742}" srcOrd="0" destOrd="2" presId="urn:microsoft.com/office/officeart/2005/8/layout/chevron2"/>
    <dgm:cxn modelId="{DF00687E-431C-4B63-AC99-0E7A90F78DB1}" srcId="{77F15924-8D07-4149-BC2A-35C1641E2972}" destId="{D0EC6DCC-91E5-4BFB-BE10-34228DD32C4B}" srcOrd="1" destOrd="0" parTransId="{17548377-B0CF-48D3-82D2-75BFF99B8EBE}" sibTransId="{7F9B4A3F-CF06-46F1-B228-EE2B79AD7461}"/>
    <dgm:cxn modelId="{2CAF095F-9B31-4670-ABB4-BF5706B04F36}" srcId="{C9A16305-3D60-43CA-9A3B-922123F2B37E}" destId="{C1CCDFCF-DB25-4BC6-AB2F-315B9B3A6B31}" srcOrd="0" destOrd="0" parTransId="{1215E695-16B4-4041-8858-D7DE38B3815E}" sibTransId="{2A241F01-1EA9-498F-80BD-0C0F3AA466A9}"/>
    <dgm:cxn modelId="{7FC2A89C-88DC-477B-BC1C-31F57218AC96}" type="presOf" srcId="{98D00ABA-C5AA-4701-8C9D-F5EE751D9234}" destId="{6FC883FA-09C3-4D83-B562-19E35D7ABAE3}" srcOrd="0" destOrd="0" presId="urn:microsoft.com/office/officeart/2005/8/layout/chevron2"/>
    <dgm:cxn modelId="{B899C1E1-4D2C-413A-B3C2-96E361DB2107}" type="presOf" srcId="{F1F9B236-D992-4CB6-B1B1-F0C4BD86321B}" destId="{EB786DB6-9AFB-4EE3-A749-D10FC323031C}" srcOrd="0" destOrd="0" presId="urn:microsoft.com/office/officeart/2005/8/layout/chevron2"/>
    <dgm:cxn modelId="{DB853788-E18D-43E3-A897-D38DCAB4FF56}" type="presOf" srcId="{77F15924-8D07-4149-BC2A-35C1641E2972}" destId="{4004C153-152A-4B9F-A6BA-3F7E5313BAAC}" srcOrd="0" destOrd="0" presId="urn:microsoft.com/office/officeart/2005/8/layout/chevron2"/>
    <dgm:cxn modelId="{C8730C07-1AFE-467B-B8CD-277DE3DE0244}" srcId="{F1F9B236-D992-4CB6-B1B1-F0C4BD86321B}" destId="{A072FF29-D706-4F90-8919-3B6130A7E81B}" srcOrd="2" destOrd="0" parTransId="{75A7B6F5-1D7C-44CA-B1BC-8CEAEFF8689E}" sibTransId="{B06008B2-616C-48ED-8128-D5C478701BED}"/>
    <dgm:cxn modelId="{8D839EBF-BA39-45E6-9EE9-9D333D810D84}" type="presOf" srcId="{C1CCDFCF-DB25-4BC6-AB2F-315B9B3A6B31}" destId="{1DC2A674-164C-47CE-9F41-BAADC88B09CB}" srcOrd="0" destOrd="0" presId="urn:microsoft.com/office/officeart/2005/8/layout/chevron2"/>
    <dgm:cxn modelId="{BC970CAC-6513-43F1-9884-7FA97830223F}" type="presOf" srcId="{99FC91E9-49AD-4858-AD35-6C7DB35C3EDF}" destId="{C43319A1-772C-4B58-883B-33609FC86742}" srcOrd="0" destOrd="0" presId="urn:microsoft.com/office/officeart/2005/8/layout/chevron2"/>
    <dgm:cxn modelId="{93B73ECC-EEBA-487F-AE83-AAFB163D4500}" type="presOf" srcId="{D0EC6DCC-91E5-4BFB-BE10-34228DD32C4B}" destId="{C43319A1-772C-4B58-883B-33609FC86742}" srcOrd="0" destOrd="1" presId="urn:microsoft.com/office/officeart/2005/8/layout/chevron2"/>
    <dgm:cxn modelId="{074CB540-2602-46FD-A91A-572054DC36A7}" srcId="{A072FF29-D706-4F90-8919-3B6130A7E81B}" destId="{98D00ABA-C5AA-4701-8C9D-F5EE751D9234}" srcOrd="0" destOrd="0" parTransId="{BD3962BE-E18D-47B7-8F4A-C9DC6ED667F7}" sibTransId="{16FBB4DB-B12A-496C-857D-84C83ECCB7AA}"/>
    <dgm:cxn modelId="{43811F90-AF52-40D5-B90C-85836830993A}" type="presOf" srcId="{A072FF29-D706-4F90-8919-3B6130A7E81B}" destId="{ED2CAC79-1EF0-4FDC-9F1C-292C9D9B35FA}" srcOrd="0" destOrd="0" presId="urn:microsoft.com/office/officeart/2005/8/layout/chevron2"/>
    <dgm:cxn modelId="{E80794AA-4C4B-41C1-B491-FF5FFAF8A3E5}" srcId="{F1F9B236-D992-4CB6-B1B1-F0C4BD86321B}" destId="{C9A16305-3D60-43CA-9A3B-922123F2B37E}" srcOrd="1" destOrd="0" parTransId="{010817EB-C401-420D-936E-9B1F1CA36C01}" sibTransId="{9D1EA467-DAD8-461A-9431-FCC4CF50E3A0}"/>
    <dgm:cxn modelId="{7C77BA76-A533-4B05-A815-7862F9094A75}" srcId="{A072FF29-D706-4F90-8919-3B6130A7E81B}" destId="{C7EECB3B-FAD3-4AB5-B7A2-8C139C6D844C}" srcOrd="1" destOrd="0" parTransId="{1AE8F8A2-3EB6-4622-B4DE-0ADA2DEC6916}" sibTransId="{38133A3C-670C-4FA8-AB12-61F996EE9A2C}"/>
    <dgm:cxn modelId="{3201DE23-392B-4501-A742-2A21D91DD21F}" type="presOf" srcId="{C7EECB3B-FAD3-4AB5-B7A2-8C139C6D844C}" destId="{6FC883FA-09C3-4D83-B562-19E35D7ABAE3}" srcOrd="0" destOrd="1" presId="urn:microsoft.com/office/officeart/2005/8/layout/chevron2"/>
    <dgm:cxn modelId="{E8C8149A-849B-4AD6-A350-1C2F1112D84B}" type="presOf" srcId="{C9A16305-3D60-43CA-9A3B-922123F2B37E}" destId="{CF092481-16A5-41D4-92A2-D0BC13D88A35}" srcOrd="0" destOrd="0" presId="urn:microsoft.com/office/officeart/2005/8/layout/chevron2"/>
    <dgm:cxn modelId="{B4FC714C-7B94-4357-87DA-DEAB86F7DDAF}" type="presParOf" srcId="{EB786DB6-9AFB-4EE3-A749-D10FC323031C}" destId="{8A15A185-E97D-47A9-B18F-975EFC7E15A5}" srcOrd="0" destOrd="0" presId="urn:microsoft.com/office/officeart/2005/8/layout/chevron2"/>
    <dgm:cxn modelId="{747848CC-D1BE-4841-B2B4-DEF95117DB6D}" type="presParOf" srcId="{8A15A185-E97D-47A9-B18F-975EFC7E15A5}" destId="{4004C153-152A-4B9F-A6BA-3F7E5313BAAC}" srcOrd="0" destOrd="0" presId="urn:microsoft.com/office/officeart/2005/8/layout/chevron2"/>
    <dgm:cxn modelId="{E2697273-FFA7-4A94-B5CC-62E89A6452CE}" type="presParOf" srcId="{8A15A185-E97D-47A9-B18F-975EFC7E15A5}" destId="{C43319A1-772C-4B58-883B-33609FC86742}" srcOrd="1" destOrd="0" presId="urn:microsoft.com/office/officeart/2005/8/layout/chevron2"/>
    <dgm:cxn modelId="{DB4E4EB6-DC4B-4DD2-8775-39BF884593AF}" type="presParOf" srcId="{EB786DB6-9AFB-4EE3-A749-D10FC323031C}" destId="{90D1533A-D25C-4B27-8E24-D96A73169279}" srcOrd="1" destOrd="0" presId="urn:microsoft.com/office/officeart/2005/8/layout/chevron2"/>
    <dgm:cxn modelId="{56F5A2FD-994F-4545-ADF5-31B100B17256}" type="presParOf" srcId="{EB786DB6-9AFB-4EE3-A749-D10FC323031C}" destId="{71333AD1-0960-4FFB-8921-4381C64364F4}" srcOrd="2" destOrd="0" presId="urn:microsoft.com/office/officeart/2005/8/layout/chevron2"/>
    <dgm:cxn modelId="{733450DC-E8D8-4D84-8D5E-6EF3444ABFC9}" type="presParOf" srcId="{71333AD1-0960-4FFB-8921-4381C64364F4}" destId="{CF092481-16A5-41D4-92A2-D0BC13D88A35}" srcOrd="0" destOrd="0" presId="urn:microsoft.com/office/officeart/2005/8/layout/chevron2"/>
    <dgm:cxn modelId="{E29674CD-AD47-4850-8FF4-CF195B9BF2B3}" type="presParOf" srcId="{71333AD1-0960-4FFB-8921-4381C64364F4}" destId="{1DC2A674-164C-47CE-9F41-BAADC88B09CB}" srcOrd="1" destOrd="0" presId="urn:microsoft.com/office/officeart/2005/8/layout/chevron2"/>
    <dgm:cxn modelId="{84B284CC-BB28-48F8-A8E6-2322EDAAA5CE}" type="presParOf" srcId="{EB786DB6-9AFB-4EE3-A749-D10FC323031C}" destId="{AF242DF4-A3DD-4451-88BD-EB3B56ABC533}" srcOrd="3" destOrd="0" presId="urn:microsoft.com/office/officeart/2005/8/layout/chevron2"/>
    <dgm:cxn modelId="{4D88D374-2BE7-42CF-A577-2A7EC37F800F}" type="presParOf" srcId="{EB786DB6-9AFB-4EE3-A749-D10FC323031C}" destId="{332479A0-C881-47DD-95A1-07670A2E5588}" srcOrd="4" destOrd="0" presId="urn:microsoft.com/office/officeart/2005/8/layout/chevron2"/>
    <dgm:cxn modelId="{CBFAD8A4-038E-44AD-B8F5-258746F2BE06}" type="presParOf" srcId="{332479A0-C881-47DD-95A1-07670A2E5588}" destId="{ED2CAC79-1EF0-4FDC-9F1C-292C9D9B35FA}" srcOrd="0" destOrd="0" presId="urn:microsoft.com/office/officeart/2005/8/layout/chevron2"/>
    <dgm:cxn modelId="{59E772A4-4DF3-4FC6-A795-F5F43D647D58}" type="presParOf" srcId="{332479A0-C881-47DD-95A1-07670A2E5588}" destId="{6FC883FA-09C3-4D83-B562-19E35D7ABA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04CBD-88C6-4E23-B15A-5353196309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07EA5D-6A9A-4026-9083-35AB779EABF3}">
      <dgm:prSet phldrT="[Текст]"/>
      <dgm:spPr/>
      <dgm:t>
        <a:bodyPr/>
        <a:lstStyle/>
        <a:p>
          <a:r>
            <a:rPr lang="ru-RU" dirty="0" smtClean="0"/>
            <a:t>Отсутствие возможности для системной работы с одаренными детьми из-за нерешенности вопросов по созданию  Университетского лицея</a:t>
          </a:r>
          <a:endParaRPr lang="ru-RU" dirty="0"/>
        </a:p>
      </dgm:t>
    </dgm:pt>
    <dgm:pt modelId="{789363B8-E701-4C7F-A016-5630843758E0}" type="parTrans" cxnId="{86FF30EF-D265-44D8-9D09-E9CABD41B3E3}">
      <dgm:prSet/>
      <dgm:spPr/>
      <dgm:t>
        <a:bodyPr/>
        <a:lstStyle/>
        <a:p>
          <a:endParaRPr lang="ru-RU"/>
        </a:p>
      </dgm:t>
    </dgm:pt>
    <dgm:pt modelId="{FBE833C3-54AD-44FE-8765-319F18817F99}" type="sibTrans" cxnId="{86FF30EF-D265-44D8-9D09-E9CABD41B3E3}">
      <dgm:prSet/>
      <dgm:spPr/>
      <dgm:t>
        <a:bodyPr/>
        <a:lstStyle/>
        <a:p>
          <a:endParaRPr lang="ru-RU"/>
        </a:p>
      </dgm:t>
    </dgm:pt>
    <dgm:pt modelId="{AF0CC254-1E59-4911-87ED-65D684B014FA}">
      <dgm:prSet/>
      <dgm:spPr/>
      <dgm:t>
        <a:bodyPr/>
        <a:lstStyle/>
        <a:p>
          <a:r>
            <a:rPr lang="ru-RU" smtClean="0"/>
            <a:t>Недостаточная активность работодателей по формированию запроса на подготовку кадров в рамках целевого приема</a:t>
          </a:r>
          <a:endParaRPr lang="ru-RU" dirty="0" smtClean="0"/>
        </a:p>
      </dgm:t>
    </dgm:pt>
    <dgm:pt modelId="{BC729E18-0FAF-4315-9909-E487A7A9E4D5}" type="parTrans" cxnId="{71114072-86E9-4DE0-AF53-00FA752C9C0D}">
      <dgm:prSet/>
      <dgm:spPr/>
      <dgm:t>
        <a:bodyPr/>
        <a:lstStyle/>
        <a:p>
          <a:endParaRPr lang="ru-RU"/>
        </a:p>
      </dgm:t>
    </dgm:pt>
    <dgm:pt modelId="{A0A2A087-D09A-45EA-A4C8-27E03BC7DDBA}" type="sibTrans" cxnId="{71114072-86E9-4DE0-AF53-00FA752C9C0D}">
      <dgm:prSet/>
      <dgm:spPr/>
      <dgm:t>
        <a:bodyPr/>
        <a:lstStyle/>
        <a:p>
          <a:endParaRPr lang="ru-RU"/>
        </a:p>
      </dgm:t>
    </dgm:pt>
    <dgm:pt modelId="{05EFB376-79B7-493F-8FAE-204C02D33A5B}">
      <dgm:prSet/>
      <dgm:spPr/>
      <dgm:t>
        <a:bodyPr/>
        <a:lstStyle/>
        <a:p>
          <a:r>
            <a:rPr lang="ru-RU" dirty="0" smtClean="0"/>
            <a:t>Отсутствие предложений на рынке труда для выпускников некоторых направлений подготовки и, в связи с этим, отток молодых специалистов из региона</a:t>
          </a:r>
        </a:p>
      </dgm:t>
    </dgm:pt>
    <dgm:pt modelId="{05AEF391-E083-4824-A989-6ECEFC5357E5}" type="parTrans" cxnId="{E980F776-ACD1-431C-BC4F-AB5FD5C049C4}">
      <dgm:prSet/>
      <dgm:spPr/>
      <dgm:t>
        <a:bodyPr/>
        <a:lstStyle/>
        <a:p>
          <a:endParaRPr lang="ru-RU"/>
        </a:p>
      </dgm:t>
    </dgm:pt>
    <dgm:pt modelId="{7FB4D6E5-BE31-4BC3-AB6D-AAEBA49D8D0A}" type="sibTrans" cxnId="{E980F776-ACD1-431C-BC4F-AB5FD5C049C4}">
      <dgm:prSet/>
      <dgm:spPr/>
      <dgm:t>
        <a:bodyPr/>
        <a:lstStyle/>
        <a:p>
          <a:endParaRPr lang="ru-RU"/>
        </a:p>
      </dgm:t>
    </dgm:pt>
    <dgm:pt modelId="{BD62F10A-4F96-4999-B2A4-9262E755E502}">
      <dgm:prSet/>
      <dgm:spPr/>
      <dgm:t>
        <a:bodyPr/>
        <a:lstStyle/>
        <a:p>
          <a:r>
            <a:rPr lang="ru-RU" smtClean="0"/>
            <a:t>Узкий круг предприятий и учреждений, активно и регулярно участвующих  в мероприятиях университета</a:t>
          </a:r>
          <a:endParaRPr lang="ru-RU" dirty="0" smtClean="0"/>
        </a:p>
      </dgm:t>
    </dgm:pt>
    <dgm:pt modelId="{86BE11AA-14FF-4AA3-ACEE-62F7921F6890}" type="parTrans" cxnId="{0AA2987E-C47B-400D-97D0-5AE75D76FF41}">
      <dgm:prSet/>
      <dgm:spPr/>
      <dgm:t>
        <a:bodyPr/>
        <a:lstStyle/>
        <a:p>
          <a:endParaRPr lang="ru-RU"/>
        </a:p>
      </dgm:t>
    </dgm:pt>
    <dgm:pt modelId="{1C73657F-C253-4B2B-91D2-B98F74909D5B}" type="sibTrans" cxnId="{0AA2987E-C47B-400D-97D0-5AE75D76FF41}">
      <dgm:prSet/>
      <dgm:spPr/>
      <dgm:t>
        <a:bodyPr/>
        <a:lstStyle/>
        <a:p>
          <a:endParaRPr lang="ru-RU"/>
        </a:p>
      </dgm:t>
    </dgm:pt>
    <dgm:pt modelId="{32834A52-53AB-4385-B2FB-A65C440EA6D1}" type="pres">
      <dgm:prSet presAssocID="{0BE04CBD-88C6-4E23-B15A-5353196309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58621-CB3D-4E3B-AF00-A458D8D30DEE}" type="pres">
      <dgm:prSet presAssocID="{2107EA5D-6A9A-4026-9083-35AB779EAB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AD84C-ACCB-48FC-B985-577644B57A63}" type="pres">
      <dgm:prSet presAssocID="{FBE833C3-54AD-44FE-8765-319F18817F99}" presName="spacer" presStyleCnt="0"/>
      <dgm:spPr/>
    </dgm:pt>
    <dgm:pt modelId="{D191D512-BFAA-4BCD-8E2C-7A5DBE7076D4}" type="pres">
      <dgm:prSet presAssocID="{AF0CC254-1E59-4911-87ED-65D684B014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3B952-D3C0-41A2-A200-24DFA558451B}" type="pres">
      <dgm:prSet presAssocID="{A0A2A087-D09A-45EA-A4C8-27E03BC7DDBA}" presName="spacer" presStyleCnt="0"/>
      <dgm:spPr/>
    </dgm:pt>
    <dgm:pt modelId="{A7582A04-ABF0-4524-9481-B0B4507F7F30}" type="pres">
      <dgm:prSet presAssocID="{05EFB376-79B7-493F-8FAE-204C02D33A5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BFFE5-B704-4099-9980-B1AC1940326C}" type="pres">
      <dgm:prSet presAssocID="{7FB4D6E5-BE31-4BC3-AB6D-AAEBA49D8D0A}" presName="spacer" presStyleCnt="0"/>
      <dgm:spPr/>
    </dgm:pt>
    <dgm:pt modelId="{9F02A2EE-9107-4541-8072-84B6C9AE3A20}" type="pres">
      <dgm:prSet presAssocID="{BD62F10A-4F96-4999-B2A4-9262E755E5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C8ACEC-2450-4F59-BA2E-3A38C79CDA4C}" type="presOf" srcId="{2107EA5D-6A9A-4026-9083-35AB779EABF3}" destId="{17958621-CB3D-4E3B-AF00-A458D8D30DEE}" srcOrd="0" destOrd="0" presId="urn:microsoft.com/office/officeart/2005/8/layout/vList2"/>
    <dgm:cxn modelId="{C501B139-9202-43AE-9753-E4803E843D22}" type="presOf" srcId="{0BE04CBD-88C6-4E23-B15A-535319630997}" destId="{32834A52-53AB-4385-B2FB-A65C440EA6D1}" srcOrd="0" destOrd="0" presId="urn:microsoft.com/office/officeart/2005/8/layout/vList2"/>
    <dgm:cxn modelId="{0AA2987E-C47B-400D-97D0-5AE75D76FF41}" srcId="{0BE04CBD-88C6-4E23-B15A-535319630997}" destId="{BD62F10A-4F96-4999-B2A4-9262E755E502}" srcOrd="3" destOrd="0" parTransId="{86BE11AA-14FF-4AA3-ACEE-62F7921F6890}" sibTransId="{1C73657F-C253-4B2B-91D2-B98F74909D5B}"/>
    <dgm:cxn modelId="{6B3F8753-1F63-4AF5-96FB-61F062F570F5}" type="presOf" srcId="{BD62F10A-4F96-4999-B2A4-9262E755E502}" destId="{9F02A2EE-9107-4541-8072-84B6C9AE3A20}" srcOrd="0" destOrd="0" presId="urn:microsoft.com/office/officeart/2005/8/layout/vList2"/>
    <dgm:cxn modelId="{71114072-86E9-4DE0-AF53-00FA752C9C0D}" srcId="{0BE04CBD-88C6-4E23-B15A-535319630997}" destId="{AF0CC254-1E59-4911-87ED-65D684B014FA}" srcOrd="1" destOrd="0" parTransId="{BC729E18-0FAF-4315-9909-E487A7A9E4D5}" sibTransId="{A0A2A087-D09A-45EA-A4C8-27E03BC7DDBA}"/>
    <dgm:cxn modelId="{86FF30EF-D265-44D8-9D09-E9CABD41B3E3}" srcId="{0BE04CBD-88C6-4E23-B15A-535319630997}" destId="{2107EA5D-6A9A-4026-9083-35AB779EABF3}" srcOrd="0" destOrd="0" parTransId="{789363B8-E701-4C7F-A016-5630843758E0}" sibTransId="{FBE833C3-54AD-44FE-8765-319F18817F99}"/>
    <dgm:cxn modelId="{161DAE16-DBBD-4EB7-B21D-8B38DBEEBCA7}" type="presOf" srcId="{AF0CC254-1E59-4911-87ED-65D684B014FA}" destId="{D191D512-BFAA-4BCD-8E2C-7A5DBE7076D4}" srcOrd="0" destOrd="0" presId="urn:microsoft.com/office/officeart/2005/8/layout/vList2"/>
    <dgm:cxn modelId="{C58B4563-CE41-446D-AB32-487D6A7BED01}" type="presOf" srcId="{05EFB376-79B7-493F-8FAE-204C02D33A5B}" destId="{A7582A04-ABF0-4524-9481-B0B4507F7F30}" srcOrd="0" destOrd="0" presId="urn:microsoft.com/office/officeart/2005/8/layout/vList2"/>
    <dgm:cxn modelId="{E980F776-ACD1-431C-BC4F-AB5FD5C049C4}" srcId="{0BE04CBD-88C6-4E23-B15A-535319630997}" destId="{05EFB376-79B7-493F-8FAE-204C02D33A5B}" srcOrd="2" destOrd="0" parTransId="{05AEF391-E083-4824-A989-6ECEFC5357E5}" sibTransId="{7FB4D6E5-BE31-4BC3-AB6D-AAEBA49D8D0A}"/>
    <dgm:cxn modelId="{0EC3DCF1-633A-4A78-9ABF-DE7749B12815}" type="presParOf" srcId="{32834A52-53AB-4385-B2FB-A65C440EA6D1}" destId="{17958621-CB3D-4E3B-AF00-A458D8D30DEE}" srcOrd="0" destOrd="0" presId="urn:microsoft.com/office/officeart/2005/8/layout/vList2"/>
    <dgm:cxn modelId="{76E62127-3C6D-45E1-9F38-397F79AFA205}" type="presParOf" srcId="{32834A52-53AB-4385-B2FB-A65C440EA6D1}" destId="{87BAD84C-ACCB-48FC-B985-577644B57A63}" srcOrd="1" destOrd="0" presId="urn:microsoft.com/office/officeart/2005/8/layout/vList2"/>
    <dgm:cxn modelId="{55765526-D21D-4012-952B-037A865AFE40}" type="presParOf" srcId="{32834A52-53AB-4385-B2FB-A65C440EA6D1}" destId="{D191D512-BFAA-4BCD-8E2C-7A5DBE7076D4}" srcOrd="2" destOrd="0" presId="urn:microsoft.com/office/officeart/2005/8/layout/vList2"/>
    <dgm:cxn modelId="{A776EDAA-6F70-4933-8753-89D4E2913F0E}" type="presParOf" srcId="{32834A52-53AB-4385-B2FB-A65C440EA6D1}" destId="{22D3B952-D3C0-41A2-A200-24DFA558451B}" srcOrd="3" destOrd="0" presId="urn:microsoft.com/office/officeart/2005/8/layout/vList2"/>
    <dgm:cxn modelId="{ABFE70E5-22AF-48FF-A9AE-E9188B730E36}" type="presParOf" srcId="{32834A52-53AB-4385-B2FB-A65C440EA6D1}" destId="{A7582A04-ABF0-4524-9481-B0B4507F7F30}" srcOrd="4" destOrd="0" presId="urn:microsoft.com/office/officeart/2005/8/layout/vList2"/>
    <dgm:cxn modelId="{3813643E-3329-4E16-BDBC-6B2FB6EC38A5}" type="presParOf" srcId="{32834A52-53AB-4385-B2FB-A65C440EA6D1}" destId="{5EFBFFE5-B704-4099-9980-B1AC1940326C}" srcOrd="5" destOrd="0" presId="urn:microsoft.com/office/officeart/2005/8/layout/vList2"/>
    <dgm:cxn modelId="{B4189992-57E0-474C-A7D0-5C41A313FC21}" type="presParOf" srcId="{32834A52-53AB-4385-B2FB-A65C440EA6D1}" destId="{9F02A2EE-9107-4541-8072-84B6C9AE3A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E0583-5ED9-46BC-B4E7-3E4082720C0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23E9A-5C70-4D8A-8B5C-EBE198F0DBFF}">
      <dgm:prSet phldrT="[Текст]"/>
      <dgm:spPr/>
      <dgm:t>
        <a:bodyPr/>
        <a:lstStyle/>
        <a:p>
          <a:r>
            <a:rPr lang="ru-RU" dirty="0" smtClean="0"/>
            <a:t>Организовать в Архангельской области работу летних </a:t>
          </a:r>
          <a:r>
            <a:rPr lang="ru-RU" dirty="0" err="1" smtClean="0"/>
            <a:t>профориентационных</a:t>
          </a:r>
          <a:r>
            <a:rPr lang="ru-RU" dirty="0" smtClean="0"/>
            <a:t> лагерей (смен) для детей среднего и старшего школьного возраста </a:t>
          </a:r>
          <a:endParaRPr lang="ru-RU" dirty="0"/>
        </a:p>
      </dgm:t>
    </dgm:pt>
    <dgm:pt modelId="{1BFEBB38-08C0-4F48-B69C-C38B386F60B0}" type="parTrans" cxnId="{0FA951B0-B67A-43D0-A04F-98C54516FB1E}">
      <dgm:prSet/>
      <dgm:spPr/>
      <dgm:t>
        <a:bodyPr/>
        <a:lstStyle/>
        <a:p>
          <a:endParaRPr lang="ru-RU"/>
        </a:p>
      </dgm:t>
    </dgm:pt>
    <dgm:pt modelId="{E40AF6B6-D855-4EA2-BF02-020CBE5A3C5C}" type="sibTrans" cxnId="{0FA951B0-B67A-43D0-A04F-98C54516FB1E}">
      <dgm:prSet/>
      <dgm:spPr/>
      <dgm:t>
        <a:bodyPr/>
        <a:lstStyle/>
        <a:p>
          <a:endParaRPr lang="ru-RU"/>
        </a:p>
      </dgm:t>
    </dgm:pt>
    <dgm:pt modelId="{8F78532A-F07E-4E00-BCD8-11DB3FA186C3}">
      <dgm:prSet/>
      <dgm:spPr/>
      <dgm:t>
        <a:bodyPr/>
        <a:lstStyle/>
        <a:p>
          <a:r>
            <a:rPr lang="ru-RU" dirty="0" smtClean="0"/>
            <a:t>Повысить эффективность организации целевого приема посредством проведения совместной работы университета, органов местного самоуправления, региональных министерств с предприятиями и организациями Архангельской области</a:t>
          </a:r>
        </a:p>
      </dgm:t>
    </dgm:pt>
    <dgm:pt modelId="{7CF53C3D-D578-4198-A990-6A7BDA0B675F}" type="parTrans" cxnId="{FF8DE908-A410-412F-B962-EC40F1946BCE}">
      <dgm:prSet/>
      <dgm:spPr/>
      <dgm:t>
        <a:bodyPr/>
        <a:lstStyle/>
        <a:p>
          <a:endParaRPr lang="ru-RU"/>
        </a:p>
      </dgm:t>
    </dgm:pt>
    <dgm:pt modelId="{1A87ECEA-E3E7-4B29-B49B-1E7479A90122}" type="sibTrans" cxnId="{FF8DE908-A410-412F-B962-EC40F1946BCE}">
      <dgm:prSet/>
      <dgm:spPr/>
      <dgm:t>
        <a:bodyPr/>
        <a:lstStyle/>
        <a:p>
          <a:endParaRPr lang="ru-RU"/>
        </a:p>
      </dgm:t>
    </dgm:pt>
    <dgm:pt modelId="{0397E590-EBB4-4DF0-9669-FE7CBC945885}">
      <dgm:prSet/>
      <dgm:spPr/>
      <dgm:t>
        <a:bodyPr/>
        <a:lstStyle/>
        <a:p>
          <a:r>
            <a:rPr lang="ru-RU" dirty="0" smtClean="0"/>
            <a:t>Организовать встречи представителей муниципальных образований со студентами университета с целью  содействия трудоустройству выпускников и удовлетворения потребности муниципальных образований в квалифицированных кадрах </a:t>
          </a:r>
        </a:p>
      </dgm:t>
    </dgm:pt>
    <dgm:pt modelId="{DD5B353B-D962-4DBF-9A26-2E8A4A36839A}" type="parTrans" cxnId="{0CEE1A37-FBBB-4EB8-A9A5-DEF2E581AE5F}">
      <dgm:prSet/>
      <dgm:spPr/>
      <dgm:t>
        <a:bodyPr/>
        <a:lstStyle/>
        <a:p>
          <a:endParaRPr lang="ru-RU"/>
        </a:p>
      </dgm:t>
    </dgm:pt>
    <dgm:pt modelId="{83EAB4CF-252E-488A-9697-A6F4B700D02C}" type="sibTrans" cxnId="{0CEE1A37-FBBB-4EB8-A9A5-DEF2E581AE5F}">
      <dgm:prSet/>
      <dgm:spPr/>
      <dgm:t>
        <a:bodyPr/>
        <a:lstStyle/>
        <a:p>
          <a:endParaRPr lang="ru-RU"/>
        </a:p>
      </dgm:t>
    </dgm:pt>
    <dgm:pt modelId="{CD4C20C5-1145-4E55-99E1-262F4E396599}" type="pres">
      <dgm:prSet presAssocID="{31EE0583-5ED9-46BC-B4E7-3E4082720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40477-86D5-4E2A-A75E-670A31AE5E7B}" type="pres">
      <dgm:prSet presAssocID="{5E423E9A-5C70-4D8A-8B5C-EBE198F0DB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14BC4-3468-4407-B46A-2B80D830970F}" type="pres">
      <dgm:prSet presAssocID="{E40AF6B6-D855-4EA2-BF02-020CBE5A3C5C}" presName="spacer" presStyleCnt="0"/>
      <dgm:spPr/>
    </dgm:pt>
    <dgm:pt modelId="{E0D17BB1-3E10-424F-AB59-3165A352F0C6}" type="pres">
      <dgm:prSet presAssocID="{8F78532A-F07E-4E00-BCD8-11DB3FA186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9909A-EC65-4D84-B9A1-5ABF3AB63B7C}" type="pres">
      <dgm:prSet presAssocID="{1A87ECEA-E3E7-4B29-B49B-1E7479A90122}" presName="spacer" presStyleCnt="0"/>
      <dgm:spPr/>
    </dgm:pt>
    <dgm:pt modelId="{BC6BE423-3FC2-4D7F-AC57-72FCA351B285}" type="pres">
      <dgm:prSet presAssocID="{0397E590-EBB4-4DF0-9669-FE7CBC9458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1A37-FBBB-4EB8-A9A5-DEF2E581AE5F}" srcId="{31EE0583-5ED9-46BC-B4E7-3E4082720C0A}" destId="{0397E590-EBB4-4DF0-9669-FE7CBC945885}" srcOrd="2" destOrd="0" parTransId="{DD5B353B-D962-4DBF-9A26-2E8A4A36839A}" sibTransId="{83EAB4CF-252E-488A-9697-A6F4B700D02C}"/>
    <dgm:cxn modelId="{FF8DE908-A410-412F-B962-EC40F1946BCE}" srcId="{31EE0583-5ED9-46BC-B4E7-3E4082720C0A}" destId="{8F78532A-F07E-4E00-BCD8-11DB3FA186C3}" srcOrd="1" destOrd="0" parTransId="{7CF53C3D-D578-4198-A990-6A7BDA0B675F}" sibTransId="{1A87ECEA-E3E7-4B29-B49B-1E7479A90122}"/>
    <dgm:cxn modelId="{26AD7C9C-8E5F-453C-BBB5-1AD6C1649615}" type="presOf" srcId="{31EE0583-5ED9-46BC-B4E7-3E4082720C0A}" destId="{CD4C20C5-1145-4E55-99E1-262F4E396599}" srcOrd="0" destOrd="0" presId="urn:microsoft.com/office/officeart/2005/8/layout/vList2"/>
    <dgm:cxn modelId="{4E32EA13-CE60-446D-BBD1-35C6DE3461F7}" type="presOf" srcId="{8F78532A-F07E-4E00-BCD8-11DB3FA186C3}" destId="{E0D17BB1-3E10-424F-AB59-3165A352F0C6}" srcOrd="0" destOrd="0" presId="urn:microsoft.com/office/officeart/2005/8/layout/vList2"/>
    <dgm:cxn modelId="{35D23409-FA78-45CB-9B52-8DA851F07840}" type="presOf" srcId="{0397E590-EBB4-4DF0-9669-FE7CBC945885}" destId="{BC6BE423-3FC2-4D7F-AC57-72FCA351B285}" srcOrd="0" destOrd="0" presId="urn:microsoft.com/office/officeart/2005/8/layout/vList2"/>
    <dgm:cxn modelId="{6931E695-07DE-42E8-8BA4-0E5BBE8E187F}" type="presOf" srcId="{5E423E9A-5C70-4D8A-8B5C-EBE198F0DBFF}" destId="{05F40477-86D5-4E2A-A75E-670A31AE5E7B}" srcOrd="0" destOrd="0" presId="urn:microsoft.com/office/officeart/2005/8/layout/vList2"/>
    <dgm:cxn modelId="{0FA951B0-B67A-43D0-A04F-98C54516FB1E}" srcId="{31EE0583-5ED9-46BC-B4E7-3E4082720C0A}" destId="{5E423E9A-5C70-4D8A-8B5C-EBE198F0DBFF}" srcOrd="0" destOrd="0" parTransId="{1BFEBB38-08C0-4F48-B69C-C38B386F60B0}" sibTransId="{E40AF6B6-D855-4EA2-BF02-020CBE5A3C5C}"/>
    <dgm:cxn modelId="{F7639A09-6F76-4B8F-BD37-E323B2ACD9F2}" type="presParOf" srcId="{CD4C20C5-1145-4E55-99E1-262F4E396599}" destId="{05F40477-86D5-4E2A-A75E-670A31AE5E7B}" srcOrd="0" destOrd="0" presId="urn:microsoft.com/office/officeart/2005/8/layout/vList2"/>
    <dgm:cxn modelId="{B4917958-8437-4721-B38B-B02D8CAD3E68}" type="presParOf" srcId="{CD4C20C5-1145-4E55-99E1-262F4E396599}" destId="{76A14BC4-3468-4407-B46A-2B80D830970F}" srcOrd="1" destOrd="0" presId="urn:microsoft.com/office/officeart/2005/8/layout/vList2"/>
    <dgm:cxn modelId="{782E3753-7BAA-48CB-95FA-9E1B103885CF}" type="presParOf" srcId="{CD4C20C5-1145-4E55-99E1-262F4E396599}" destId="{E0D17BB1-3E10-424F-AB59-3165A352F0C6}" srcOrd="2" destOrd="0" presId="urn:microsoft.com/office/officeart/2005/8/layout/vList2"/>
    <dgm:cxn modelId="{42449CA4-60BE-406E-9D63-C62FE8719C3B}" type="presParOf" srcId="{CD4C20C5-1145-4E55-99E1-262F4E396599}" destId="{FAB9909A-EC65-4D84-B9A1-5ABF3AB63B7C}" srcOrd="3" destOrd="0" presId="urn:microsoft.com/office/officeart/2005/8/layout/vList2"/>
    <dgm:cxn modelId="{27A03CA0-3049-4F04-9D9A-2D77E923BCE3}" type="presParOf" srcId="{CD4C20C5-1145-4E55-99E1-262F4E396599}" destId="{BC6BE423-3FC2-4D7F-AC57-72FCA351B2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04C153-152A-4B9F-A6BA-3F7E5313BAAC}">
      <dsp:nvSpPr>
        <dsp:cNvPr id="0" name=""/>
        <dsp:cNvSpPr/>
      </dsp:nvSpPr>
      <dsp:spPr>
        <a:xfrm rot="5400000">
          <a:off x="-336056" y="351127"/>
          <a:ext cx="1876701" cy="1313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-336056" y="351127"/>
        <a:ext cx="1876701" cy="1313691"/>
      </dsp:txXfrm>
    </dsp:sp>
    <dsp:sp modelId="{C43319A1-772C-4B58-883B-33609FC86742}">
      <dsp:nvSpPr>
        <dsp:cNvPr id="0" name=""/>
        <dsp:cNvSpPr/>
      </dsp:nvSpPr>
      <dsp:spPr>
        <a:xfrm rot="5400000">
          <a:off x="4285417" y="-3129189"/>
          <a:ext cx="1346721" cy="7617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Формирование профессионально направленного контингента абитуриентов, желающих получить образование в институтах и колледжах университета и реализовать себя в качестве конкурентоспособных и высококвалифицированных специалистов на севере и в Арктике 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1"/>
            </a:solidFill>
          </a:endParaRPr>
        </a:p>
      </dsp:txBody>
      <dsp:txXfrm rot="5400000">
        <a:off x="4285417" y="-3129189"/>
        <a:ext cx="1346721" cy="7617480"/>
      </dsp:txXfrm>
    </dsp:sp>
    <dsp:sp modelId="{CF092481-16A5-41D4-92A2-D0BC13D88A35}">
      <dsp:nvSpPr>
        <dsp:cNvPr id="0" name=""/>
        <dsp:cNvSpPr/>
      </dsp:nvSpPr>
      <dsp:spPr>
        <a:xfrm rot="5400000">
          <a:off x="-336056" y="2039166"/>
          <a:ext cx="1876701" cy="1313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2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-336056" y="2039166"/>
        <a:ext cx="1876701" cy="1313691"/>
      </dsp:txXfrm>
    </dsp:sp>
    <dsp:sp modelId="{1DC2A674-164C-47CE-9F41-BAADC88B09CB}">
      <dsp:nvSpPr>
        <dsp:cNvPr id="0" name=""/>
        <dsp:cNvSpPr/>
      </dsp:nvSpPr>
      <dsp:spPr>
        <a:xfrm rot="5400000">
          <a:off x="4348849" y="-1406485"/>
          <a:ext cx="1219856" cy="7548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Выявление талантливой молодежи среди учащихся общеобразовательных школ, учреждений СПО и ориентирование их на дальнейшее обучение по образовательным программа университета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348849" y="-1406485"/>
        <a:ext cx="1219856" cy="7548149"/>
      </dsp:txXfrm>
    </dsp:sp>
    <dsp:sp modelId="{ED2CAC79-1EF0-4FDC-9F1C-292C9D9B35FA}">
      <dsp:nvSpPr>
        <dsp:cNvPr id="0" name=""/>
        <dsp:cNvSpPr/>
      </dsp:nvSpPr>
      <dsp:spPr>
        <a:xfrm rot="5400000">
          <a:off x="-336056" y="3727204"/>
          <a:ext cx="1876701" cy="1313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-336056" y="3727204"/>
        <a:ext cx="1876701" cy="1313691"/>
      </dsp:txXfrm>
    </dsp:sp>
    <dsp:sp modelId="{6FC883FA-09C3-4D83-B562-19E35D7ABAE3}">
      <dsp:nvSpPr>
        <dsp:cNvPr id="0" name=""/>
        <dsp:cNvSpPr/>
      </dsp:nvSpPr>
      <dsp:spPr>
        <a:xfrm rot="5400000">
          <a:off x="4317476" y="282152"/>
          <a:ext cx="1219856" cy="7482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C</a:t>
          </a:r>
          <a:r>
            <a:rPr lang="ru-RU" sz="1800" kern="1200" dirty="0" err="1" smtClean="0">
              <a:solidFill>
                <a:schemeClr val="tx1"/>
              </a:solidFill>
            </a:rPr>
            <a:t>одействие</a:t>
          </a:r>
          <a:r>
            <a:rPr lang="ru-RU" sz="1800" kern="1200" dirty="0" smtClean="0">
              <a:solidFill>
                <a:schemeClr val="tx1"/>
              </a:solidFill>
            </a:rPr>
            <a:t> занятости учащейся молодежи и трудоустройству выпускников, мониторинг процессов  трудоустройства выпускников Университета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1"/>
            </a:solidFill>
          </a:endParaRPr>
        </a:p>
      </dsp:txBody>
      <dsp:txXfrm rot="5400000">
        <a:off x="4317476" y="282152"/>
        <a:ext cx="1219856" cy="74824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51F28D-12A9-4F34-BBE0-3B8DBF0B6897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B8CB48-FF01-410D-85A9-3C6C88176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3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C8182-C9CD-49BC-9859-C8D16B40FF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Система непрерывного инженерно-технического образования</a:t>
            </a:r>
            <a:r>
              <a:rPr lang="ru-RU" dirty="0" smtClean="0"/>
              <a:t> носит многоуровневый характер: от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до подготовки интегрированного магистра. Все уровни методически связаны друг с другом и представляют собой систему интегрированного непрерывного образования, позволяющую привлекать в компании ОСК талантливых, профессионально подготовленных и, что важно, молодых специалистов.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	Студент, поступивший в САФУ по системе «Завод-втуз», закрепляется за соответствующим базовым предприятием.</a:t>
            </a:r>
            <a:r>
              <a:rPr lang="ru-RU" sz="1100" dirty="0" smtClean="0"/>
              <a:t> </a:t>
            </a:r>
            <a:r>
              <a:rPr lang="ru-RU" dirty="0" smtClean="0"/>
              <a:t>Система позволяет студенту в процессе своего обучения получать профессиональные и теоретические знания, которые непосредственно закрепляются практическими навыками, получаемыми в ходе параллельной работы – стажировки на базовом предприятии.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	Такая форма обучения гарантирует по окончании учебного заведения приход на предприятие квалифицированного специалиста, в полной мере готового оперативно включиться в профессиональную деятельность на предприятии. Система завод-втуз обеспечивает помимо качественной подготовки молодых специалистов активную консолидацию ВУЗа и предприятия в решении актуальных производственных задач и проблем, создание образовательно-технологического кластера.</a:t>
            </a:r>
            <a:endParaRPr lang="ru-RU" sz="1100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5F4FC-806A-4C03-98C5-60CF19B2D8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3E2E-F636-4E3C-BC11-7D60C084065E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A4ED-EB47-48A4-866A-96D0C809B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E38C-BB5B-4F20-AAC8-A6BD27972D6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FC24-9589-4E53-9C86-36508858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78DA-E05A-47FF-AE31-F98AB197145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03C4-6428-4E85-8013-5D0AEFD9F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Презентация_фон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36513"/>
            <a:ext cx="913288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B2BC-E2FA-4319-BF77-3F46E4148EFF}" type="datetime1">
              <a:rPr lang="ru-RU"/>
              <a:pPr>
                <a:defRPr/>
              </a:pPr>
              <a:t>20.03.2015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18CA-B9E1-44B7-ACE2-5A6579EDD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ентация_фон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5400"/>
            <a:ext cx="914876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7"/>
          <p:cNvSpPr/>
          <p:nvPr userDrawn="1"/>
        </p:nvSpPr>
        <p:spPr>
          <a:xfrm>
            <a:off x="-76200" y="6475413"/>
            <a:ext cx="9301163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Дата 3"/>
          <p:cNvSpPr txBox="1">
            <a:spLocks/>
          </p:cNvSpPr>
          <p:nvPr userDrawn="1"/>
        </p:nvSpPr>
        <p:spPr>
          <a:xfrm>
            <a:off x="187325" y="651986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7A0B5A-25DD-40D1-B7EB-A9C3D12225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7127875" y="651986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1FE1D7-B1BE-4E2F-B430-FE16E02082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0B21-A7C9-4557-ABA7-4E34E2AD126B}" type="datetime1">
              <a:rPr lang="ru-RU"/>
              <a:pPr>
                <a:defRPr/>
              </a:pPr>
              <a:t>20.03.2015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2F0E-EC01-49BD-A00D-1BB8DF7593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D50F-E80D-421F-95C1-DB7D6F720DB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2E34-0E3E-49A8-B757-410D322B10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8796-0924-4CF4-AE59-5207DB5D5921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31B3-B9B9-4F54-9E65-10E5D8D06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EC14-D1DA-41BB-8C58-E20514FA211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35EE-DCCC-41DF-A891-5D4AF0330B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11467-6865-40A8-9974-92EB1E7A3A2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EC5D-1146-4967-A40B-B92A5D922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9A69-E8F0-4F19-A660-7A8568A399FC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0FE-5740-4A5D-82D5-2CB871DFEC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8093-011D-4890-BD40-F545EABAE69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3BBB-392A-43AC-8B30-E350B9D09A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87F3-9C33-484A-A6CB-E7BEB236602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1C8E-3B82-4303-8513-C1B43FEF1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D816-E88A-4D96-97B0-85918CAA7A31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C1DE-ACBC-4A2A-9074-9CC2A45EE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161F-0993-4102-AAC0-C7F02777F6F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E2D4-DFA1-450B-A3C8-B00DD5B6DC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B2DE-D51B-4CF2-A11D-298FB6DB836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C0F9-E9A1-4888-8C28-20A25CB962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Презентация_фон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-4763"/>
            <a:ext cx="918686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cap="all"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D087-EF83-480E-8021-9CB0E8DFF6AC}" type="datetime1">
              <a:rPr lang="ru-RU"/>
              <a:pPr>
                <a:defRPr/>
              </a:pPr>
              <a:t>20.03.2015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A40D-B345-4FDC-BE64-D8C84FCA0D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A5A5-B8EE-4002-853F-3CF218C6D4D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5E01-8118-4188-98FE-8FCC01F0B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A89C-2255-4C70-8C4E-6457E7B9F18A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6FDE-B05E-4E3F-A3CD-7F15B2CA3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C6B5-B698-4B36-8453-995FA5E7F64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E2CF-48D6-4AAB-B8F5-E3569F807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C3C6-4585-4B4A-9FA3-88AE0556AD7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37BA-1F89-4B8E-B9A4-7C1CD4660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1837-DE7E-41F4-8DEF-76085AA0F067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BFEB-A5B0-4977-8D37-62FE5C8DA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18C7-5A5F-49B4-8964-C1677E3AE769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E35B-31DD-47F1-AF97-A7CAB1ABA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96E5-0DC2-4031-ABFD-CA0AE3104FE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1490-942B-4C99-BD46-8B9E20E8C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8F85D-D023-4735-B792-E9E8317D2FE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BFCC9-25EA-4A49-9F48-3056FC776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76200" y="6475413"/>
            <a:ext cx="9301163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925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0A51B4-9BD9-4E98-9F8E-9F66D0D5F890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5463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19696CC-B40D-4E70-AFB2-B83F4EEA55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7" r:id="rId12"/>
    <p:sldLayoutId id="21474836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ru/url?sa=i&amp;rct=j&amp;q=%D1%81%D0%BF%D0%BE+%D0%B0%D1%80%D0%BA%D1%82%D0%B8%D0%BA%D0%B0&amp;source=images&amp;cd=&amp;cad=rja&amp;docid=cltFHYVQElehQM&amp;tbnid=yj591MuhqDfVfM:&amp;ved=0CAUQjRw&amp;url=http://www.nord-osk.ru/&amp;ei=JrmkUbHTI-SR4ATro4DgDw&amp;bvm=bv.47008514,d.bGE&amp;psig=AFQjCNF0J3kKz4f_gbjDFJTkvCGGpO4o9A&amp;ust=1369836193386463" TargetMode="External"/><Relationship Id="rId7" Type="http://schemas.openxmlformats.org/officeDocument/2006/relationships/hyperlink" Target="http://www.sevmash.ru/rus/index.php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hyperlink" Target="http://www.google.ru/url?sa=i&amp;rct=j&amp;q=&#1079;&#1074;&#1077;&#1079;&#1076;&#1086;&#1095;&#1082;&#1072;+&#1089;&#1077;&#1074;&#1077;&#1088;&#1086;&#1076;&#1074;&#1080;&#1085;&#1089;&#1082;&amp;source=images&amp;cd=&amp;cad=rja&amp;docid=unXxhC1pDxlogM&amp;tbnid=g6G75bWWJVKpgM:&amp;ved=0CAUQjRw&amp;url=http://www.oil-gas.ru/companies/243/&amp;ei=pLmkUZrmIdD64QSJy4HoCA&amp;bvm=bv.47008514,d.bGE&amp;psig=AFQjCNFrT_QsvvDRU2BN_pOsXIjUPsEseg&amp;ust=1369836271134725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Система профориентации и содействия трудоустройству в контексте непрерывного образования:                  опыт федерального университета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3467" y="5660703"/>
            <a:ext cx="3529013" cy="1008657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Чичерина Наталья Васильевна, проректор по учебной работе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академическому развитию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САФУ имени М.В. Ломоносова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17192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769100" cy="922337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Целевая аудитория: </a:t>
            </a:r>
            <a:br>
              <a:rPr lang="ru-RU" sz="2800" b="1" dirty="0" smtClean="0"/>
            </a:br>
            <a:r>
              <a:rPr lang="ru-RU" sz="2800" b="1" dirty="0" smtClean="0"/>
              <a:t>выпускники – молодые специалисты </a:t>
            </a:r>
          </a:p>
        </p:txBody>
      </p:sp>
      <p:sp>
        <p:nvSpPr>
          <p:cNvPr id="39938" name="TextBox 8"/>
          <p:cNvSpPr txBox="1">
            <a:spLocks noChangeArrowheads="1"/>
          </p:cNvSpPr>
          <p:nvPr/>
        </p:nvSpPr>
        <p:spPr bwMode="auto">
          <a:xfrm>
            <a:off x="109538" y="2852738"/>
            <a:ext cx="65500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построение карьерной траектории: поиск и подбор вакансий информирование по вопросам продолжения обучения в магистратуре/аспирантуре 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рекрутинговая деятельность в режиме                                      On-Campus (на площадке университета) 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PR-компания в вузе, презентации, семинары      работодателей 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«Ярмарка вакансий» для выпускников 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консультирование выпускников (эффективная самопрезентация, написание мотивационных                   писем и резюме) 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Ассоциация выпускников САФУ</a:t>
            </a:r>
          </a:p>
          <a:p>
            <a:pPr marL="285750" indent="-285750">
              <a:buFont typeface="Arial" charset="0"/>
              <a:buNone/>
            </a:pPr>
            <a:endParaRPr lang="ru-RU">
              <a:latin typeface="Calibri" pitchFamily="34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10080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Не важно с какой скоростью ты движешься к своей цели, главн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4463"/>
            <a:ext cx="13827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Заголовок 1"/>
          <p:cNvSpPr txBox="1">
            <a:spLocks/>
          </p:cNvSpPr>
          <p:nvPr/>
        </p:nvSpPr>
        <p:spPr bwMode="auto">
          <a:xfrm>
            <a:off x="2665413" y="1949450"/>
            <a:ext cx="6192837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buFont typeface="Arial" charset="0"/>
              <a:buChar char="•"/>
            </a:pPr>
            <a:endParaRPr lang="ru-RU" sz="3200" b="1">
              <a:latin typeface="Calibri" pitchFamily="34" charset="0"/>
            </a:endParaRPr>
          </a:p>
        </p:txBody>
      </p:sp>
      <p:sp>
        <p:nvSpPr>
          <p:cNvPr id="39942" name="Заголовок 1"/>
          <p:cNvSpPr txBox="1">
            <a:spLocks/>
          </p:cNvSpPr>
          <p:nvPr/>
        </p:nvSpPr>
        <p:spPr bwMode="auto">
          <a:xfrm>
            <a:off x="1706563" y="1196975"/>
            <a:ext cx="7126287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мониторинг динамики карьеры выпускников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карьерное сопровождение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привлечение выпускников на программы дополнительного образования </a:t>
            </a:r>
            <a:endParaRPr lang="ru-RU"/>
          </a:p>
          <a:p>
            <a:pPr marL="285750" indent="-285750">
              <a:buFont typeface="Arial" charset="0"/>
              <a:buNone/>
            </a:pPr>
            <a:endParaRPr lang="ru-RU"/>
          </a:p>
        </p:txBody>
      </p:sp>
      <p:sp>
        <p:nvSpPr>
          <p:cNvPr id="39943" name="TextBox 10"/>
          <p:cNvSpPr txBox="1">
            <a:spLocks noChangeArrowheads="1"/>
          </p:cNvSpPr>
          <p:nvPr/>
        </p:nvSpPr>
        <p:spPr bwMode="auto">
          <a:xfrm>
            <a:off x="2243138" y="2492375"/>
            <a:ext cx="162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Мероприятия:</a:t>
            </a:r>
          </a:p>
        </p:txBody>
      </p:sp>
      <p:pic>
        <p:nvPicPr>
          <p:cNvPr id="39944" name="Picture 2" descr="C:\Users\Маша\Desktop\фотки для презенташки\ebKRDD6f3N4.jpg"/>
          <p:cNvPicPr>
            <a:picLocks noChangeAspect="1" noChangeArrowheads="1"/>
          </p:cNvPicPr>
          <p:nvPr/>
        </p:nvPicPr>
        <p:blipFill>
          <a:blip r:embed="rId4" cstate="print"/>
          <a:srcRect t="6071"/>
          <a:stretch>
            <a:fillRect/>
          </a:stretch>
        </p:blipFill>
        <p:spPr bwMode="auto">
          <a:xfrm>
            <a:off x="5148263" y="3644900"/>
            <a:ext cx="3995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975"/>
            <a:ext cx="9144000" cy="482441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2" name="Заголовок 1"/>
          <p:cNvSpPr>
            <a:spLocks noGrp="1"/>
          </p:cNvSpPr>
          <p:nvPr/>
        </p:nvSpPr>
        <p:spPr bwMode="auto">
          <a:xfrm>
            <a:off x="1403350" y="0"/>
            <a:ext cx="77406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/>
            <a:r>
              <a:rPr lang="ru-RU" sz="2800" b="1" dirty="0">
                <a:latin typeface="Segoe UI"/>
                <a:ea typeface="Segoe UI"/>
                <a:cs typeface="Segoe UI"/>
              </a:rPr>
              <a:t>Ярмарка вакансий для выпускников</a:t>
            </a:r>
          </a:p>
        </p:txBody>
      </p:sp>
      <p:pic>
        <p:nvPicPr>
          <p:cNvPr id="40963" name="Picture 2" descr="G:\Ярмарка\DSC02862.JPG"/>
          <p:cNvPicPr>
            <a:picLocks noChangeAspect="1" noChangeArrowheads="1"/>
          </p:cNvPicPr>
          <p:nvPr/>
        </p:nvPicPr>
        <p:blipFill>
          <a:blip r:embed="rId2" cstate="print"/>
          <a:srcRect l="29370" t="18051" r="21339" b="1430"/>
          <a:stretch>
            <a:fillRect/>
          </a:stretch>
        </p:blipFill>
        <p:spPr bwMode="auto">
          <a:xfrm>
            <a:off x="0" y="1190625"/>
            <a:ext cx="4518025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Users\Маша\Desktop\фотки для презенташки\IeNY9_JDke8.jpg"/>
          <p:cNvPicPr>
            <a:picLocks noChangeAspect="1" noChangeArrowheads="1"/>
          </p:cNvPicPr>
          <p:nvPr/>
        </p:nvPicPr>
        <p:blipFill>
          <a:blip r:embed="rId3" cstate="print"/>
          <a:srcRect l="18208" t="487" r="17334"/>
          <a:stretch>
            <a:fillRect/>
          </a:stretch>
        </p:blipFill>
        <p:spPr bwMode="auto">
          <a:xfrm>
            <a:off x="4456113" y="1196975"/>
            <a:ext cx="46878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56113" y="1190625"/>
            <a:ext cx="46037" cy="483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6" name="TextBox 2"/>
          <p:cNvSpPr txBox="1">
            <a:spLocks noChangeArrowheads="1"/>
          </p:cNvSpPr>
          <p:nvPr/>
        </p:nvSpPr>
        <p:spPr bwMode="auto">
          <a:xfrm>
            <a:off x="684213" y="1412875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2013 год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5292725" y="1412875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2014 год</a:t>
            </a: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04813"/>
            <a:ext cx="10080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339975" y="333375"/>
            <a:ext cx="6335713" cy="10795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Новые активные формы работы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368425" y="3659188"/>
            <a:ext cx="863600" cy="3175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627313" y="2409825"/>
            <a:ext cx="288925" cy="571500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TextBox 25648"/>
          <p:cNvSpPr txBox="1">
            <a:spLocks noChangeArrowheads="1"/>
          </p:cNvSpPr>
          <p:nvPr/>
        </p:nvSpPr>
        <p:spPr bwMode="auto">
          <a:xfrm>
            <a:off x="1763713" y="1663700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Онлайн-приемная</a:t>
            </a:r>
          </a:p>
        </p:txBody>
      </p:sp>
      <p:sp>
        <p:nvSpPr>
          <p:cNvPr id="41989" name="TextBox 25648"/>
          <p:cNvSpPr txBox="1">
            <a:spLocks noChangeArrowheads="1"/>
          </p:cNvSpPr>
          <p:nvPr/>
        </p:nvSpPr>
        <p:spPr bwMode="auto">
          <a:xfrm>
            <a:off x="107950" y="2889250"/>
            <a:ext cx="2016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Музей занимательных наук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572000" y="4437063"/>
            <a:ext cx="6350" cy="828675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578350" y="2778125"/>
            <a:ext cx="0" cy="668338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25648"/>
          <p:cNvSpPr txBox="1">
            <a:spLocks noChangeArrowheads="1"/>
          </p:cNvSpPr>
          <p:nvPr/>
        </p:nvSpPr>
        <p:spPr bwMode="auto">
          <a:xfrm>
            <a:off x="3586163" y="2185988"/>
            <a:ext cx="197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УниверситетУМ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993" name="TextBox 25648"/>
          <p:cNvSpPr txBox="1">
            <a:spLocks noChangeArrowheads="1"/>
          </p:cNvSpPr>
          <p:nvPr/>
        </p:nvSpPr>
        <p:spPr bwMode="auto">
          <a:xfrm>
            <a:off x="273050" y="4797425"/>
            <a:ext cx="271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Проект                   «Студент на 1 день!»</a:t>
            </a:r>
          </a:p>
        </p:txBody>
      </p:sp>
      <p:sp>
        <p:nvSpPr>
          <p:cNvPr id="41994" name="TextBox 25648"/>
          <p:cNvSpPr txBox="1">
            <a:spLocks noChangeArrowheads="1"/>
          </p:cNvSpPr>
          <p:nvPr/>
        </p:nvSpPr>
        <p:spPr bwMode="auto">
          <a:xfrm>
            <a:off x="3132138" y="544353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charset="0"/>
              </a:rPr>
              <a:t>Летняя школа на Соловках</a:t>
            </a:r>
          </a:p>
          <a:p>
            <a:pPr algn="ctr"/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charset="0"/>
              </a:rPr>
              <a:t>Школа юного полярника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2339975" y="2852738"/>
            <a:ext cx="2305050" cy="211931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79925" y="2852738"/>
            <a:ext cx="2235200" cy="216058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stCxn id="8" idx="7"/>
          </p:cNvCxnSpPr>
          <p:nvPr/>
        </p:nvCxnSpPr>
        <p:spPr>
          <a:xfrm flipV="1">
            <a:off x="6388100" y="2586038"/>
            <a:ext cx="569913" cy="5826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6"/>
          </p:cNvCxnSpPr>
          <p:nvPr/>
        </p:nvCxnSpPr>
        <p:spPr>
          <a:xfrm>
            <a:off x="6715125" y="3933825"/>
            <a:ext cx="48418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5"/>
          </p:cNvCxnSpPr>
          <p:nvPr/>
        </p:nvCxnSpPr>
        <p:spPr>
          <a:xfrm>
            <a:off x="6388100" y="4697413"/>
            <a:ext cx="719138" cy="41751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0" name="TextBox 19"/>
          <p:cNvSpPr txBox="1">
            <a:spLocks noChangeArrowheads="1"/>
          </p:cNvSpPr>
          <p:nvPr/>
        </p:nvSpPr>
        <p:spPr bwMode="auto">
          <a:xfrm>
            <a:off x="2339975" y="365918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профориентация</a:t>
            </a:r>
          </a:p>
        </p:txBody>
      </p:sp>
      <p:sp>
        <p:nvSpPr>
          <p:cNvPr id="42001" name="TextBox 22"/>
          <p:cNvSpPr txBox="1">
            <a:spLocks noChangeArrowheads="1"/>
          </p:cNvSpPr>
          <p:nvPr/>
        </p:nvSpPr>
        <p:spPr bwMode="auto">
          <a:xfrm>
            <a:off x="4572000" y="358140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содействие трудоустройству</a:t>
            </a:r>
          </a:p>
        </p:txBody>
      </p:sp>
      <p:sp>
        <p:nvSpPr>
          <p:cNvPr id="42002" name="TextBox 26"/>
          <p:cNvSpPr txBox="1">
            <a:spLocks noChangeArrowheads="1"/>
          </p:cNvSpPr>
          <p:nvPr/>
        </p:nvSpPr>
        <p:spPr bwMode="auto">
          <a:xfrm>
            <a:off x="6715125" y="1844675"/>
            <a:ext cx="210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Стратегические сессии</a:t>
            </a:r>
          </a:p>
        </p:txBody>
      </p:sp>
      <p:sp>
        <p:nvSpPr>
          <p:cNvPr id="42003" name="TextBox 27"/>
          <p:cNvSpPr txBox="1">
            <a:spLocks noChangeArrowheads="1"/>
          </p:cNvSpPr>
          <p:nvPr/>
        </p:nvSpPr>
        <p:spPr bwMode="auto">
          <a:xfrm>
            <a:off x="7199313" y="3141663"/>
            <a:ext cx="1944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Деловые игры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Тренинги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Кейсы</a:t>
            </a:r>
          </a:p>
        </p:txBody>
      </p:sp>
      <p:sp>
        <p:nvSpPr>
          <p:cNvPr id="42004" name="TextBox 29"/>
          <p:cNvSpPr txBox="1">
            <a:spLocks noChangeArrowheads="1"/>
          </p:cNvSpPr>
          <p:nvPr/>
        </p:nvSpPr>
        <p:spPr bwMode="auto">
          <a:xfrm>
            <a:off x="7164388" y="4868863"/>
            <a:ext cx="1979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Видео-собеседования</a:t>
            </a:r>
          </a:p>
        </p:txBody>
      </p:sp>
      <p:cxnSp>
        <p:nvCxnSpPr>
          <p:cNvPr id="2061" name="Прямая со стрелкой 2060"/>
          <p:cNvCxnSpPr>
            <a:endCxn id="41993" idx="0"/>
          </p:cNvCxnSpPr>
          <p:nvPr/>
        </p:nvCxnSpPr>
        <p:spPr>
          <a:xfrm flipH="1">
            <a:off x="1630363" y="4437063"/>
            <a:ext cx="889000" cy="36036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0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404813"/>
            <a:ext cx="10064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 txBox="1">
            <a:spLocks noChangeArrowheads="1"/>
          </p:cNvSpPr>
          <p:nvPr/>
        </p:nvSpPr>
        <p:spPr bwMode="auto">
          <a:xfrm>
            <a:off x="755650" y="0"/>
            <a:ext cx="8294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latin typeface="Calibri" pitchFamily="34" charset="0"/>
                <a:ea typeface="Segoe UI"/>
                <a:cs typeface="Segoe UI"/>
              </a:rPr>
              <a:t>  </a:t>
            </a:r>
            <a:r>
              <a:rPr lang="ru-RU" sz="2800" b="1" dirty="0">
                <a:latin typeface="Calibri" pitchFamily="34" charset="0"/>
                <a:ea typeface="Segoe UI"/>
                <a:cs typeface="Segoe UI"/>
              </a:rPr>
              <a:t>Взаимодействие с внешними </a:t>
            </a:r>
          </a:p>
          <a:p>
            <a:pPr algn="ctr"/>
            <a:r>
              <a:rPr lang="ru-RU" sz="2800" b="1" dirty="0">
                <a:latin typeface="Calibri" pitchFamily="34" charset="0"/>
                <a:ea typeface="Segoe UI"/>
                <a:cs typeface="Segoe UI"/>
              </a:rPr>
              <a:t>и внутренними структурами</a:t>
            </a:r>
            <a:endParaRPr lang="en-US" sz="2800" b="1" dirty="0">
              <a:latin typeface="Calibri" pitchFamily="34" charset="0"/>
              <a:ea typeface="Segoe UI"/>
              <a:cs typeface="Segoe UI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 rot="-5400000">
            <a:off x="2212494" y="3197762"/>
            <a:ext cx="1837699" cy="1008062"/>
            <a:chOff x="1565" y="2659"/>
            <a:chExt cx="227" cy="227"/>
          </a:xfrm>
          <a:solidFill>
            <a:schemeClr val="accent1"/>
          </a:solidFill>
        </p:grpSpPr>
        <p:sp>
          <p:nvSpPr>
            <p:cNvPr id="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Обратная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связь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167549" y="4581749"/>
            <a:ext cx="2873407" cy="1008062"/>
            <a:chOff x="2092" y="3612"/>
            <a:chExt cx="268" cy="227"/>
          </a:xfrm>
          <a:solidFill>
            <a:schemeClr val="accent2"/>
          </a:solidFill>
        </p:grpSpPr>
        <p:sp>
          <p:nvSpPr>
            <p:cNvPr id="11" name="Oval 17"/>
            <p:cNvSpPr>
              <a:spLocks noChangeArrowheads="1"/>
            </p:cNvSpPr>
            <p:nvPr/>
          </p:nvSpPr>
          <p:spPr bwMode="gray">
            <a:xfrm>
              <a:off x="2102" y="3612"/>
              <a:ext cx="239" cy="227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gray">
            <a:xfrm>
              <a:off x="2092" y="3661"/>
              <a:ext cx="268" cy="178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Сопровождение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карьеры</a:t>
              </a:r>
            </a:p>
          </p:txBody>
        </p:sp>
      </p:grpSp>
      <p:grpSp>
        <p:nvGrpSpPr>
          <p:cNvPr id="43012" name="Group 19"/>
          <p:cNvGrpSpPr>
            <a:grpSpLocks/>
          </p:cNvGrpSpPr>
          <p:nvPr/>
        </p:nvGrpSpPr>
        <p:grpSpPr bwMode="auto">
          <a:xfrm>
            <a:off x="3541713" y="2060575"/>
            <a:ext cx="2128837" cy="935038"/>
            <a:chOff x="3470" y="1706"/>
            <a:chExt cx="227" cy="227"/>
          </a:xfrm>
        </p:grpSpPr>
        <p:sp>
          <p:nvSpPr>
            <p:cNvPr id="43065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066" name="Oval 21"/>
            <p:cNvSpPr>
              <a:spLocks noChangeArrowheads="1"/>
            </p:cNvSpPr>
            <p:nvPr/>
          </p:nvSpPr>
          <p:spPr bwMode="gray">
            <a:xfrm>
              <a:off x="3470" y="1706"/>
              <a:ext cx="227" cy="224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latin typeface="Calibri" pitchFamily="34" charset="0"/>
                </a:rPr>
                <a:t>Формы </a:t>
              </a:r>
            </a:p>
            <a:p>
              <a:pPr algn="ctr"/>
              <a:r>
                <a:rPr lang="ru-RU" sz="2000">
                  <a:latin typeface="Calibri" pitchFamily="34" charset="0"/>
                </a:rPr>
                <a:t>занятости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 rot="-5400000">
            <a:off x="5194814" y="3199316"/>
            <a:ext cx="1778559" cy="1008062"/>
            <a:chOff x="3923" y="2659"/>
            <a:chExt cx="227" cy="227"/>
          </a:xfrm>
          <a:solidFill>
            <a:schemeClr val="accent6"/>
          </a:solidFill>
        </p:grpSpPr>
        <p:sp>
          <p:nvSpPr>
            <p:cNvPr id="1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3924" y="2659"/>
              <a:ext cx="221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Информи-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</a:rPr>
                <a:t>рование</a:t>
              </a:r>
            </a:p>
          </p:txBody>
        </p:sp>
      </p:grp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3995738" y="3357786"/>
            <a:ext cx="1296987" cy="868363"/>
            <a:chOff x="2411" y="1554"/>
            <a:chExt cx="960" cy="144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Oval 33"/>
            <p:cNvSpPr>
              <a:spLocks noChangeArrowheads="1"/>
            </p:cNvSpPr>
            <p:nvPr/>
          </p:nvSpPr>
          <p:spPr bwMode="gray">
            <a:xfrm>
              <a:off x="2411" y="1554"/>
              <a:ext cx="960" cy="1443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Oval 34"/>
            <p:cNvSpPr>
              <a:spLocks noChangeArrowheads="1"/>
            </p:cNvSpPr>
            <p:nvPr/>
          </p:nvSpPr>
          <p:spPr bwMode="gray">
            <a:xfrm>
              <a:off x="2424" y="1810"/>
              <a:ext cx="927" cy="928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Oval 35"/>
            <p:cNvSpPr>
              <a:spLocks noChangeArrowheads="1"/>
            </p:cNvSpPr>
            <p:nvPr/>
          </p:nvSpPr>
          <p:spPr bwMode="gray">
            <a:xfrm>
              <a:off x="2435" y="1816"/>
              <a:ext cx="906" cy="904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Oval 36"/>
            <p:cNvSpPr>
              <a:spLocks noChangeArrowheads="1"/>
            </p:cNvSpPr>
            <p:nvPr/>
          </p:nvSpPr>
          <p:spPr bwMode="gray">
            <a:xfrm>
              <a:off x="2445" y="1825"/>
              <a:ext cx="861" cy="845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Oval 37"/>
            <p:cNvSpPr>
              <a:spLocks noChangeArrowheads="1"/>
            </p:cNvSpPr>
            <p:nvPr/>
          </p:nvSpPr>
          <p:spPr bwMode="gray">
            <a:xfrm>
              <a:off x="2496" y="1848"/>
              <a:ext cx="765" cy="68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3015" name="Text Box 38"/>
          <p:cNvSpPr txBox="1">
            <a:spLocks noChangeArrowheads="1"/>
          </p:cNvSpPr>
          <p:nvPr/>
        </p:nvSpPr>
        <p:spPr bwMode="auto">
          <a:xfrm>
            <a:off x="3978275" y="3573463"/>
            <a:ext cx="12969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Calibri" pitchFamily="34" charset="0"/>
              </a:rPr>
              <a:t>САФУ</a:t>
            </a:r>
          </a:p>
        </p:txBody>
      </p:sp>
      <p:sp>
        <p:nvSpPr>
          <p:cNvPr id="43016" name="Text Box 39"/>
          <p:cNvSpPr txBox="1">
            <a:spLocks noChangeArrowheads="1"/>
          </p:cNvSpPr>
          <p:nvPr/>
        </p:nvSpPr>
        <p:spPr bwMode="auto">
          <a:xfrm rot="5400000">
            <a:off x="7366000" y="4959350"/>
            <a:ext cx="26717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Внутренние</a:t>
            </a:r>
          </a:p>
        </p:txBody>
      </p:sp>
      <p:sp>
        <p:nvSpPr>
          <p:cNvPr id="43017" name="Text Box 40"/>
          <p:cNvSpPr txBox="1">
            <a:spLocks noChangeArrowheads="1"/>
          </p:cNvSpPr>
          <p:nvPr/>
        </p:nvSpPr>
        <p:spPr bwMode="auto">
          <a:xfrm rot="5400000">
            <a:off x="7450138" y="2236787"/>
            <a:ext cx="2501900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Внешние</a:t>
            </a:r>
            <a:endParaRPr lang="en-US" sz="2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3018" name="Text Box 41"/>
          <p:cNvSpPr txBox="1">
            <a:spLocks noChangeArrowheads="1"/>
          </p:cNvSpPr>
          <p:nvPr/>
        </p:nvSpPr>
        <p:spPr bwMode="auto">
          <a:xfrm>
            <a:off x="7185025" y="1773238"/>
            <a:ext cx="14398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Совет</a:t>
            </a:r>
          </a:p>
          <a:p>
            <a:pPr eaLnBrk="0" hangingPunct="0"/>
            <a:r>
              <a:rPr lang="ru-RU">
                <a:latin typeface="Calibri" pitchFamily="34" charset="0"/>
              </a:rPr>
              <a:t> ректоров</a:t>
            </a:r>
            <a:endParaRPr lang="en-US">
              <a:latin typeface="Calibri" pitchFamily="34" charset="0"/>
            </a:endParaRPr>
          </a:p>
        </p:txBody>
      </p:sp>
      <p:sp>
        <p:nvSpPr>
          <p:cNvPr id="43019" name="Text Box 42"/>
          <p:cNvSpPr txBox="1">
            <a:spLocks noChangeArrowheads="1"/>
          </p:cNvSpPr>
          <p:nvPr/>
        </p:nvSpPr>
        <p:spPr bwMode="auto">
          <a:xfrm>
            <a:off x="6156325" y="6165850"/>
            <a:ext cx="27368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Управления университета</a:t>
            </a:r>
            <a:endParaRPr lang="en-US">
              <a:latin typeface="Calibri" pitchFamily="34" charset="0"/>
            </a:endParaRPr>
          </a:p>
        </p:txBody>
      </p:sp>
      <p:sp>
        <p:nvSpPr>
          <p:cNvPr id="43020" name="Text Box 44"/>
          <p:cNvSpPr txBox="1">
            <a:spLocks noChangeArrowheads="1"/>
          </p:cNvSpPr>
          <p:nvPr/>
        </p:nvSpPr>
        <p:spPr bwMode="auto">
          <a:xfrm>
            <a:off x="466725" y="5799138"/>
            <a:ext cx="25923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Профком студентов</a:t>
            </a:r>
            <a:endParaRPr lang="en-US">
              <a:latin typeface="Calibri" pitchFamily="34" charset="0"/>
            </a:endParaRPr>
          </a:p>
        </p:txBody>
      </p:sp>
      <p:sp>
        <p:nvSpPr>
          <p:cNvPr id="43021" name="Text Box 41"/>
          <p:cNvSpPr txBox="1">
            <a:spLocks noChangeArrowheads="1"/>
          </p:cNvSpPr>
          <p:nvPr/>
        </p:nvSpPr>
        <p:spPr bwMode="auto">
          <a:xfrm>
            <a:off x="7137400" y="3308350"/>
            <a:ext cx="19129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alibri" pitchFamily="34" charset="0"/>
              </a:rPr>
              <a:t>Другие вузы</a:t>
            </a:r>
            <a:endParaRPr lang="en-US">
              <a:latin typeface="Calibri" pitchFamily="34" charset="0"/>
            </a:endParaRPr>
          </a:p>
        </p:txBody>
      </p:sp>
      <p:sp>
        <p:nvSpPr>
          <p:cNvPr id="43022" name="Text Box 41"/>
          <p:cNvSpPr txBox="1">
            <a:spLocks noChangeArrowheads="1"/>
          </p:cNvSpPr>
          <p:nvPr/>
        </p:nvSpPr>
        <p:spPr bwMode="auto">
          <a:xfrm>
            <a:off x="250825" y="3213100"/>
            <a:ext cx="21240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Кадровые агентства</a:t>
            </a:r>
            <a:endParaRPr lang="en-US">
              <a:latin typeface="Calibri" pitchFamily="34" charset="0"/>
            </a:endParaRPr>
          </a:p>
        </p:txBody>
      </p:sp>
      <p:sp>
        <p:nvSpPr>
          <p:cNvPr id="43023" name="Text Box 41"/>
          <p:cNvSpPr txBox="1">
            <a:spLocks noChangeArrowheads="1"/>
          </p:cNvSpPr>
          <p:nvPr/>
        </p:nvSpPr>
        <p:spPr bwMode="auto">
          <a:xfrm>
            <a:off x="357188" y="1144588"/>
            <a:ext cx="2200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Работодатели</a:t>
            </a:r>
            <a:endParaRPr lang="en-US">
              <a:latin typeface="Calibri" pitchFamily="34" charset="0"/>
            </a:endParaRPr>
          </a:p>
        </p:txBody>
      </p:sp>
      <p:sp>
        <p:nvSpPr>
          <p:cNvPr id="43024" name="Text Box 41"/>
          <p:cNvSpPr txBox="1">
            <a:spLocks noChangeArrowheads="1"/>
          </p:cNvSpPr>
          <p:nvPr/>
        </p:nvSpPr>
        <p:spPr bwMode="auto">
          <a:xfrm>
            <a:off x="6659563" y="5524500"/>
            <a:ext cx="1944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Выпускающие кафедры</a:t>
            </a:r>
            <a:endParaRPr lang="en-US">
              <a:latin typeface="Calibri" pitchFamily="34" charset="0"/>
            </a:endParaRPr>
          </a:p>
        </p:txBody>
      </p:sp>
      <p:sp>
        <p:nvSpPr>
          <p:cNvPr id="43025" name="Text Box 41"/>
          <p:cNvSpPr txBox="1">
            <a:spLocks noChangeArrowheads="1"/>
          </p:cNvSpPr>
          <p:nvPr/>
        </p:nvSpPr>
        <p:spPr bwMode="auto">
          <a:xfrm>
            <a:off x="6858000" y="4872038"/>
            <a:ext cx="16017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Директораты институтов</a:t>
            </a:r>
            <a:endParaRPr lang="en-US">
              <a:latin typeface="Calibri" pitchFamily="34" charset="0"/>
            </a:endParaRPr>
          </a:p>
        </p:txBody>
      </p:sp>
      <p:sp>
        <p:nvSpPr>
          <p:cNvPr id="43026" name="Text Box 41"/>
          <p:cNvSpPr txBox="1">
            <a:spLocks noChangeArrowheads="1"/>
          </p:cNvSpPr>
          <p:nvPr/>
        </p:nvSpPr>
        <p:spPr bwMode="auto">
          <a:xfrm>
            <a:off x="7235825" y="4078288"/>
            <a:ext cx="1368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Ректорат</a:t>
            </a:r>
            <a:endParaRPr lang="en-US">
              <a:latin typeface="Calibri" pitchFamily="34" charset="0"/>
            </a:endParaRPr>
          </a:p>
        </p:txBody>
      </p:sp>
      <p:sp>
        <p:nvSpPr>
          <p:cNvPr id="43027" name="Text Box 41"/>
          <p:cNvSpPr txBox="1">
            <a:spLocks noChangeArrowheads="1"/>
          </p:cNvSpPr>
          <p:nvPr/>
        </p:nvSpPr>
        <p:spPr bwMode="auto">
          <a:xfrm>
            <a:off x="1000125" y="6145213"/>
            <a:ext cx="2808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Студенческие советы</a:t>
            </a:r>
            <a:endParaRPr lang="en-US">
              <a:latin typeface="Calibri" pitchFamily="34" charset="0"/>
            </a:endParaRPr>
          </a:p>
        </p:txBody>
      </p:sp>
      <p:sp>
        <p:nvSpPr>
          <p:cNvPr id="43028" name="Text Box 41"/>
          <p:cNvSpPr txBox="1">
            <a:spLocks noChangeArrowheads="1"/>
          </p:cNvSpPr>
          <p:nvPr/>
        </p:nvSpPr>
        <p:spPr bwMode="auto">
          <a:xfrm>
            <a:off x="6950075" y="4503738"/>
            <a:ext cx="1943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Ученый совет</a:t>
            </a:r>
            <a:endParaRPr lang="en-US">
              <a:latin typeface="Calibri" pitchFamily="34" charset="0"/>
            </a:endParaRPr>
          </a:p>
        </p:txBody>
      </p:sp>
      <p:sp>
        <p:nvSpPr>
          <p:cNvPr id="43029" name="Text Box 41"/>
          <p:cNvSpPr txBox="1">
            <a:spLocks noChangeArrowheads="1"/>
          </p:cNvSpPr>
          <p:nvPr/>
        </p:nvSpPr>
        <p:spPr bwMode="auto">
          <a:xfrm>
            <a:off x="0" y="4197350"/>
            <a:ext cx="2738438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Центры довузовского и дополнительного образования </a:t>
            </a:r>
          </a:p>
        </p:txBody>
      </p:sp>
      <p:sp>
        <p:nvSpPr>
          <p:cNvPr id="43030" name="Text Box 41"/>
          <p:cNvSpPr txBox="1">
            <a:spLocks noChangeArrowheads="1"/>
          </p:cNvSpPr>
          <p:nvPr/>
        </p:nvSpPr>
        <p:spPr bwMode="auto">
          <a:xfrm>
            <a:off x="285750" y="2501900"/>
            <a:ext cx="22002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Ассоциации работодателей</a:t>
            </a:r>
            <a:endParaRPr lang="en-US">
              <a:latin typeface="Calibri" pitchFamily="34" charset="0"/>
            </a:endParaRPr>
          </a:p>
        </p:txBody>
      </p:sp>
      <p:sp>
        <p:nvSpPr>
          <p:cNvPr id="43031" name="Text Box 41"/>
          <p:cNvSpPr txBox="1">
            <a:spLocks noChangeArrowheads="1"/>
          </p:cNvSpPr>
          <p:nvPr/>
        </p:nvSpPr>
        <p:spPr bwMode="auto">
          <a:xfrm>
            <a:off x="4643438" y="1052513"/>
            <a:ext cx="21288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alibri" pitchFamily="34" charset="0"/>
              </a:rPr>
              <a:t>Региональная власть</a:t>
            </a:r>
            <a:endParaRPr lang="en-US">
              <a:latin typeface="Calibri" pitchFamily="34" charset="0"/>
            </a:endParaRPr>
          </a:p>
        </p:txBody>
      </p:sp>
      <p:sp>
        <p:nvSpPr>
          <p:cNvPr id="43032" name="Text Box 41"/>
          <p:cNvSpPr txBox="1">
            <a:spLocks noChangeArrowheads="1"/>
          </p:cNvSpPr>
          <p:nvPr/>
        </p:nvSpPr>
        <p:spPr bwMode="auto">
          <a:xfrm>
            <a:off x="2195513" y="1052513"/>
            <a:ext cx="24177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alibri" pitchFamily="34" charset="0"/>
              </a:rPr>
              <a:t>Муниципальная власть</a:t>
            </a:r>
            <a:endParaRPr lang="en-US">
              <a:latin typeface="Calibri" pitchFamily="34" charset="0"/>
            </a:endParaRPr>
          </a:p>
        </p:txBody>
      </p:sp>
      <p:sp>
        <p:nvSpPr>
          <p:cNvPr id="47" name="Line 65"/>
          <p:cNvSpPr>
            <a:spLocks noChangeShapeType="1"/>
          </p:cNvSpPr>
          <p:nvPr/>
        </p:nvSpPr>
        <p:spPr bwMode="auto">
          <a:xfrm>
            <a:off x="6948488" y="3717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3034" name="Text Box 41"/>
          <p:cNvSpPr txBox="1">
            <a:spLocks noChangeArrowheads="1"/>
          </p:cNvSpPr>
          <p:nvPr/>
        </p:nvSpPr>
        <p:spPr bwMode="auto">
          <a:xfrm>
            <a:off x="285750" y="1716088"/>
            <a:ext cx="2125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Calibri" pitchFamily="34" charset="0"/>
              </a:rPr>
              <a:t>Молодежные организации</a:t>
            </a:r>
            <a:endParaRPr lang="en-US">
              <a:latin typeface="Calibri" pitchFamily="34" charset="0"/>
            </a:endParaRPr>
          </a:p>
        </p:txBody>
      </p:sp>
      <p:sp>
        <p:nvSpPr>
          <p:cNvPr id="43035" name="Text Box 41"/>
          <p:cNvSpPr txBox="1">
            <a:spLocks noChangeArrowheads="1"/>
          </p:cNvSpPr>
          <p:nvPr/>
        </p:nvSpPr>
        <p:spPr bwMode="auto">
          <a:xfrm>
            <a:off x="7207250" y="2489200"/>
            <a:ext cx="15128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Calibri" pitchFamily="34" charset="0"/>
              </a:rPr>
              <a:t>Центр занятости</a:t>
            </a:r>
            <a:endParaRPr lang="en-US">
              <a:latin typeface="Calibri" pitchFamily="34" charset="0"/>
            </a:endParaRPr>
          </a:p>
        </p:txBody>
      </p:sp>
      <p:sp>
        <p:nvSpPr>
          <p:cNvPr id="50" name="AutoShape 91"/>
          <p:cNvSpPr>
            <a:spLocks noChangeArrowheads="1"/>
          </p:cNvSpPr>
          <p:nvPr/>
        </p:nvSpPr>
        <p:spPr bwMode="auto">
          <a:xfrm rot="3048182">
            <a:off x="3431382" y="2424906"/>
            <a:ext cx="220662" cy="7778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Line 92"/>
          <p:cNvSpPr>
            <a:spLocks noChangeShapeType="1"/>
          </p:cNvSpPr>
          <p:nvPr/>
        </p:nvSpPr>
        <p:spPr bwMode="auto">
          <a:xfrm>
            <a:off x="323850" y="3933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2" name="Line 94"/>
          <p:cNvSpPr>
            <a:spLocks noChangeShapeType="1"/>
          </p:cNvSpPr>
          <p:nvPr/>
        </p:nvSpPr>
        <p:spPr bwMode="auto">
          <a:xfrm>
            <a:off x="250825" y="3860800"/>
            <a:ext cx="2305050" cy="0"/>
          </a:xfrm>
          <a:prstGeom prst="line">
            <a:avLst/>
          </a:prstGeom>
          <a:ln w="38100">
            <a:solidFill>
              <a:srgbClr val="00206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Line 95"/>
          <p:cNvSpPr>
            <a:spLocks noChangeShapeType="1"/>
          </p:cNvSpPr>
          <p:nvPr/>
        </p:nvSpPr>
        <p:spPr bwMode="auto">
          <a:xfrm>
            <a:off x="6659563" y="3860800"/>
            <a:ext cx="2160587" cy="0"/>
          </a:xfrm>
          <a:prstGeom prst="line">
            <a:avLst/>
          </a:prstGeom>
          <a:ln w="38100">
            <a:solidFill>
              <a:srgbClr val="00206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3300"/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H="1" flipV="1">
            <a:off x="1922463" y="1471613"/>
            <a:ext cx="1066800" cy="131127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1751013" y="2036763"/>
            <a:ext cx="1152525" cy="9255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1620838" y="2751138"/>
            <a:ext cx="1090612" cy="42227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1457325" y="3432175"/>
            <a:ext cx="1254125" cy="603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3821113" y="1435100"/>
            <a:ext cx="342900" cy="7175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4991100" y="1435100"/>
            <a:ext cx="306388" cy="6635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91"/>
          <p:cNvSpPr>
            <a:spLocks noChangeArrowheads="1"/>
          </p:cNvSpPr>
          <p:nvPr/>
        </p:nvSpPr>
        <p:spPr bwMode="auto">
          <a:xfrm rot="18551818" flipH="1">
            <a:off x="5526882" y="2409031"/>
            <a:ext cx="220662" cy="7778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AutoShape 91"/>
          <p:cNvSpPr>
            <a:spLocks noChangeArrowheads="1"/>
          </p:cNvSpPr>
          <p:nvPr/>
        </p:nvSpPr>
        <p:spPr bwMode="auto">
          <a:xfrm rot="18551818" flipV="1">
            <a:off x="3464719" y="4229894"/>
            <a:ext cx="220663" cy="7778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AutoShape 91"/>
          <p:cNvSpPr>
            <a:spLocks noChangeArrowheads="1"/>
          </p:cNvSpPr>
          <p:nvPr/>
        </p:nvSpPr>
        <p:spPr bwMode="auto">
          <a:xfrm rot="3048182" flipH="1" flipV="1">
            <a:off x="5560219" y="4214019"/>
            <a:ext cx="220663" cy="7778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AutoShape 91"/>
          <p:cNvSpPr>
            <a:spLocks noChangeArrowheads="1"/>
          </p:cNvSpPr>
          <p:nvPr/>
        </p:nvSpPr>
        <p:spPr bwMode="auto">
          <a:xfrm rot="5400000">
            <a:off x="3641726" y="3470275"/>
            <a:ext cx="254000" cy="6000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AutoShape 91"/>
          <p:cNvSpPr>
            <a:spLocks noChangeArrowheads="1"/>
          </p:cNvSpPr>
          <p:nvPr/>
        </p:nvSpPr>
        <p:spPr bwMode="auto">
          <a:xfrm rot="5400000">
            <a:off x="5368926" y="3475037"/>
            <a:ext cx="254000" cy="6000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AutoShape 91"/>
          <p:cNvSpPr>
            <a:spLocks noChangeArrowheads="1"/>
          </p:cNvSpPr>
          <p:nvPr/>
        </p:nvSpPr>
        <p:spPr bwMode="auto">
          <a:xfrm>
            <a:off x="4500563" y="2825750"/>
            <a:ext cx="209550" cy="6000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AutoShape 91"/>
          <p:cNvSpPr>
            <a:spLocks noChangeArrowheads="1"/>
          </p:cNvSpPr>
          <p:nvPr/>
        </p:nvSpPr>
        <p:spPr bwMode="auto">
          <a:xfrm>
            <a:off x="4508500" y="4197350"/>
            <a:ext cx="209550" cy="600075"/>
          </a:xfrm>
          <a:prstGeom prst="upDownArrow">
            <a:avLst>
              <a:gd name="adj1" fmla="val 50000"/>
              <a:gd name="adj2" fmla="val 31454"/>
            </a:avLst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6300788" y="2238375"/>
            <a:ext cx="1000125" cy="766763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500813" y="2798763"/>
            <a:ext cx="1023937" cy="503237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6588125" y="3432175"/>
            <a:ext cx="850900" cy="508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11" idx="3"/>
          </p:cNvCxnSpPr>
          <p:nvPr/>
        </p:nvCxnSpPr>
        <p:spPr>
          <a:xfrm flipH="1">
            <a:off x="2949575" y="5441950"/>
            <a:ext cx="700088" cy="79533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2486025" y="5229225"/>
            <a:ext cx="982663" cy="72072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1836738" y="4392613"/>
            <a:ext cx="938212" cy="3794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580063" y="5391150"/>
            <a:ext cx="720725" cy="78581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43024" idx="1"/>
          </p:cNvCxnSpPr>
          <p:nvPr/>
        </p:nvCxnSpPr>
        <p:spPr>
          <a:xfrm>
            <a:off x="5637213" y="5229225"/>
            <a:ext cx="1022350" cy="61595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284913" y="4476750"/>
            <a:ext cx="630237" cy="74453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43026" idx="1"/>
          </p:cNvCxnSpPr>
          <p:nvPr/>
        </p:nvCxnSpPr>
        <p:spPr>
          <a:xfrm>
            <a:off x="6500813" y="4078288"/>
            <a:ext cx="735012" cy="18415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8" idx="3"/>
          </p:cNvCxnSpPr>
          <p:nvPr/>
        </p:nvCxnSpPr>
        <p:spPr>
          <a:xfrm>
            <a:off x="6440488" y="4330700"/>
            <a:ext cx="508000" cy="33655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46050"/>
            <a:ext cx="10350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1143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Проблемы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985376"/>
              </p:ext>
            </p:extLst>
          </p:nvPr>
        </p:nvGraphicFramePr>
        <p:xfrm>
          <a:off x="179512" y="1250950"/>
          <a:ext cx="8712968" cy="520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916238" y="274638"/>
            <a:ext cx="5040312" cy="10414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Предложения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87122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700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500296500"/>
              </p:ext>
            </p:extLst>
          </p:nvPr>
        </p:nvGraphicFramePr>
        <p:xfrm>
          <a:off x="107504" y="1397000"/>
          <a:ext cx="88569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>
          <a:xfrm>
            <a:off x="769938" y="2133600"/>
            <a:ext cx="7772400" cy="790575"/>
          </a:xfrm>
        </p:spPr>
        <p:txBody>
          <a:bodyPr anchor="ctr"/>
          <a:lstStyle/>
          <a:p>
            <a:pPr eaLnBrk="1" hangingPunct="1"/>
            <a:r>
              <a:rPr lang="ru-RU" sz="2800" cap="none" dirty="0" smtClean="0"/>
              <a:t> </a:t>
            </a:r>
            <a:r>
              <a:rPr lang="ru-RU" sz="2800" cap="none" dirty="0" smtClean="0">
                <a:latin typeface="Calibri" pitchFamily="34" charset="0"/>
              </a:rPr>
              <a:t>СПАСИБО ЗА ВНИМАНИЕ!</a:t>
            </a:r>
            <a:endParaRPr lang="ru-RU" altLang="ru-RU" sz="3200" cap="none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8509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Цели и задачи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37632662"/>
              </p:ext>
            </p:extLst>
          </p:nvPr>
        </p:nvGraphicFramePr>
        <p:xfrm>
          <a:off x="323528" y="1412776"/>
          <a:ext cx="8712967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2"/>
          <p:cNvSpPr>
            <a:spLocks noGrp="1"/>
          </p:cNvSpPr>
          <p:nvPr>
            <p:ph type="title"/>
          </p:nvPr>
        </p:nvSpPr>
        <p:spPr>
          <a:xfrm>
            <a:off x="1733550" y="44450"/>
            <a:ext cx="7302500" cy="863600"/>
          </a:xfrm>
        </p:spPr>
        <p:txBody>
          <a:bodyPr/>
          <a:lstStyle/>
          <a:p>
            <a:pPr algn="l" eaLnBrk="1" hangingPunct="1"/>
            <a:r>
              <a:rPr lang="ru-RU" sz="2800" b="1" dirty="0" smtClean="0"/>
              <a:t>Система непрерывного образования в САФУ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11188" y="3494088"/>
            <a:ext cx="6551612" cy="13747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47" name="Группа 17"/>
          <p:cNvGrpSpPr>
            <a:grpSpLocks/>
          </p:cNvGrpSpPr>
          <p:nvPr/>
        </p:nvGrpSpPr>
        <p:grpSpPr bwMode="auto">
          <a:xfrm>
            <a:off x="3059113" y="2538413"/>
            <a:ext cx="1152525" cy="1439862"/>
            <a:chOff x="2505472" y="2621475"/>
            <a:chExt cx="1152128" cy="1440160"/>
          </a:xfrm>
        </p:grpSpPr>
        <p:grpSp>
          <p:nvGrpSpPr>
            <p:cNvPr id="31848" name="Группа 30"/>
            <p:cNvGrpSpPr>
              <a:grpSpLocks/>
            </p:cNvGrpSpPr>
            <p:nvPr/>
          </p:nvGrpSpPr>
          <p:grpSpPr bwMode="auto">
            <a:xfrm>
              <a:off x="3019929" y="2621475"/>
              <a:ext cx="205623" cy="598902"/>
              <a:chOff x="899592" y="2204864"/>
              <a:chExt cx="288032" cy="8389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899194" y="2204864"/>
                <a:ext cx="288986" cy="286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10800000">
                <a:off x="899194" y="2562959"/>
                <a:ext cx="288986" cy="48042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0" name="Блок-схема: магнитный диск 9"/>
            <p:cNvSpPr/>
            <p:nvPr/>
          </p:nvSpPr>
          <p:spPr>
            <a:xfrm>
              <a:off x="2505472" y="3269309"/>
              <a:ext cx="1152128" cy="792326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Georgia" panose="02040502050405020303" pitchFamily="18" charset="0"/>
                </a:rPr>
                <a:t>Бакалав-риат</a:t>
              </a:r>
              <a:endParaRPr lang="ru-RU" sz="1400" b="1" dirty="0">
                <a:latin typeface="Georgia" panose="02040502050405020303" pitchFamily="18" charset="0"/>
              </a:endParaRPr>
            </a:p>
          </p:txBody>
        </p:sp>
        <p:grpSp>
          <p:nvGrpSpPr>
            <p:cNvPr id="31850" name="Группа 24"/>
            <p:cNvGrpSpPr>
              <a:grpSpLocks/>
            </p:cNvGrpSpPr>
            <p:nvPr/>
          </p:nvGrpSpPr>
          <p:grpSpPr bwMode="auto">
            <a:xfrm>
              <a:off x="2577480" y="2718650"/>
              <a:ext cx="205623" cy="598902"/>
              <a:chOff x="899592" y="2204864"/>
              <a:chExt cx="288032" cy="838929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898757" y="2204418"/>
                <a:ext cx="288986" cy="2869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10800000">
                <a:off x="898757" y="2562515"/>
                <a:ext cx="288986" cy="48042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851" name="Группа 27"/>
            <p:cNvGrpSpPr>
              <a:grpSpLocks/>
            </p:cNvGrpSpPr>
            <p:nvPr/>
          </p:nvGrpSpPr>
          <p:grpSpPr bwMode="auto">
            <a:xfrm>
              <a:off x="2803905" y="2846749"/>
              <a:ext cx="205623" cy="598902"/>
              <a:chOff x="899592" y="2204864"/>
              <a:chExt cx="288032" cy="838929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99472" y="2205141"/>
                <a:ext cx="288986" cy="286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>
              <a:xfrm rot="10800000">
                <a:off x="899472" y="2563236"/>
                <a:ext cx="288986" cy="48042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852" name="Группа 33"/>
            <p:cNvGrpSpPr>
              <a:grpSpLocks/>
            </p:cNvGrpSpPr>
            <p:nvPr/>
          </p:nvGrpSpPr>
          <p:grpSpPr bwMode="auto">
            <a:xfrm>
              <a:off x="3307961" y="2741455"/>
              <a:ext cx="205623" cy="598902"/>
              <a:chOff x="899592" y="2204864"/>
              <a:chExt cx="288032" cy="838929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900305" y="2205838"/>
                <a:ext cx="286762" cy="2869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 rot="10800000">
                <a:off x="900305" y="2563933"/>
                <a:ext cx="286762" cy="48042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31748" name="Группа 15"/>
          <p:cNvGrpSpPr>
            <a:grpSpLocks/>
          </p:cNvGrpSpPr>
          <p:nvPr/>
        </p:nvGrpSpPr>
        <p:grpSpPr bwMode="auto">
          <a:xfrm>
            <a:off x="4500563" y="2255838"/>
            <a:ext cx="1150937" cy="1414462"/>
            <a:chOff x="4495800" y="2318348"/>
            <a:chExt cx="1152128" cy="1415452"/>
          </a:xfrm>
        </p:grpSpPr>
        <p:sp>
          <p:nvSpPr>
            <p:cNvPr id="8" name="Блок-схема: магнитный диск 7"/>
            <p:cNvSpPr/>
            <p:nvPr/>
          </p:nvSpPr>
          <p:spPr>
            <a:xfrm>
              <a:off x="4495800" y="2966501"/>
              <a:ext cx="1152128" cy="76729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latin typeface="Georgia" panose="02040502050405020303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atin typeface="Georgia" panose="02040502050405020303" pitchFamily="18" charset="0"/>
                </a:rPr>
                <a:t>Магистра-тура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latin typeface="Georgia" panose="02040502050405020303" pitchFamily="18" charset="0"/>
              </a:endParaRPr>
            </a:p>
          </p:txBody>
        </p:sp>
        <p:grpSp>
          <p:nvGrpSpPr>
            <p:cNvPr id="31839" name="Группа 45"/>
            <p:cNvGrpSpPr>
              <a:grpSpLocks/>
            </p:cNvGrpSpPr>
            <p:nvPr/>
          </p:nvGrpSpPr>
          <p:grpSpPr bwMode="auto">
            <a:xfrm>
              <a:off x="5220072" y="2318348"/>
              <a:ext cx="205623" cy="598902"/>
              <a:chOff x="899592" y="2204864"/>
              <a:chExt cx="288032" cy="838929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900121" y="2204864"/>
                <a:ext cx="287158" cy="2870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48" name="Равнобедренный треугольник 47"/>
              <p:cNvSpPr/>
              <p:nvPr/>
            </p:nvSpPr>
            <p:spPr>
              <a:xfrm rot="10800000">
                <a:off x="900121" y="2563135"/>
                <a:ext cx="287158" cy="48066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840" name="Группа 48"/>
            <p:cNvGrpSpPr>
              <a:grpSpLocks/>
            </p:cNvGrpSpPr>
            <p:nvPr/>
          </p:nvGrpSpPr>
          <p:grpSpPr bwMode="auto">
            <a:xfrm>
              <a:off x="4648200" y="2415523"/>
              <a:ext cx="205623" cy="598902"/>
              <a:chOff x="899592" y="2204864"/>
              <a:chExt cx="288032" cy="838929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899814" y="2204486"/>
                <a:ext cx="287158" cy="287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 rot="10800000">
                <a:off x="899814" y="2562758"/>
                <a:ext cx="287158" cy="48066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841" name="Группа 51"/>
            <p:cNvGrpSpPr>
              <a:grpSpLocks/>
            </p:cNvGrpSpPr>
            <p:nvPr/>
          </p:nvGrpSpPr>
          <p:grpSpPr bwMode="auto">
            <a:xfrm>
              <a:off x="5004048" y="2543622"/>
              <a:ext cx="205623" cy="598902"/>
              <a:chOff x="899592" y="2204864"/>
              <a:chExt cx="288032" cy="838929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899980" y="2205297"/>
                <a:ext cx="287158" cy="2870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54" name="Равнобедренный треугольник 53"/>
              <p:cNvSpPr/>
              <p:nvPr/>
            </p:nvSpPr>
            <p:spPr>
              <a:xfrm rot="10800000">
                <a:off x="899980" y="2563569"/>
                <a:ext cx="287158" cy="48066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31749" name="Группа 36"/>
          <p:cNvGrpSpPr>
            <a:grpSpLocks/>
          </p:cNvGrpSpPr>
          <p:nvPr/>
        </p:nvGrpSpPr>
        <p:grpSpPr bwMode="auto">
          <a:xfrm rot="-740791">
            <a:off x="644525" y="4365625"/>
            <a:ext cx="6327775" cy="747713"/>
            <a:chOff x="2133600" y="5229200"/>
            <a:chExt cx="6326831" cy="10081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133600" y="5229200"/>
              <a:ext cx="6326831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Georgia" panose="02040502050405020303" pitchFamily="18" charset="0"/>
                </a:rPr>
                <a:t>Дополнительное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Georgia" panose="02040502050405020303" pitchFamily="18" charset="0"/>
                </a:rPr>
                <a:t>профессиональное образование</a:t>
              </a:r>
            </a:p>
          </p:txBody>
        </p:sp>
        <p:grpSp>
          <p:nvGrpSpPr>
            <p:cNvPr id="31813" name="Группа 80"/>
            <p:cNvGrpSpPr>
              <a:grpSpLocks/>
            </p:cNvGrpSpPr>
            <p:nvPr/>
          </p:nvGrpSpPr>
          <p:grpSpPr bwMode="auto">
            <a:xfrm>
              <a:off x="2163754" y="5301208"/>
              <a:ext cx="1112846" cy="846981"/>
              <a:chOff x="1630354" y="5301208"/>
              <a:chExt cx="1112846" cy="846981"/>
            </a:xfrm>
          </p:grpSpPr>
          <p:grpSp>
            <p:nvGrpSpPr>
              <p:cNvPr id="31823" name="Группа 63"/>
              <p:cNvGrpSpPr>
                <a:grpSpLocks/>
              </p:cNvGrpSpPr>
              <p:nvPr/>
            </p:nvGrpSpPr>
            <p:grpSpPr bwMode="auto">
              <a:xfrm>
                <a:off x="2072803" y="5301208"/>
                <a:ext cx="205623" cy="598902"/>
                <a:chOff x="899592" y="2204864"/>
                <a:chExt cx="288032" cy="838929"/>
              </a:xfrm>
            </p:grpSpPr>
            <p:sp>
              <p:nvSpPr>
                <p:cNvPr id="65" name="Овал 64"/>
                <p:cNvSpPr/>
                <p:nvPr/>
              </p:nvSpPr>
              <p:spPr>
                <a:xfrm>
                  <a:off x="891342" y="2192854"/>
                  <a:ext cx="282372" cy="28482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66" name="Равнобедренный треугольник 65"/>
                <p:cNvSpPr/>
                <p:nvPr/>
              </p:nvSpPr>
              <p:spPr>
                <a:xfrm rot="10800000">
                  <a:off x="889001" y="2547678"/>
                  <a:ext cx="284595" cy="473711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824" name="Группа 66"/>
              <p:cNvGrpSpPr>
                <a:grpSpLocks/>
              </p:cNvGrpSpPr>
              <p:nvPr/>
            </p:nvGrpSpPr>
            <p:grpSpPr bwMode="auto">
              <a:xfrm>
                <a:off x="1630354" y="5398383"/>
                <a:ext cx="205623" cy="598902"/>
                <a:chOff x="899592" y="2204864"/>
                <a:chExt cx="288032" cy="838929"/>
              </a:xfrm>
            </p:grpSpPr>
            <p:sp>
              <p:nvSpPr>
                <p:cNvPr id="68" name="Овал 67"/>
                <p:cNvSpPr/>
                <p:nvPr/>
              </p:nvSpPr>
              <p:spPr>
                <a:xfrm>
                  <a:off x="885732" y="2193015"/>
                  <a:ext cx="293489" cy="2878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69" name="Равнобедренный треугольник 68"/>
                <p:cNvSpPr/>
                <p:nvPr/>
              </p:nvSpPr>
              <p:spPr>
                <a:xfrm rot="10800000">
                  <a:off x="887071" y="2551375"/>
                  <a:ext cx="291266" cy="479707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825" name="Группа 69"/>
              <p:cNvGrpSpPr>
                <a:grpSpLocks/>
              </p:cNvGrpSpPr>
              <p:nvPr/>
            </p:nvGrpSpPr>
            <p:grpSpPr bwMode="auto">
              <a:xfrm>
                <a:off x="1851777" y="5526482"/>
                <a:ext cx="205623" cy="598902"/>
                <a:chOff x="899592" y="2204864"/>
                <a:chExt cx="288032" cy="838929"/>
              </a:xfrm>
            </p:grpSpPr>
            <p:sp>
              <p:nvSpPr>
                <p:cNvPr id="71" name="Овал 70"/>
                <p:cNvSpPr/>
                <p:nvPr/>
              </p:nvSpPr>
              <p:spPr>
                <a:xfrm>
                  <a:off x="885405" y="2194032"/>
                  <a:ext cx="293489" cy="2878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72" name="Равнобедренный треугольник 71"/>
                <p:cNvSpPr/>
                <p:nvPr/>
              </p:nvSpPr>
              <p:spPr>
                <a:xfrm rot="10800000">
                  <a:off x="887458" y="2549499"/>
                  <a:ext cx="291265" cy="476708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826" name="Группа 72"/>
              <p:cNvGrpSpPr>
                <a:grpSpLocks/>
              </p:cNvGrpSpPr>
              <p:nvPr/>
            </p:nvGrpSpPr>
            <p:grpSpPr bwMode="auto">
              <a:xfrm>
                <a:off x="2537577" y="5301208"/>
                <a:ext cx="205623" cy="598902"/>
                <a:chOff x="899592" y="2204864"/>
                <a:chExt cx="288032" cy="838929"/>
              </a:xfrm>
            </p:grpSpPr>
            <p:sp>
              <p:nvSpPr>
                <p:cNvPr id="74" name="Овал 73"/>
                <p:cNvSpPr/>
                <p:nvPr/>
              </p:nvSpPr>
              <p:spPr>
                <a:xfrm>
                  <a:off x="888448" y="2195223"/>
                  <a:ext cx="291265" cy="2878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75" name="Равнобедренный треугольник 74"/>
                <p:cNvSpPr/>
                <p:nvPr/>
              </p:nvSpPr>
              <p:spPr>
                <a:xfrm rot="10800000">
                  <a:off x="890475" y="2551009"/>
                  <a:ext cx="291266" cy="47671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827" name="Группа 75"/>
              <p:cNvGrpSpPr>
                <a:grpSpLocks/>
              </p:cNvGrpSpPr>
              <p:nvPr/>
            </p:nvGrpSpPr>
            <p:grpSpPr bwMode="auto">
              <a:xfrm>
                <a:off x="2284512" y="5549287"/>
                <a:ext cx="205623" cy="598902"/>
                <a:chOff x="899592" y="2204864"/>
                <a:chExt cx="288032" cy="838929"/>
              </a:xfrm>
            </p:grpSpPr>
            <p:sp>
              <p:nvSpPr>
                <p:cNvPr id="77" name="Овал 76"/>
                <p:cNvSpPr/>
                <p:nvPr/>
              </p:nvSpPr>
              <p:spPr>
                <a:xfrm>
                  <a:off x="890719" y="2194594"/>
                  <a:ext cx="289042" cy="28782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78" name="Равнобедренный треугольник 77"/>
                <p:cNvSpPr/>
                <p:nvPr/>
              </p:nvSpPr>
              <p:spPr>
                <a:xfrm rot="10800000">
                  <a:off x="888613" y="2546456"/>
                  <a:ext cx="291266" cy="479707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</p:grpSp>
        </p:grpSp>
        <p:grpSp>
          <p:nvGrpSpPr>
            <p:cNvPr id="31814" name="Группа 84"/>
            <p:cNvGrpSpPr>
              <a:grpSpLocks/>
            </p:cNvGrpSpPr>
            <p:nvPr/>
          </p:nvGrpSpPr>
          <p:grpSpPr bwMode="auto">
            <a:xfrm>
              <a:off x="7750753" y="5352647"/>
              <a:ext cx="205623" cy="598902"/>
              <a:chOff x="899592" y="2204864"/>
              <a:chExt cx="288032" cy="838929"/>
            </a:xfrm>
          </p:grpSpPr>
          <p:sp>
            <p:nvSpPr>
              <p:cNvPr id="86" name="Овал 85"/>
              <p:cNvSpPr/>
              <p:nvPr/>
            </p:nvSpPr>
            <p:spPr>
              <a:xfrm>
                <a:off x="892259" y="2195523"/>
                <a:ext cx="286819" cy="2878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 rot="10800000">
                <a:off x="893837" y="2553919"/>
                <a:ext cx="284595" cy="47671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815" name="Группа 87"/>
            <p:cNvGrpSpPr>
              <a:grpSpLocks/>
            </p:cNvGrpSpPr>
            <p:nvPr/>
          </p:nvGrpSpPr>
          <p:grpSpPr bwMode="auto">
            <a:xfrm>
              <a:off x="7600499" y="5600726"/>
              <a:ext cx="205623" cy="598902"/>
              <a:chOff x="899592" y="2204864"/>
              <a:chExt cx="288032" cy="838929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892527" y="2203708"/>
                <a:ext cx="289042" cy="2878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90" name="Равнобедренный треугольник 89"/>
              <p:cNvSpPr/>
              <p:nvPr/>
            </p:nvSpPr>
            <p:spPr>
              <a:xfrm rot="10800000">
                <a:off x="892857" y="2555926"/>
                <a:ext cx="289042" cy="47671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816" name="Группа 90"/>
            <p:cNvGrpSpPr>
              <a:grpSpLocks/>
            </p:cNvGrpSpPr>
            <p:nvPr/>
          </p:nvGrpSpPr>
          <p:grpSpPr bwMode="auto">
            <a:xfrm>
              <a:off x="7956376" y="5566402"/>
              <a:ext cx="205623" cy="598902"/>
              <a:chOff x="899592" y="2204864"/>
              <a:chExt cx="288032" cy="838929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894022" y="2203528"/>
                <a:ext cx="293489" cy="2818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93" name="Равнобедренный треугольник 92"/>
              <p:cNvSpPr/>
              <p:nvPr/>
            </p:nvSpPr>
            <p:spPr>
              <a:xfrm rot="10800000">
                <a:off x="892417" y="2552142"/>
                <a:ext cx="293489" cy="47371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</p:grpSp>
      <p:grpSp>
        <p:nvGrpSpPr>
          <p:cNvPr id="31750" name="Группа 78"/>
          <p:cNvGrpSpPr>
            <a:grpSpLocks/>
          </p:cNvGrpSpPr>
          <p:nvPr/>
        </p:nvGrpSpPr>
        <p:grpSpPr bwMode="auto">
          <a:xfrm>
            <a:off x="-26988" y="3330575"/>
            <a:ext cx="1454151" cy="1295400"/>
            <a:chOff x="629635" y="3140968"/>
            <a:chExt cx="1454244" cy="1296144"/>
          </a:xfrm>
        </p:grpSpPr>
        <p:grpSp>
          <p:nvGrpSpPr>
            <p:cNvPr id="31803" name="Группа 16"/>
            <p:cNvGrpSpPr>
              <a:grpSpLocks/>
            </p:cNvGrpSpPr>
            <p:nvPr/>
          </p:nvGrpSpPr>
          <p:grpSpPr bwMode="auto">
            <a:xfrm>
              <a:off x="755576" y="3140968"/>
              <a:ext cx="1152128" cy="1296144"/>
              <a:chOff x="755576" y="3140968"/>
              <a:chExt cx="1152128" cy="1296144"/>
            </a:xfrm>
          </p:grpSpPr>
          <p:sp>
            <p:nvSpPr>
              <p:cNvPr id="6" name="Блок-схема: магнитный диск 5"/>
              <p:cNvSpPr/>
              <p:nvPr/>
            </p:nvSpPr>
            <p:spPr>
              <a:xfrm>
                <a:off x="755056" y="3644495"/>
                <a:ext cx="1152599" cy="792617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50" dirty="0">
                  <a:latin typeface="Georgia" panose="02040502050405020303" pitchFamily="18" charset="0"/>
                </a:endParaRPr>
              </a:p>
            </p:txBody>
          </p:sp>
          <p:grpSp>
            <p:nvGrpSpPr>
              <p:cNvPr id="31806" name="Группа 20"/>
              <p:cNvGrpSpPr>
                <a:grpSpLocks/>
              </p:cNvGrpSpPr>
              <p:nvPr/>
            </p:nvGrpSpPr>
            <p:grpSpPr bwMode="auto">
              <a:xfrm>
                <a:off x="937377" y="3350793"/>
                <a:ext cx="205623" cy="598902"/>
                <a:chOff x="767489" y="2329040"/>
                <a:chExt cx="288032" cy="838929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767845" y="2328823"/>
                  <a:ext cx="286879" cy="2870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" name="Равнобедренный треугольник 19"/>
                <p:cNvSpPr/>
                <p:nvPr/>
              </p:nvSpPr>
              <p:spPr>
                <a:xfrm rot="10800000">
                  <a:off x="767845" y="2687051"/>
                  <a:ext cx="286879" cy="4806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807" name="Группа 21"/>
              <p:cNvGrpSpPr>
                <a:grpSpLocks/>
              </p:cNvGrpSpPr>
              <p:nvPr/>
            </p:nvGrpSpPr>
            <p:grpSpPr bwMode="auto">
              <a:xfrm>
                <a:off x="1346205" y="3140968"/>
                <a:ext cx="205623" cy="598902"/>
                <a:chOff x="899592" y="2204864"/>
                <a:chExt cx="288032" cy="838929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898806" y="2204864"/>
                  <a:ext cx="289104" cy="28702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" name="Равнобедренный треугольник 23"/>
                <p:cNvSpPr/>
                <p:nvPr/>
              </p:nvSpPr>
              <p:spPr>
                <a:xfrm rot="10800000">
                  <a:off x="898806" y="2563092"/>
                  <a:ext cx="289104" cy="4806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31804" name="Прямоугольник 6"/>
            <p:cNvSpPr>
              <a:spLocks noChangeArrowheads="1"/>
            </p:cNvSpPr>
            <p:nvPr/>
          </p:nvSpPr>
          <p:spPr bwMode="auto">
            <a:xfrm>
              <a:off x="629635" y="3868725"/>
              <a:ext cx="14542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Georgia" pitchFamily="18" charset="0"/>
                </a:rPr>
                <a:t>Довузовская </a:t>
              </a:r>
            </a:p>
            <a:p>
              <a:pPr algn="ctr"/>
              <a:r>
                <a:rPr lang="ru-RU" sz="1400" b="1">
                  <a:latin typeface="Georgia" pitchFamily="18" charset="0"/>
                </a:rPr>
                <a:t>подготовка</a:t>
              </a:r>
            </a:p>
          </p:txBody>
        </p:sp>
      </p:grpSp>
      <p:sp>
        <p:nvSpPr>
          <p:cNvPr id="108" name="Овал 107"/>
          <p:cNvSpPr/>
          <p:nvPr/>
        </p:nvSpPr>
        <p:spPr>
          <a:xfrm>
            <a:off x="979488" y="3451225"/>
            <a:ext cx="206375" cy="20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09" name="Равнобедренный треугольник 108"/>
          <p:cNvSpPr/>
          <p:nvPr/>
        </p:nvSpPr>
        <p:spPr>
          <a:xfrm rot="10800000">
            <a:off x="979488" y="3706813"/>
            <a:ext cx="206375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104775" y="3387725"/>
            <a:ext cx="206375" cy="20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11" name="Равнобедренный треугольник 110"/>
          <p:cNvSpPr/>
          <p:nvPr/>
        </p:nvSpPr>
        <p:spPr>
          <a:xfrm rot="10800000">
            <a:off x="104775" y="3643313"/>
            <a:ext cx="206375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grpSp>
        <p:nvGrpSpPr>
          <p:cNvPr id="31755" name="Группа 37"/>
          <p:cNvGrpSpPr>
            <a:grpSpLocks/>
          </p:cNvGrpSpPr>
          <p:nvPr/>
        </p:nvGrpSpPr>
        <p:grpSpPr bwMode="auto">
          <a:xfrm>
            <a:off x="1552575" y="2995613"/>
            <a:ext cx="1152525" cy="1371600"/>
            <a:chOff x="2133600" y="2895600"/>
            <a:chExt cx="1152128" cy="1371600"/>
          </a:xfrm>
        </p:grpSpPr>
        <p:grpSp>
          <p:nvGrpSpPr>
            <p:cNvPr id="31793" name="Группа 98"/>
            <p:cNvGrpSpPr>
              <a:grpSpLocks/>
            </p:cNvGrpSpPr>
            <p:nvPr/>
          </p:nvGrpSpPr>
          <p:grpSpPr bwMode="auto">
            <a:xfrm>
              <a:off x="2133600" y="2895600"/>
              <a:ext cx="1152128" cy="1371600"/>
              <a:chOff x="755576" y="3140968"/>
              <a:chExt cx="1152128" cy="1371600"/>
            </a:xfrm>
          </p:grpSpPr>
          <p:sp>
            <p:nvSpPr>
              <p:cNvPr id="100" name="Блок-схема: магнитный диск 99"/>
              <p:cNvSpPr/>
              <p:nvPr/>
            </p:nvSpPr>
            <p:spPr>
              <a:xfrm>
                <a:off x="755576" y="3720405"/>
                <a:ext cx="1152128" cy="792163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50" dirty="0">
                  <a:latin typeface="Georgia" panose="02040502050405020303" pitchFamily="18" charset="0"/>
                </a:endParaRPr>
              </a:p>
            </p:txBody>
          </p:sp>
          <p:grpSp>
            <p:nvGrpSpPr>
              <p:cNvPr id="31797" name="Группа 100"/>
              <p:cNvGrpSpPr>
                <a:grpSpLocks/>
              </p:cNvGrpSpPr>
              <p:nvPr/>
            </p:nvGrpSpPr>
            <p:grpSpPr bwMode="auto">
              <a:xfrm>
                <a:off x="1031684" y="3262146"/>
                <a:ext cx="205623" cy="598902"/>
                <a:chOff x="899592" y="2204864"/>
                <a:chExt cx="288032" cy="838929"/>
              </a:xfrm>
            </p:grpSpPr>
            <p:sp>
              <p:nvSpPr>
                <p:cNvPr id="105" name="Овал 104"/>
                <p:cNvSpPr/>
                <p:nvPr/>
              </p:nvSpPr>
              <p:spPr>
                <a:xfrm>
                  <a:off x="899623" y="2204124"/>
                  <a:ext cx="288986" cy="28908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6" name="Равнобедренный треугольник 105"/>
                <p:cNvSpPr/>
                <p:nvPr/>
              </p:nvSpPr>
              <p:spPr>
                <a:xfrm rot="10800000">
                  <a:off x="899623" y="2564370"/>
                  <a:ext cx="288986" cy="480327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798" name="Группа 101"/>
              <p:cNvGrpSpPr>
                <a:grpSpLocks/>
              </p:cNvGrpSpPr>
              <p:nvPr/>
            </p:nvGrpSpPr>
            <p:grpSpPr bwMode="auto">
              <a:xfrm>
                <a:off x="1346205" y="3140968"/>
                <a:ext cx="205623" cy="598902"/>
                <a:chOff x="899592" y="2204864"/>
                <a:chExt cx="288032" cy="838929"/>
              </a:xfrm>
            </p:grpSpPr>
            <p:sp>
              <p:nvSpPr>
                <p:cNvPr id="103" name="Овал 102"/>
                <p:cNvSpPr/>
                <p:nvPr/>
              </p:nvSpPr>
              <p:spPr>
                <a:xfrm>
                  <a:off x="899196" y="2204864"/>
                  <a:ext cx="288986" cy="28686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04" name="Равнобедренный треугольник 103"/>
                <p:cNvSpPr/>
                <p:nvPr/>
              </p:nvSpPr>
              <p:spPr>
                <a:xfrm rot="10800000">
                  <a:off x="899196" y="2562885"/>
                  <a:ext cx="288986" cy="480327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>
                    <a:latin typeface="Georgia" panose="02040502050405020303" pitchFamily="18" charset="0"/>
                  </a:endParaRPr>
                </a:p>
              </p:txBody>
            </p:sp>
          </p:grpSp>
        </p:grpSp>
        <p:sp>
          <p:nvSpPr>
            <p:cNvPr id="112" name="Овал 111"/>
            <p:cNvSpPr/>
            <p:nvPr/>
          </p:nvSpPr>
          <p:spPr>
            <a:xfrm>
              <a:off x="2155817" y="2947987"/>
              <a:ext cx="206304" cy="2063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Georgia" panose="02040502050405020303" pitchFamily="18" charset="0"/>
              </a:endParaRPr>
            </a:p>
          </p:txBody>
        </p:sp>
        <p:sp>
          <p:nvSpPr>
            <p:cNvPr id="113" name="Равнобедренный треугольник 112"/>
            <p:cNvSpPr/>
            <p:nvPr/>
          </p:nvSpPr>
          <p:spPr>
            <a:xfrm rot="10800000">
              <a:off x="2155817" y="3205162"/>
              <a:ext cx="206304" cy="3429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Georgia" panose="02040502050405020303" pitchFamily="18" charset="0"/>
              </a:endParaRPr>
            </a:p>
          </p:txBody>
        </p:sp>
      </p:grpSp>
      <p:sp>
        <p:nvSpPr>
          <p:cNvPr id="114" name="Овал 113"/>
          <p:cNvSpPr/>
          <p:nvPr/>
        </p:nvSpPr>
        <p:spPr>
          <a:xfrm>
            <a:off x="2009775" y="3148013"/>
            <a:ext cx="206375" cy="20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15" name="Равнобедренный треугольник 114"/>
          <p:cNvSpPr/>
          <p:nvPr/>
        </p:nvSpPr>
        <p:spPr>
          <a:xfrm rot="10800000">
            <a:off x="2009775" y="3405188"/>
            <a:ext cx="206375" cy="341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2390775" y="3082925"/>
            <a:ext cx="206375" cy="20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17" name="Равнобедренный треугольник 116"/>
          <p:cNvSpPr/>
          <p:nvPr/>
        </p:nvSpPr>
        <p:spPr>
          <a:xfrm rot="10800000">
            <a:off x="2390775" y="3338513"/>
            <a:ext cx="206375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790575" y="3540125"/>
            <a:ext cx="206375" cy="20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sp>
        <p:nvSpPr>
          <p:cNvPr id="119" name="Равнобедренный треугольник 118"/>
          <p:cNvSpPr/>
          <p:nvPr/>
        </p:nvSpPr>
        <p:spPr>
          <a:xfrm rot="10800000">
            <a:off x="790575" y="3795713"/>
            <a:ext cx="206375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anose="02040502050405020303" pitchFamily="18" charset="0"/>
            </a:endParaRPr>
          </a:p>
        </p:txBody>
      </p:sp>
      <p:grpSp>
        <p:nvGrpSpPr>
          <p:cNvPr id="31762" name="Группа 121"/>
          <p:cNvGrpSpPr>
            <a:grpSpLocks/>
          </p:cNvGrpSpPr>
          <p:nvPr/>
        </p:nvGrpSpPr>
        <p:grpSpPr bwMode="auto">
          <a:xfrm>
            <a:off x="485775" y="3452813"/>
            <a:ext cx="206375" cy="598487"/>
            <a:chOff x="1143000" y="3352800"/>
            <a:chExt cx="205623" cy="598902"/>
          </a:xfrm>
        </p:grpSpPr>
        <p:sp>
          <p:nvSpPr>
            <p:cNvPr id="120" name="Овал 119"/>
            <p:cNvSpPr/>
            <p:nvPr/>
          </p:nvSpPr>
          <p:spPr>
            <a:xfrm>
              <a:off x="1143000" y="3352800"/>
              <a:ext cx="205623" cy="2049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 rot="10800000">
              <a:off x="1143000" y="3608564"/>
              <a:ext cx="205623" cy="3431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Georgia" panose="02040502050405020303" pitchFamily="18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7504113" y="1265238"/>
            <a:ext cx="1281112" cy="50625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1764" name="Прямоугольник 106"/>
          <p:cNvSpPr>
            <a:spLocks noChangeArrowheads="1"/>
          </p:cNvSpPr>
          <p:nvPr/>
        </p:nvSpPr>
        <p:spPr bwMode="auto">
          <a:xfrm>
            <a:off x="1836738" y="3984625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Georgia" pitchFamily="18" charset="0"/>
              </a:rPr>
              <a:t>СПО</a:t>
            </a:r>
          </a:p>
        </p:txBody>
      </p:sp>
      <p:pic>
        <p:nvPicPr>
          <p:cNvPr id="31765" name="Picture 2" descr="http://www.nord-osk.ru/skinn/arkti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920" t="8542" r="6258" b="14850"/>
          <a:stretch>
            <a:fillRect/>
          </a:stretch>
        </p:blipFill>
        <p:spPr bwMode="auto">
          <a:xfrm>
            <a:off x="7622356" y="2295525"/>
            <a:ext cx="1054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4" descr="http://www.oil-gas.ru/s_logo/24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3825" y="1443038"/>
            <a:ext cx="5746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6" descr="Логотип Севмаша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77962"/>
          <a:stretch>
            <a:fillRect/>
          </a:stretch>
        </p:blipFill>
        <p:spPr bwMode="auto">
          <a:xfrm>
            <a:off x="7621588" y="3192463"/>
            <a:ext cx="8159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Прямоугольник 126"/>
          <p:cNvSpPr/>
          <p:nvPr/>
        </p:nvSpPr>
        <p:spPr>
          <a:xfrm>
            <a:off x="679450" y="5943600"/>
            <a:ext cx="33226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Базовые кафедры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125913" y="5943600"/>
            <a:ext cx="3036887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Лаборатории</a:t>
            </a:r>
          </a:p>
        </p:txBody>
      </p:sp>
      <p:pic>
        <p:nvPicPr>
          <p:cNvPr id="31770" name="Picture 2" descr="http://www.appm.ru/i/02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5526088"/>
            <a:ext cx="9112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4" descr="http://www.ador.ru/i/0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4113" y="4919663"/>
            <a:ext cx="11445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6" descr="http://www.sevmeteo.ru/plugins/main/i/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3175" y="3933825"/>
            <a:ext cx="9096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73" name="Группа 124"/>
          <p:cNvGrpSpPr>
            <a:grpSpLocks/>
          </p:cNvGrpSpPr>
          <p:nvPr/>
        </p:nvGrpSpPr>
        <p:grpSpPr bwMode="auto">
          <a:xfrm>
            <a:off x="5921375" y="1989138"/>
            <a:ext cx="1150938" cy="1414462"/>
            <a:chOff x="4495800" y="2318348"/>
            <a:chExt cx="1152128" cy="1415452"/>
          </a:xfrm>
        </p:grpSpPr>
        <p:sp>
          <p:nvSpPr>
            <p:cNvPr id="131" name="Блок-схема: магнитный диск 130"/>
            <p:cNvSpPr/>
            <p:nvPr/>
          </p:nvSpPr>
          <p:spPr>
            <a:xfrm>
              <a:off x="4495800" y="2966501"/>
              <a:ext cx="1152128" cy="767299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latin typeface="Georgia" panose="02040502050405020303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err="1">
                  <a:latin typeface="Georgia" panose="02040502050405020303" pitchFamily="18" charset="0"/>
                </a:rPr>
                <a:t>Аспиран</a:t>
              </a:r>
              <a:r>
                <a:rPr lang="ru-RU" sz="1400" b="1" dirty="0">
                  <a:latin typeface="Georgia" panose="02040502050405020303" pitchFamily="18" charset="0"/>
                </a:rPr>
                <a:t>-тура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latin typeface="Georgia" panose="02040502050405020303" pitchFamily="18" charset="0"/>
              </a:endParaRPr>
            </a:p>
          </p:txBody>
        </p:sp>
        <p:grpSp>
          <p:nvGrpSpPr>
            <p:cNvPr id="31782" name="Группа 131"/>
            <p:cNvGrpSpPr>
              <a:grpSpLocks/>
            </p:cNvGrpSpPr>
            <p:nvPr/>
          </p:nvGrpSpPr>
          <p:grpSpPr bwMode="auto">
            <a:xfrm>
              <a:off x="5220072" y="2318348"/>
              <a:ext cx="205623" cy="598902"/>
              <a:chOff x="899592" y="2204864"/>
              <a:chExt cx="288032" cy="838929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900119" y="2204864"/>
                <a:ext cx="287158" cy="2870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140" name="Равнобедренный треугольник 139"/>
              <p:cNvSpPr/>
              <p:nvPr/>
            </p:nvSpPr>
            <p:spPr>
              <a:xfrm rot="10800000">
                <a:off x="900119" y="2563135"/>
                <a:ext cx="287158" cy="48066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783" name="Группа 132"/>
            <p:cNvGrpSpPr>
              <a:grpSpLocks/>
            </p:cNvGrpSpPr>
            <p:nvPr/>
          </p:nvGrpSpPr>
          <p:grpSpPr bwMode="auto">
            <a:xfrm>
              <a:off x="4648200" y="2415523"/>
              <a:ext cx="205623" cy="598902"/>
              <a:chOff x="899592" y="2204864"/>
              <a:chExt cx="288032" cy="838929"/>
            </a:xfrm>
          </p:grpSpPr>
          <p:sp>
            <p:nvSpPr>
              <p:cNvPr id="137" name="Овал 136"/>
              <p:cNvSpPr/>
              <p:nvPr/>
            </p:nvSpPr>
            <p:spPr>
              <a:xfrm>
                <a:off x="899812" y="2204486"/>
                <a:ext cx="287158" cy="2870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138" name="Равнобедренный треугольник 137"/>
              <p:cNvSpPr/>
              <p:nvPr/>
            </p:nvSpPr>
            <p:spPr>
              <a:xfrm rot="10800000">
                <a:off x="899812" y="2562758"/>
                <a:ext cx="287158" cy="48066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31784" name="Группа 133"/>
            <p:cNvGrpSpPr>
              <a:grpSpLocks/>
            </p:cNvGrpSpPr>
            <p:nvPr/>
          </p:nvGrpSpPr>
          <p:grpSpPr bwMode="auto">
            <a:xfrm>
              <a:off x="5004048" y="2543622"/>
              <a:ext cx="205623" cy="598902"/>
              <a:chOff x="899592" y="2204864"/>
              <a:chExt cx="288032" cy="838929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899980" y="2205297"/>
                <a:ext cx="287158" cy="2870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  <p:sp>
            <p:nvSpPr>
              <p:cNvPr id="136" name="Равнобедренный треугольник 135"/>
              <p:cNvSpPr/>
              <p:nvPr/>
            </p:nvSpPr>
            <p:spPr>
              <a:xfrm rot="10800000">
                <a:off x="899980" y="2563569"/>
                <a:ext cx="287158" cy="48066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Georgia" panose="02040502050405020303" pitchFamily="18" charset="0"/>
                </a:endParaRPr>
              </a:p>
            </p:txBody>
          </p:sp>
        </p:grpSp>
      </p:grpSp>
      <p:sp>
        <p:nvSpPr>
          <p:cNvPr id="31774" name="TextBox 3"/>
          <p:cNvSpPr txBox="1">
            <a:spLocks noChangeArrowheads="1"/>
          </p:cNvSpPr>
          <p:nvPr/>
        </p:nvSpPr>
        <p:spPr bwMode="auto">
          <a:xfrm>
            <a:off x="6121400" y="1343025"/>
            <a:ext cx="598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60</a:t>
            </a:r>
          </a:p>
        </p:txBody>
      </p:sp>
      <p:sp>
        <p:nvSpPr>
          <p:cNvPr id="31775" name="TextBox 140"/>
          <p:cNvSpPr txBox="1">
            <a:spLocks noChangeArrowheads="1"/>
          </p:cNvSpPr>
          <p:nvPr/>
        </p:nvSpPr>
        <p:spPr bwMode="auto">
          <a:xfrm>
            <a:off x="4708525" y="1630363"/>
            <a:ext cx="552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97</a:t>
            </a:r>
          </a:p>
        </p:txBody>
      </p:sp>
      <p:sp>
        <p:nvSpPr>
          <p:cNvPr id="31776" name="TextBox 141"/>
          <p:cNvSpPr txBox="1">
            <a:spLocks noChangeArrowheads="1"/>
          </p:cNvSpPr>
          <p:nvPr/>
        </p:nvSpPr>
        <p:spPr bwMode="auto">
          <a:xfrm>
            <a:off x="3351213" y="1954213"/>
            <a:ext cx="719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231</a:t>
            </a:r>
          </a:p>
        </p:txBody>
      </p:sp>
      <p:sp>
        <p:nvSpPr>
          <p:cNvPr id="31777" name="TextBox 142"/>
          <p:cNvSpPr txBox="1">
            <a:spLocks noChangeArrowheads="1"/>
          </p:cNvSpPr>
          <p:nvPr/>
        </p:nvSpPr>
        <p:spPr bwMode="auto">
          <a:xfrm>
            <a:off x="1735138" y="2333625"/>
            <a:ext cx="54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37</a:t>
            </a:r>
          </a:p>
        </p:txBody>
      </p:sp>
      <p:sp>
        <p:nvSpPr>
          <p:cNvPr id="31778" name="TextBox 143"/>
          <p:cNvSpPr txBox="1">
            <a:spLocks noChangeArrowheads="1"/>
          </p:cNvSpPr>
          <p:nvPr/>
        </p:nvSpPr>
        <p:spPr bwMode="auto">
          <a:xfrm>
            <a:off x="268288" y="2622550"/>
            <a:ext cx="569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32</a:t>
            </a:r>
          </a:p>
        </p:txBody>
      </p:sp>
      <p:sp>
        <p:nvSpPr>
          <p:cNvPr id="31779" name="TextBox 144"/>
          <p:cNvSpPr txBox="1">
            <a:spLocks noChangeArrowheads="1"/>
          </p:cNvSpPr>
          <p:nvPr/>
        </p:nvSpPr>
        <p:spPr bwMode="auto">
          <a:xfrm>
            <a:off x="5111750" y="3927475"/>
            <a:ext cx="735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Georgia" pitchFamily="18" charset="0"/>
              </a:rPr>
              <a:t>150</a:t>
            </a:r>
          </a:p>
        </p:txBody>
      </p:sp>
      <p:pic>
        <p:nvPicPr>
          <p:cNvPr id="3178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226175" cy="719137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Целевая аудитория: школьники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63675"/>
            <a:ext cx="1439863" cy="1138238"/>
          </a:xfrm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866900" y="1196975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содействие профессиональному самоопределению учащихся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коррекция потребностей школьников в выборе профессии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информирование о современных требованиях рынка труда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профессиональная ориентация по направлениям подготовки САФУ 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19075" y="3141663"/>
            <a:ext cx="600868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Дни открытых дверей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«Дни САФУ» в школах Архангельской области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</a:t>
            </a:r>
            <a:r>
              <a:rPr lang="ru-RU" altLang="ru-RU" dirty="0" err="1">
                <a:latin typeface="Calibri" pitchFamily="34" charset="0"/>
              </a:rPr>
              <a:t>профориентационная</a:t>
            </a:r>
            <a:r>
              <a:rPr lang="ru-RU" altLang="ru-RU" dirty="0">
                <a:latin typeface="Calibri" pitchFamily="34" charset="0"/>
              </a:rPr>
              <a:t> диагностика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</a:t>
            </a:r>
            <a:r>
              <a:rPr lang="ru-RU" altLang="ru-RU" dirty="0" err="1">
                <a:latin typeface="Calibri" pitchFamily="34" charset="0"/>
              </a:rPr>
              <a:t>профориентационное</a:t>
            </a:r>
            <a:r>
              <a:rPr lang="ru-RU" altLang="ru-RU" dirty="0">
                <a:latin typeface="Calibri" pitchFamily="34" charset="0"/>
              </a:rPr>
              <a:t> консультирование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профильные университетские классы и школы        (Школа юного полярника, Школа организатора и др.)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олимпиады разного уровня (Инженерная олимпиада    по судостроению, «Звезда» и др. )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интеллектуальные игры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проект «</a:t>
            </a:r>
            <a:r>
              <a:rPr lang="ru-RU" altLang="ru-RU" dirty="0" err="1">
                <a:latin typeface="Calibri" pitchFamily="34" charset="0"/>
              </a:rPr>
              <a:t>УниверситетУМ</a:t>
            </a:r>
            <a:r>
              <a:rPr lang="ru-RU" altLang="ru-RU" dirty="0">
                <a:latin typeface="Calibri" pitchFamily="34" charset="0"/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экскурсии в университет и на предприятия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учебно-познавательные туры</a:t>
            </a:r>
          </a:p>
          <a:p>
            <a:pPr>
              <a:buFont typeface="Wingdings" pitchFamily="2" charset="2"/>
              <a:buChar char="§"/>
            </a:pPr>
            <a:r>
              <a:rPr lang="ru-RU" altLang="ru-RU" dirty="0">
                <a:latin typeface="Calibri" pitchFamily="34" charset="0"/>
              </a:rPr>
              <a:t> курсы подготовки к ЕГЭ и ГИА</a:t>
            </a:r>
          </a:p>
          <a:p>
            <a:pPr>
              <a:buFont typeface="Wingdings" pitchFamily="2" charset="2"/>
              <a:buChar char="§"/>
            </a:pPr>
            <a:endParaRPr lang="ru-RU" altLang="ru-RU" dirty="0">
              <a:latin typeface="Calibri" pitchFamily="34" charset="0"/>
            </a:endParaRPr>
          </a:p>
          <a:p>
            <a:endParaRPr lang="ru-RU" altLang="ru-RU" dirty="0">
              <a:latin typeface="Calibri" pitchFamily="34" charset="0"/>
            </a:endParaRPr>
          </a:p>
        </p:txBody>
      </p:sp>
      <p:pic>
        <p:nvPicPr>
          <p:cNvPr id="1026" name="Picture 2" descr="C:\Users\Ходусова\Desktop\20141216_12412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28184" y="2572590"/>
            <a:ext cx="2664296" cy="2155836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219075" y="2640013"/>
            <a:ext cx="167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Мероприятия: </a:t>
            </a: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557713"/>
            <a:ext cx="280828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975"/>
            <a:ext cx="9144000" cy="482441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Заголовок 1"/>
          <p:cNvSpPr>
            <a:spLocks noGrp="1"/>
          </p:cNvSpPr>
          <p:nvPr/>
        </p:nvSpPr>
        <p:spPr bwMode="auto">
          <a:xfrm>
            <a:off x="1042988" y="0"/>
            <a:ext cx="75612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Segoe UI"/>
                <a:cs typeface="Segoe UI"/>
              </a:rPr>
              <a:t>Школа юного полярника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56113" y="1190625"/>
            <a:ext cx="46037" cy="483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684213" y="1412875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2013 год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5292725" y="1412875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2014 год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10080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sam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90663"/>
            <a:ext cx="5472113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2" descr="mg_8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84313"/>
            <a:ext cx="3362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706437"/>
          </a:xfrm>
        </p:spPr>
        <p:txBody>
          <a:bodyPr/>
          <a:lstStyle/>
          <a:p>
            <a:pPr eaLnBrk="1" hangingPunct="1"/>
            <a:r>
              <a:rPr lang="ru-RU" sz="2800" b="1" smtClean="0"/>
              <a:t>Целевая аудитория: студенты</a:t>
            </a:r>
          </a:p>
        </p:txBody>
      </p:sp>
      <p:sp>
        <p:nvSpPr>
          <p:cNvPr id="35842" name="TextBox 8"/>
          <p:cNvSpPr txBox="1">
            <a:spLocks noChangeArrowheads="1"/>
          </p:cNvSpPr>
          <p:nvPr/>
        </p:nvSpPr>
        <p:spPr bwMode="auto">
          <a:xfrm>
            <a:off x="90488" y="2492375"/>
            <a:ext cx="559276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организация экскурсий на предприятия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встречи с яркими представителями профессии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вовлечение в проектную деятельность университета  и компаний-партнеров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содействие временной занятости студентов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конкурсы молодежных инновационных проектов «У.М.Н.И.К.», «От идеи – к проекту», «Бизнес-шанс»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конкурс проектных идей «Постигая Арктику»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научно-образовательный проект «Арктический плавучий университет»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включение студентов в деятельность научных лабораторий и научно-образовательных центров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проект «Летние школы на Соловках» и др.</a:t>
            </a:r>
          </a:p>
          <a:p>
            <a:pPr marL="342900" indent="-342900"/>
            <a:r>
              <a:rPr lang="ru-RU" sz="1700">
                <a:latin typeface="Calibri" pitchFamily="34" charset="0"/>
              </a:rPr>
              <a:t>        </a:t>
            </a:r>
          </a:p>
          <a:p>
            <a:pPr marL="342900" indent="-342900">
              <a:buFont typeface="Arial" charset="0"/>
              <a:buChar char="•"/>
            </a:pPr>
            <a:endParaRPr lang="ru-RU" sz="17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7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17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ru-RU" sz="2000">
              <a:latin typeface="Calibri" pitchFamily="34" charset="0"/>
            </a:endParaRPr>
          </a:p>
          <a:p>
            <a:pPr marL="342900" indent="-342900"/>
            <a:endParaRPr lang="ru-RU" sz="2000">
              <a:latin typeface="Calibri" pitchFamily="34" charset="0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897063" y="1196975"/>
            <a:ext cx="69278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содействие профессиональному росту и развитию студентов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вхождение в профессию/создание мотивационной среды</a:t>
            </a:r>
          </a:p>
          <a:p>
            <a:pPr marL="285750" indent="-285750"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400">
              <a:latin typeface="Calibri" pitchFamily="34" charset="0"/>
            </a:endParaRPr>
          </a:p>
        </p:txBody>
      </p:sp>
      <p:pic>
        <p:nvPicPr>
          <p:cNvPr id="35844" name="Picture 4" descr="http://im0-tub-ru.yandex.net/i?id=79c3540617490f9c44975b2930f93242-1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1274763"/>
            <a:ext cx="12700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1897063" y="2133600"/>
            <a:ext cx="1595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Мероприятия: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42410" y="4658188"/>
            <a:ext cx="3671320" cy="2008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396485" y="2780928"/>
            <a:ext cx="3582212" cy="18918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96975"/>
            <a:ext cx="9144000" cy="482441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6" name="Заголовок 1"/>
          <p:cNvSpPr>
            <a:spLocks noGrp="1"/>
          </p:cNvSpPr>
          <p:nvPr/>
        </p:nvSpPr>
        <p:spPr bwMode="auto">
          <a:xfrm>
            <a:off x="1476375" y="0"/>
            <a:ext cx="640799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algn="ctr"/>
            <a:r>
              <a:rPr lang="ru-RU" sz="2800" b="1" dirty="0">
                <a:latin typeface="Calibri" pitchFamily="34" charset="0"/>
                <a:ea typeface="Segoe UI"/>
                <a:cs typeface="Segoe UI"/>
              </a:rPr>
              <a:t> Деловая игра от компании «</a:t>
            </a:r>
            <a:r>
              <a:rPr lang="ru-RU" sz="2800" b="1" dirty="0" err="1">
                <a:latin typeface="Calibri" pitchFamily="34" charset="0"/>
                <a:ea typeface="Segoe UI"/>
                <a:cs typeface="Segoe UI"/>
              </a:rPr>
              <a:t>ДиАл</a:t>
            </a:r>
            <a:r>
              <a:rPr lang="ru-RU" sz="2800" b="1" dirty="0">
                <a:latin typeface="Calibri" pitchFamily="34" charset="0"/>
                <a:ea typeface="Segoe UI"/>
                <a:cs typeface="Segoe UI"/>
              </a:rPr>
              <a:t>»: </a:t>
            </a:r>
            <a:br>
              <a:rPr lang="ru-RU" sz="2800" b="1" dirty="0">
                <a:latin typeface="Calibri" pitchFamily="34" charset="0"/>
                <a:ea typeface="Segoe UI"/>
                <a:cs typeface="Segoe UI"/>
              </a:rPr>
            </a:br>
            <a:r>
              <a:rPr lang="ru-RU" sz="2800" b="1" dirty="0">
                <a:latin typeface="Calibri" pitchFamily="34" charset="0"/>
                <a:ea typeface="Segoe UI"/>
                <a:cs typeface="Segoe UI"/>
              </a:rPr>
              <a:t>«Кадры решают все»</a:t>
            </a:r>
          </a:p>
        </p:txBody>
      </p:sp>
      <p:pic>
        <p:nvPicPr>
          <p:cNvPr id="36867" name="Picture 2" descr="C:\Users\Маша\Desktop\фотки для презенташки\upIhNzUnXAw.jpg"/>
          <p:cNvPicPr>
            <a:picLocks noChangeAspect="1" noChangeArrowheads="1"/>
          </p:cNvPicPr>
          <p:nvPr/>
        </p:nvPicPr>
        <p:blipFill>
          <a:blip r:embed="rId2" cstate="print"/>
          <a:srcRect t="2795" b="26855"/>
          <a:stretch>
            <a:fillRect/>
          </a:stretch>
        </p:blipFill>
        <p:spPr bwMode="auto">
          <a:xfrm>
            <a:off x="0" y="1196975"/>
            <a:ext cx="9144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831012" cy="749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>Целевая аудитория: </a:t>
            </a:r>
            <a:br>
              <a:rPr lang="ru-RU" sz="3100" b="1" dirty="0" smtClean="0"/>
            </a:br>
            <a:r>
              <a:rPr lang="ru-RU" sz="3100" b="1" dirty="0" smtClean="0"/>
              <a:t>студенты-выпускники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7890" name="TextBox 8"/>
          <p:cNvSpPr txBox="1">
            <a:spLocks noChangeArrowheads="1"/>
          </p:cNvSpPr>
          <p:nvPr/>
        </p:nvSpPr>
        <p:spPr bwMode="auto">
          <a:xfrm>
            <a:off x="0" y="2705100"/>
            <a:ext cx="65166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ru-RU"/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семинары по вопросам технологий эффективного трудоустройства и поиска работы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программы развития компетенций (в сотрудничестве с компаниями-работодателями)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содействие по вопросам временной занятости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мониторинг карьерных ожиданий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предоставление информации о возможностях получения дополнительного образования в соответствии с потребностями рынка труда и востребованными профессиями</a:t>
            </a:r>
          </a:p>
          <a:p>
            <a:pPr marL="342900" indent="-34290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Дни открытых дверей магистратуры 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763713" y="1125538"/>
            <a:ext cx="72945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профориентация по направлениям магистратуры и аспирантуры университета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создание среды для построения карьеры, формирование компетенций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latin typeface="Calibri" pitchFamily="34" charset="0"/>
              </a:rPr>
              <a:t>содействие трудоустройству выпускников</a:t>
            </a:r>
          </a:p>
          <a:p>
            <a:pPr marL="1200150" lvl="2" indent="-285750"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68313" y="2636838"/>
            <a:ext cx="1627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Мероприятия: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Бакалавры проявили большой интерес к магистратуре САФ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773613"/>
            <a:ext cx="2668588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Цель саморазвития - Мода и сти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433513"/>
            <a:ext cx="600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 descr="C:\Users\Маша\Desktop\фотки для презенташки\pbV3drqHl-w.jpg"/>
          <p:cNvPicPr>
            <a:picLocks noChangeAspect="1" noChangeArrowheads="1"/>
          </p:cNvPicPr>
          <p:nvPr/>
        </p:nvPicPr>
        <p:blipFill>
          <a:blip r:embed="rId5" cstate="print"/>
          <a:srcRect t="19110" b="1901"/>
          <a:stretch>
            <a:fillRect/>
          </a:stretch>
        </p:blipFill>
        <p:spPr bwMode="auto">
          <a:xfrm>
            <a:off x="6372225" y="2997200"/>
            <a:ext cx="26685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196975"/>
            <a:ext cx="9144000" cy="482441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4" name="Заголовок 1"/>
          <p:cNvSpPr>
            <a:spLocks noGrp="1"/>
          </p:cNvSpPr>
          <p:nvPr/>
        </p:nvSpPr>
        <p:spPr bwMode="auto">
          <a:xfrm>
            <a:off x="1043608" y="0"/>
            <a:ext cx="73802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algn="ctr"/>
            <a:r>
              <a:rPr lang="ru-RU" sz="2800" b="1" dirty="0">
                <a:latin typeface="Calibri" pitchFamily="34" charset="0"/>
              </a:rPr>
              <a:t>Встреча представителей руководства </a:t>
            </a:r>
          </a:p>
          <a:p>
            <a:pPr marL="450850" algn="ctr"/>
            <a:r>
              <a:rPr lang="ru-RU" sz="2800" b="1" dirty="0" err="1">
                <a:latin typeface="Calibri" pitchFamily="34" charset="0"/>
              </a:rPr>
              <a:t>Устьянского</a:t>
            </a:r>
            <a:r>
              <a:rPr lang="ru-RU" sz="2800" b="1" dirty="0">
                <a:latin typeface="Calibri" pitchFamily="34" charset="0"/>
              </a:rPr>
              <a:t> района со студентами САФУ</a:t>
            </a:r>
            <a:endParaRPr lang="ru-RU" sz="2800" b="1" dirty="0">
              <a:latin typeface="Segoe UI"/>
              <a:ea typeface="Segoe UI"/>
              <a:cs typeface="Segoe UI"/>
            </a:endParaRPr>
          </a:p>
        </p:txBody>
      </p:sp>
      <p:pic>
        <p:nvPicPr>
          <p:cNvPr id="38915" name="Picture 2" descr="C:\Users\Маша\Desktop\UR_11.jpg"/>
          <p:cNvPicPr>
            <a:picLocks noChangeAspect="1" noChangeArrowheads="1"/>
          </p:cNvPicPr>
          <p:nvPr/>
        </p:nvPicPr>
        <p:blipFill>
          <a:blip r:embed="rId2" cstate="print"/>
          <a:srcRect l="27220" r="9648"/>
          <a:stretch>
            <a:fillRect/>
          </a:stretch>
        </p:blipFill>
        <p:spPr bwMode="auto">
          <a:xfrm>
            <a:off x="4572000" y="1196975"/>
            <a:ext cx="4572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Users\Маша\Desktop\UR_02.jpg"/>
          <p:cNvPicPr>
            <a:picLocks noChangeAspect="1" noChangeArrowheads="1"/>
          </p:cNvPicPr>
          <p:nvPr/>
        </p:nvPicPr>
        <p:blipFill>
          <a:blip r:embed="rId3" cstate="print"/>
          <a:srcRect l="18881" r="18224"/>
          <a:stretch>
            <a:fillRect/>
          </a:stretch>
        </p:blipFill>
        <p:spPr bwMode="auto">
          <a:xfrm>
            <a:off x="0" y="1196975"/>
            <a:ext cx="4572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204788"/>
            <a:ext cx="1198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693</Words>
  <Application>Microsoft Office PowerPoint</Application>
  <PresentationFormat>Экран (4:3)</PresentationFormat>
  <Paragraphs>163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 Система профориентации и содействия трудоустройству в контексте непрерывного образования:                  опыт федерального университета</vt:lpstr>
      <vt:lpstr>Цели и задачи </vt:lpstr>
      <vt:lpstr>Система непрерывного образования в САФУ</vt:lpstr>
      <vt:lpstr>Целевая аудитория: школьники</vt:lpstr>
      <vt:lpstr>Слайд 5</vt:lpstr>
      <vt:lpstr>Целевая аудитория: студенты</vt:lpstr>
      <vt:lpstr>Слайд 7</vt:lpstr>
      <vt:lpstr>Целевая аудитория:  студенты-выпускники </vt:lpstr>
      <vt:lpstr>Слайд 9</vt:lpstr>
      <vt:lpstr>Целевая аудитория:  выпускники – молодые специалисты </vt:lpstr>
      <vt:lpstr>Слайд 11</vt:lpstr>
      <vt:lpstr>Новые активные формы работы</vt:lpstr>
      <vt:lpstr>Слайд 13</vt:lpstr>
      <vt:lpstr>Проблемы</vt:lpstr>
      <vt:lpstr>Предложения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профориентации и содействия трудоустройству в контексте непрерывного образования: опыт федерального университета</dc:title>
  <dc:creator>Ходусова Лидия Владимировна</dc:creator>
  <cp:lastModifiedBy>Рыжкова Елена Викторовна</cp:lastModifiedBy>
  <cp:revision>63</cp:revision>
  <dcterms:created xsi:type="dcterms:W3CDTF">2015-03-17T12:51:06Z</dcterms:created>
  <dcterms:modified xsi:type="dcterms:W3CDTF">2015-03-20T09:06:36Z</dcterms:modified>
</cp:coreProperties>
</file>