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72" r:id="rId3"/>
    <p:sldId id="259" r:id="rId4"/>
    <p:sldId id="273" r:id="rId5"/>
    <p:sldId id="274" r:id="rId6"/>
    <p:sldId id="275" r:id="rId7"/>
    <p:sldId id="276" r:id="rId8"/>
    <p:sldId id="277" r:id="rId9"/>
    <p:sldId id="278" r:id="rId10"/>
    <p:sldId id="279" r:id="rId11"/>
    <p:sldId id="280" r:id="rId12"/>
    <p:sldId id="281" r:id="rId13"/>
    <p:sldId id="282" r:id="rId14"/>
    <p:sldId id="283" r:id="rId15"/>
    <p:sldId id="284" r:id="rId16"/>
    <p:sldId id="285" r:id="rId17"/>
    <p:sldId id="286" r:id="rId18"/>
    <p:sldId id="287" r:id="rId19"/>
    <p:sldId id="271" r:id="rId20"/>
  </p:sldIdLst>
  <p:sldSz cx="9144000" cy="6858000" type="screen4x3"/>
  <p:notesSz cx="6858000" cy="9144000"/>
  <p:custDataLst>
    <p:tags r:id="rId21"/>
  </p:custDataLst>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F95D7025-1240-4DF8-A41E-2A4614B1634D}" type="datetimeFigureOut">
              <a:rPr lang="ru-RU"/>
              <a:pPr>
                <a:defRPr/>
              </a:pPr>
              <a:t>20.03.2015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BFE54A0-04FD-4322-8835-1C8B067A9480}"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F9322BF-5843-4D93-9241-7B02BD1D700B}" type="datetimeFigureOut">
              <a:rPr lang="ru-RU"/>
              <a:pPr>
                <a:defRPr/>
              </a:pPr>
              <a:t>20.03.2015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71DA862-6962-4106-B45E-4E4838D3E458}"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6F58125-BFF0-4A95-979D-E1BAABF47148}" type="datetimeFigureOut">
              <a:rPr lang="ru-RU"/>
              <a:pPr>
                <a:defRPr/>
              </a:pPr>
              <a:t>20.03.2015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8115167-9BF9-485E-864E-9E6549E13891}"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51C288F-2644-4DA3-AD0E-1DD979ACBE6F}" type="datetimeFigureOut">
              <a:rPr lang="ru-RU"/>
              <a:pPr>
                <a:defRPr/>
              </a:pPr>
              <a:t>20.03.2015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ACDAA13-B91D-4956-B434-63DA9FD113D2}"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EB53C16B-026C-4EB3-92F9-B6143FB830D5}" type="datetimeFigureOut">
              <a:rPr lang="ru-RU"/>
              <a:pPr>
                <a:defRPr/>
              </a:pPr>
              <a:t>20.03.2015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BD134FF-C1C2-45DE-8913-319CD4C6EE17}"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F1225FDA-61AE-4716-8674-D8E93C91455D}" type="datetimeFigureOut">
              <a:rPr lang="ru-RU"/>
              <a:pPr>
                <a:defRPr/>
              </a:pPr>
              <a:t>20.03.2015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6F8B07A-D6DC-4B05-9FD5-E27F9899C2DA}"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0FAD19ED-E8E6-4789-91A5-AA537D47E856}" type="datetimeFigureOut">
              <a:rPr lang="ru-RU"/>
              <a:pPr>
                <a:defRPr/>
              </a:pPr>
              <a:t>20.03.2015</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DBBF2FF0-3826-44B9-91C6-9A5F69BECA24}"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183B1FAD-4BAD-4F06-874E-09F0582B26C0}" type="datetimeFigureOut">
              <a:rPr lang="ru-RU"/>
              <a:pPr>
                <a:defRPr/>
              </a:pPr>
              <a:t>20.03.2015</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196F0248-BF3D-416D-865F-F2DC7808EF57}"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20CFFCE8-1A2A-4C57-A63D-300376CEB03B}" type="datetimeFigureOut">
              <a:rPr lang="ru-RU"/>
              <a:pPr>
                <a:defRPr/>
              </a:pPr>
              <a:t>20.03.2015</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9C3D2D56-2EC6-444A-82B8-9B1C1EAAAB88}"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F058F553-770D-4A18-A233-D5F380FAFD83}" type="datetimeFigureOut">
              <a:rPr lang="ru-RU"/>
              <a:pPr>
                <a:defRPr/>
              </a:pPr>
              <a:t>20.03.2015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12F1449-B122-4E93-BE2D-DBDB1254A059}"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341EE3F0-C145-44EC-B875-61A3A3502B6C}" type="datetimeFigureOut">
              <a:rPr lang="ru-RU"/>
              <a:pPr>
                <a:defRPr/>
              </a:pPr>
              <a:t>20.03.2015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763FB9F-C6D8-47FA-8150-A5C67C5C241C}"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11000">
              <a:srgbClr val="FFFFFF"/>
            </a:gs>
            <a:gs pos="85000">
              <a:schemeClr val="bg1"/>
            </a:gs>
            <a:gs pos="100000">
              <a:schemeClr val="bg1">
                <a:lumMod val="85000"/>
              </a:schemeClr>
            </a:gs>
          </a:gsLst>
          <a:lin ang="5400000" scaled="0"/>
          <a:tileRect/>
        </a:gra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5B24E51-424B-4D26-80E5-AAF71A622881}" type="datetimeFigureOut">
              <a:rPr lang="ru-RU"/>
              <a:pPr>
                <a:defRPr/>
              </a:pPr>
              <a:t>20.03.2015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785FA83-487A-4C26-AA2C-22A32252E612}"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5" descr="E:\!!Мероприятия2013\2013-12-25-Коллегия МОНАО\logo.png"/>
          <p:cNvPicPr>
            <a:picLocks noChangeAspect="1" noChangeArrowheads="1"/>
          </p:cNvPicPr>
          <p:nvPr/>
        </p:nvPicPr>
        <p:blipFill>
          <a:blip r:embed="rId2" cstate="print"/>
          <a:srcRect/>
          <a:stretch>
            <a:fillRect/>
          </a:stretch>
        </p:blipFill>
        <p:spPr bwMode="auto">
          <a:xfrm>
            <a:off x="1258888" y="1125538"/>
            <a:ext cx="3513137" cy="465137"/>
          </a:xfrm>
          <a:prstGeom prst="rect">
            <a:avLst/>
          </a:prstGeom>
          <a:noFill/>
          <a:ln w="9525">
            <a:noFill/>
            <a:miter lim="800000"/>
            <a:headEnd/>
            <a:tailEnd/>
          </a:ln>
        </p:spPr>
      </p:pic>
      <p:sp>
        <p:nvSpPr>
          <p:cNvPr id="13314" name="Подзаголовок 2"/>
          <p:cNvSpPr txBox="1">
            <a:spLocks/>
          </p:cNvSpPr>
          <p:nvPr/>
        </p:nvSpPr>
        <p:spPr bwMode="auto">
          <a:xfrm>
            <a:off x="1187450" y="1590675"/>
            <a:ext cx="7561263" cy="1676400"/>
          </a:xfrm>
          <a:prstGeom prst="rect">
            <a:avLst/>
          </a:prstGeom>
          <a:noFill/>
          <a:ln w="9525">
            <a:noFill/>
            <a:miter lim="800000"/>
            <a:headEnd/>
            <a:tailEnd/>
          </a:ln>
        </p:spPr>
        <p:txBody>
          <a:bodyPr/>
          <a:lstStyle/>
          <a:p>
            <a:pPr>
              <a:spcBef>
                <a:spcPct val="20000"/>
              </a:spcBef>
              <a:buFont typeface="Arial" charset="0"/>
              <a:buNone/>
            </a:pPr>
            <a:r>
              <a:rPr lang="ru-RU" sz="3200" b="1">
                <a:latin typeface="Calibri" pitchFamily="34" charset="0"/>
              </a:rPr>
              <a:t>Региональный центр содействия  профессиональному самоопределению обучающихся Архангельской области</a:t>
            </a:r>
          </a:p>
        </p:txBody>
      </p:sp>
      <p:sp>
        <p:nvSpPr>
          <p:cNvPr id="13315" name="Подзаголовок 2"/>
          <p:cNvSpPr txBox="1">
            <a:spLocks/>
          </p:cNvSpPr>
          <p:nvPr/>
        </p:nvSpPr>
        <p:spPr bwMode="auto">
          <a:xfrm>
            <a:off x="1187450" y="3716338"/>
            <a:ext cx="3443288" cy="865187"/>
          </a:xfrm>
          <a:prstGeom prst="rect">
            <a:avLst/>
          </a:prstGeom>
          <a:noFill/>
          <a:ln w="9525">
            <a:noFill/>
            <a:miter lim="800000"/>
            <a:headEnd/>
            <a:tailEnd/>
          </a:ln>
        </p:spPr>
        <p:txBody>
          <a:bodyPr/>
          <a:lstStyle/>
          <a:p>
            <a:pPr>
              <a:buFont typeface="Arial" charset="0"/>
              <a:buNone/>
            </a:pPr>
            <a:r>
              <a:rPr lang="ru-RU" b="1">
                <a:latin typeface="Calibri" pitchFamily="34" charset="0"/>
              </a:rPr>
              <a:t>Русинова Лариса Геннадьевна</a:t>
            </a:r>
          </a:p>
          <a:p>
            <a:pPr>
              <a:buFont typeface="Arial" charset="0"/>
              <a:buNone/>
            </a:pPr>
            <a:r>
              <a:rPr lang="ru-RU">
                <a:latin typeface="Calibri" pitchFamily="34" charset="0"/>
              </a:rPr>
              <a:t>директор центра</a:t>
            </a:r>
          </a:p>
        </p:txBody>
      </p:sp>
      <p:sp>
        <p:nvSpPr>
          <p:cNvPr id="257" name="Подзаголовок 2"/>
          <p:cNvSpPr txBox="1">
            <a:spLocks/>
          </p:cNvSpPr>
          <p:nvPr/>
        </p:nvSpPr>
        <p:spPr bwMode="auto">
          <a:xfrm>
            <a:off x="1187450" y="5229225"/>
            <a:ext cx="7561263" cy="1368425"/>
          </a:xfrm>
          <a:prstGeom prst="rect">
            <a:avLst/>
          </a:prstGeom>
          <a:noFill/>
          <a:ln>
            <a:noFill/>
          </a:ln>
          <a:extLst>
            <a:ext uri="{909E8E84-426E-40DD-AFC4-6F175D3DCCD1}"/>
            <a:ext uri="{91240B29-F687-4F45-9708-019B960494DF}"/>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auto" hangingPunct="1">
              <a:spcBef>
                <a:spcPts val="0"/>
              </a:spcBef>
              <a:spcAft>
                <a:spcPts val="0"/>
              </a:spcAft>
              <a:buFont typeface="Arial" charset="0"/>
              <a:buNone/>
              <a:defRPr/>
            </a:pPr>
            <a:r>
              <a:rPr lang="ru-RU" sz="1400" dirty="0" smtClean="0">
                <a:solidFill>
                  <a:schemeClr val="tx2">
                    <a:lumMod val="60000"/>
                    <a:lumOff val="40000"/>
                  </a:schemeClr>
                </a:solidFill>
                <a:cs typeface="+mn-cs"/>
              </a:rPr>
              <a:t>- Центр основан в </a:t>
            </a:r>
            <a:r>
              <a:rPr lang="ru-RU" sz="1400" b="1" dirty="0" smtClean="0">
                <a:solidFill>
                  <a:schemeClr val="tx2">
                    <a:lumMod val="60000"/>
                    <a:lumOff val="40000"/>
                  </a:schemeClr>
                </a:solidFill>
                <a:cs typeface="+mn-cs"/>
              </a:rPr>
              <a:t>марте 2012 </a:t>
            </a:r>
            <a:r>
              <a:rPr lang="ru-RU" sz="1400" dirty="0" smtClean="0">
                <a:solidFill>
                  <a:schemeClr val="tx2">
                    <a:lumMod val="60000"/>
                    <a:lumOff val="40000"/>
                  </a:schemeClr>
                </a:solidFill>
                <a:cs typeface="+mn-cs"/>
              </a:rPr>
              <a:t>года.</a:t>
            </a:r>
          </a:p>
          <a:p>
            <a:pPr eaLnBrk="1" fontAlgn="auto" hangingPunct="1">
              <a:spcBef>
                <a:spcPts val="0"/>
              </a:spcBef>
              <a:spcAft>
                <a:spcPts val="0"/>
              </a:spcAft>
              <a:buFont typeface="Arial" charset="0"/>
              <a:buNone/>
              <a:defRPr/>
            </a:pPr>
            <a:r>
              <a:rPr lang="ru-RU" sz="1400" dirty="0" smtClean="0">
                <a:solidFill>
                  <a:schemeClr val="tx2">
                    <a:lumMod val="60000"/>
                    <a:lumOff val="40000"/>
                  </a:schemeClr>
                </a:solidFill>
                <a:cs typeface="+mn-cs"/>
              </a:rPr>
              <a:t>- Центр с 1 </a:t>
            </a:r>
            <a:r>
              <a:rPr lang="ru-RU" sz="1400" b="1" dirty="0" smtClean="0">
                <a:solidFill>
                  <a:schemeClr val="tx2">
                    <a:lumMod val="60000"/>
                    <a:lumOff val="40000"/>
                  </a:schemeClr>
                </a:solidFill>
                <a:cs typeface="+mn-cs"/>
              </a:rPr>
              <a:t>января 2015 </a:t>
            </a:r>
            <a:r>
              <a:rPr lang="ru-RU" sz="1400" dirty="0" smtClean="0">
                <a:solidFill>
                  <a:schemeClr val="tx2">
                    <a:lumMod val="60000"/>
                    <a:lumOff val="40000"/>
                  </a:schemeClr>
                </a:solidFill>
                <a:cs typeface="+mn-cs"/>
              </a:rPr>
              <a:t>года является структурным подразделением </a:t>
            </a:r>
            <a:br>
              <a:rPr lang="ru-RU" sz="1400" dirty="0" smtClean="0">
                <a:solidFill>
                  <a:schemeClr val="tx2">
                    <a:lumMod val="60000"/>
                    <a:lumOff val="40000"/>
                  </a:schemeClr>
                </a:solidFill>
                <a:cs typeface="+mn-cs"/>
              </a:rPr>
            </a:br>
            <a:r>
              <a:rPr lang="ru-RU" sz="1400" dirty="0" smtClean="0">
                <a:solidFill>
                  <a:schemeClr val="tx2">
                    <a:lumMod val="60000"/>
                    <a:lumOff val="40000"/>
                  </a:schemeClr>
                </a:solidFill>
                <a:cs typeface="+mn-cs"/>
              </a:rPr>
              <a:t>ГАОУ «Архангельский областной институт открытого образования».</a:t>
            </a:r>
          </a:p>
          <a:p>
            <a:pPr eaLnBrk="1" fontAlgn="auto" hangingPunct="1">
              <a:spcBef>
                <a:spcPts val="0"/>
              </a:spcBef>
              <a:spcAft>
                <a:spcPts val="0"/>
              </a:spcAft>
              <a:buFont typeface="Arial" charset="0"/>
              <a:buNone/>
              <a:defRPr/>
            </a:pPr>
            <a:r>
              <a:rPr lang="ru-RU" sz="1400" dirty="0" smtClean="0">
                <a:solidFill>
                  <a:schemeClr val="tx2">
                    <a:lumMod val="60000"/>
                    <a:lumOff val="40000"/>
                  </a:schemeClr>
                </a:solidFill>
                <a:cs typeface="+mn-cs"/>
              </a:rPr>
              <a:t>- </a:t>
            </a:r>
            <a:r>
              <a:rPr lang="ru-RU" sz="1400" dirty="0">
                <a:solidFill>
                  <a:schemeClr val="tx2">
                    <a:lumMod val="60000"/>
                    <a:lumOff val="40000"/>
                  </a:schemeClr>
                </a:solidFill>
                <a:cs typeface="+mn-cs"/>
              </a:rPr>
              <a:t>Целевая аудитория: </a:t>
            </a:r>
            <a:r>
              <a:rPr lang="ru-RU" sz="1400" b="1" dirty="0">
                <a:solidFill>
                  <a:schemeClr val="tx2">
                    <a:lumMod val="60000"/>
                    <a:lumOff val="40000"/>
                  </a:schemeClr>
                </a:solidFill>
                <a:cs typeface="+mn-cs"/>
              </a:rPr>
              <a:t>обучающиеся</a:t>
            </a:r>
            <a:r>
              <a:rPr lang="ru-RU" sz="1400" dirty="0">
                <a:solidFill>
                  <a:schemeClr val="tx2">
                    <a:lumMod val="60000"/>
                    <a:lumOff val="40000"/>
                  </a:schemeClr>
                </a:solidFill>
                <a:cs typeface="+mn-cs"/>
              </a:rPr>
              <a:t>  общеобразовательных </a:t>
            </a:r>
            <a:r>
              <a:rPr lang="ru-RU" sz="1400" dirty="0" smtClean="0">
                <a:solidFill>
                  <a:schemeClr val="tx2">
                    <a:lumMod val="60000"/>
                    <a:lumOff val="40000"/>
                  </a:schemeClr>
                </a:solidFill>
                <a:cs typeface="+mn-cs"/>
              </a:rPr>
              <a:t>и профессиональных </a:t>
            </a:r>
            <a:r>
              <a:rPr lang="ru-RU" sz="1400" dirty="0">
                <a:solidFill>
                  <a:schemeClr val="tx2">
                    <a:lumMod val="60000"/>
                    <a:lumOff val="40000"/>
                  </a:schemeClr>
                </a:solidFill>
                <a:cs typeface="+mn-cs"/>
              </a:rPr>
              <a:t>образовательных </a:t>
            </a:r>
            <a:r>
              <a:rPr lang="ru-RU" sz="1400" dirty="0" smtClean="0">
                <a:solidFill>
                  <a:schemeClr val="tx2">
                    <a:lumMod val="60000"/>
                    <a:lumOff val="40000"/>
                  </a:schemeClr>
                </a:solidFill>
                <a:cs typeface="+mn-cs"/>
              </a:rPr>
              <a:t>организаций, </a:t>
            </a:r>
            <a:r>
              <a:rPr lang="ru-RU" sz="1400" b="1" dirty="0" smtClean="0">
                <a:solidFill>
                  <a:schemeClr val="tx2">
                    <a:lumMod val="60000"/>
                    <a:lumOff val="40000"/>
                  </a:schemeClr>
                </a:solidFill>
                <a:cs typeface="+mn-cs"/>
              </a:rPr>
              <a:t>родители</a:t>
            </a:r>
            <a:r>
              <a:rPr lang="ru-RU" sz="1400" dirty="0" smtClean="0">
                <a:solidFill>
                  <a:schemeClr val="tx2">
                    <a:lumMod val="60000"/>
                    <a:lumOff val="40000"/>
                  </a:schemeClr>
                </a:solidFill>
                <a:cs typeface="+mn-cs"/>
              </a:rPr>
              <a:t>,  </a:t>
            </a:r>
            <a:r>
              <a:rPr lang="ru-RU" sz="1400" b="1" dirty="0" smtClean="0">
                <a:solidFill>
                  <a:schemeClr val="tx2">
                    <a:lumMod val="60000"/>
                    <a:lumOff val="40000"/>
                  </a:schemeClr>
                </a:solidFill>
                <a:cs typeface="+mn-cs"/>
              </a:rPr>
              <a:t>работодатели</a:t>
            </a:r>
            <a:r>
              <a:rPr lang="ru-RU" sz="1400" dirty="0" smtClean="0">
                <a:solidFill>
                  <a:schemeClr val="tx2">
                    <a:lumMod val="60000"/>
                    <a:lumOff val="40000"/>
                  </a:schemeClr>
                </a:solidFill>
                <a:cs typeface="+mn-cs"/>
              </a:rPr>
              <a:t> </a:t>
            </a:r>
            <a:r>
              <a:rPr lang="ru-RU" sz="1400" dirty="0">
                <a:solidFill>
                  <a:schemeClr val="tx2">
                    <a:lumMod val="60000"/>
                    <a:lumOff val="40000"/>
                  </a:schemeClr>
                </a:solidFill>
                <a:cs typeface="+mn-cs"/>
              </a:rPr>
              <a:t>и </a:t>
            </a:r>
            <a:r>
              <a:rPr lang="ru-RU" sz="1400" dirty="0" smtClean="0">
                <a:solidFill>
                  <a:schemeClr val="tx2">
                    <a:lumMod val="60000"/>
                    <a:lumOff val="40000"/>
                  </a:schemeClr>
                </a:solidFill>
                <a:cs typeface="+mn-cs"/>
              </a:rPr>
              <a:t>иные организации. </a:t>
            </a:r>
            <a:endParaRPr lang="ru-RU" sz="1400" dirty="0">
              <a:solidFill>
                <a:schemeClr val="tx2">
                  <a:lumMod val="60000"/>
                  <a:lumOff val="40000"/>
                </a:schemeClr>
              </a:solidFill>
              <a:cs typeface="+mn-cs"/>
            </a:endParaRPr>
          </a:p>
          <a:p>
            <a:pPr eaLnBrk="1" fontAlgn="auto" hangingPunct="1">
              <a:spcBef>
                <a:spcPts val="0"/>
              </a:spcBef>
              <a:spcAft>
                <a:spcPts val="0"/>
              </a:spcAft>
              <a:buFont typeface="Arial" charset="0"/>
              <a:buNone/>
              <a:defRPr/>
            </a:pPr>
            <a:endParaRPr lang="ru-RU" sz="1400" dirty="0" smtClean="0">
              <a:solidFill>
                <a:schemeClr val="tx2">
                  <a:lumMod val="60000"/>
                  <a:lumOff val="40000"/>
                </a:schemeClr>
              </a:solidFill>
              <a:cs typeface="+mn-cs"/>
            </a:endParaRPr>
          </a:p>
        </p:txBody>
      </p:sp>
      <p:pic>
        <p:nvPicPr>
          <p:cNvPr id="13317" name="Picture 2" descr="E:\!!Мероприятия2015\2015-03-18\РЦСПС\logo_2.png"/>
          <p:cNvPicPr>
            <a:picLocks noChangeAspect="1" noChangeArrowheads="1"/>
          </p:cNvPicPr>
          <p:nvPr/>
        </p:nvPicPr>
        <p:blipFill>
          <a:blip r:embed="rId3" cstate="print"/>
          <a:srcRect/>
          <a:stretch>
            <a:fillRect/>
          </a:stretch>
        </p:blipFill>
        <p:spPr bwMode="auto">
          <a:xfrm>
            <a:off x="7667625" y="549275"/>
            <a:ext cx="1225550" cy="1295400"/>
          </a:xfrm>
          <a:prstGeom prst="rect">
            <a:avLst/>
          </a:prstGeom>
          <a:noFill/>
          <a:ln w="9525">
            <a:noFill/>
            <a:miter lim="800000"/>
            <a:headEnd/>
            <a:tailEnd/>
          </a:ln>
        </p:spPr>
      </p:pic>
      <p:cxnSp>
        <p:nvCxnSpPr>
          <p:cNvPr id="258" name="Прямая соединительная линия 257"/>
          <p:cNvCxnSpPr/>
          <p:nvPr/>
        </p:nvCxnSpPr>
        <p:spPr>
          <a:xfrm>
            <a:off x="1209675" y="5084763"/>
            <a:ext cx="6840538"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txBox="1">
            <a:spLocks noChangeArrowheads="1"/>
          </p:cNvSpPr>
          <p:nvPr/>
        </p:nvSpPr>
        <p:spPr bwMode="auto">
          <a:xfrm>
            <a:off x="1042988" y="404813"/>
            <a:ext cx="7561262" cy="539750"/>
          </a:xfrm>
          <a:prstGeom prst="rect">
            <a:avLst/>
          </a:prstGeom>
          <a:noFill/>
          <a:ln w="9525">
            <a:noFill/>
            <a:miter lim="800000"/>
            <a:headEnd/>
            <a:tailEnd/>
          </a:ln>
        </p:spPr>
        <p:txBody>
          <a:bodyPr anchor="ctr"/>
          <a:lstStyle/>
          <a:p>
            <a:r>
              <a:rPr lang="ru-RU" sz="2400" b="1">
                <a:latin typeface="Calibri" pitchFamily="34" charset="0"/>
              </a:rPr>
              <a:t>Формула </a:t>
            </a:r>
            <a:r>
              <a:rPr lang="ru-RU" sz="2400" b="1"/>
              <a:t>профессии</a:t>
            </a:r>
          </a:p>
        </p:txBody>
      </p:sp>
      <p:pic>
        <p:nvPicPr>
          <p:cNvPr id="22530" name="Picture 5" descr="E:\!!Мероприятия2013\2013-12-25-Коллегия МОНАО\logo.png"/>
          <p:cNvPicPr>
            <a:picLocks noChangeAspect="1" noChangeArrowheads="1"/>
          </p:cNvPicPr>
          <p:nvPr/>
        </p:nvPicPr>
        <p:blipFill>
          <a:blip r:embed="rId2" cstate="print"/>
          <a:srcRect/>
          <a:stretch>
            <a:fillRect/>
          </a:stretch>
        </p:blipFill>
        <p:spPr bwMode="auto">
          <a:xfrm>
            <a:off x="3305175" y="6381750"/>
            <a:ext cx="2497138" cy="331788"/>
          </a:xfrm>
          <a:prstGeom prst="rect">
            <a:avLst/>
          </a:prstGeom>
          <a:noFill/>
          <a:ln w="9525">
            <a:noFill/>
            <a:miter lim="800000"/>
            <a:headEnd/>
            <a:tailEnd/>
          </a:ln>
        </p:spPr>
      </p:pic>
      <p:sp>
        <p:nvSpPr>
          <p:cNvPr id="34" name="Rectangle 2"/>
          <p:cNvSpPr txBox="1">
            <a:spLocks noChangeArrowheads="1"/>
          </p:cNvSpPr>
          <p:nvPr/>
        </p:nvSpPr>
        <p:spPr>
          <a:xfrm>
            <a:off x="503238" y="534988"/>
            <a:ext cx="539750" cy="539750"/>
          </a:xfrm>
          <a:prstGeom prst="rect">
            <a:avLst/>
          </a:prstGeom>
          <a:solidFill>
            <a:schemeClr val="accent3">
              <a:lumMod val="75000"/>
            </a:schemeClr>
          </a:solidFill>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2400" b="1" dirty="0" smtClean="0">
                <a:solidFill>
                  <a:schemeClr val="bg1"/>
                </a:solidFill>
              </a:rPr>
              <a:t>2</a:t>
            </a:r>
            <a:endParaRPr lang="ru-RU" sz="2400" b="1" dirty="0">
              <a:solidFill>
                <a:schemeClr val="bg1"/>
              </a:solidFill>
            </a:endParaRPr>
          </a:p>
        </p:txBody>
      </p:sp>
      <p:sp>
        <p:nvSpPr>
          <p:cNvPr id="22532" name="Прямоугольник 31"/>
          <p:cNvSpPr>
            <a:spLocks noChangeArrowheads="1"/>
          </p:cNvSpPr>
          <p:nvPr/>
        </p:nvSpPr>
        <p:spPr bwMode="auto">
          <a:xfrm>
            <a:off x="1042988" y="798513"/>
            <a:ext cx="5616575" cy="584200"/>
          </a:xfrm>
          <a:prstGeom prst="rect">
            <a:avLst/>
          </a:prstGeom>
          <a:noFill/>
          <a:ln w="9525">
            <a:noFill/>
            <a:miter lim="800000"/>
            <a:headEnd/>
            <a:tailEnd/>
          </a:ln>
        </p:spPr>
        <p:txBody>
          <a:bodyPr>
            <a:spAutoFit/>
          </a:bodyPr>
          <a:lstStyle/>
          <a:p>
            <a:r>
              <a:rPr lang="ru-RU" sz="1600">
                <a:latin typeface="Calibri" pitchFamily="34" charset="0"/>
              </a:rPr>
              <a:t>Цикл профориентационных мероприятий с использованием </a:t>
            </a:r>
            <a:br>
              <a:rPr lang="ru-RU" sz="1600">
                <a:latin typeface="Calibri" pitchFamily="34" charset="0"/>
              </a:rPr>
            </a:br>
            <a:r>
              <a:rPr lang="ru-RU" sz="1600" b="1">
                <a:latin typeface="Calibri" pitchFamily="34" charset="0"/>
              </a:rPr>
              <a:t>Цифрового образовательного кольца</a:t>
            </a:r>
          </a:p>
        </p:txBody>
      </p:sp>
      <p:cxnSp>
        <p:nvCxnSpPr>
          <p:cNvPr id="3" name="Прямая со стрелкой 2"/>
          <p:cNvCxnSpPr/>
          <p:nvPr/>
        </p:nvCxnSpPr>
        <p:spPr>
          <a:xfrm>
            <a:off x="323850" y="3573463"/>
            <a:ext cx="8280400" cy="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nvGrpSpPr>
          <p:cNvPr id="87" name="Группа 86"/>
          <p:cNvGrpSpPr>
            <a:grpSpLocks/>
          </p:cNvGrpSpPr>
          <p:nvPr/>
        </p:nvGrpSpPr>
        <p:grpSpPr bwMode="auto">
          <a:xfrm>
            <a:off x="503238" y="1843088"/>
            <a:ext cx="1809750" cy="1801812"/>
            <a:chOff x="503608" y="1843367"/>
            <a:chExt cx="1809510" cy="1801657"/>
          </a:xfrm>
        </p:grpSpPr>
        <p:sp>
          <p:nvSpPr>
            <p:cNvPr id="13" name="Овал 12"/>
            <p:cNvSpPr/>
            <p:nvPr/>
          </p:nvSpPr>
          <p:spPr>
            <a:xfrm>
              <a:off x="503608" y="3500574"/>
              <a:ext cx="144443" cy="144450"/>
            </a:xfrm>
            <a:prstGeom prst="ellipse">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cxnSp>
          <p:nvCxnSpPr>
            <p:cNvPr id="15" name="Прямая соединительная линия 14"/>
            <p:cNvCxnSpPr/>
            <p:nvPr/>
          </p:nvCxnSpPr>
          <p:spPr>
            <a:xfrm>
              <a:off x="575036" y="1844954"/>
              <a:ext cx="0" cy="1500059"/>
            </a:xfrm>
            <a:prstGeom prst="line">
              <a:avLst/>
            </a:prstGeom>
            <a:ln>
              <a:solidFill>
                <a:srgbClr val="00B050"/>
              </a:solidFill>
              <a:prstDash val="sysDot"/>
            </a:ln>
          </p:spPr>
          <p:style>
            <a:lnRef idx="1">
              <a:schemeClr val="accent1"/>
            </a:lnRef>
            <a:fillRef idx="0">
              <a:schemeClr val="accent1"/>
            </a:fillRef>
            <a:effectRef idx="0">
              <a:schemeClr val="accent1"/>
            </a:effectRef>
            <a:fontRef idx="minor">
              <a:schemeClr val="tx1"/>
            </a:fontRef>
          </p:style>
        </p:cxnSp>
        <p:sp>
          <p:nvSpPr>
            <p:cNvPr id="22585" name="Прямоугольник 39"/>
            <p:cNvSpPr>
              <a:spLocks noChangeArrowheads="1"/>
            </p:cNvSpPr>
            <p:nvPr/>
          </p:nvSpPr>
          <p:spPr bwMode="auto">
            <a:xfrm>
              <a:off x="584926" y="1843367"/>
              <a:ext cx="1728192" cy="492443"/>
            </a:xfrm>
            <a:prstGeom prst="rect">
              <a:avLst/>
            </a:prstGeom>
            <a:noFill/>
            <a:ln w="9525">
              <a:noFill/>
              <a:miter lim="800000"/>
              <a:headEnd/>
              <a:tailEnd/>
            </a:ln>
          </p:spPr>
          <p:txBody>
            <a:bodyPr>
              <a:spAutoFit/>
            </a:bodyPr>
            <a:lstStyle/>
            <a:p>
              <a:r>
                <a:rPr lang="ru-RU" sz="1200">
                  <a:latin typeface="Calibri" pitchFamily="34" charset="0"/>
                </a:rPr>
                <a:t>Декабрь 2013</a:t>
              </a:r>
            </a:p>
            <a:p>
              <a:r>
                <a:rPr lang="ru-RU" sz="1400" b="1">
                  <a:latin typeface="Calibri" pitchFamily="34" charset="0"/>
                </a:rPr>
                <a:t>Энергетика</a:t>
              </a:r>
            </a:p>
          </p:txBody>
        </p:sp>
      </p:grpSp>
      <p:grpSp>
        <p:nvGrpSpPr>
          <p:cNvPr id="86" name="Группа 85"/>
          <p:cNvGrpSpPr>
            <a:grpSpLocks/>
          </p:cNvGrpSpPr>
          <p:nvPr/>
        </p:nvGrpSpPr>
        <p:grpSpPr bwMode="auto">
          <a:xfrm>
            <a:off x="971550" y="3500438"/>
            <a:ext cx="1800225" cy="1797050"/>
            <a:chOff x="971600" y="3501008"/>
            <a:chExt cx="1800200" cy="1795763"/>
          </a:xfrm>
        </p:grpSpPr>
        <p:sp>
          <p:nvSpPr>
            <p:cNvPr id="33" name="Овал 32"/>
            <p:cNvSpPr/>
            <p:nvPr/>
          </p:nvSpPr>
          <p:spPr>
            <a:xfrm>
              <a:off x="971600" y="3501008"/>
              <a:ext cx="144461" cy="144359"/>
            </a:xfrm>
            <a:prstGeom prst="ellipse">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cxnSp>
          <p:nvCxnSpPr>
            <p:cNvPr id="41" name="Прямая соединительная линия 40"/>
            <p:cNvCxnSpPr/>
            <p:nvPr/>
          </p:nvCxnSpPr>
          <p:spPr>
            <a:xfrm>
              <a:off x="1043037" y="3797657"/>
              <a:ext cx="0" cy="1499114"/>
            </a:xfrm>
            <a:prstGeom prst="line">
              <a:avLst/>
            </a:prstGeom>
            <a:ln>
              <a:solidFill>
                <a:srgbClr val="00B050"/>
              </a:solidFill>
              <a:prstDash val="sysDot"/>
            </a:ln>
          </p:spPr>
          <p:style>
            <a:lnRef idx="1">
              <a:schemeClr val="accent1"/>
            </a:lnRef>
            <a:fillRef idx="0">
              <a:schemeClr val="accent1"/>
            </a:fillRef>
            <a:effectRef idx="0">
              <a:schemeClr val="accent1"/>
            </a:effectRef>
            <a:fontRef idx="minor">
              <a:schemeClr val="tx1"/>
            </a:fontRef>
          </p:style>
        </p:cxnSp>
        <p:sp>
          <p:nvSpPr>
            <p:cNvPr id="22582" name="Прямоугольник 41"/>
            <p:cNvSpPr>
              <a:spLocks noChangeArrowheads="1"/>
            </p:cNvSpPr>
            <p:nvPr/>
          </p:nvSpPr>
          <p:spPr bwMode="auto">
            <a:xfrm>
              <a:off x="1043608" y="4799891"/>
              <a:ext cx="1728192" cy="492443"/>
            </a:xfrm>
            <a:prstGeom prst="rect">
              <a:avLst/>
            </a:prstGeom>
            <a:noFill/>
            <a:ln w="9525">
              <a:noFill/>
              <a:miter lim="800000"/>
              <a:headEnd/>
              <a:tailEnd/>
            </a:ln>
          </p:spPr>
          <p:txBody>
            <a:bodyPr>
              <a:spAutoFit/>
            </a:bodyPr>
            <a:lstStyle/>
            <a:p>
              <a:r>
                <a:rPr lang="ru-RU" sz="1200">
                  <a:latin typeface="Calibri" pitchFamily="34" charset="0"/>
                </a:rPr>
                <a:t>Февраль 2014</a:t>
              </a:r>
            </a:p>
            <a:p>
              <a:r>
                <a:rPr lang="ru-RU" sz="1400" b="1">
                  <a:latin typeface="Calibri" pitchFamily="34" charset="0"/>
                </a:rPr>
                <a:t>Судостроение</a:t>
              </a:r>
            </a:p>
          </p:txBody>
        </p:sp>
      </p:grpSp>
      <p:grpSp>
        <p:nvGrpSpPr>
          <p:cNvPr id="85" name="Группа 84"/>
          <p:cNvGrpSpPr>
            <a:grpSpLocks/>
          </p:cNvGrpSpPr>
          <p:nvPr/>
        </p:nvGrpSpPr>
        <p:grpSpPr bwMode="auto">
          <a:xfrm>
            <a:off x="1403350" y="2492375"/>
            <a:ext cx="1798638" cy="1152525"/>
            <a:chOff x="1403648" y="2492896"/>
            <a:chExt cx="1798759" cy="1152128"/>
          </a:xfrm>
        </p:grpSpPr>
        <p:sp>
          <p:nvSpPr>
            <p:cNvPr id="35" name="Овал 34"/>
            <p:cNvSpPr/>
            <p:nvPr/>
          </p:nvSpPr>
          <p:spPr>
            <a:xfrm>
              <a:off x="1403648" y="3500612"/>
              <a:ext cx="144473" cy="144412"/>
            </a:xfrm>
            <a:prstGeom prst="ellipse">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cxnSp>
          <p:nvCxnSpPr>
            <p:cNvPr id="43" name="Прямая соединительная линия 42"/>
            <p:cNvCxnSpPr/>
            <p:nvPr/>
          </p:nvCxnSpPr>
          <p:spPr>
            <a:xfrm>
              <a:off x="1473503" y="2492896"/>
              <a:ext cx="0" cy="852194"/>
            </a:xfrm>
            <a:prstGeom prst="line">
              <a:avLst/>
            </a:prstGeom>
            <a:ln>
              <a:solidFill>
                <a:srgbClr val="00B050"/>
              </a:solidFill>
              <a:prstDash val="sysDot"/>
            </a:ln>
          </p:spPr>
          <p:style>
            <a:lnRef idx="1">
              <a:schemeClr val="accent1"/>
            </a:lnRef>
            <a:fillRef idx="0">
              <a:schemeClr val="accent1"/>
            </a:fillRef>
            <a:effectRef idx="0">
              <a:schemeClr val="accent1"/>
            </a:effectRef>
            <a:fontRef idx="minor">
              <a:schemeClr val="tx1"/>
            </a:fontRef>
          </p:style>
        </p:cxnSp>
        <p:sp>
          <p:nvSpPr>
            <p:cNvPr id="22579" name="Прямоугольник 43"/>
            <p:cNvSpPr>
              <a:spLocks noChangeArrowheads="1"/>
            </p:cNvSpPr>
            <p:nvPr/>
          </p:nvSpPr>
          <p:spPr bwMode="auto">
            <a:xfrm>
              <a:off x="1474215" y="2492896"/>
              <a:ext cx="1728192" cy="492443"/>
            </a:xfrm>
            <a:prstGeom prst="rect">
              <a:avLst/>
            </a:prstGeom>
            <a:noFill/>
            <a:ln w="9525">
              <a:noFill/>
              <a:miter lim="800000"/>
              <a:headEnd/>
              <a:tailEnd/>
            </a:ln>
          </p:spPr>
          <p:txBody>
            <a:bodyPr>
              <a:spAutoFit/>
            </a:bodyPr>
            <a:lstStyle/>
            <a:p>
              <a:r>
                <a:rPr lang="ru-RU" sz="1200">
                  <a:latin typeface="Calibri" pitchFamily="34" charset="0"/>
                </a:rPr>
                <a:t>Март 2014</a:t>
              </a:r>
            </a:p>
            <a:p>
              <a:r>
                <a:rPr lang="ru-RU" sz="1400" b="1">
                  <a:latin typeface="Calibri" pitchFamily="34" charset="0"/>
                </a:rPr>
                <a:t>Почта России</a:t>
              </a:r>
            </a:p>
          </p:txBody>
        </p:sp>
      </p:grpSp>
      <p:grpSp>
        <p:nvGrpSpPr>
          <p:cNvPr id="84" name="Группа 83"/>
          <p:cNvGrpSpPr>
            <a:grpSpLocks/>
          </p:cNvGrpSpPr>
          <p:nvPr/>
        </p:nvGrpSpPr>
        <p:grpSpPr bwMode="auto">
          <a:xfrm>
            <a:off x="1979613" y="3500438"/>
            <a:ext cx="1222375" cy="1139825"/>
            <a:chOff x="1979712" y="3501008"/>
            <a:chExt cx="1222695" cy="1139934"/>
          </a:xfrm>
        </p:grpSpPr>
        <p:sp>
          <p:nvSpPr>
            <p:cNvPr id="36" name="Овал 35"/>
            <p:cNvSpPr/>
            <p:nvPr/>
          </p:nvSpPr>
          <p:spPr>
            <a:xfrm>
              <a:off x="1979712" y="3501008"/>
              <a:ext cx="144500" cy="144476"/>
            </a:xfrm>
            <a:prstGeom prst="ellipse">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cxnSp>
          <p:nvCxnSpPr>
            <p:cNvPr id="46" name="Прямая соединительная линия 45"/>
            <p:cNvCxnSpPr/>
            <p:nvPr/>
          </p:nvCxnSpPr>
          <p:spPr>
            <a:xfrm>
              <a:off x="2051168" y="3797898"/>
              <a:ext cx="0" cy="749372"/>
            </a:xfrm>
            <a:prstGeom prst="line">
              <a:avLst/>
            </a:prstGeom>
            <a:ln>
              <a:solidFill>
                <a:srgbClr val="00B050"/>
              </a:solidFill>
              <a:prstDash val="sysDot"/>
            </a:ln>
          </p:spPr>
          <p:style>
            <a:lnRef idx="1">
              <a:schemeClr val="accent1"/>
            </a:lnRef>
            <a:fillRef idx="0">
              <a:schemeClr val="accent1"/>
            </a:fillRef>
            <a:effectRef idx="0">
              <a:schemeClr val="accent1"/>
            </a:effectRef>
            <a:fontRef idx="minor">
              <a:schemeClr val="tx1"/>
            </a:fontRef>
          </p:style>
        </p:cxnSp>
        <p:sp>
          <p:nvSpPr>
            <p:cNvPr id="22576" name="Прямоугольник 46"/>
            <p:cNvSpPr>
              <a:spLocks noChangeArrowheads="1"/>
            </p:cNvSpPr>
            <p:nvPr/>
          </p:nvSpPr>
          <p:spPr bwMode="auto">
            <a:xfrm>
              <a:off x="2051720" y="3933056"/>
              <a:ext cx="1150687" cy="707886"/>
            </a:xfrm>
            <a:prstGeom prst="rect">
              <a:avLst/>
            </a:prstGeom>
            <a:noFill/>
            <a:ln w="9525">
              <a:noFill/>
              <a:miter lim="800000"/>
              <a:headEnd/>
              <a:tailEnd/>
            </a:ln>
          </p:spPr>
          <p:txBody>
            <a:bodyPr>
              <a:spAutoFit/>
            </a:bodyPr>
            <a:lstStyle/>
            <a:p>
              <a:r>
                <a:rPr lang="ru-RU" sz="1200">
                  <a:latin typeface="Calibri" pitchFamily="34" charset="0"/>
                </a:rPr>
                <a:t>Апрель 2014</a:t>
              </a:r>
            </a:p>
            <a:p>
              <a:r>
                <a:rPr lang="ru-RU" sz="1400" b="1">
                  <a:latin typeface="Calibri" pitchFamily="34" charset="0"/>
                </a:rPr>
                <a:t>Лесная </a:t>
              </a:r>
              <a:r>
                <a:rPr lang="en-US" sz="1400" b="1">
                  <a:latin typeface="Calibri" pitchFamily="34" charset="0"/>
                </a:rPr>
                <a:t/>
              </a:r>
              <a:br>
                <a:rPr lang="en-US" sz="1400" b="1">
                  <a:latin typeface="Calibri" pitchFamily="34" charset="0"/>
                </a:rPr>
              </a:br>
              <a:r>
                <a:rPr lang="ru-RU" sz="1400" b="1">
                  <a:latin typeface="Calibri" pitchFamily="34" charset="0"/>
                </a:rPr>
                <a:t>отрасль</a:t>
              </a:r>
            </a:p>
          </p:txBody>
        </p:sp>
      </p:grpSp>
      <p:grpSp>
        <p:nvGrpSpPr>
          <p:cNvPr id="83" name="Группа 82"/>
          <p:cNvGrpSpPr>
            <a:grpSpLocks/>
          </p:cNvGrpSpPr>
          <p:nvPr/>
        </p:nvGrpSpPr>
        <p:grpSpPr bwMode="auto">
          <a:xfrm>
            <a:off x="2627313" y="1843088"/>
            <a:ext cx="1809750" cy="1801812"/>
            <a:chOff x="2627784" y="1843367"/>
            <a:chExt cx="1809510" cy="1801657"/>
          </a:xfrm>
        </p:grpSpPr>
        <p:sp>
          <p:nvSpPr>
            <p:cNvPr id="48" name="Овал 47"/>
            <p:cNvSpPr/>
            <p:nvPr/>
          </p:nvSpPr>
          <p:spPr>
            <a:xfrm>
              <a:off x="2627784" y="3500574"/>
              <a:ext cx="144443" cy="144450"/>
            </a:xfrm>
            <a:prstGeom prst="ellipse">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cxnSp>
          <p:nvCxnSpPr>
            <p:cNvPr id="49" name="Прямая соединительная линия 48"/>
            <p:cNvCxnSpPr/>
            <p:nvPr/>
          </p:nvCxnSpPr>
          <p:spPr>
            <a:xfrm>
              <a:off x="2699212" y="1844954"/>
              <a:ext cx="0" cy="1500059"/>
            </a:xfrm>
            <a:prstGeom prst="line">
              <a:avLst/>
            </a:prstGeom>
            <a:ln>
              <a:solidFill>
                <a:srgbClr val="00B050"/>
              </a:solidFill>
              <a:prstDash val="sysDot"/>
            </a:ln>
          </p:spPr>
          <p:style>
            <a:lnRef idx="1">
              <a:schemeClr val="accent1"/>
            </a:lnRef>
            <a:fillRef idx="0">
              <a:schemeClr val="accent1"/>
            </a:fillRef>
            <a:effectRef idx="0">
              <a:schemeClr val="accent1"/>
            </a:effectRef>
            <a:fontRef idx="minor">
              <a:schemeClr val="tx1"/>
            </a:fontRef>
          </p:style>
        </p:cxnSp>
        <p:sp>
          <p:nvSpPr>
            <p:cNvPr id="22573" name="Прямоугольник 49"/>
            <p:cNvSpPr>
              <a:spLocks noChangeArrowheads="1"/>
            </p:cNvSpPr>
            <p:nvPr/>
          </p:nvSpPr>
          <p:spPr bwMode="auto">
            <a:xfrm>
              <a:off x="2709102" y="1843367"/>
              <a:ext cx="1728192" cy="492443"/>
            </a:xfrm>
            <a:prstGeom prst="rect">
              <a:avLst/>
            </a:prstGeom>
            <a:noFill/>
            <a:ln w="9525">
              <a:noFill/>
              <a:miter lim="800000"/>
              <a:headEnd/>
              <a:tailEnd/>
            </a:ln>
          </p:spPr>
          <p:txBody>
            <a:bodyPr>
              <a:spAutoFit/>
            </a:bodyPr>
            <a:lstStyle/>
            <a:p>
              <a:r>
                <a:rPr lang="ru-RU" sz="1200">
                  <a:latin typeface="Calibri" pitchFamily="34" charset="0"/>
                </a:rPr>
                <a:t>Май 2014</a:t>
              </a:r>
            </a:p>
            <a:p>
              <a:r>
                <a:rPr lang="ru-RU" sz="1400" b="1">
                  <a:latin typeface="Calibri" pitchFamily="34" charset="0"/>
                </a:rPr>
                <a:t>Телекоммуникации</a:t>
              </a:r>
            </a:p>
          </p:txBody>
        </p:sp>
      </p:grpSp>
      <p:grpSp>
        <p:nvGrpSpPr>
          <p:cNvPr id="88" name="Группа 87"/>
          <p:cNvGrpSpPr>
            <a:grpSpLocks/>
          </p:cNvGrpSpPr>
          <p:nvPr/>
        </p:nvGrpSpPr>
        <p:grpSpPr bwMode="auto">
          <a:xfrm>
            <a:off x="3132138" y="3500438"/>
            <a:ext cx="1304925" cy="1797050"/>
            <a:chOff x="3131840" y="3501008"/>
            <a:chExt cx="1305454" cy="1795763"/>
          </a:xfrm>
        </p:grpSpPr>
        <p:sp>
          <p:nvSpPr>
            <p:cNvPr id="51" name="Овал 50"/>
            <p:cNvSpPr/>
            <p:nvPr/>
          </p:nvSpPr>
          <p:spPr>
            <a:xfrm>
              <a:off x="3131840" y="3501008"/>
              <a:ext cx="144521" cy="144359"/>
            </a:xfrm>
            <a:prstGeom prst="ellipse">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cxnSp>
          <p:nvCxnSpPr>
            <p:cNvPr id="52" name="Прямая соединительная линия 51"/>
            <p:cNvCxnSpPr/>
            <p:nvPr/>
          </p:nvCxnSpPr>
          <p:spPr>
            <a:xfrm>
              <a:off x="3203306" y="3797657"/>
              <a:ext cx="0" cy="1499114"/>
            </a:xfrm>
            <a:prstGeom prst="line">
              <a:avLst/>
            </a:prstGeom>
            <a:ln>
              <a:solidFill>
                <a:srgbClr val="00B050"/>
              </a:solidFill>
              <a:prstDash val="sysDot"/>
            </a:ln>
          </p:spPr>
          <p:style>
            <a:lnRef idx="1">
              <a:schemeClr val="accent1"/>
            </a:lnRef>
            <a:fillRef idx="0">
              <a:schemeClr val="accent1"/>
            </a:fillRef>
            <a:effectRef idx="0">
              <a:schemeClr val="accent1"/>
            </a:effectRef>
            <a:fontRef idx="minor">
              <a:schemeClr val="tx1"/>
            </a:fontRef>
          </p:style>
        </p:cxnSp>
        <p:sp>
          <p:nvSpPr>
            <p:cNvPr id="22570" name="Прямоугольник 52"/>
            <p:cNvSpPr>
              <a:spLocks noChangeArrowheads="1"/>
            </p:cNvSpPr>
            <p:nvPr/>
          </p:nvSpPr>
          <p:spPr bwMode="auto">
            <a:xfrm>
              <a:off x="3203848" y="4799891"/>
              <a:ext cx="1233446" cy="492443"/>
            </a:xfrm>
            <a:prstGeom prst="rect">
              <a:avLst/>
            </a:prstGeom>
            <a:noFill/>
            <a:ln w="9525">
              <a:noFill/>
              <a:miter lim="800000"/>
              <a:headEnd/>
              <a:tailEnd/>
            </a:ln>
          </p:spPr>
          <p:txBody>
            <a:bodyPr>
              <a:spAutoFit/>
            </a:bodyPr>
            <a:lstStyle/>
            <a:p>
              <a:r>
                <a:rPr lang="ru-RU" sz="1200">
                  <a:latin typeface="Calibri" pitchFamily="34" charset="0"/>
                </a:rPr>
                <a:t>Май 2014</a:t>
              </a:r>
            </a:p>
            <a:p>
              <a:r>
                <a:rPr lang="ru-RU" sz="1400" b="1">
                  <a:latin typeface="Calibri" pitchFamily="34" charset="0"/>
                </a:rPr>
                <a:t>Почта России</a:t>
              </a:r>
            </a:p>
          </p:txBody>
        </p:sp>
      </p:grpSp>
      <p:grpSp>
        <p:nvGrpSpPr>
          <p:cNvPr id="82" name="Группа 81"/>
          <p:cNvGrpSpPr>
            <a:grpSpLocks/>
          </p:cNvGrpSpPr>
          <p:nvPr/>
        </p:nvGrpSpPr>
        <p:grpSpPr bwMode="auto">
          <a:xfrm>
            <a:off x="3565525" y="2492375"/>
            <a:ext cx="1798638" cy="1152525"/>
            <a:chOff x="3676555" y="2492896"/>
            <a:chExt cx="1798759" cy="1152128"/>
          </a:xfrm>
        </p:grpSpPr>
        <p:sp>
          <p:nvSpPr>
            <p:cNvPr id="54" name="Овал 53"/>
            <p:cNvSpPr/>
            <p:nvPr/>
          </p:nvSpPr>
          <p:spPr>
            <a:xfrm>
              <a:off x="3676555" y="3500612"/>
              <a:ext cx="144473" cy="144412"/>
            </a:xfrm>
            <a:prstGeom prst="ellipse">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cxnSp>
          <p:nvCxnSpPr>
            <p:cNvPr id="55" name="Прямая соединительная линия 54"/>
            <p:cNvCxnSpPr/>
            <p:nvPr/>
          </p:nvCxnSpPr>
          <p:spPr>
            <a:xfrm>
              <a:off x="3746410" y="2492896"/>
              <a:ext cx="0" cy="852194"/>
            </a:xfrm>
            <a:prstGeom prst="line">
              <a:avLst/>
            </a:prstGeom>
            <a:ln>
              <a:solidFill>
                <a:srgbClr val="00B050"/>
              </a:solidFill>
              <a:prstDash val="sysDot"/>
            </a:ln>
          </p:spPr>
          <p:style>
            <a:lnRef idx="1">
              <a:schemeClr val="accent1"/>
            </a:lnRef>
            <a:fillRef idx="0">
              <a:schemeClr val="accent1"/>
            </a:fillRef>
            <a:effectRef idx="0">
              <a:schemeClr val="accent1"/>
            </a:effectRef>
            <a:fontRef idx="minor">
              <a:schemeClr val="tx1"/>
            </a:fontRef>
          </p:style>
        </p:cxnSp>
        <p:sp>
          <p:nvSpPr>
            <p:cNvPr id="22567" name="Прямоугольник 55"/>
            <p:cNvSpPr>
              <a:spLocks noChangeArrowheads="1"/>
            </p:cNvSpPr>
            <p:nvPr/>
          </p:nvSpPr>
          <p:spPr bwMode="auto">
            <a:xfrm>
              <a:off x="3747122" y="2492896"/>
              <a:ext cx="1728192" cy="707886"/>
            </a:xfrm>
            <a:prstGeom prst="rect">
              <a:avLst/>
            </a:prstGeom>
            <a:noFill/>
            <a:ln w="9525">
              <a:noFill/>
              <a:miter lim="800000"/>
              <a:headEnd/>
              <a:tailEnd/>
            </a:ln>
          </p:spPr>
          <p:txBody>
            <a:bodyPr>
              <a:spAutoFit/>
            </a:bodyPr>
            <a:lstStyle/>
            <a:p>
              <a:r>
                <a:rPr lang="ru-RU" sz="1200">
                  <a:latin typeface="Calibri" pitchFamily="34" charset="0"/>
                </a:rPr>
                <a:t>Сентябрь 2014</a:t>
              </a:r>
            </a:p>
            <a:p>
              <a:r>
                <a:rPr lang="ru-RU" sz="1400" b="1">
                  <a:latin typeface="Calibri" pitchFamily="34" charset="0"/>
                </a:rPr>
                <a:t>День </a:t>
              </a:r>
              <a:r>
                <a:rPr lang="en-US" sz="1400" b="1">
                  <a:latin typeface="Calibri" pitchFamily="34" charset="0"/>
                </a:rPr>
                <a:t/>
              </a:r>
              <a:br>
                <a:rPr lang="en-US" sz="1400" b="1">
                  <a:latin typeface="Calibri" pitchFamily="34" charset="0"/>
                </a:rPr>
              </a:br>
              <a:r>
                <a:rPr lang="ru-RU" sz="1400" b="1">
                  <a:latin typeface="Calibri" pitchFamily="34" charset="0"/>
                </a:rPr>
                <a:t>финансиста</a:t>
              </a:r>
            </a:p>
          </p:txBody>
        </p:sp>
      </p:grpSp>
      <p:grpSp>
        <p:nvGrpSpPr>
          <p:cNvPr id="81" name="Группа 80"/>
          <p:cNvGrpSpPr>
            <a:grpSpLocks/>
          </p:cNvGrpSpPr>
          <p:nvPr/>
        </p:nvGrpSpPr>
        <p:grpSpPr bwMode="auto">
          <a:xfrm>
            <a:off x="4284663" y="3500438"/>
            <a:ext cx="1223962" cy="1139825"/>
            <a:chOff x="4176676" y="3501008"/>
            <a:chExt cx="1222695" cy="1139934"/>
          </a:xfrm>
        </p:grpSpPr>
        <p:sp>
          <p:nvSpPr>
            <p:cNvPr id="57" name="Овал 56"/>
            <p:cNvSpPr/>
            <p:nvPr/>
          </p:nvSpPr>
          <p:spPr>
            <a:xfrm>
              <a:off x="4176676" y="3501008"/>
              <a:ext cx="144312" cy="144476"/>
            </a:xfrm>
            <a:prstGeom prst="ellipse">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cxnSp>
          <p:nvCxnSpPr>
            <p:cNvPr id="58" name="Прямая соединительная линия 57"/>
            <p:cNvCxnSpPr/>
            <p:nvPr/>
          </p:nvCxnSpPr>
          <p:spPr>
            <a:xfrm>
              <a:off x="4248039" y="3797898"/>
              <a:ext cx="0" cy="749372"/>
            </a:xfrm>
            <a:prstGeom prst="line">
              <a:avLst/>
            </a:prstGeom>
            <a:ln>
              <a:solidFill>
                <a:srgbClr val="00B050"/>
              </a:solidFill>
              <a:prstDash val="sysDot"/>
            </a:ln>
          </p:spPr>
          <p:style>
            <a:lnRef idx="1">
              <a:schemeClr val="accent1"/>
            </a:lnRef>
            <a:fillRef idx="0">
              <a:schemeClr val="accent1"/>
            </a:fillRef>
            <a:effectRef idx="0">
              <a:schemeClr val="accent1"/>
            </a:effectRef>
            <a:fontRef idx="minor">
              <a:schemeClr val="tx1"/>
            </a:fontRef>
          </p:style>
        </p:cxnSp>
        <p:sp>
          <p:nvSpPr>
            <p:cNvPr id="22564" name="Прямоугольник 58"/>
            <p:cNvSpPr>
              <a:spLocks noChangeArrowheads="1"/>
            </p:cNvSpPr>
            <p:nvPr/>
          </p:nvSpPr>
          <p:spPr bwMode="auto">
            <a:xfrm>
              <a:off x="4248684" y="3933056"/>
              <a:ext cx="1150687" cy="707886"/>
            </a:xfrm>
            <a:prstGeom prst="rect">
              <a:avLst/>
            </a:prstGeom>
            <a:noFill/>
            <a:ln w="9525">
              <a:noFill/>
              <a:miter lim="800000"/>
              <a:headEnd/>
              <a:tailEnd/>
            </a:ln>
          </p:spPr>
          <p:txBody>
            <a:bodyPr>
              <a:spAutoFit/>
            </a:bodyPr>
            <a:lstStyle/>
            <a:p>
              <a:r>
                <a:rPr lang="ru-RU" sz="1200">
                  <a:latin typeface="Calibri" pitchFamily="34" charset="0"/>
                </a:rPr>
                <a:t>Октябрь 2014</a:t>
              </a:r>
            </a:p>
            <a:p>
              <a:r>
                <a:rPr lang="ru-RU" sz="1400" b="1">
                  <a:latin typeface="Calibri" pitchFamily="34" charset="0"/>
                </a:rPr>
                <a:t>Морская </a:t>
              </a:r>
              <a:r>
                <a:rPr lang="en-US" sz="1400" b="1">
                  <a:latin typeface="Calibri" pitchFamily="34" charset="0"/>
                </a:rPr>
                <a:t/>
              </a:r>
              <a:br>
                <a:rPr lang="en-US" sz="1400" b="1">
                  <a:latin typeface="Calibri" pitchFamily="34" charset="0"/>
                </a:rPr>
              </a:br>
              <a:r>
                <a:rPr lang="ru-RU" sz="1400" b="1">
                  <a:latin typeface="Calibri" pitchFamily="34" charset="0"/>
                </a:rPr>
                <a:t>отрасль</a:t>
              </a:r>
            </a:p>
          </p:txBody>
        </p:sp>
      </p:grpSp>
      <p:grpSp>
        <p:nvGrpSpPr>
          <p:cNvPr id="80" name="Группа 79"/>
          <p:cNvGrpSpPr>
            <a:grpSpLocks/>
          </p:cNvGrpSpPr>
          <p:nvPr/>
        </p:nvGrpSpPr>
        <p:grpSpPr bwMode="auto">
          <a:xfrm>
            <a:off x="4716463" y="1627188"/>
            <a:ext cx="1809750" cy="2017712"/>
            <a:chOff x="4850722" y="1627924"/>
            <a:chExt cx="1809510" cy="2017100"/>
          </a:xfrm>
        </p:grpSpPr>
        <p:sp>
          <p:nvSpPr>
            <p:cNvPr id="60" name="Овал 59"/>
            <p:cNvSpPr/>
            <p:nvPr/>
          </p:nvSpPr>
          <p:spPr>
            <a:xfrm>
              <a:off x="4850722" y="3500606"/>
              <a:ext cx="144443" cy="144418"/>
            </a:xfrm>
            <a:prstGeom prst="ellipse">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cxnSp>
          <p:nvCxnSpPr>
            <p:cNvPr id="61" name="Прямая соединительная линия 60"/>
            <p:cNvCxnSpPr/>
            <p:nvPr/>
          </p:nvCxnSpPr>
          <p:spPr>
            <a:xfrm>
              <a:off x="4922150" y="1629511"/>
              <a:ext cx="0" cy="1715567"/>
            </a:xfrm>
            <a:prstGeom prst="line">
              <a:avLst/>
            </a:prstGeom>
            <a:ln>
              <a:solidFill>
                <a:srgbClr val="00B050"/>
              </a:solidFill>
              <a:prstDash val="sysDot"/>
            </a:ln>
          </p:spPr>
          <p:style>
            <a:lnRef idx="1">
              <a:schemeClr val="accent1"/>
            </a:lnRef>
            <a:fillRef idx="0">
              <a:schemeClr val="accent1"/>
            </a:fillRef>
            <a:effectRef idx="0">
              <a:schemeClr val="accent1"/>
            </a:effectRef>
            <a:fontRef idx="minor">
              <a:schemeClr val="tx1"/>
            </a:fontRef>
          </p:style>
        </p:cxnSp>
        <p:sp>
          <p:nvSpPr>
            <p:cNvPr id="22561" name="Прямоугольник 61"/>
            <p:cNvSpPr>
              <a:spLocks noChangeArrowheads="1"/>
            </p:cNvSpPr>
            <p:nvPr/>
          </p:nvSpPr>
          <p:spPr bwMode="auto">
            <a:xfrm>
              <a:off x="4932040" y="1627924"/>
              <a:ext cx="1728192" cy="707886"/>
            </a:xfrm>
            <a:prstGeom prst="rect">
              <a:avLst/>
            </a:prstGeom>
            <a:noFill/>
            <a:ln w="9525">
              <a:noFill/>
              <a:miter lim="800000"/>
              <a:headEnd/>
              <a:tailEnd/>
            </a:ln>
          </p:spPr>
          <p:txBody>
            <a:bodyPr>
              <a:spAutoFit/>
            </a:bodyPr>
            <a:lstStyle/>
            <a:p>
              <a:r>
                <a:rPr lang="ru-RU" sz="1200">
                  <a:latin typeface="Calibri" pitchFamily="34" charset="0"/>
                </a:rPr>
                <a:t>Ноябрь 2014</a:t>
              </a:r>
            </a:p>
            <a:p>
              <a:r>
                <a:rPr lang="ru-RU" sz="1400" b="1">
                  <a:latin typeface="Calibri" pitchFamily="34" charset="0"/>
                </a:rPr>
                <a:t>Кадастр и градостроительство</a:t>
              </a:r>
            </a:p>
          </p:txBody>
        </p:sp>
      </p:grpSp>
      <p:grpSp>
        <p:nvGrpSpPr>
          <p:cNvPr id="79" name="Группа 78"/>
          <p:cNvGrpSpPr>
            <a:grpSpLocks/>
          </p:cNvGrpSpPr>
          <p:nvPr/>
        </p:nvGrpSpPr>
        <p:grpSpPr bwMode="auto">
          <a:xfrm>
            <a:off x="5508625" y="3500438"/>
            <a:ext cx="1304925" cy="1300162"/>
            <a:chOff x="5295316" y="3501008"/>
            <a:chExt cx="1305454" cy="1298883"/>
          </a:xfrm>
        </p:grpSpPr>
        <p:sp>
          <p:nvSpPr>
            <p:cNvPr id="63" name="Овал 62"/>
            <p:cNvSpPr/>
            <p:nvPr/>
          </p:nvSpPr>
          <p:spPr>
            <a:xfrm>
              <a:off x="5295316" y="3501008"/>
              <a:ext cx="144522" cy="144320"/>
            </a:xfrm>
            <a:prstGeom prst="ellipse">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cxnSp>
          <p:nvCxnSpPr>
            <p:cNvPr id="64" name="Прямая соединительная линия 63"/>
            <p:cNvCxnSpPr/>
            <p:nvPr/>
          </p:nvCxnSpPr>
          <p:spPr>
            <a:xfrm>
              <a:off x="5366783" y="3797578"/>
              <a:ext cx="0" cy="1002313"/>
            </a:xfrm>
            <a:prstGeom prst="line">
              <a:avLst/>
            </a:prstGeom>
            <a:ln>
              <a:solidFill>
                <a:srgbClr val="00B050"/>
              </a:solidFill>
              <a:prstDash val="sysDot"/>
            </a:ln>
          </p:spPr>
          <p:style>
            <a:lnRef idx="1">
              <a:schemeClr val="accent1"/>
            </a:lnRef>
            <a:fillRef idx="0">
              <a:schemeClr val="accent1"/>
            </a:fillRef>
            <a:effectRef idx="0">
              <a:schemeClr val="accent1"/>
            </a:effectRef>
            <a:fontRef idx="minor">
              <a:schemeClr val="tx1"/>
            </a:fontRef>
          </p:style>
        </p:cxnSp>
        <p:sp>
          <p:nvSpPr>
            <p:cNvPr id="22558" name="Прямоугольник 64"/>
            <p:cNvSpPr>
              <a:spLocks noChangeArrowheads="1"/>
            </p:cNvSpPr>
            <p:nvPr/>
          </p:nvSpPr>
          <p:spPr bwMode="auto">
            <a:xfrm>
              <a:off x="5367324" y="4302365"/>
              <a:ext cx="1233446" cy="492443"/>
            </a:xfrm>
            <a:prstGeom prst="rect">
              <a:avLst/>
            </a:prstGeom>
            <a:noFill/>
            <a:ln w="9525">
              <a:noFill/>
              <a:miter lim="800000"/>
              <a:headEnd/>
              <a:tailEnd/>
            </a:ln>
          </p:spPr>
          <p:txBody>
            <a:bodyPr>
              <a:spAutoFit/>
            </a:bodyPr>
            <a:lstStyle/>
            <a:p>
              <a:r>
                <a:rPr lang="ru-RU" sz="1200">
                  <a:latin typeface="Calibri" pitchFamily="34" charset="0"/>
                </a:rPr>
                <a:t>Декабрь 2014</a:t>
              </a:r>
            </a:p>
            <a:p>
              <a:r>
                <a:rPr lang="ru-RU" sz="1400" b="1">
                  <a:latin typeface="Calibri" pitchFamily="34" charset="0"/>
                </a:rPr>
                <a:t>Сбербанк</a:t>
              </a:r>
            </a:p>
          </p:txBody>
        </p:sp>
      </p:grpSp>
      <p:grpSp>
        <p:nvGrpSpPr>
          <p:cNvPr id="78" name="Группа 77"/>
          <p:cNvGrpSpPr>
            <a:grpSpLocks/>
          </p:cNvGrpSpPr>
          <p:nvPr/>
        </p:nvGrpSpPr>
        <p:grpSpPr bwMode="auto">
          <a:xfrm>
            <a:off x="6089650" y="2492375"/>
            <a:ext cx="1362075" cy="1152525"/>
            <a:chOff x="5658297" y="2492896"/>
            <a:chExt cx="1361975" cy="1152128"/>
          </a:xfrm>
        </p:grpSpPr>
        <p:sp>
          <p:nvSpPr>
            <p:cNvPr id="66" name="Овал 65"/>
            <p:cNvSpPr/>
            <p:nvPr/>
          </p:nvSpPr>
          <p:spPr>
            <a:xfrm>
              <a:off x="5658297" y="3500612"/>
              <a:ext cx="144452" cy="144412"/>
            </a:xfrm>
            <a:prstGeom prst="ellipse">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cxnSp>
          <p:nvCxnSpPr>
            <p:cNvPr id="67" name="Прямая соединительная линия 66"/>
            <p:cNvCxnSpPr/>
            <p:nvPr/>
          </p:nvCxnSpPr>
          <p:spPr>
            <a:xfrm>
              <a:off x="5728142" y="2492896"/>
              <a:ext cx="0" cy="852194"/>
            </a:xfrm>
            <a:prstGeom prst="line">
              <a:avLst/>
            </a:prstGeom>
            <a:ln>
              <a:solidFill>
                <a:srgbClr val="00B050"/>
              </a:solidFill>
              <a:prstDash val="sysDot"/>
            </a:ln>
          </p:spPr>
          <p:style>
            <a:lnRef idx="1">
              <a:schemeClr val="accent1"/>
            </a:lnRef>
            <a:fillRef idx="0">
              <a:schemeClr val="accent1"/>
            </a:fillRef>
            <a:effectRef idx="0">
              <a:schemeClr val="accent1"/>
            </a:effectRef>
            <a:fontRef idx="minor">
              <a:schemeClr val="tx1"/>
            </a:fontRef>
          </p:style>
        </p:cxnSp>
        <p:sp>
          <p:nvSpPr>
            <p:cNvPr id="22555" name="Прямоугольник 67"/>
            <p:cNvSpPr>
              <a:spLocks noChangeArrowheads="1"/>
            </p:cNvSpPr>
            <p:nvPr/>
          </p:nvSpPr>
          <p:spPr bwMode="auto">
            <a:xfrm>
              <a:off x="5728864" y="2492896"/>
              <a:ext cx="1291408" cy="707886"/>
            </a:xfrm>
            <a:prstGeom prst="rect">
              <a:avLst/>
            </a:prstGeom>
            <a:noFill/>
            <a:ln w="9525">
              <a:noFill/>
              <a:miter lim="800000"/>
              <a:headEnd/>
              <a:tailEnd/>
            </a:ln>
          </p:spPr>
          <p:txBody>
            <a:bodyPr>
              <a:spAutoFit/>
            </a:bodyPr>
            <a:lstStyle/>
            <a:p>
              <a:r>
                <a:rPr lang="ru-RU" sz="1200">
                  <a:latin typeface="Calibri" pitchFamily="34" charset="0"/>
                </a:rPr>
                <a:t>Январь 2015</a:t>
              </a:r>
            </a:p>
            <a:p>
              <a:r>
                <a:rPr lang="ru-RU" sz="1400" b="1">
                  <a:latin typeface="Calibri" pitchFamily="34" charset="0"/>
                </a:rPr>
                <a:t>Твоя будущая профессия - 1</a:t>
              </a:r>
            </a:p>
          </p:txBody>
        </p:sp>
      </p:grpSp>
      <p:grpSp>
        <p:nvGrpSpPr>
          <p:cNvPr id="77" name="Группа 76"/>
          <p:cNvGrpSpPr>
            <a:grpSpLocks/>
          </p:cNvGrpSpPr>
          <p:nvPr/>
        </p:nvGrpSpPr>
        <p:grpSpPr bwMode="auto">
          <a:xfrm>
            <a:off x="6948488" y="3500438"/>
            <a:ext cx="1431925" cy="1787525"/>
            <a:chOff x="6379726" y="3501008"/>
            <a:chExt cx="1432634" cy="1786264"/>
          </a:xfrm>
        </p:grpSpPr>
        <p:sp>
          <p:nvSpPr>
            <p:cNvPr id="69" name="Овал 68"/>
            <p:cNvSpPr/>
            <p:nvPr/>
          </p:nvSpPr>
          <p:spPr>
            <a:xfrm>
              <a:off x="6379726" y="3501008"/>
              <a:ext cx="144534" cy="144360"/>
            </a:xfrm>
            <a:prstGeom prst="ellipse">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cxnSp>
          <p:nvCxnSpPr>
            <p:cNvPr id="70" name="Прямая соединительная линия 69"/>
            <p:cNvCxnSpPr/>
            <p:nvPr/>
          </p:nvCxnSpPr>
          <p:spPr>
            <a:xfrm>
              <a:off x="6451198" y="3797661"/>
              <a:ext cx="0" cy="1430915"/>
            </a:xfrm>
            <a:prstGeom prst="line">
              <a:avLst/>
            </a:prstGeom>
            <a:ln>
              <a:solidFill>
                <a:srgbClr val="00B050"/>
              </a:solidFill>
              <a:prstDash val="sysDot"/>
            </a:ln>
          </p:spPr>
          <p:style>
            <a:lnRef idx="1">
              <a:schemeClr val="accent1"/>
            </a:lnRef>
            <a:fillRef idx="0">
              <a:schemeClr val="accent1"/>
            </a:fillRef>
            <a:effectRef idx="0">
              <a:schemeClr val="accent1"/>
            </a:effectRef>
            <a:fontRef idx="minor">
              <a:schemeClr val="tx1"/>
            </a:fontRef>
          </p:style>
        </p:cxnSp>
        <p:sp>
          <p:nvSpPr>
            <p:cNvPr id="22552" name="Прямоугольник 70"/>
            <p:cNvSpPr>
              <a:spLocks noChangeArrowheads="1"/>
            </p:cNvSpPr>
            <p:nvPr/>
          </p:nvSpPr>
          <p:spPr bwMode="auto">
            <a:xfrm>
              <a:off x="6451734" y="3933055"/>
              <a:ext cx="1360626" cy="1354217"/>
            </a:xfrm>
            <a:prstGeom prst="rect">
              <a:avLst/>
            </a:prstGeom>
            <a:noFill/>
            <a:ln w="9525">
              <a:noFill/>
              <a:miter lim="800000"/>
              <a:headEnd/>
              <a:tailEnd/>
            </a:ln>
          </p:spPr>
          <p:txBody>
            <a:bodyPr>
              <a:spAutoFit/>
            </a:bodyPr>
            <a:lstStyle/>
            <a:p>
              <a:r>
                <a:rPr lang="ru-RU" sz="1200">
                  <a:latin typeface="Calibri" pitchFamily="34" charset="0"/>
                </a:rPr>
                <a:t>Февраль 2015</a:t>
              </a:r>
            </a:p>
            <a:p>
              <a:r>
                <a:rPr lang="ru-RU" sz="1400" b="1">
                  <a:latin typeface="Calibri" pitchFamily="34" charset="0"/>
                </a:rPr>
                <a:t>Автомеханик, машинист дорожных и строительных машин</a:t>
              </a:r>
            </a:p>
          </p:txBody>
        </p:sp>
      </p:grpSp>
      <p:grpSp>
        <p:nvGrpSpPr>
          <p:cNvPr id="76" name="Группа 75"/>
          <p:cNvGrpSpPr>
            <a:grpSpLocks/>
          </p:cNvGrpSpPr>
          <p:nvPr/>
        </p:nvGrpSpPr>
        <p:grpSpPr bwMode="auto">
          <a:xfrm>
            <a:off x="7515225" y="1843088"/>
            <a:ext cx="1809750" cy="1801812"/>
            <a:chOff x="6948264" y="1843367"/>
            <a:chExt cx="1809510" cy="1801657"/>
          </a:xfrm>
        </p:grpSpPr>
        <p:sp>
          <p:nvSpPr>
            <p:cNvPr id="73" name="Овал 72"/>
            <p:cNvSpPr/>
            <p:nvPr/>
          </p:nvSpPr>
          <p:spPr>
            <a:xfrm>
              <a:off x="6948264" y="3500574"/>
              <a:ext cx="144444" cy="144450"/>
            </a:xfrm>
            <a:prstGeom prst="ellipse">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cxnSp>
          <p:nvCxnSpPr>
            <p:cNvPr id="74" name="Прямая соединительная линия 73"/>
            <p:cNvCxnSpPr/>
            <p:nvPr/>
          </p:nvCxnSpPr>
          <p:spPr>
            <a:xfrm>
              <a:off x="7019693" y="1844954"/>
              <a:ext cx="0" cy="1500059"/>
            </a:xfrm>
            <a:prstGeom prst="line">
              <a:avLst/>
            </a:prstGeom>
            <a:ln>
              <a:solidFill>
                <a:srgbClr val="00B050"/>
              </a:solidFill>
              <a:prstDash val="sysDot"/>
            </a:ln>
          </p:spPr>
          <p:style>
            <a:lnRef idx="1">
              <a:schemeClr val="accent1"/>
            </a:lnRef>
            <a:fillRef idx="0">
              <a:schemeClr val="accent1"/>
            </a:fillRef>
            <a:effectRef idx="0">
              <a:schemeClr val="accent1"/>
            </a:effectRef>
            <a:fontRef idx="minor">
              <a:schemeClr val="tx1"/>
            </a:fontRef>
          </p:style>
        </p:cxnSp>
        <p:sp>
          <p:nvSpPr>
            <p:cNvPr id="22549" name="Прямоугольник 74"/>
            <p:cNvSpPr>
              <a:spLocks noChangeArrowheads="1"/>
            </p:cNvSpPr>
            <p:nvPr/>
          </p:nvSpPr>
          <p:spPr bwMode="auto">
            <a:xfrm>
              <a:off x="7029582" y="1843367"/>
              <a:ext cx="1728192" cy="492443"/>
            </a:xfrm>
            <a:prstGeom prst="rect">
              <a:avLst/>
            </a:prstGeom>
            <a:noFill/>
            <a:ln w="9525">
              <a:noFill/>
              <a:miter lim="800000"/>
              <a:headEnd/>
              <a:tailEnd/>
            </a:ln>
          </p:spPr>
          <p:txBody>
            <a:bodyPr>
              <a:spAutoFit/>
            </a:bodyPr>
            <a:lstStyle/>
            <a:p>
              <a:r>
                <a:rPr lang="ru-RU" sz="1200">
                  <a:solidFill>
                    <a:srgbClr val="00B050"/>
                  </a:solidFill>
                  <a:latin typeface="Calibri" pitchFamily="34" charset="0"/>
                </a:rPr>
                <a:t>30 марта 2015</a:t>
              </a:r>
            </a:p>
            <a:p>
              <a:r>
                <a:rPr lang="ru-RU" sz="1400" b="1">
                  <a:solidFill>
                    <a:srgbClr val="00B050"/>
                  </a:solidFill>
                  <a:latin typeface="Calibri" pitchFamily="34" charset="0"/>
                </a:rPr>
                <a:t>Медицина</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250"/>
                                        <p:tgtEl>
                                          <p:spTgt spid="87"/>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250"/>
                                        <p:tgtEl>
                                          <p:spTgt spid="86"/>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85"/>
                                        </p:tgtEl>
                                        <p:attrNameLst>
                                          <p:attrName>style.visibility</p:attrName>
                                        </p:attrNameLst>
                                      </p:cBhvr>
                                      <p:to>
                                        <p:strVal val="visible"/>
                                      </p:to>
                                    </p:set>
                                    <p:animEffect transition="in" filter="fade">
                                      <p:cBhvr>
                                        <p:cTn id="15" dur="250"/>
                                        <p:tgtEl>
                                          <p:spTgt spid="85"/>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84"/>
                                        </p:tgtEl>
                                        <p:attrNameLst>
                                          <p:attrName>style.visibility</p:attrName>
                                        </p:attrNameLst>
                                      </p:cBhvr>
                                      <p:to>
                                        <p:strVal val="visible"/>
                                      </p:to>
                                    </p:set>
                                    <p:animEffect transition="in" filter="fade">
                                      <p:cBhvr>
                                        <p:cTn id="19" dur="250"/>
                                        <p:tgtEl>
                                          <p:spTgt spid="84"/>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83"/>
                                        </p:tgtEl>
                                        <p:attrNameLst>
                                          <p:attrName>style.visibility</p:attrName>
                                        </p:attrNameLst>
                                      </p:cBhvr>
                                      <p:to>
                                        <p:strVal val="visible"/>
                                      </p:to>
                                    </p:set>
                                    <p:animEffect transition="in" filter="fade">
                                      <p:cBhvr>
                                        <p:cTn id="23" dur="250"/>
                                        <p:tgtEl>
                                          <p:spTgt spid="83"/>
                                        </p:tgtEl>
                                      </p:cBhvr>
                                    </p:animEffect>
                                  </p:childTnLst>
                                </p:cTn>
                              </p:par>
                            </p:childTnLst>
                          </p:cTn>
                        </p:par>
                        <p:par>
                          <p:cTn id="24" fill="hold">
                            <p:stCondLst>
                              <p:cond delay="1250"/>
                            </p:stCondLst>
                            <p:childTnLst>
                              <p:par>
                                <p:cTn id="25" presetID="10" presetClass="entr" presetSubtype="0" fill="hold" nodeType="afterEffect">
                                  <p:stCondLst>
                                    <p:cond delay="0"/>
                                  </p:stCondLst>
                                  <p:childTnLst>
                                    <p:set>
                                      <p:cBhvr>
                                        <p:cTn id="26" dur="1" fill="hold">
                                          <p:stCondLst>
                                            <p:cond delay="0"/>
                                          </p:stCondLst>
                                        </p:cTn>
                                        <p:tgtEl>
                                          <p:spTgt spid="88"/>
                                        </p:tgtEl>
                                        <p:attrNameLst>
                                          <p:attrName>style.visibility</p:attrName>
                                        </p:attrNameLst>
                                      </p:cBhvr>
                                      <p:to>
                                        <p:strVal val="visible"/>
                                      </p:to>
                                    </p:set>
                                    <p:animEffect transition="in" filter="fade">
                                      <p:cBhvr>
                                        <p:cTn id="27" dur="250"/>
                                        <p:tgtEl>
                                          <p:spTgt spid="88"/>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82"/>
                                        </p:tgtEl>
                                        <p:attrNameLst>
                                          <p:attrName>style.visibility</p:attrName>
                                        </p:attrNameLst>
                                      </p:cBhvr>
                                      <p:to>
                                        <p:strVal val="visible"/>
                                      </p:to>
                                    </p:set>
                                    <p:animEffect transition="in" filter="fade">
                                      <p:cBhvr>
                                        <p:cTn id="31" dur="250"/>
                                        <p:tgtEl>
                                          <p:spTgt spid="82"/>
                                        </p:tgtEl>
                                      </p:cBhvr>
                                    </p:animEffect>
                                  </p:childTnLst>
                                </p:cTn>
                              </p:par>
                            </p:childTnLst>
                          </p:cTn>
                        </p:par>
                        <p:par>
                          <p:cTn id="32" fill="hold">
                            <p:stCondLst>
                              <p:cond delay="1750"/>
                            </p:stCondLst>
                            <p:childTnLst>
                              <p:par>
                                <p:cTn id="33" presetID="10" presetClass="entr" presetSubtype="0"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Effect transition="in" filter="fade">
                                      <p:cBhvr>
                                        <p:cTn id="35" dur="250"/>
                                        <p:tgtEl>
                                          <p:spTgt spid="81"/>
                                        </p:tgtEl>
                                      </p:cBhvr>
                                    </p:animEffect>
                                  </p:childTnLst>
                                </p:cTn>
                              </p:par>
                            </p:childTnLst>
                          </p:cTn>
                        </p:par>
                        <p:par>
                          <p:cTn id="36" fill="hold">
                            <p:stCondLst>
                              <p:cond delay="2000"/>
                            </p:stCondLst>
                            <p:childTnLst>
                              <p:par>
                                <p:cTn id="37" presetID="10" presetClass="entr" presetSubtype="0" fill="hold" nodeType="afterEffect">
                                  <p:stCondLst>
                                    <p:cond delay="0"/>
                                  </p:stCondLst>
                                  <p:childTnLst>
                                    <p:set>
                                      <p:cBhvr>
                                        <p:cTn id="38" dur="1" fill="hold">
                                          <p:stCondLst>
                                            <p:cond delay="0"/>
                                          </p:stCondLst>
                                        </p:cTn>
                                        <p:tgtEl>
                                          <p:spTgt spid="80"/>
                                        </p:tgtEl>
                                        <p:attrNameLst>
                                          <p:attrName>style.visibility</p:attrName>
                                        </p:attrNameLst>
                                      </p:cBhvr>
                                      <p:to>
                                        <p:strVal val="visible"/>
                                      </p:to>
                                    </p:set>
                                    <p:animEffect transition="in" filter="fade">
                                      <p:cBhvr>
                                        <p:cTn id="39" dur="250"/>
                                        <p:tgtEl>
                                          <p:spTgt spid="80"/>
                                        </p:tgtEl>
                                      </p:cBhvr>
                                    </p:animEffect>
                                  </p:childTnLst>
                                </p:cTn>
                              </p:par>
                            </p:childTnLst>
                          </p:cTn>
                        </p:par>
                        <p:par>
                          <p:cTn id="40" fill="hold">
                            <p:stCondLst>
                              <p:cond delay="2250"/>
                            </p:stCondLst>
                            <p:childTnLst>
                              <p:par>
                                <p:cTn id="41" presetID="10" presetClass="entr" presetSubtype="0" fill="hold" nodeType="afterEffect">
                                  <p:stCondLst>
                                    <p:cond delay="0"/>
                                  </p:stCondLst>
                                  <p:childTnLst>
                                    <p:set>
                                      <p:cBhvr>
                                        <p:cTn id="42" dur="1" fill="hold">
                                          <p:stCondLst>
                                            <p:cond delay="0"/>
                                          </p:stCondLst>
                                        </p:cTn>
                                        <p:tgtEl>
                                          <p:spTgt spid="79"/>
                                        </p:tgtEl>
                                        <p:attrNameLst>
                                          <p:attrName>style.visibility</p:attrName>
                                        </p:attrNameLst>
                                      </p:cBhvr>
                                      <p:to>
                                        <p:strVal val="visible"/>
                                      </p:to>
                                    </p:set>
                                    <p:animEffect transition="in" filter="fade">
                                      <p:cBhvr>
                                        <p:cTn id="43" dur="250"/>
                                        <p:tgtEl>
                                          <p:spTgt spid="79"/>
                                        </p:tgtEl>
                                      </p:cBhvr>
                                    </p:animEffect>
                                  </p:childTnLst>
                                </p:cTn>
                              </p:par>
                            </p:childTnLst>
                          </p:cTn>
                        </p:par>
                        <p:par>
                          <p:cTn id="44" fill="hold">
                            <p:stCondLst>
                              <p:cond delay="2500"/>
                            </p:stCondLst>
                            <p:childTnLst>
                              <p:par>
                                <p:cTn id="45" presetID="10" presetClass="entr" presetSubtype="0" fill="hold" nodeType="afterEffect">
                                  <p:stCondLst>
                                    <p:cond delay="0"/>
                                  </p:stCondLst>
                                  <p:childTnLst>
                                    <p:set>
                                      <p:cBhvr>
                                        <p:cTn id="46" dur="1" fill="hold">
                                          <p:stCondLst>
                                            <p:cond delay="0"/>
                                          </p:stCondLst>
                                        </p:cTn>
                                        <p:tgtEl>
                                          <p:spTgt spid="78"/>
                                        </p:tgtEl>
                                        <p:attrNameLst>
                                          <p:attrName>style.visibility</p:attrName>
                                        </p:attrNameLst>
                                      </p:cBhvr>
                                      <p:to>
                                        <p:strVal val="visible"/>
                                      </p:to>
                                    </p:set>
                                    <p:animEffect transition="in" filter="fade">
                                      <p:cBhvr>
                                        <p:cTn id="47" dur="250"/>
                                        <p:tgtEl>
                                          <p:spTgt spid="78"/>
                                        </p:tgtEl>
                                      </p:cBhvr>
                                    </p:animEffect>
                                  </p:childTnLst>
                                </p:cTn>
                              </p:par>
                            </p:childTnLst>
                          </p:cTn>
                        </p:par>
                        <p:par>
                          <p:cTn id="48" fill="hold">
                            <p:stCondLst>
                              <p:cond delay="2750"/>
                            </p:stCondLst>
                            <p:childTnLst>
                              <p:par>
                                <p:cTn id="49" presetID="10" presetClass="entr" presetSubtype="0" fill="hold" nodeType="afterEffect">
                                  <p:stCondLst>
                                    <p:cond delay="0"/>
                                  </p:stCondLst>
                                  <p:childTnLst>
                                    <p:set>
                                      <p:cBhvr>
                                        <p:cTn id="50" dur="1" fill="hold">
                                          <p:stCondLst>
                                            <p:cond delay="0"/>
                                          </p:stCondLst>
                                        </p:cTn>
                                        <p:tgtEl>
                                          <p:spTgt spid="77"/>
                                        </p:tgtEl>
                                        <p:attrNameLst>
                                          <p:attrName>style.visibility</p:attrName>
                                        </p:attrNameLst>
                                      </p:cBhvr>
                                      <p:to>
                                        <p:strVal val="visible"/>
                                      </p:to>
                                    </p:set>
                                    <p:animEffect transition="in" filter="fade">
                                      <p:cBhvr>
                                        <p:cTn id="51" dur="250"/>
                                        <p:tgtEl>
                                          <p:spTgt spid="77"/>
                                        </p:tgtEl>
                                      </p:cBhvr>
                                    </p:animEffect>
                                  </p:childTnLst>
                                </p:cTn>
                              </p:par>
                            </p:childTnLst>
                          </p:cTn>
                        </p:par>
                        <p:par>
                          <p:cTn id="52" fill="hold">
                            <p:stCondLst>
                              <p:cond delay="3000"/>
                            </p:stCondLst>
                            <p:childTnLst>
                              <p:par>
                                <p:cTn id="53" presetID="10"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25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txBox="1">
            <a:spLocks noChangeArrowheads="1"/>
          </p:cNvSpPr>
          <p:nvPr/>
        </p:nvSpPr>
        <p:spPr bwMode="auto">
          <a:xfrm>
            <a:off x="1042988" y="404813"/>
            <a:ext cx="7561262" cy="539750"/>
          </a:xfrm>
          <a:prstGeom prst="rect">
            <a:avLst/>
          </a:prstGeom>
          <a:noFill/>
          <a:ln w="9525">
            <a:noFill/>
            <a:miter lim="800000"/>
            <a:headEnd/>
            <a:tailEnd/>
          </a:ln>
        </p:spPr>
        <p:txBody>
          <a:bodyPr anchor="ctr"/>
          <a:lstStyle/>
          <a:p>
            <a:r>
              <a:rPr lang="ru-RU" sz="2400" b="1">
                <a:latin typeface="Calibri" pitchFamily="34" charset="0"/>
              </a:rPr>
              <a:t>Формула </a:t>
            </a:r>
            <a:r>
              <a:rPr lang="ru-RU" sz="2400" b="1"/>
              <a:t>профессии</a:t>
            </a:r>
          </a:p>
        </p:txBody>
      </p:sp>
      <p:sp>
        <p:nvSpPr>
          <p:cNvPr id="34" name="Rectangle 2"/>
          <p:cNvSpPr txBox="1">
            <a:spLocks noChangeArrowheads="1"/>
          </p:cNvSpPr>
          <p:nvPr/>
        </p:nvSpPr>
        <p:spPr>
          <a:xfrm>
            <a:off x="503238" y="534988"/>
            <a:ext cx="539750" cy="539750"/>
          </a:xfrm>
          <a:prstGeom prst="rect">
            <a:avLst/>
          </a:prstGeom>
          <a:solidFill>
            <a:schemeClr val="accent3">
              <a:lumMod val="75000"/>
            </a:schemeClr>
          </a:solidFill>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2400" b="1" dirty="0" smtClean="0">
                <a:solidFill>
                  <a:schemeClr val="bg1"/>
                </a:solidFill>
              </a:rPr>
              <a:t>2</a:t>
            </a:r>
            <a:endParaRPr lang="ru-RU" sz="2400" b="1" dirty="0">
              <a:solidFill>
                <a:schemeClr val="bg1"/>
              </a:solidFill>
            </a:endParaRPr>
          </a:p>
        </p:txBody>
      </p:sp>
      <p:grpSp>
        <p:nvGrpSpPr>
          <p:cNvPr id="23555" name="Группа 6"/>
          <p:cNvGrpSpPr>
            <a:grpSpLocks/>
          </p:cNvGrpSpPr>
          <p:nvPr/>
        </p:nvGrpSpPr>
        <p:grpSpPr bwMode="auto">
          <a:xfrm>
            <a:off x="0" y="0"/>
            <a:ext cx="9755188" cy="6884988"/>
            <a:chOff x="-153" y="0"/>
            <a:chExt cx="9755822" cy="6885384"/>
          </a:xfrm>
        </p:grpSpPr>
        <p:grpSp>
          <p:nvGrpSpPr>
            <p:cNvPr id="23560" name="Группа 3"/>
            <p:cNvGrpSpPr>
              <a:grpSpLocks/>
            </p:cNvGrpSpPr>
            <p:nvPr/>
          </p:nvGrpSpPr>
          <p:grpSpPr bwMode="auto">
            <a:xfrm>
              <a:off x="-153" y="4585671"/>
              <a:ext cx="9197772" cy="2299713"/>
              <a:chOff x="-324544" y="3140968"/>
              <a:chExt cx="10404648" cy="2601467"/>
            </a:xfrm>
          </p:grpSpPr>
          <p:pic>
            <p:nvPicPr>
              <p:cNvPr id="23562" name="Picture 2" descr="D:\Мои документы\Desktop\фото\формула профессии\26.02.15\PICT7939.JPG"/>
              <p:cNvPicPr>
                <a:picLocks noChangeAspect="1" noChangeArrowheads="1"/>
              </p:cNvPicPr>
              <p:nvPr/>
            </p:nvPicPr>
            <p:blipFill>
              <a:blip r:embed="rId2" cstate="print"/>
              <a:srcRect/>
              <a:stretch>
                <a:fillRect/>
              </a:stretch>
            </p:blipFill>
            <p:spPr bwMode="auto">
              <a:xfrm>
                <a:off x="3144080" y="3140968"/>
                <a:ext cx="3469271" cy="2601467"/>
              </a:xfrm>
              <a:prstGeom prst="rect">
                <a:avLst/>
              </a:prstGeom>
              <a:noFill/>
              <a:ln w="9525">
                <a:noFill/>
                <a:miter lim="800000"/>
                <a:headEnd/>
                <a:tailEnd/>
              </a:ln>
            </p:spPr>
          </p:pic>
          <p:pic>
            <p:nvPicPr>
              <p:cNvPr id="23563" name="Picture 3" descr="D:\Мои документы\Desktop\фото\формула профессии\26.02.15\PICT7944.JPG"/>
              <p:cNvPicPr>
                <a:picLocks noChangeAspect="1" noChangeArrowheads="1"/>
              </p:cNvPicPr>
              <p:nvPr/>
            </p:nvPicPr>
            <p:blipFill>
              <a:blip r:embed="rId3" cstate="print"/>
              <a:srcRect/>
              <a:stretch>
                <a:fillRect/>
              </a:stretch>
            </p:blipFill>
            <p:spPr bwMode="auto">
              <a:xfrm>
                <a:off x="6613350" y="3140968"/>
                <a:ext cx="3466754" cy="2601467"/>
              </a:xfrm>
              <a:prstGeom prst="rect">
                <a:avLst/>
              </a:prstGeom>
              <a:noFill/>
              <a:ln w="9525">
                <a:noFill/>
                <a:miter lim="800000"/>
                <a:headEnd/>
                <a:tailEnd/>
              </a:ln>
            </p:spPr>
          </p:pic>
          <p:pic>
            <p:nvPicPr>
              <p:cNvPr id="23564" name="Picture 4" descr="D:\Мои документы\Desktop\фото\формула профессии\WYdBqepbBA8.jpg"/>
              <p:cNvPicPr>
                <a:picLocks noChangeAspect="1" noChangeArrowheads="1"/>
              </p:cNvPicPr>
              <p:nvPr/>
            </p:nvPicPr>
            <p:blipFill>
              <a:blip r:embed="rId4" cstate="print"/>
              <a:srcRect/>
              <a:stretch>
                <a:fillRect/>
              </a:stretch>
            </p:blipFill>
            <p:spPr bwMode="auto">
              <a:xfrm>
                <a:off x="-324544" y="3140968"/>
                <a:ext cx="3468624" cy="2601467"/>
              </a:xfrm>
              <a:prstGeom prst="rect">
                <a:avLst/>
              </a:prstGeom>
              <a:noFill/>
              <a:ln w="9525">
                <a:noFill/>
                <a:miter lim="800000"/>
                <a:headEnd/>
                <a:tailEnd/>
              </a:ln>
            </p:spPr>
          </p:pic>
        </p:grpSp>
        <p:pic>
          <p:nvPicPr>
            <p:cNvPr id="23561" name="Picture 14" descr="E:\!!Мероприятия2014\2014-09-08-Волгоград-Финансовая грамотность\img\Graphic1.jpg"/>
            <p:cNvPicPr>
              <a:picLocks noChangeAspect="1" noChangeArrowheads="1"/>
            </p:cNvPicPr>
            <p:nvPr/>
          </p:nvPicPr>
          <p:blipFill>
            <a:blip r:embed="rId5" cstate="print"/>
            <a:srcRect l="50000"/>
            <a:stretch>
              <a:fillRect/>
            </a:stretch>
          </p:blipFill>
          <p:spPr bwMode="auto">
            <a:xfrm flipH="1">
              <a:off x="6099631" y="0"/>
              <a:ext cx="3656038" cy="6885384"/>
            </a:xfrm>
            <a:prstGeom prst="rect">
              <a:avLst/>
            </a:prstGeom>
            <a:noFill/>
            <a:ln w="9525">
              <a:noFill/>
              <a:miter lim="800000"/>
              <a:headEnd/>
              <a:tailEnd/>
            </a:ln>
          </p:spPr>
        </p:pic>
      </p:grpSp>
      <p:sp>
        <p:nvSpPr>
          <p:cNvPr id="23556" name="Прямоугольник 93"/>
          <p:cNvSpPr>
            <a:spLocks noChangeArrowheads="1"/>
          </p:cNvSpPr>
          <p:nvPr/>
        </p:nvSpPr>
        <p:spPr bwMode="auto">
          <a:xfrm>
            <a:off x="1042988" y="1268413"/>
            <a:ext cx="5056187" cy="831850"/>
          </a:xfrm>
          <a:prstGeom prst="rect">
            <a:avLst/>
          </a:prstGeom>
          <a:noFill/>
          <a:ln w="9525">
            <a:noFill/>
            <a:miter lim="800000"/>
            <a:headEnd/>
            <a:tailEnd/>
          </a:ln>
        </p:spPr>
        <p:txBody>
          <a:bodyPr>
            <a:spAutoFit/>
          </a:bodyPr>
          <a:lstStyle/>
          <a:p>
            <a:r>
              <a:rPr lang="ru-RU" sz="1600">
                <a:latin typeface="Calibri" pitchFamily="34" charset="0"/>
              </a:rPr>
              <a:t>Цикл профориентационных мероприятий </a:t>
            </a:r>
            <a:r>
              <a:rPr lang="en-US" sz="1600">
                <a:latin typeface="Calibri" pitchFamily="34" charset="0"/>
              </a:rPr>
              <a:t/>
            </a:r>
            <a:br>
              <a:rPr lang="en-US" sz="1600">
                <a:latin typeface="Calibri" pitchFamily="34" charset="0"/>
              </a:rPr>
            </a:br>
            <a:r>
              <a:rPr lang="ru-RU" sz="1600">
                <a:latin typeface="Calibri" pitchFamily="34" charset="0"/>
              </a:rPr>
              <a:t>с использованием технологии видеоконференцсвязи</a:t>
            </a:r>
          </a:p>
          <a:p>
            <a:r>
              <a:rPr lang="ru-RU" sz="1600">
                <a:latin typeface="Calibri" pitchFamily="34" charset="0"/>
              </a:rPr>
              <a:t>(проект </a:t>
            </a:r>
            <a:r>
              <a:rPr lang="ru-RU" sz="1600" b="1">
                <a:latin typeface="Calibri" pitchFamily="34" charset="0"/>
              </a:rPr>
              <a:t>«Цифровое образовательное кольцо»)</a:t>
            </a:r>
          </a:p>
        </p:txBody>
      </p:sp>
      <p:sp>
        <p:nvSpPr>
          <p:cNvPr id="23557" name="Прямоугольник 94"/>
          <p:cNvSpPr>
            <a:spLocks noChangeArrowheads="1"/>
          </p:cNvSpPr>
          <p:nvPr/>
        </p:nvSpPr>
        <p:spPr bwMode="auto">
          <a:xfrm>
            <a:off x="1042988" y="2247900"/>
            <a:ext cx="5056187" cy="584200"/>
          </a:xfrm>
          <a:prstGeom prst="rect">
            <a:avLst/>
          </a:prstGeom>
          <a:noFill/>
          <a:ln w="9525">
            <a:noFill/>
            <a:miter lim="800000"/>
            <a:headEnd/>
            <a:tailEnd/>
          </a:ln>
        </p:spPr>
        <p:txBody>
          <a:bodyPr>
            <a:spAutoFit/>
          </a:bodyPr>
          <a:lstStyle/>
          <a:p>
            <a:r>
              <a:rPr lang="ru-RU" sz="1600">
                <a:latin typeface="Calibri" pitchFamily="34" charset="0"/>
              </a:rPr>
              <a:t>Видеозапись мероприятий доступна на сайте</a:t>
            </a:r>
            <a:r>
              <a:rPr lang="en-US" sz="1600">
                <a:latin typeface="Calibri" pitchFamily="34" charset="0"/>
              </a:rPr>
              <a:t/>
            </a:r>
            <a:br>
              <a:rPr lang="en-US" sz="1600">
                <a:latin typeface="Calibri" pitchFamily="34" charset="0"/>
              </a:rPr>
            </a:br>
            <a:r>
              <a:rPr lang="en-US" sz="1600">
                <a:latin typeface="Calibri" pitchFamily="34" charset="0"/>
              </a:rPr>
              <a:t>tv.arkh-edu.ru</a:t>
            </a:r>
          </a:p>
        </p:txBody>
      </p:sp>
      <p:sp>
        <p:nvSpPr>
          <p:cNvPr id="23558" name="Прямоугольник 95"/>
          <p:cNvSpPr>
            <a:spLocks noChangeArrowheads="1"/>
          </p:cNvSpPr>
          <p:nvPr/>
        </p:nvSpPr>
        <p:spPr bwMode="auto">
          <a:xfrm>
            <a:off x="1042988" y="2979738"/>
            <a:ext cx="5056187" cy="585787"/>
          </a:xfrm>
          <a:prstGeom prst="rect">
            <a:avLst/>
          </a:prstGeom>
          <a:noFill/>
          <a:ln w="9525">
            <a:noFill/>
            <a:miter lim="800000"/>
            <a:headEnd/>
            <a:tailEnd/>
          </a:ln>
        </p:spPr>
        <p:txBody>
          <a:bodyPr>
            <a:spAutoFit/>
          </a:bodyPr>
          <a:lstStyle/>
          <a:p>
            <a:r>
              <a:rPr lang="ru-RU" sz="1600">
                <a:latin typeface="Calibri" pitchFamily="34" charset="0"/>
              </a:rPr>
              <a:t>В мероприятиях принимают участие все муниципальные образования региона</a:t>
            </a:r>
            <a:endParaRPr lang="en-US" sz="1600">
              <a:latin typeface="Calibri" pitchFamily="34" charset="0"/>
            </a:endParaRPr>
          </a:p>
        </p:txBody>
      </p:sp>
      <p:sp>
        <p:nvSpPr>
          <p:cNvPr id="23559" name="Прямоугольник 96"/>
          <p:cNvSpPr>
            <a:spLocks noChangeArrowheads="1"/>
          </p:cNvSpPr>
          <p:nvPr/>
        </p:nvSpPr>
        <p:spPr bwMode="auto">
          <a:xfrm>
            <a:off x="1042988" y="3713163"/>
            <a:ext cx="5056187" cy="584200"/>
          </a:xfrm>
          <a:prstGeom prst="rect">
            <a:avLst/>
          </a:prstGeom>
          <a:noFill/>
          <a:ln w="9525">
            <a:noFill/>
            <a:miter lim="800000"/>
            <a:headEnd/>
            <a:tailEnd/>
          </a:ln>
        </p:spPr>
        <p:txBody>
          <a:bodyPr>
            <a:spAutoFit/>
          </a:bodyPr>
          <a:lstStyle/>
          <a:p>
            <a:r>
              <a:rPr lang="ru-RU" sz="1600">
                <a:latin typeface="Calibri" pitchFamily="34" charset="0"/>
              </a:rPr>
              <a:t>Среднее количество участников одного мероприятия 200 человек</a:t>
            </a:r>
            <a:endParaRPr lang="en-US" sz="1600">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txBox="1">
            <a:spLocks noChangeArrowheads="1"/>
          </p:cNvSpPr>
          <p:nvPr/>
        </p:nvSpPr>
        <p:spPr bwMode="auto">
          <a:xfrm>
            <a:off x="1042988" y="476250"/>
            <a:ext cx="7561262" cy="735013"/>
          </a:xfrm>
          <a:prstGeom prst="rect">
            <a:avLst/>
          </a:prstGeom>
          <a:noFill/>
          <a:ln w="9525">
            <a:noFill/>
            <a:miter lim="800000"/>
            <a:headEnd/>
            <a:tailEnd/>
          </a:ln>
        </p:spPr>
        <p:txBody>
          <a:bodyPr/>
          <a:lstStyle/>
          <a:p>
            <a:r>
              <a:rPr lang="ru-RU" sz="2400">
                <a:latin typeface="Calibri" pitchFamily="34" charset="0"/>
              </a:rPr>
              <a:t>Сопровождение по профессиональной ориентации. </a:t>
            </a:r>
            <a:r>
              <a:rPr lang="ru-RU" sz="2400" b="1">
                <a:latin typeface="Calibri" pitchFamily="34" charset="0"/>
              </a:rPr>
              <a:t>Ожидаемые результаты</a:t>
            </a:r>
          </a:p>
        </p:txBody>
      </p:sp>
      <p:pic>
        <p:nvPicPr>
          <p:cNvPr id="24578" name="Picture 5" descr="E:\!!Мероприятия2013\2013-12-25-Коллегия МОНАО\logo.png"/>
          <p:cNvPicPr>
            <a:picLocks noChangeAspect="1" noChangeArrowheads="1"/>
          </p:cNvPicPr>
          <p:nvPr/>
        </p:nvPicPr>
        <p:blipFill>
          <a:blip r:embed="rId2" cstate="print"/>
          <a:srcRect/>
          <a:stretch>
            <a:fillRect/>
          </a:stretch>
        </p:blipFill>
        <p:spPr bwMode="auto">
          <a:xfrm>
            <a:off x="3305175" y="6381750"/>
            <a:ext cx="2497138" cy="331788"/>
          </a:xfrm>
          <a:prstGeom prst="rect">
            <a:avLst/>
          </a:prstGeom>
          <a:noFill/>
          <a:ln w="9525">
            <a:noFill/>
            <a:miter lim="800000"/>
            <a:headEnd/>
            <a:tailEnd/>
          </a:ln>
        </p:spPr>
      </p:pic>
      <p:sp>
        <p:nvSpPr>
          <p:cNvPr id="34" name="Rectangle 2"/>
          <p:cNvSpPr txBox="1">
            <a:spLocks noChangeArrowheads="1"/>
          </p:cNvSpPr>
          <p:nvPr/>
        </p:nvSpPr>
        <p:spPr>
          <a:xfrm>
            <a:off x="503238" y="534988"/>
            <a:ext cx="539750" cy="539750"/>
          </a:xfrm>
          <a:prstGeom prst="rect">
            <a:avLst/>
          </a:prstGeom>
          <a:solidFill>
            <a:schemeClr val="accent3">
              <a:lumMod val="75000"/>
            </a:schemeClr>
          </a:solidFill>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2400" b="1" dirty="0" smtClean="0">
                <a:solidFill>
                  <a:schemeClr val="bg1"/>
                </a:solidFill>
              </a:rPr>
              <a:t>2</a:t>
            </a:r>
            <a:endParaRPr lang="ru-RU" sz="2400" b="1" dirty="0">
              <a:solidFill>
                <a:schemeClr val="bg1"/>
              </a:solidFill>
            </a:endParaRPr>
          </a:p>
        </p:txBody>
      </p:sp>
      <p:sp>
        <p:nvSpPr>
          <p:cNvPr id="24580" name="Rectangle 2"/>
          <p:cNvSpPr txBox="1">
            <a:spLocks noChangeArrowheads="1"/>
          </p:cNvSpPr>
          <p:nvPr/>
        </p:nvSpPr>
        <p:spPr bwMode="auto">
          <a:xfrm>
            <a:off x="2124075" y="1700213"/>
            <a:ext cx="6048375" cy="4105275"/>
          </a:xfrm>
          <a:prstGeom prst="rect">
            <a:avLst/>
          </a:prstGeom>
          <a:noFill/>
          <a:ln w="9525">
            <a:noFill/>
            <a:miter lim="800000"/>
            <a:headEnd/>
            <a:tailEnd/>
          </a:ln>
        </p:spPr>
        <p:txBody>
          <a:bodyPr/>
          <a:lstStyle/>
          <a:p>
            <a:r>
              <a:rPr lang="ru-RU">
                <a:latin typeface="Calibri" pitchFamily="34" charset="0"/>
              </a:rPr>
              <a:t>Формирование механизмов взаимодействия организаций и предприятий, заинтересованных в профориентационной деятельности.</a:t>
            </a:r>
          </a:p>
          <a:p>
            <a:endParaRPr lang="ru-RU">
              <a:latin typeface="Calibri" pitchFamily="34" charset="0"/>
            </a:endParaRPr>
          </a:p>
          <a:p>
            <a:r>
              <a:rPr lang="ru-RU">
                <a:latin typeface="Calibri" pitchFamily="34" charset="0"/>
              </a:rPr>
              <a:t>Внедрение и реализация профориентационных проектов.</a:t>
            </a:r>
          </a:p>
          <a:p>
            <a:endParaRPr lang="ru-RU">
              <a:latin typeface="Calibri" pitchFamily="34" charset="0"/>
            </a:endParaRPr>
          </a:p>
          <a:p>
            <a:r>
              <a:rPr lang="ru-RU">
                <a:latin typeface="Calibri" pitchFamily="34" charset="0"/>
              </a:rPr>
              <a:t>Издание учебных пособий, рекомендаций  и других материалов по профориентационной работе.</a:t>
            </a:r>
          </a:p>
          <a:p>
            <a:endParaRPr lang="ru-RU">
              <a:latin typeface="Calibri" pitchFamily="34" charset="0"/>
            </a:endParaRPr>
          </a:p>
          <a:p>
            <a:r>
              <a:rPr lang="ru-RU">
                <a:latin typeface="Calibri" pitchFamily="34" charset="0"/>
              </a:rPr>
              <a:t>Формирование открытой электронной библиотека профориентационных информационных ресурсов</a:t>
            </a:r>
          </a:p>
          <a:p>
            <a:endParaRPr lang="ru-RU">
              <a:latin typeface="Calibri" pitchFamily="34" charset="0"/>
            </a:endParaRPr>
          </a:p>
          <a:p>
            <a:r>
              <a:rPr lang="ru-RU">
                <a:latin typeface="Calibri" pitchFamily="34" charset="0"/>
              </a:rPr>
              <a:t>Создание единого информационного пространства профориентационной работы</a:t>
            </a:r>
          </a:p>
          <a:p>
            <a:endParaRPr lang="ru-RU">
              <a:latin typeface="Calibri" pitchFamily="34" charset="0"/>
            </a:endParaRPr>
          </a:p>
        </p:txBody>
      </p:sp>
      <p:sp>
        <p:nvSpPr>
          <p:cNvPr id="24581" name="Rectangle 2"/>
          <p:cNvSpPr txBox="1">
            <a:spLocks noChangeArrowheads="1"/>
          </p:cNvSpPr>
          <p:nvPr/>
        </p:nvSpPr>
        <p:spPr bwMode="auto">
          <a:xfrm>
            <a:off x="1835150" y="1798638"/>
            <a:ext cx="215900" cy="215900"/>
          </a:xfrm>
          <a:prstGeom prst="rect">
            <a:avLst/>
          </a:prstGeom>
          <a:solidFill>
            <a:srgbClr val="00B050"/>
          </a:solidFill>
          <a:ln w="9525">
            <a:noFill/>
            <a:miter lim="800000"/>
            <a:headEnd/>
            <a:tailEnd/>
          </a:ln>
        </p:spPr>
        <p:txBody>
          <a:bodyPr anchor="ctr"/>
          <a:lstStyle/>
          <a:p>
            <a:pPr algn="ctr"/>
            <a:r>
              <a:rPr lang="ru-RU" sz="2400" b="1">
                <a:solidFill>
                  <a:schemeClr val="bg1"/>
                </a:solidFill>
                <a:latin typeface="Calibri" pitchFamily="34" charset="0"/>
              </a:rPr>
              <a:t> </a:t>
            </a:r>
          </a:p>
        </p:txBody>
      </p:sp>
      <p:sp>
        <p:nvSpPr>
          <p:cNvPr id="24582" name="Rectangle 2"/>
          <p:cNvSpPr txBox="1">
            <a:spLocks noChangeArrowheads="1"/>
          </p:cNvSpPr>
          <p:nvPr/>
        </p:nvSpPr>
        <p:spPr bwMode="auto">
          <a:xfrm>
            <a:off x="1835150" y="2873375"/>
            <a:ext cx="215900" cy="215900"/>
          </a:xfrm>
          <a:prstGeom prst="rect">
            <a:avLst/>
          </a:prstGeom>
          <a:solidFill>
            <a:srgbClr val="00B050"/>
          </a:solidFill>
          <a:ln w="9525">
            <a:noFill/>
            <a:miter lim="800000"/>
            <a:headEnd/>
            <a:tailEnd/>
          </a:ln>
        </p:spPr>
        <p:txBody>
          <a:bodyPr anchor="ctr"/>
          <a:lstStyle/>
          <a:p>
            <a:pPr algn="ctr"/>
            <a:r>
              <a:rPr lang="ru-RU" sz="2400" b="1">
                <a:solidFill>
                  <a:schemeClr val="bg1"/>
                </a:solidFill>
                <a:latin typeface="Calibri" pitchFamily="34" charset="0"/>
              </a:rPr>
              <a:t> </a:t>
            </a:r>
          </a:p>
        </p:txBody>
      </p:sp>
      <p:sp>
        <p:nvSpPr>
          <p:cNvPr id="24583" name="Rectangle 2"/>
          <p:cNvSpPr txBox="1">
            <a:spLocks noChangeArrowheads="1"/>
          </p:cNvSpPr>
          <p:nvPr/>
        </p:nvSpPr>
        <p:spPr bwMode="auto">
          <a:xfrm>
            <a:off x="1835150" y="3429000"/>
            <a:ext cx="215900" cy="215900"/>
          </a:xfrm>
          <a:prstGeom prst="rect">
            <a:avLst/>
          </a:prstGeom>
          <a:solidFill>
            <a:srgbClr val="00B050"/>
          </a:solidFill>
          <a:ln w="9525">
            <a:noFill/>
            <a:miter lim="800000"/>
            <a:headEnd/>
            <a:tailEnd/>
          </a:ln>
        </p:spPr>
        <p:txBody>
          <a:bodyPr anchor="ctr"/>
          <a:lstStyle/>
          <a:p>
            <a:pPr algn="ctr"/>
            <a:r>
              <a:rPr lang="ru-RU" sz="2400" b="1">
                <a:solidFill>
                  <a:schemeClr val="bg1"/>
                </a:solidFill>
                <a:latin typeface="Calibri" pitchFamily="34" charset="0"/>
              </a:rPr>
              <a:t> </a:t>
            </a:r>
          </a:p>
        </p:txBody>
      </p:sp>
      <p:sp>
        <p:nvSpPr>
          <p:cNvPr id="24584" name="Rectangle 2"/>
          <p:cNvSpPr txBox="1">
            <a:spLocks noChangeArrowheads="1"/>
          </p:cNvSpPr>
          <p:nvPr/>
        </p:nvSpPr>
        <p:spPr bwMode="auto">
          <a:xfrm>
            <a:off x="1835150" y="4221163"/>
            <a:ext cx="215900" cy="215900"/>
          </a:xfrm>
          <a:prstGeom prst="rect">
            <a:avLst/>
          </a:prstGeom>
          <a:solidFill>
            <a:srgbClr val="00B050"/>
          </a:solidFill>
          <a:ln w="9525">
            <a:noFill/>
            <a:miter lim="800000"/>
            <a:headEnd/>
            <a:tailEnd/>
          </a:ln>
        </p:spPr>
        <p:txBody>
          <a:bodyPr anchor="ctr"/>
          <a:lstStyle/>
          <a:p>
            <a:pPr algn="ctr"/>
            <a:r>
              <a:rPr lang="ru-RU" sz="2400" b="1">
                <a:solidFill>
                  <a:schemeClr val="bg1"/>
                </a:solidFill>
                <a:latin typeface="Calibri" pitchFamily="34" charset="0"/>
              </a:rPr>
              <a:t> </a:t>
            </a:r>
          </a:p>
        </p:txBody>
      </p:sp>
      <p:sp>
        <p:nvSpPr>
          <p:cNvPr id="24585" name="Rectangle 2"/>
          <p:cNvSpPr txBox="1">
            <a:spLocks noChangeArrowheads="1"/>
          </p:cNvSpPr>
          <p:nvPr/>
        </p:nvSpPr>
        <p:spPr bwMode="auto">
          <a:xfrm>
            <a:off x="1835150" y="5084763"/>
            <a:ext cx="215900" cy="215900"/>
          </a:xfrm>
          <a:prstGeom prst="rect">
            <a:avLst/>
          </a:prstGeom>
          <a:solidFill>
            <a:srgbClr val="00B050"/>
          </a:solidFill>
          <a:ln w="9525">
            <a:noFill/>
            <a:miter lim="800000"/>
            <a:headEnd/>
            <a:tailEnd/>
          </a:ln>
        </p:spPr>
        <p:txBody>
          <a:bodyPr anchor="ctr"/>
          <a:lstStyle/>
          <a:p>
            <a:pPr algn="ctr"/>
            <a:r>
              <a:rPr lang="ru-RU" sz="2400" b="1">
                <a:solidFill>
                  <a:schemeClr val="bg1"/>
                </a:solidFill>
                <a:latin typeface="Calibri" pitchFamily="34" charset="0"/>
              </a:rPr>
              <a:t> </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txBox="1">
            <a:spLocks noChangeArrowheads="1"/>
          </p:cNvSpPr>
          <p:nvPr/>
        </p:nvSpPr>
        <p:spPr bwMode="auto">
          <a:xfrm>
            <a:off x="1042988" y="534988"/>
            <a:ext cx="7561262" cy="539750"/>
          </a:xfrm>
          <a:prstGeom prst="rect">
            <a:avLst/>
          </a:prstGeom>
          <a:noFill/>
          <a:ln w="9525">
            <a:noFill/>
            <a:miter lim="800000"/>
            <a:headEnd/>
            <a:tailEnd/>
          </a:ln>
        </p:spPr>
        <p:txBody>
          <a:bodyPr anchor="ctr"/>
          <a:lstStyle/>
          <a:p>
            <a:r>
              <a:rPr lang="ru-RU" sz="2400" b="1">
                <a:latin typeface="Calibri" pitchFamily="34" charset="0"/>
              </a:rPr>
              <a:t>Организация мероприятий</a:t>
            </a:r>
          </a:p>
        </p:txBody>
      </p:sp>
      <p:pic>
        <p:nvPicPr>
          <p:cNvPr id="25602" name="Picture 5" descr="E:\!!Мероприятия2013\2013-12-25-Коллегия МОНАО\logo.png"/>
          <p:cNvPicPr>
            <a:picLocks noChangeAspect="1" noChangeArrowheads="1"/>
          </p:cNvPicPr>
          <p:nvPr/>
        </p:nvPicPr>
        <p:blipFill>
          <a:blip r:embed="rId2" cstate="print"/>
          <a:srcRect/>
          <a:stretch>
            <a:fillRect/>
          </a:stretch>
        </p:blipFill>
        <p:spPr bwMode="auto">
          <a:xfrm>
            <a:off x="3305175" y="6381750"/>
            <a:ext cx="2497138" cy="331788"/>
          </a:xfrm>
          <a:prstGeom prst="rect">
            <a:avLst/>
          </a:prstGeom>
          <a:noFill/>
          <a:ln w="9525">
            <a:noFill/>
            <a:miter lim="800000"/>
            <a:headEnd/>
            <a:tailEnd/>
          </a:ln>
        </p:spPr>
      </p:pic>
      <p:sp>
        <p:nvSpPr>
          <p:cNvPr id="34" name="Rectangle 2"/>
          <p:cNvSpPr txBox="1">
            <a:spLocks noChangeArrowheads="1"/>
          </p:cNvSpPr>
          <p:nvPr/>
        </p:nvSpPr>
        <p:spPr>
          <a:xfrm>
            <a:off x="503238" y="534988"/>
            <a:ext cx="539750" cy="539750"/>
          </a:xfrm>
          <a:prstGeom prst="rect">
            <a:avLst/>
          </a:prstGeom>
          <a:solidFill>
            <a:schemeClr val="tx2">
              <a:lumMod val="60000"/>
              <a:lumOff val="40000"/>
            </a:schemeClr>
          </a:solidFill>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2400" b="1" dirty="0" smtClean="0">
                <a:solidFill>
                  <a:schemeClr val="bg1"/>
                </a:solidFill>
              </a:rPr>
              <a:t>2</a:t>
            </a:r>
            <a:endParaRPr lang="ru-RU" sz="2400" b="1" dirty="0">
              <a:solidFill>
                <a:schemeClr val="bg1"/>
              </a:solidFill>
            </a:endParaRPr>
          </a:p>
        </p:txBody>
      </p:sp>
      <p:sp>
        <p:nvSpPr>
          <p:cNvPr id="25604" name="Прямоугольник 30"/>
          <p:cNvSpPr>
            <a:spLocks noChangeArrowheads="1"/>
          </p:cNvSpPr>
          <p:nvPr/>
        </p:nvSpPr>
        <p:spPr bwMode="auto">
          <a:xfrm>
            <a:off x="4095750" y="1700213"/>
            <a:ext cx="2944813" cy="585787"/>
          </a:xfrm>
          <a:prstGeom prst="rect">
            <a:avLst/>
          </a:prstGeom>
          <a:noFill/>
          <a:ln w="9525">
            <a:noFill/>
            <a:miter lim="800000"/>
            <a:headEnd/>
            <a:tailEnd/>
          </a:ln>
        </p:spPr>
        <p:txBody>
          <a:bodyPr>
            <a:spAutoFit/>
          </a:bodyPr>
          <a:lstStyle/>
          <a:p>
            <a:r>
              <a:rPr lang="ru-RU" sz="1600">
                <a:latin typeface="Calibri" pitchFamily="34" charset="0"/>
              </a:rPr>
              <a:t>Мастер-классы «Дегустация профессии/специальности» </a:t>
            </a:r>
          </a:p>
        </p:txBody>
      </p:sp>
      <p:sp>
        <p:nvSpPr>
          <p:cNvPr id="13" name="Oval 6"/>
          <p:cNvSpPr>
            <a:spLocks noChangeArrowheads="1"/>
          </p:cNvSpPr>
          <p:nvPr/>
        </p:nvSpPr>
        <p:spPr bwMode="auto">
          <a:xfrm>
            <a:off x="3976688" y="2574925"/>
            <a:ext cx="900112" cy="901700"/>
          </a:xfrm>
          <a:prstGeom prst="ellipse">
            <a:avLst/>
          </a:prstGeom>
          <a:solidFill>
            <a:schemeClr val="tx2">
              <a:lumMod val="60000"/>
              <a:lumOff val="40000"/>
              <a:alpha val="43000"/>
            </a:schemeClr>
          </a:solidFill>
          <a:ln w="4" cap="flat">
            <a:noFill/>
            <a:prstDash val="solid"/>
            <a:miter lim="800000"/>
            <a:headEnd/>
            <a:tailEnd/>
          </a:ln>
        </p:spPr>
        <p:txBody>
          <a:bodyPr/>
          <a:lstStyle/>
          <a:p>
            <a:pPr fontAlgn="auto">
              <a:spcBef>
                <a:spcPts val="0"/>
              </a:spcBef>
              <a:spcAft>
                <a:spcPts val="0"/>
              </a:spcAft>
              <a:defRPr/>
            </a:pPr>
            <a:endParaRPr lang="ru-RU">
              <a:latin typeface="+mn-lt"/>
              <a:cs typeface="+mn-cs"/>
            </a:endParaRPr>
          </a:p>
        </p:txBody>
      </p:sp>
      <p:sp>
        <p:nvSpPr>
          <p:cNvPr id="14" name="Freeform 7"/>
          <p:cNvSpPr>
            <a:spLocks/>
          </p:cNvSpPr>
          <p:nvPr/>
        </p:nvSpPr>
        <p:spPr bwMode="auto">
          <a:xfrm>
            <a:off x="3578225" y="2681288"/>
            <a:ext cx="1009650" cy="1009650"/>
          </a:xfrm>
          <a:custGeom>
            <a:avLst/>
            <a:gdLst>
              <a:gd name="T0" fmla="*/ 466 w 2943"/>
              <a:gd name="T1" fmla="*/ 628 h 2942"/>
              <a:gd name="T2" fmla="*/ 2315 w 2943"/>
              <a:gd name="T3" fmla="*/ 466 h 2942"/>
              <a:gd name="T4" fmla="*/ 2477 w 2943"/>
              <a:gd name="T5" fmla="*/ 2315 h 2942"/>
              <a:gd name="T6" fmla="*/ 628 w 2943"/>
              <a:gd name="T7" fmla="*/ 2477 h 2942"/>
              <a:gd name="T8" fmla="*/ 466 w 2943"/>
              <a:gd name="T9" fmla="*/ 628 h 2942"/>
            </a:gdLst>
            <a:ahLst/>
            <a:cxnLst>
              <a:cxn ang="0">
                <a:pos x="T0" y="T1"/>
              </a:cxn>
              <a:cxn ang="0">
                <a:pos x="T2" y="T3"/>
              </a:cxn>
              <a:cxn ang="0">
                <a:pos x="T4" y="T5"/>
              </a:cxn>
              <a:cxn ang="0">
                <a:pos x="T6" y="T7"/>
              </a:cxn>
              <a:cxn ang="0">
                <a:pos x="T8" y="T9"/>
              </a:cxn>
            </a:cxnLst>
            <a:rect l="0" t="0" r="r" b="b"/>
            <a:pathLst>
              <a:path w="2943" h="2942">
                <a:moveTo>
                  <a:pt x="466" y="628"/>
                </a:moveTo>
                <a:cubicBezTo>
                  <a:pt x="932" y="72"/>
                  <a:pt x="1760" y="0"/>
                  <a:pt x="2315" y="466"/>
                </a:cubicBezTo>
                <a:cubicBezTo>
                  <a:pt x="2870" y="932"/>
                  <a:pt x="2943" y="1760"/>
                  <a:pt x="2477" y="2315"/>
                </a:cubicBezTo>
                <a:cubicBezTo>
                  <a:pt x="2011" y="2870"/>
                  <a:pt x="1183" y="2942"/>
                  <a:pt x="628" y="2477"/>
                </a:cubicBezTo>
                <a:cubicBezTo>
                  <a:pt x="73" y="2011"/>
                  <a:pt x="0" y="1183"/>
                  <a:pt x="466" y="628"/>
                </a:cubicBezTo>
                <a:close/>
              </a:path>
            </a:pathLst>
          </a:custGeom>
          <a:solidFill>
            <a:schemeClr val="tx2">
              <a:lumMod val="60000"/>
              <a:lumOff val="40000"/>
              <a:alpha val="43000"/>
            </a:schemeClr>
          </a:solidFill>
          <a:ln w="4" cap="flat">
            <a:noFill/>
            <a:prstDash val="solid"/>
            <a:miter lim="800000"/>
            <a:headEnd/>
            <a:tailEnd/>
          </a:ln>
        </p:spPr>
        <p:txBody>
          <a:bodyPr/>
          <a:lstStyle/>
          <a:p>
            <a:pPr fontAlgn="auto">
              <a:spcBef>
                <a:spcPts val="0"/>
              </a:spcBef>
              <a:spcAft>
                <a:spcPts val="0"/>
              </a:spcAft>
              <a:defRPr/>
            </a:pPr>
            <a:endParaRPr lang="ru-RU">
              <a:latin typeface="+mn-lt"/>
              <a:cs typeface="+mn-cs"/>
            </a:endParaRPr>
          </a:p>
        </p:txBody>
      </p:sp>
      <p:sp>
        <p:nvSpPr>
          <p:cNvPr id="15" name="Freeform 8"/>
          <p:cNvSpPr>
            <a:spLocks/>
          </p:cNvSpPr>
          <p:nvPr/>
        </p:nvSpPr>
        <p:spPr bwMode="auto">
          <a:xfrm>
            <a:off x="3497263" y="3067050"/>
            <a:ext cx="973137" cy="973138"/>
          </a:xfrm>
          <a:custGeom>
            <a:avLst/>
            <a:gdLst>
              <a:gd name="T0" fmla="*/ 126 w 2837"/>
              <a:gd name="T1" fmla="*/ 1647 h 2837"/>
              <a:gd name="T2" fmla="*/ 1190 w 2837"/>
              <a:gd name="T3" fmla="*/ 126 h 2837"/>
              <a:gd name="T4" fmla="*/ 2711 w 2837"/>
              <a:gd name="T5" fmla="*/ 1191 h 2837"/>
              <a:gd name="T6" fmla="*/ 1646 w 2837"/>
              <a:gd name="T7" fmla="*/ 2711 h 2837"/>
              <a:gd name="T8" fmla="*/ 126 w 2837"/>
              <a:gd name="T9" fmla="*/ 1647 h 2837"/>
            </a:gdLst>
            <a:ahLst/>
            <a:cxnLst>
              <a:cxn ang="0">
                <a:pos x="T0" y="T1"/>
              </a:cxn>
              <a:cxn ang="0">
                <a:pos x="T2" y="T3"/>
              </a:cxn>
              <a:cxn ang="0">
                <a:pos x="T4" y="T5"/>
              </a:cxn>
              <a:cxn ang="0">
                <a:pos x="T6" y="T7"/>
              </a:cxn>
              <a:cxn ang="0">
                <a:pos x="T8" y="T9"/>
              </a:cxn>
            </a:cxnLst>
            <a:rect l="0" t="0" r="r" b="b"/>
            <a:pathLst>
              <a:path w="2837" h="2837">
                <a:moveTo>
                  <a:pt x="126" y="1647"/>
                </a:moveTo>
                <a:cubicBezTo>
                  <a:pt x="0" y="933"/>
                  <a:pt x="477" y="252"/>
                  <a:pt x="1190" y="126"/>
                </a:cubicBezTo>
                <a:cubicBezTo>
                  <a:pt x="1904" y="0"/>
                  <a:pt x="2585" y="477"/>
                  <a:pt x="2711" y="1191"/>
                </a:cubicBezTo>
                <a:cubicBezTo>
                  <a:pt x="2837" y="1905"/>
                  <a:pt x="2360" y="2585"/>
                  <a:pt x="1646" y="2711"/>
                </a:cubicBezTo>
                <a:cubicBezTo>
                  <a:pt x="932" y="2837"/>
                  <a:pt x="252" y="2360"/>
                  <a:pt x="126" y="1647"/>
                </a:cubicBezTo>
                <a:close/>
              </a:path>
            </a:pathLst>
          </a:custGeom>
          <a:solidFill>
            <a:schemeClr val="tx2">
              <a:lumMod val="60000"/>
              <a:lumOff val="40000"/>
              <a:alpha val="43000"/>
            </a:schemeClr>
          </a:solidFill>
          <a:ln w="4" cap="flat">
            <a:noFill/>
            <a:prstDash val="solid"/>
            <a:miter lim="800000"/>
            <a:headEnd/>
            <a:tailEnd/>
          </a:ln>
        </p:spPr>
        <p:txBody>
          <a:bodyPr/>
          <a:lstStyle/>
          <a:p>
            <a:pPr fontAlgn="auto">
              <a:spcBef>
                <a:spcPts val="0"/>
              </a:spcBef>
              <a:spcAft>
                <a:spcPts val="0"/>
              </a:spcAft>
              <a:defRPr/>
            </a:pPr>
            <a:endParaRPr lang="ru-RU">
              <a:latin typeface="+mn-lt"/>
              <a:cs typeface="+mn-cs"/>
            </a:endParaRPr>
          </a:p>
        </p:txBody>
      </p:sp>
      <p:sp>
        <p:nvSpPr>
          <p:cNvPr id="16" name="Freeform 9"/>
          <p:cNvSpPr>
            <a:spLocks/>
          </p:cNvSpPr>
          <p:nvPr/>
        </p:nvSpPr>
        <p:spPr bwMode="auto">
          <a:xfrm>
            <a:off x="3689350" y="3351213"/>
            <a:ext cx="1027113" cy="1028700"/>
          </a:xfrm>
          <a:custGeom>
            <a:avLst/>
            <a:gdLst>
              <a:gd name="T0" fmla="*/ 842 w 2997"/>
              <a:gd name="T1" fmla="*/ 2636 h 2998"/>
              <a:gd name="T2" fmla="*/ 362 w 2997"/>
              <a:gd name="T3" fmla="*/ 843 h 2998"/>
              <a:gd name="T4" fmla="*/ 2155 w 2997"/>
              <a:gd name="T5" fmla="*/ 363 h 2998"/>
              <a:gd name="T6" fmla="*/ 2635 w 2997"/>
              <a:gd name="T7" fmla="*/ 2155 h 2998"/>
              <a:gd name="T8" fmla="*/ 842 w 2997"/>
              <a:gd name="T9" fmla="*/ 2636 h 2998"/>
            </a:gdLst>
            <a:ahLst/>
            <a:cxnLst>
              <a:cxn ang="0">
                <a:pos x="T0" y="T1"/>
              </a:cxn>
              <a:cxn ang="0">
                <a:pos x="T2" y="T3"/>
              </a:cxn>
              <a:cxn ang="0">
                <a:pos x="T4" y="T5"/>
              </a:cxn>
              <a:cxn ang="0">
                <a:pos x="T6" y="T7"/>
              </a:cxn>
              <a:cxn ang="0">
                <a:pos x="T8" y="T9"/>
              </a:cxn>
            </a:cxnLst>
            <a:rect l="0" t="0" r="r" b="b"/>
            <a:pathLst>
              <a:path w="2997" h="2998">
                <a:moveTo>
                  <a:pt x="842" y="2636"/>
                </a:moveTo>
                <a:cubicBezTo>
                  <a:pt x="215" y="2273"/>
                  <a:pt x="0" y="1471"/>
                  <a:pt x="362" y="843"/>
                </a:cubicBezTo>
                <a:cubicBezTo>
                  <a:pt x="724" y="215"/>
                  <a:pt x="1527" y="0"/>
                  <a:pt x="2155" y="363"/>
                </a:cubicBezTo>
                <a:cubicBezTo>
                  <a:pt x="2782" y="725"/>
                  <a:pt x="2997" y="1528"/>
                  <a:pt x="2635" y="2155"/>
                </a:cubicBezTo>
                <a:cubicBezTo>
                  <a:pt x="2273" y="2783"/>
                  <a:pt x="1470" y="2998"/>
                  <a:pt x="842" y="2636"/>
                </a:cubicBezTo>
                <a:close/>
              </a:path>
            </a:pathLst>
          </a:custGeom>
          <a:solidFill>
            <a:schemeClr val="tx2">
              <a:lumMod val="60000"/>
              <a:lumOff val="40000"/>
              <a:alpha val="43000"/>
            </a:schemeClr>
          </a:solidFill>
          <a:ln w="4" cap="flat">
            <a:noFill/>
            <a:prstDash val="solid"/>
            <a:miter lim="800000"/>
            <a:headEnd/>
            <a:tailEnd/>
          </a:ln>
        </p:spPr>
        <p:txBody>
          <a:bodyPr/>
          <a:lstStyle/>
          <a:p>
            <a:pPr fontAlgn="auto">
              <a:spcBef>
                <a:spcPts val="0"/>
              </a:spcBef>
              <a:spcAft>
                <a:spcPts val="0"/>
              </a:spcAft>
              <a:defRPr/>
            </a:pPr>
            <a:endParaRPr lang="ru-RU">
              <a:latin typeface="+mn-lt"/>
              <a:cs typeface="+mn-cs"/>
            </a:endParaRPr>
          </a:p>
        </p:txBody>
      </p:sp>
      <p:sp>
        <p:nvSpPr>
          <p:cNvPr id="17" name="Freeform 10"/>
          <p:cNvSpPr>
            <a:spLocks/>
          </p:cNvSpPr>
          <p:nvPr/>
        </p:nvSpPr>
        <p:spPr bwMode="auto">
          <a:xfrm>
            <a:off x="4073525" y="3390900"/>
            <a:ext cx="1016000" cy="1016000"/>
          </a:xfrm>
          <a:custGeom>
            <a:avLst/>
            <a:gdLst>
              <a:gd name="T0" fmla="*/ 1930 w 2963"/>
              <a:gd name="T1" fmla="*/ 2714 h 2962"/>
              <a:gd name="T2" fmla="*/ 248 w 2963"/>
              <a:gd name="T3" fmla="*/ 1930 h 2962"/>
              <a:gd name="T4" fmla="*/ 1033 w 2963"/>
              <a:gd name="T5" fmla="*/ 248 h 2962"/>
              <a:gd name="T6" fmla="*/ 2715 w 2963"/>
              <a:gd name="T7" fmla="*/ 1032 h 2962"/>
              <a:gd name="T8" fmla="*/ 1930 w 2963"/>
              <a:gd name="T9" fmla="*/ 2714 h 2962"/>
            </a:gdLst>
            <a:ahLst/>
            <a:cxnLst>
              <a:cxn ang="0">
                <a:pos x="T0" y="T1"/>
              </a:cxn>
              <a:cxn ang="0">
                <a:pos x="T2" y="T3"/>
              </a:cxn>
              <a:cxn ang="0">
                <a:pos x="T4" y="T5"/>
              </a:cxn>
              <a:cxn ang="0">
                <a:pos x="T6" y="T7"/>
              </a:cxn>
              <a:cxn ang="0">
                <a:pos x="T8" y="T9"/>
              </a:cxn>
            </a:cxnLst>
            <a:rect l="0" t="0" r="r" b="b"/>
            <a:pathLst>
              <a:path w="2963" h="2962">
                <a:moveTo>
                  <a:pt x="1930" y="2714"/>
                </a:moveTo>
                <a:cubicBezTo>
                  <a:pt x="1249" y="2962"/>
                  <a:pt x="496" y="2611"/>
                  <a:pt x="248" y="1930"/>
                </a:cubicBezTo>
                <a:cubicBezTo>
                  <a:pt x="0" y="1249"/>
                  <a:pt x="352" y="496"/>
                  <a:pt x="1033" y="248"/>
                </a:cubicBezTo>
                <a:cubicBezTo>
                  <a:pt x="1714" y="0"/>
                  <a:pt x="2467" y="351"/>
                  <a:pt x="2715" y="1032"/>
                </a:cubicBezTo>
                <a:cubicBezTo>
                  <a:pt x="2963" y="1713"/>
                  <a:pt x="2611" y="2466"/>
                  <a:pt x="1930" y="2714"/>
                </a:cubicBezTo>
                <a:close/>
              </a:path>
            </a:pathLst>
          </a:custGeom>
          <a:solidFill>
            <a:schemeClr val="tx2">
              <a:lumMod val="60000"/>
              <a:lumOff val="40000"/>
              <a:alpha val="43000"/>
            </a:schemeClr>
          </a:solidFill>
          <a:ln w="4" cap="flat">
            <a:noFill/>
            <a:prstDash val="solid"/>
            <a:miter lim="800000"/>
            <a:headEnd/>
            <a:tailEnd/>
          </a:ln>
        </p:spPr>
        <p:txBody>
          <a:bodyPr/>
          <a:lstStyle/>
          <a:p>
            <a:pPr fontAlgn="auto">
              <a:spcBef>
                <a:spcPts val="0"/>
              </a:spcBef>
              <a:spcAft>
                <a:spcPts val="0"/>
              </a:spcAft>
              <a:defRPr/>
            </a:pPr>
            <a:endParaRPr lang="ru-RU">
              <a:latin typeface="+mn-lt"/>
              <a:cs typeface="+mn-cs"/>
            </a:endParaRPr>
          </a:p>
        </p:txBody>
      </p:sp>
      <p:sp>
        <p:nvSpPr>
          <p:cNvPr id="18" name="Freeform 11"/>
          <p:cNvSpPr>
            <a:spLocks/>
          </p:cNvSpPr>
          <p:nvPr/>
        </p:nvSpPr>
        <p:spPr bwMode="auto">
          <a:xfrm>
            <a:off x="4341813" y="3122613"/>
            <a:ext cx="1016000" cy="1016000"/>
          </a:xfrm>
          <a:custGeom>
            <a:avLst/>
            <a:gdLst>
              <a:gd name="T0" fmla="*/ 2714 w 2962"/>
              <a:gd name="T1" fmla="*/ 1929 h 2962"/>
              <a:gd name="T2" fmla="*/ 1032 w 2962"/>
              <a:gd name="T3" fmla="*/ 2714 h 2962"/>
              <a:gd name="T4" fmla="*/ 248 w 2962"/>
              <a:gd name="T5" fmla="*/ 1032 h 2962"/>
              <a:gd name="T6" fmla="*/ 1930 w 2962"/>
              <a:gd name="T7" fmla="*/ 247 h 2962"/>
              <a:gd name="T8" fmla="*/ 2714 w 2962"/>
              <a:gd name="T9" fmla="*/ 1929 h 2962"/>
            </a:gdLst>
            <a:ahLst/>
            <a:cxnLst>
              <a:cxn ang="0">
                <a:pos x="T0" y="T1"/>
              </a:cxn>
              <a:cxn ang="0">
                <a:pos x="T2" y="T3"/>
              </a:cxn>
              <a:cxn ang="0">
                <a:pos x="T4" y="T5"/>
              </a:cxn>
              <a:cxn ang="0">
                <a:pos x="T6" y="T7"/>
              </a:cxn>
              <a:cxn ang="0">
                <a:pos x="T8" y="T9"/>
              </a:cxn>
            </a:cxnLst>
            <a:rect l="0" t="0" r="r" b="b"/>
            <a:pathLst>
              <a:path w="2962" h="2962">
                <a:moveTo>
                  <a:pt x="2714" y="1929"/>
                </a:moveTo>
                <a:cubicBezTo>
                  <a:pt x="2466" y="2610"/>
                  <a:pt x="1713" y="2962"/>
                  <a:pt x="1032" y="2714"/>
                </a:cubicBezTo>
                <a:cubicBezTo>
                  <a:pt x="351" y="2466"/>
                  <a:pt x="0" y="1713"/>
                  <a:pt x="248" y="1032"/>
                </a:cubicBezTo>
                <a:cubicBezTo>
                  <a:pt x="496" y="351"/>
                  <a:pt x="1249" y="0"/>
                  <a:pt x="1930" y="247"/>
                </a:cubicBezTo>
                <a:cubicBezTo>
                  <a:pt x="2611" y="495"/>
                  <a:pt x="2962" y="1248"/>
                  <a:pt x="2714" y="1929"/>
                </a:cubicBezTo>
                <a:close/>
              </a:path>
            </a:pathLst>
          </a:custGeom>
          <a:solidFill>
            <a:schemeClr val="tx2">
              <a:lumMod val="60000"/>
              <a:lumOff val="40000"/>
              <a:alpha val="43000"/>
            </a:schemeClr>
          </a:solidFill>
          <a:ln w="4" cap="flat">
            <a:noFill/>
            <a:prstDash val="solid"/>
            <a:miter lim="800000"/>
            <a:headEnd/>
            <a:tailEnd/>
          </a:ln>
        </p:spPr>
        <p:txBody>
          <a:bodyPr/>
          <a:lstStyle/>
          <a:p>
            <a:pPr fontAlgn="auto">
              <a:spcBef>
                <a:spcPts val="0"/>
              </a:spcBef>
              <a:spcAft>
                <a:spcPts val="0"/>
              </a:spcAft>
              <a:defRPr/>
            </a:pPr>
            <a:endParaRPr lang="ru-RU">
              <a:latin typeface="+mn-lt"/>
              <a:cs typeface="+mn-cs"/>
            </a:endParaRPr>
          </a:p>
        </p:txBody>
      </p:sp>
      <p:sp>
        <p:nvSpPr>
          <p:cNvPr id="19" name="Freeform 12"/>
          <p:cNvSpPr>
            <a:spLocks/>
          </p:cNvSpPr>
          <p:nvPr/>
        </p:nvSpPr>
        <p:spPr bwMode="auto">
          <a:xfrm>
            <a:off x="4303713" y="2736850"/>
            <a:ext cx="1027112" cy="1028700"/>
          </a:xfrm>
          <a:custGeom>
            <a:avLst/>
            <a:gdLst>
              <a:gd name="T0" fmla="*/ 2636 w 2998"/>
              <a:gd name="T1" fmla="*/ 842 h 2997"/>
              <a:gd name="T2" fmla="*/ 2155 w 2998"/>
              <a:gd name="T3" fmla="*/ 2635 h 2997"/>
              <a:gd name="T4" fmla="*/ 363 w 2998"/>
              <a:gd name="T5" fmla="*/ 2155 h 2997"/>
              <a:gd name="T6" fmla="*/ 843 w 2998"/>
              <a:gd name="T7" fmla="*/ 362 h 2997"/>
              <a:gd name="T8" fmla="*/ 2636 w 2998"/>
              <a:gd name="T9" fmla="*/ 842 h 2997"/>
            </a:gdLst>
            <a:ahLst/>
            <a:cxnLst>
              <a:cxn ang="0">
                <a:pos x="T0" y="T1"/>
              </a:cxn>
              <a:cxn ang="0">
                <a:pos x="T2" y="T3"/>
              </a:cxn>
              <a:cxn ang="0">
                <a:pos x="T4" y="T5"/>
              </a:cxn>
              <a:cxn ang="0">
                <a:pos x="T6" y="T7"/>
              </a:cxn>
              <a:cxn ang="0">
                <a:pos x="T8" y="T9"/>
              </a:cxn>
            </a:cxnLst>
            <a:rect l="0" t="0" r="r" b="b"/>
            <a:pathLst>
              <a:path w="2998" h="2997">
                <a:moveTo>
                  <a:pt x="2636" y="842"/>
                </a:moveTo>
                <a:cubicBezTo>
                  <a:pt x="2998" y="1470"/>
                  <a:pt x="2783" y="2273"/>
                  <a:pt x="2155" y="2635"/>
                </a:cubicBezTo>
                <a:cubicBezTo>
                  <a:pt x="1528" y="2997"/>
                  <a:pt x="725" y="2782"/>
                  <a:pt x="363" y="2155"/>
                </a:cubicBezTo>
                <a:cubicBezTo>
                  <a:pt x="0" y="1527"/>
                  <a:pt x="215" y="724"/>
                  <a:pt x="843" y="362"/>
                </a:cubicBezTo>
                <a:cubicBezTo>
                  <a:pt x="1471" y="0"/>
                  <a:pt x="2273" y="215"/>
                  <a:pt x="2636" y="842"/>
                </a:cubicBezTo>
                <a:close/>
              </a:path>
            </a:pathLst>
          </a:custGeom>
          <a:solidFill>
            <a:schemeClr val="tx2">
              <a:lumMod val="60000"/>
              <a:lumOff val="40000"/>
              <a:alpha val="43000"/>
            </a:schemeClr>
          </a:solidFill>
          <a:ln w="4" cap="flat">
            <a:noFill/>
            <a:prstDash val="solid"/>
            <a:miter lim="800000"/>
            <a:headEnd/>
            <a:tailEnd/>
          </a:ln>
        </p:spPr>
        <p:txBody>
          <a:bodyPr/>
          <a:lstStyle/>
          <a:p>
            <a:pPr fontAlgn="auto">
              <a:spcBef>
                <a:spcPts val="0"/>
              </a:spcBef>
              <a:spcAft>
                <a:spcPts val="0"/>
              </a:spcAft>
              <a:defRPr/>
            </a:pPr>
            <a:endParaRPr lang="ru-RU">
              <a:latin typeface="+mn-lt"/>
              <a:cs typeface="+mn-cs"/>
            </a:endParaRPr>
          </a:p>
        </p:txBody>
      </p:sp>
      <p:sp>
        <p:nvSpPr>
          <p:cNvPr id="25612" name="Прямоугольник 32"/>
          <p:cNvSpPr>
            <a:spLocks noChangeArrowheads="1"/>
          </p:cNvSpPr>
          <p:nvPr/>
        </p:nvSpPr>
        <p:spPr bwMode="auto">
          <a:xfrm>
            <a:off x="5430838" y="2420938"/>
            <a:ext cx="2944812" cy="830262"/>
          </a:xfrm>
          <a:prstGeom prst="rect">
            <a:avLst/>
          </a:prstGeom>
          <a:noFill/>
          <a:ln w="9525">
            <a:noFill/>
            <a:miter lim="800000"/>
            <a:headEnd/>
            <a:tailEnd/>
          </a:ln>
        </p:spPr>
        <p:txBody>
          <a:bodyPr>
            <a:spAutoFit/>
          </a:bodyPr>
          <a:lstStyle/>
          <a:p>
            <a:r>
              <a:rPr lang="ru-RU" sz="1600">
                <a:latin typeface="Calibri" pitchFamily="34" charset="0"/>
              </a:rPr>
              <a:t>Выставка образовательных услуг «Профессиональная траектория»</a:t>
            </a:r>
          </a:p>
        </p:txBody>
      </p:sp>
      <p:sp>
        <p:nvSpPr>
          <p:cNvPr id="25613" name="Прямоугольник 34"/>
          <p:cNvSpPr>
            <a:spLocks noChangeArrowheads="1"/>
          </p:cNvSpPr>
          <p:nvPr/>
        </p:nvSpPr>
        <p:spPr bwMode="auto">
          <a:xfrm>
            <a:off x="5516563" y="3500438"/>
            <a:ext cx="2943225" cy="831850"/>
          </a:xfrm>
          <a:prstGeom prst="rect">
            <a:avLst/>
          </a:prstGeom>
          <a:noFill/>
          <a:ln w="9525">
            <a:noFill/>
            <a:miter lim="800000"/>
            <a:headEnd/>
            <a:tailEnd/>
          </a:ln>
        </p:spPr>
        <p:txBody>
          <a:bodyPr>
            <a:spAutoFit/>
          </a:bodyPr>
          <a:lstStyle/>
          <a:p>
            <a:r>
              <a:rPr lang="ru-RU" sz="1600">
                <a:latin typeface="Calibri" pitchFamily="34" charset="0"/>
              </a:rPr>
              <a:t>Тестирование и консультирование «Профориентатор»</a:t>
            </a:r>
          </a:p>
        </p:txBody>
      </p:sp>
      <p:sp>
        <p:nvSpPr>
          <p:cNvPr id="25614" name="Прямоугольник 35"/>
          <p:cNvSpPr>
            <a:spLocks noChangeArrowheads="1"/>
          </p:cNvSpPr>
          <p:nvPr/>
        </p:nvSpPr>
        <p:spPr bwMode="auto">
          <a:xfrm>
            <a:off x="4587875" y="4500563"/>
            <a:ext cx="1503363" cy="584200"/>
          </a:xfrm>
          <a:prstGeom prst="rect">
            <a:avLst/>
          </a:prstGeom>
          <a:noFill/>
          <a:ln w="9525">
            <a:noFill/>
            <a:miter lim="800000"/>
            <a:headEnd/>
            <a:tailEnd/>
          </a:ln>
        </p:spPr>
        <p:txBody>
          <a:bodyPr>
            <a:spAutoFit/>
          </a:bodyPr>
          <a:lstStyle/>
          <a:p>
            <a:r>
              <a:rPr lang="ru-RU" sz="1600">
                <a:latin typeface="Calibri" pitchFamily="34" charset="0"/>
              </a:rPr>
              <a:t>Экскурсии на предприятия</a:t>
            </a:r>
          </a:p>
        </p:txBody>
      </p:sp>
      <p:sp>
        <p:nvSpPr>
          <p:cNvPr id="25615" name="Прямоугольник 36"/>
          <p:cNvSpPr>
            <a:spLocks noChangeArrowheads="1"/>
          </p:cNvSpPr>
          <p:nvPr/>
        </p:nvSpPr>
        <p:spPr bwMode="auto">
          <a:xfrm>
            <a:off x="1482725" y="4500563"/>
            <a:ext cx="2590800" cy="584200"/>
          </a:xfrm>
          <a:prstGeom prst="rect">
            <a:avLst/>
          </a:prstGeom>
          <a:noFill/>
          <a:ln w="9525">
            <a:noFill/>
            <a:miter lim="800000"/>
            <a:headEnd/>
            <a:tailEnd/>
          </a:ln>
        </p:spPr>
        <p:txBody>
          <a:bodyPr>
            <a:spAutoFit/>
          </a:bodyPr>
          <a:lstStyle/>
          <a:p>
            <a:pPr algn="r"/>
            <a:r>
              <a:rPr lang="ru-RU" sz="1600">
                <a:latin typeface="Calibri" pitchFamily="34" charset="0"/>
              </a:rPr>
              <a:t>Цикл мероприятий «Трудоустройся грамотно»</a:t>
            </a:r>
          </a:p>
        </p:txBody>
      </p:sp>
      <p:sp>
        <p:nvSpPr>
          <p:cNvPr id="25616" name="Прямоугольник 37"/>
          <p:cNvSpPr>
            <a:spLocks noChangeArrowheads="1"/>
          </p:cNvSpPr>
          <p:nvPr/>
        </p:nvSpPr>
        <p:spPr bwMode="auto">
          <a:xfrm>
            <a:off x="1338263" y="3338513"/>
            <a:ext cx="1943100" cy="584200"/>
          </a:xfrm>
          <a:prstGeom prst="rect">
            <a:avLst/>
          </a:prstGeom>
          <a:noFill/>
          <a:ln w="9525">
            <a:noFill/>
            <a:miter lim="800000"/>
            <a:headEnd/>
            <a:tailEnd/>
          </a:ln>
        </p:spPr>
        <p:txBody>
          <a:bodyPr>
            <a:spAutoFit/>
          </a:bodyPr>
          <a:lstStyle/>
          <a:p>
            <a:pPr algn="r"/>
            <a:r>
              <a:rPr lang="ru-RU" sz="1600">
                <a:latin typeface="Calibri" pitchFamily="34" charset="0"/>
              </a:rPr>
              <a:t>Родительские собрания</a:t>
            </a:r>
          </a:p>
        </p:txBody>
      </p:sp>
      <p:sp>
        <p:nvSpPr>
          <p:cNvPr id="25617" name="Прямоугольник 38"/>
          <p:cNvSpPr>
            <a:spLocks noChangeArrowheads="1"/>
          </p:cNvSpPr>
          <p:nvPr/>
        </p:nvSpPr>
        <p:spPr bwMode="auto">
          <a:xfrm>
            <a:off x="971550" y="2205038"/>
            <a:ext cx="2527300" cy="830262"/>
          </a:xfrm>
          <a:prstGeom prst="rect">
            <a:avLst/>
          </a:prstGeom>
          <a:noFill/>
          <a:ln w="9525">
            <a:noFill/>
            <a:miter lim="800000"/>
            <a:headEnd/>
            <a:tailEnd/>
          </a:ln>
        </p:spPr>
        <p:txBody>
          <a:bodyPr>
            <a:spAutoFit/>
          </a:bodyPr>
          <a:lstStyle/>
          <a:p>
            <a:pPr algn="r"/>
            <a:r>
              <a:rPr lang="ru-RU" sz="1600">
                <a:latin typeface="Calibri" pitchFamily="34" charset="0"/>
              </a:rPr>
              <a:t>Семейный конкурс «Профессиональная траектория» </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txBox="1">
            <a:spLocks noChangeArrowheads="1"/>
          </p:cNvSpPr>
          <p:nvPr/>
        </p:nvSpPr>
        <p:spPr bwMode="auto">
          <a:xfrm>
            <a:off x="1042988" y="692150"/>
            <a:ext cx="7561262" cy="539750"/>
          </a:xfrm>
          <a:prstGeom prst="rect">
            <a:avLst/>
          </a:prstGeom>
          <a:noFill/>
          <a:ln w="9525">
            <a:noFill/>
            <a:miter lim="800000"/>
            <a:headEnd/>
            <a:tailEnd/>
          </a:ln>
        </p:spPr>
        <p:txBody>
          <a:bodyPr anchor="ctr"/>
          <a:lstStyle/>
          <a:p>
            <a:r>
              <a:rPr lang="ru-RU" sz="2400" b="1">
                <a:latin typeface="Calibri" pitchFamily="34" charset="0"/>
              </a:rPr>
              <a:t>Профессиональная траектория</a:t>
            </a:r>
          </a:p>
        </p:txBody>
      </p:sp>
      <p:pic>
        <p:nvPicPr>
          <p:cNvPr id="26626" name="Picture 5" descr="E:\!!Мероприятия2013\2013-12-25-Коллегия МОНАО\logo.png"/>
          <p:cNvPicPr>
            <a:picLocks noChangeAspect="1" noChangeArrowheads="1"/>
          </p:cNvPicPr>
          <p:nvPr/>
        </p:nvPicPr>
        <p:blipFill>
          <a:blip r:embed="rId2" cstate="print"/>
          <a:srcRect/>
          <a:stretch>
            <a:fillRect/>
          </a:stretch>
        </p:blipFill>
        <p:spPr bwMode="auto">
          <a:xfrm>
            <a:off x="3305175" y="6381750"/>
            <a:ext cx="2497138" cy="331788"/>
          </a:xfrm>
          <a:prstGeom prst="rect">
            <a:avLst/>
          </a:prstGeom>
          <a:noFill/>
          <a:ln w="9525">
            <a:noFill/>
            <a:miter lim="800000"/>
            <a:headEnd/>
            <a:tailEnd/>
          </a:ln>
        </p:spPr>
      </p:pic>
      <p:sp>
        <p:nvSpPr>
          <p:cNvPr id="34" name="Rectangle 2"/>
          <p:cNvSpPr txBox="1">
            <a:spLocks noChangeArrowheads="1"/>
          </p:cNvSpPr>
          <p:nvPr/>
        </p:nvSpPr>
        <p:spPr>
          <a:xfrm>
            <a:off x="503238" y="534988"/>
            <a:ext cx="539750" cy="539750"/>
          </a:xfrm>
          <a:prstGeom prst="rect">
            <a:avLst/>
          </a:prstGeom>
          <a:solidFill>
            <a:schemeClr val="tx2">
              <a:lumMod val="60000"/>
              <a:lumOff val="40000"/>
            </a:schemeClr>
          </a:solidFill>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2400" b="1" dirty="0" smtClean="0">
                <a:solidFill>
                  <a:schemeClr val="bg1"/>
                </a:solidFill>
              </a:rPr>
              <a:t>2</a:t>
            </a:r>
            <a:endParaRPr lang="ru-RU" sz="2400" b="1" dirty="0">
              <a:solidFill>
                <a:schemeClr val="bg1"/>
              </a:solidFill>
            </a:endParaRPr>
          </a:p>
        </p:txBody>
      </p:sp>
      <p:sp>
        <p:nvSpPr>
          <p:cNvPr id="26628" name="Прямоугольник 1"/>
          <p:cNvSpPr>
            <a:spLocks noChangeArrowheads="1"/>
          </p:cNvSpPr>
          <p:nvPr/>
        </p:nvSpPr>
        <p:spPr bwMode="auto">
          <a:xfrm>
            <a:off x="1042988" y="476250"/>
            <a:ext cx="3744912" cy="366713"/>
          </a:xfrm>
          <a:prstGeom prst="rect">
            <a:avLst/>
          </a:prstGeom>
          <a:noFill/>
          <a:ln w="9525">
            <a:noFill/>
            <a:miter lim="800000"/>
            <a:headEnd/>
            <a:tailEnd/>
          </a:ln>
        </p:spPr>
        <p:txBody>
          <a:bodyPr wrap="none">
            <a:spAutoFit/>
          </a:bodyPr>
          <a:lstStyle/>
          <a:p>
            <a:r>
              <a:rPr lang="ru-RU">
                <a:latin typeface="Calibri" pitchFamily="34" charset="0"/>
              </a:rPr>
              <a:t>Выставка образовательных услуг</a:t>
            </a:r>
          </a:p>
        </p:txBody>
      </p:sp>
      <p:sp>
        <p:nvSpPr>
          <p:cNvPr id="26629" name="Прямоугольник 19"/>
          <p:cNvSpPr>
            <a:spLocks noChangeArrowheads="1"/>
          </p:cNvSpPr>
          <p:nvPr/>
        </p:nvSpPr>
        <p:spPr bwMode="auto">
          <a:xfrm>
            <a:off x="1116013" y="1557338"/>
            <a:ext cx="3600450" cy="396875"/>
          </a:xfrm>
          <a:prstGeom prst="rect">
            <a:avLst/>
          </a:prstGeom>
          <a:noFill/>
          <a:ln w="9525">
            <a:noFill/>
            <a:miter lim="800000"/>
            <a:headEnd/>
            <a:tailEnd/>
          </a:ln>
        </p:spPr>
        <p:txBody>
          <a:bodyPr>
            <a:spAutoFit/>
          </a:bodyPr>
          <a:lstStyle/>
          <a:p>
            <a:r>
              <a:rPr lang="ru-RU" sz="2000">
                <a:latin typeface="Calibri" pitchFamily="34" charset="0"/>
              </a:rPr>
              <a:t>27 марта, 13:00</a:t>
            </a:r>
          </a:p>
        </p:txBody>
      </p:sp>
      <p:sp>
        <p:nvSpPr>
          <p:cNvPr id="21" name="Прямоугольник 20"/>
          <p:cNvSpPr/>
          <p:nvPr/>
        </p:nvSpPr>
        <p:spPr>
          <a:xfrm>
            <a:off x="1116013" y="1854200"/>
            <a:ext cx="6985000" cy="400050"/>
          </a:xfrm>
          <a:prstGeom prst="rect">
            <a:avLst/>
          </a:prstGeom>
        </p:spPr>
        <p:txBody>
          <a:bodyPr>
            <a:spAutoFit/>
          </a:bodyPr>
          <a:lstStyle/>
          <a:p>
            <a:pPr fontAlgn="auto">
              <a:spcBef>
                <a:spcPts val="0"/>
              </a:spcBef>
              <a:spcAft>
                <a:spcPts val="0"/>
              </a:spcAft>
              <a:defRPr/>
            </a:pPr>
            <a:r>
              <a:rPr lang="ru-RU" sz="2000" b="1" dirty="0">
                <a:solidFill>
                  <a:schemeClr val="tx2">
                    <a:lumMod val="60000"/>
                    <a:lumOff val="40000"/>
                  </a:schemeClr>
                </a:solidFill>
                <a:latin typeface="+mn-lt"/>
                <a:cs typeface="+mn-cs"/>
              </a:rPr>
              <a:t>ГБОУ СПО АО  «Архангельский педагогический колледж» </a:t>
            </a:r>
          </a:p>
        </p:txBody>
      </p:sp>
      <p:sp>
        <p:nvSpPr>
          <p:cNvPr id="26631" name="Прямоугольник 21"/>
          <p:cNvSpPr>
            <a:spLocks noChangeArrowheads="1"/>
          </p:cNvSpPr>
          <p:nvPr/>
        </p:nvSpPr>
        <p:spPr bwMode="auto">
          <a:xfrm>
            <a:off x="1692275" y="2565400"/>
            <a:ext cx="6119813" cy="2308225"/>
          </a:xfrm>
          <a:prstGeom prst="rect">
            <a:avLst/>
          </a:prstGeom>
          <a:noFill/>
          <a:ln w="9525">
            <a:noFill/>
            <a:miter lim="800000"/>
            <a:headEnd/>
            <a:tailEnd/>
          </a:ln>
        </p:spPr>
        <p:txBody>
          <a:bodyPr>
            <a:spAutoFit/>
          </a:bodyPr>
          <a:lstStyle/>
          <a:p>
            <a:r>
              <a:rPr lang="ru-RU">
                <a:latin typeface="Calibri" pitchFamily="34" charset="0"/>
              </a:rPr>
              <a:t>Презентации профессиональных образовательных организаций</a:t>
            </a:r>
          </a:p>
          <a:p>
            <a:endParaRPr lang="ru-RU">
              <a:latin typeface="Calibri" pitchFamily="34" charset="0"/>
            </a:endParaRPr>
          </a:p>
          <a:p>
            <a:r>
              <a:rPr lang="ru-RU">
                <a:latin typeface="Calibri" pitchFamily="34" charset="0"/>
              </a:rPr>
              <a:t>Презентации образовательных услуг</a:t>
            </a:r>
          </a:p>
          <a:p>
            <a:endParaRPr lang="ru-RU">
              <a:latin typeface="Calibri" pitchFamily="34" charset="0"/>
            </a:endParaRPr>
          </a:p>
          <a:p>
            <a:r>
              <a:rPr lang="ru-RU">
                <a:latin typeface="Calibri" pitchFamily="34" charset="0"/>
              </a:rPr>
              <a:t>Издания в области профессионального образования</a:t>
            </a:r>
          </a:p>
          <a:p>
            <a:endParaRPr lang="ru-RU">
              <a:latin typeface="Calibri" pitchFamily="34" charset="0"/>
            </a:endParaRPr>
          </a:p>
          <a:p>
            <a:r>
              <a:rPr lang="ru-RU">
                <a:latin typeface="Calibri" pitchFamily="34" charset="0"/>
              </a:rPr>
              <a:t>Дополнительном образовании в Архангельской области</a:t>
            </a:r>
          </a:p>
        </p:txBody>
      </p:sp>
      <p:sp>
        <p:nvSpPr>
          <p:cNvPr id="23" name="Rectangle 2"/>
          <p:cNvSpPr txBox="1">
            <a:spLocks noChangeArrowheads="1"/>
          </p:cNvSpPr>
          <p:nvPr/>
        </p:nvSpPr>
        <p:spPr>
          <a:xfrm>
            <a:off x="1492250" y="2657475"/>
            <a:ext cx="215900" cy="215900"/>
          </a:xfrm>
          <a:prstGeom prst="rect">
            <a:avLst/>
          </a:prstGeom>
          <a:solidFill>
            <a:schemeClr val="tx2">
              <a:lumMod val="60000"/>
              <a:lumOff val="40000"/>
            </a:schemeClr>
          </a:solidFill>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ru-RU" sz="2400" b="1" dirty="0" smtClean="0">
                <a:solidFill>
                  <a:schemeClr val="bg1"/>
                </a:solidFill>
              </a:rPr>
              <a:t> </a:t>
            </a:r>
            <a:endParaRPr lang="ru-RU" sz="2400" b="1" dirty="0">
              <a:solidFill>
                <a:schemeClr val="bg1"/>
              </a:solidFill>
            </a:endParaRPr>
          </a:p>
        </p:txBody>
      </p:sp>
      <p:sp>
        <p:nvSpPr>
          <p:cNvPr id="26" name="Rectangle 2"/>
          <p:cNvSpPr txBox="1">
            <a:spLocks noChangeArrowheads="1"/>
          </p:cNvSpPr>
          <p:nvPr/>
        </p:nvSpPr>
        <p:spPr>
          <a:xfrm>
            <a:off x="1492250" y="3455988"/>
            <a:ext cx="215900" cy="215900"/>
          </a:xfrm>
          <a:prstGeom prst="rect">
            <a:avLst/>
          </a:prstGeom>
          <a:solidFill>
            <a:schemeClr val="tx2">
              <a:lumMod val="60000"/>
              <a:lumOff val="40000"/>
            </a:schemeClr>
          </a:solidFill>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ru-RU" sz="2400" b="1" dirty="0" smtClean="0">
                <a:solidFill>
                  <a:schemeClr val="bg1"/>
                </a:solidFill>
              </a:rPr>
              <a:t> </a:t>
            </a:r>
            <a:endParaRPr lang="ru-RU" sz="2400" b="1" dirty="0">
              <a:solidFill>
                <a:schemeClr val="bg1"/>
              </a:solidFill>
            </a:endParaRPr>
          </a:p>
        </p:txBody>
      </p:sp>
      <p:sp>
        <p:nvSpPr>
          <p:cNvPr id="27" name="Rectangle 2"/>
          <p:cNvSpPr txBox="1">
            <a:spLocks noChangeArrowheads="1"/>
          </p:cNvSpPr>
          <p:nvPr/>
        </p:nvSpPr>
        <p:spPr>
          <a:xfrm>
            <a:off x="1492250" y="4040188"/>
            <a:ext cx="215900" cy="215900"/>
          </a:xfrm>
          <a:prstGeom prst="rect">
            <a:avLst/>
          </a:prstGeom>
          <a:solidFill>
            <a:schemeClr val="tx2">
              <a:lumMod val="60000"/>
              <a:lumOff val="40000"/>
            </a:schemeClr>
          </a:solidFill>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ru-RU" sz="2400" b="1" dirty="0" smtClean="0">
                <a:solidFill>
                  <a:schemeClr val="bg1"/>
                </a:solidFill>
              </a:rPr>
              <a:t> </a:t>
            </a:r>
            <a:endParaRPr lang="ru-RU" sz="2400" b="1" dirty="0">
              <a:solidFill>
                <a:schemeClr val="bg1"/>
              </a:solidFill>
            </a:endParaRPr>
          </a:p>
        </p:txBody>
      </p:sp>
      <p:sp>
        <p:nvSpPr>
          <p:cNvPr id="28" name="Rectangle 2"/>
          <p:cNvSpPr txBox="1">
            <a:spLocks noChangeArrowheads="1"/>
          </p:cNvSpPr>
          <p:nvPr/>
        </p:nvSpPr>
        <p:spPr>
          <a:xfrm>
            <a:off x="1492250" y="4579938"/>
            <a:ext cx="215900" cy="215900"/>
          </a:xfrm>
          <a:prstGeom prst="rect">
            <a:avLst/>
          </a:prstGeom>
          <a:solidFill>
            <a:schemeClr val="tx2">
              <a:lumMod val="60000"/>
              <a:lumOff val="40000"/>
            </a:schemeClr>
          </a:solidFill>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ru-RU" sz="2400" b="1" dirty="0" smtClean="0">
                <a:solidFill>
                  <a:schemeClr val="bg1"/>
                </a:solidFill>
              </a:rPr>
              <a:t> </a:t>
            </a:r>
            <a:endParaRPr lang="ru-RU" sz="2400" b="1"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txBox="1">
            <a:spLocks noChangeArrowheads="1"/>
          </p:cNvSpPr>
          <p:nvPr/>
        </p:nvSpPr>
        <p:spPr bwMode="auto">
          <a:xfrm>
            <a:off x="1042988" y="728663"/>
            <a:ext cx="5041900" cy="539750"/>
          </a:xfrm>
          <a:prstGeom prst="rect">
            <a:avLst/>
          </a:prstGeom>
          <a:noFill/>
          <a:ln w="9525">
            <a:noFill/>
            <a:miter lim="800000"/>
            <a:headEnd/>
            <a:tailEnd/>
          </a:ln>
        </p:spPr>
        <p:txBody>
          <a:bodyPr/>
          <a:lstStyle/>
          <a:p>
            <a:pPr>
              <a:lnSpc>
                <a:spcPts val="2500"/>
              </a:lnSpc>
            </a:pPr>
            <a:r>
              <a:rPr lang="ru-RU" sz="2400" b="1">
                <a:latin typeface="Calibri" pitchFamily="34" charset="0"/>
              </a:rPr>
              <a:t>Дегустация профессии</a:t>
            </a:r>
            <a:br>
              <a:rPr lang="ru-RU" sz="2400" b="1">
                <a:latin typeface="Calibri" pitchFamily="34" charset="0"/>
              </a:rPr>
            </a:br>
            <a:r>
              <a:rPr lang="ru-RU" sz="2400" b="1">
                <a:latin typeface="Calibri" pitchFamily="34" charset="0"/>
              </a:rPr>
              <a:t>Дегустация специальности</a:t>
            </a:r>
          </a:p>
        </p:txBody>
      </p:sp>
      <p:pic>
        <p:nvPicPr>
          <p:cNvPr id="27650" name="Picture 5" descr="E:\!!Мероприятия2013\2013-12-25-Коллегия МОНАО\logo.png"/>
          <p:cNvPicPr>
            <a:picLocks noChangeAspect="1" noChangeArrowheads="1"/>
          </p:cNvPicPr>
          <p:nvPr/>
        </p:nvPicPr>
        <p:blipFill>
          <a:blip r:embed="rId2" cstate="print"/>
          <a:srcRect/>
          <a:stretch>
            <a:fillRect/>
          </a:stretch>
        </p:blipFill>
        <p:spPr bwMode="auto">
          <a:xfrm>
            <a:off x="3305175" y="6381750"/>
            <a:ext cx="2497138" cy="331788"/>
          </a:xfrm>
          <a:prstGeom prst="rect">
            <a:avLst/>
          </a:prstGeom>
          <a:noFill/>
          <a:ln w="9525">
            <a:noFill/>
            <a:miter lim="800000"/>
            <a:headEnd/>
            <a:tailEnd/>
          </a:ln>
        </p:spPr>
      </p:pic>
      <p:sp>
        <p:nvSpPr>
          <p:cNvPr id="34" name="Rectangle 2"/>
          <p:cNvSpPr txBox="1">
            <a:spLocks noChangeArrowheads="1"/>
          </p:cNvSpPr>
          <p:nvPr/>
        </p:nvSpPr>
        <p:spPr>
          <a:xfrm>
            <a:off x="503238" y="534988"/>
            <a:ext cx="539750" cy="539750"/>
          </a:xfrm>
          <a:prstGeom prst="rect">
            <a:avLst/>
          </a:prstGeom>
          <a:solidFill>
            <a:schemeClr val="tx2">
              <a:lumMod val="60000"/>
              <a:lumOff val="40000"/>
            </a:schemeClr>
          </a:solidFill>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2400" b="1" dirty="0" smtClean="0">
                <a:solidFill>
                  <a:schemeClr val="bg1"/>
                </a:solidFill>
              </a:rPr>
              <a:t>2</a:t>
            </a:r>
            <a:endParaRPr lang="ru-RU" sz="2400" b="1" dirty="0">
              <a:solidFill>
                <a:schemeClr val="bg1"/>
              </a:solidFill>
            </a:endParaRPr>
          </a:p>
        </p:txBody>
      </p:sp>
      <p:sp>
        <p:nvSpPr>
          <p:cNvPr id="27652" name="Прямоугольник 1"/>
          <p:cNvSpPr>
            <a:spLocks noChangeArrowheads="1"/>
          </p:cNvSpPr>
          <p:nvPr/>
        </p:nvSpPr>
        <p:spPr bwMode="auto">
          <a:xfrm>
            <a:off x="1042988" y="455613"/>
            <a:ext cx="3908425" cy="368300"/>
          </a:xfrm>
          <a:prstGeom prst="rect">
            <a:avLst/>
          </a:prstGeom>
          <a:noFill/>
          <a:ln w="9525">
            <a:noFill/>
            <a:miter lim="800000"/>
            <a:headEnd/>
            <a:tailEnd/>
          </a:ln>
        </p:spPr>
        <p:txBody>
          <a:bodyPr wrap="none">
            <a:spAutoFit/>
          </a:bodyPr>
          <a:lstStyle/>
          <a:p>
            <a:r>
              <a:rPr lang="ru-RU">
                <a:latin typeface="Calibri" pitchFamily="34" charset="0"/>
              </a:rPr>
              <a:t>Профориентационные мастер-классы</a:t>
            </a:r>
          </a:p>
        </p:txBody>
      </p:sp>
      <p:sp>
        <p:nvSpPr>
          <p:cNvPr id="27653" name="Прямоугольник 19"/>
          <p:cNvSpPr>
            <a:spLocks noChangeArrowheads="1"/>
          </p:cNvSpPr>
          <p:nvPr/>
        </p:nvSpPr>
        <p:spPr bwMode="auto">
          <a:xfrm>
            <a:off x="179388" y="1700213"/>
            <a:ext cx="3600450" cy="400050"/>
          </a:xfrm>
          <a:prstGeom prst="rect">
            <a:avLst/>
          </a:prstGeom>
          <a:noFill/>
          <a:ln w="9525">
            <a:noFill/>
            <a:miter lim="800000"/>
            <a:headEnd/>
            <a:tailEnd/>
          </a:ln>
        </p:spPr>
        <p:txBody>
          <a:bodyPr>
            <a:spAutoFit/>
          </a:bodyPr>
          <a:lstStyle/>
          <a:p>
            <a:r>
              <a:rPr lang="ru-RU" sz="2000">
                <a:latin typeface="Calibri" pitchFamily="34" charset="0"/>
              </a:rPr>
              <a:t>март-апрель 2015 года</a:t>
            </a:r>
          </a:p>
        </p:txBody>
      </p:sp>
      <p:grpSp>
        <p:nvGrpSpPr>
          <p:cNvPr id="27654" name="Группа 4"/>
          <p:cNvGrpSpPr>
            <a:grpSpLocks/>
          </p:cNvGrpSpPr>
          <p:nvPr/>
        </p:nvGrpSpPr>
        <p:grpSpPr bwMode="auto">
          <a:xfrm>
            <a:off x="179388" y="2173288"/>
            <a:ext cx="3240087" cy="3292475"/>
            <a:chOff x="1115616" y="2224022"/>
            <a:chExt cx="3240360" cy="3293210"/>
          </a:xfrm>
        </p:grpSpPr>
        <p:sp>
          <p:nvSpPr>
            <p:cNvPr id="21" name="Прямоугольник 20"/>
            <p:cNvSpPr/>
            <p:nvPr/>
          </p:nvSpPr>
          <p:spPr>
            <a:xfrm>
              <a:off x="1115616" y="2224022"/>
              <a:ext cx="3222897" cy="400139"/>
            </a:xfrm>
            <a:prstGeom prst="rect">
              <a:avLst/>
            </a:prstGeom>
          </p:spPr>
          <p:txBody>
            <a:bodyPr>
              <a:spAutoFit/>
            </a:bodyPr>
            <a:lstStyle/>
            <a:p>
              <a:pPr fontAlgn="auto">
                <a:spcBef>
                  <a:spcPts val="0"/>
                </a:spcBef>
                <a:spcAft>
                  <a:spcPts val="0"/>
                </a:spcAft>
                <a:defRPr/>
              </a:pPr>
              <a:r>
                <a:rPr lang="ru-RU" sz="2000" b="1" dirty="0">
                  <a:solidFill>
                    <a:schemeClr val="tx2">
                      <a:lumMod val="60000"/>
                      <a:lumOff val="40000"/>
                    </a:schemeClr>
                  </a:solidFill>
                  <a:latin typeface="+mn-lt"/>
                  <a:cs typeface="+mn-cs"/>
                </a:rPr>
                <a:t>Архангельск</a:t>
              </a:r>
            </a:p>
          </p:txBody>
        </p:sp>
        <p:sp>
          <p:nvSpPr>
            <p:cNvPr id="27661" name="Прямоугольник 21"/>
            <p:cNvSpPr>
              <a:spLocks noChangeArrowheads="1"/>
            </p:cNvSpPr>
            <p:nvPr/>
          </p:nvSpPr>
          <p:spPr bwMode="auto">
            <a:xfrm>
              <a:off x="1115616" y="2624132"/>
              <a:ext cx="3240360" cy="2893100"/>
            </a:xfrm>
            <a:prstGeom prst="rect">
              <a:avLst/>
            </a:prstGeom>
            <a:noFill/>
            <a:ln w="9525">
              <a:noFill/>
              <a:miter lim="800000"/>
              <a:headEnd/>
              <a:tailEnd/>
            </a:ln>
          </p:spPr>
          <p:txBody>
            <a:bodyPr>
              <a:spAutoFit/>
            </a:bodyPr>
            <a:lstStyle/>
            <a:p>
              <a:r>
                <a:rPr lang="ru-RU" sz="1600">
                  <a:latin typeface="Calibri" pitchFamily="34" charset="0"/>
                </a:rPr>
                <a:t>Медицина</a:t>
              </a:r>
            </a:p>
            <a:p>
              <a:r>
                <a:rPr lang="ru-RU" sz="1600">
                  <a:latin typeface="Calibri" pitchFamily="34" charset="0"/>
                </a:rPr>
                <a:t>Культура</a:t>
              </a:r>
            </a:p>
            <a:p>
              <a:r>
                <a:rPr lang="ru-RU" sz="1600">
                  <a:latin typeface="Calibri" pitchFamily="34" charset="0"/>
                </a:rPr>
                <a:t>Строительство</a:t>
              </a:r>
            </a:p>
            <a:p>
              <a:r>
                <a:rPr lang="ru-RU" sz="1600">
                  <a:latin typeface="Calibri" pitchFamily="34" charset="0"/>
                </a:rPr>
                <a:t>Транспортные средства</a:t>
              </a:r>
            </a:p>
            <a:p>
              <a:r>
                <a:rPr lang="ru-RU" sz="1600">
                  <a:latin typeface="Calibri" pitchFamily="34" charset="0"/>
                </a:rPr>
                <a:t>Военная служба</a:t>
              </a:r>
            </a:p>
            <a:p>
              <a:r>
                <a:rPr lang="ru-RU" sz="1600">
                  <a:latin typeface="Calibri" pitchFamily="34" charset="0"/>
                </a:rPr>
                <a:t>Педагогика</a:t>
              </a:r>
            </a:p>
            <a:p>
              <a:r>
                <a:rPr lang="ru-RU" sz="1600">
                  <a:latin typeface="Calibri" pitchFamily="34" charset="0"/>
                </a:rPr>
                <a:t>Туризм</a:t>
              </a:r>
            </a:p>
            <a:p>
              <a:r>
                <a:rPr lang="ru-RU" sz="1600">
                  <a:latin typeface="Calibri" pitchFamily="34" charset="0"/>
                </a:rPr>
                <a:t>Дизайн</a:t>
              </a:r>
            </a:p>
            <a:p>
              <a:r>
                <a:rPr lang="ru-RU" sz="1600">
                  <a:latin typeface="Calibri" pitchFamily="34" charset="0"/>
                </a:rPr>
                <a:t>Документационное </a:t>
              </a:r>
              <a:r>
                <a:rPr lang="en-US" sz="1600">
                  <a:latin typeface="Calibri" pitchFamily="34" charset="0"/>
                </a:rPr>
                <a:t/>
              </a:r>
              <a:br>
                <a:rPr lang="en-US" sz="1600">
                  <a:latin typeface="Calibri" pitchFamily="34" charset="0"/>
                </a:rPr>
              </a:br>
              <a:r>
                <a:rPr lang="ru-RU" sz="1600">
                  <a:latin typeface="Calibri" pitchFamily="34" charset="0"/>
                </a:rPr>
                <a:t>обеспечение управления</a:t>
              </a:r>
            </a:p>
            <a:p>
              <a:r>
                <a:rPr lang="ru-RU" sz="1600">
                  <a:latin typeface="Calibri" pitchFamily="34" charset="0"/>
                </a:rPr>
                <a:t>Судостроение и судоремонт</a:t>
              </a:r>
            </a:p>
          </p:txBody>
        </p:sp>
      </p:grpSp>
      <p:grpSp>
        <p:nvGrpSpPr>
          <p:cNvPr id="27655" name="Группа 5"/>
          <p:cNvGrpSpPr>
            <a:grpSpLocks/>
          </p:cNvGrpSpPr>
          <p:nvPr/>
        </p:nvGrpSpPr>
        <p:grpSpPr bwMode="auto">
          <a:xfrm>
            <a:off x="3059113" y="2205038"/>
            <a:ext cx="3330575" cy="3181350"/>
            <a:chOff x="4538938" y="2224022"/>
            <a:chExt cx="3330132" cy="3182425"/>
          </a:xfrm>
        </p:grpSpPr>
        <p:sp>
          <p:nvSpPr>
            <p:cNvPr id="13" name="Прямоугольник 12"/>
            <p:cNvSpPr/>
            <p:nvPr/>
          </p:nvSpPr>
          <p:spPr>
            <a:xfrm>
              <a:off x="4556398" y="2224022"/>
              <a:ext cx="3312672" cy="397009"/>
            </a:xfrm>
            <a:prstGeom prst="rect">
              <a:avLst/>
            </a:prstGeom>
          </p:spPr>
          <p:txBody>
            <a:bodyPr>
              <a:spAutoFit/>
            </a:bodyPr>
            <a:lstStyle/>
            <a:p>
              <a:pPr fontAlgn="auto">
                <a:spcBef>
                  <a:spcPts val="0"/>
                </a:spcBef>
                <a:spcAft>
                  <a:spcPts val="0"/>
                </a:spcAft>
                <a:defRPr/>
              </a:pPr>
              <a:r>
                <a:rPr lang="ru-RU" sz="2000" b="1" dirty="0">
                  <a:solidFill>
                    <a:schemeClr val="tx2">
                      <a:lumMod val="60000"/>
                      <a:lumOff val="40000"/>
                    </a:schemeClr>
                  </a:solidFill>
                  <a:latin typeface="+mn-lt"/>
                  <a:cs typeface="+mn-cs"/>
                </a:rPr>
                <a:t>Архангельская область</a:t>
              </a:r>
            </a:p>
          </p:txBody>
        </p:sp>
        <p:sp>
          <p:nvSpPr>
            <p:cNvPr id="27659" name="Прямоугольник 13"/>
            <p:cNvSpPr>
              <a:spLocks noChangeArrowheads="1"/>
            </p:cNvSpPr>
            <p:nvPr/>
          </p:nvSpPr>
          <p:spPr bwMode="auto">
            <a:xfrm>
              <a:off x="4538938" y="2624207"/>
              <a:ext cx="3239657" cy="2782240"/>
            </a:xfrm>
            <a:prstGeom prst="rect">
              <a:avLst/>
            </a:prstGeom>
            <a:noFill/>
            <a:ln w="9525">
              <a:noFill/>
              <a:miter lim="800000"/>
              <a:headEnd/>
              <a:tailEnd/>
            </a:ln>
          </p:spPr>
          <p:txBody>
            <a:bodyPr>
              <a:spAutoFit/>
            </a:bodyPr>
            <a:lstStyle/>
            <a:p>
              <a:r>
                <a:rPr lang="ru-RU" sz="1600">
                  <a:latin typeface="Calibri" pitchFamily="34" charset="0"/>
                </a:rPr>
                <a:t>Строительство</a:t>
              </a:r>
            </a:p>
            <a:p>
              <a:r>
                <a:rPr lang="ru-RU" sz="1600">
                  <a:latin typeface="Calibri" pitchFamily="34" charset="0"/>
                </a:rPr>
                <a:t>Технология продовольственных продуктов и потребительских товаров</a:t>
              </a:r>
            </a:p>
            <a:p>
              <a:r>
                <a:rPr lang="ru-RU" sz="1600">
                  <a:latin typeface="Calibri" pitchFamily="34" charset="0"/>
                </a:rPr>
                <a:t> Общественное питание</a:t>
              </a:r>
            </a:p>
            <a:p>
              <a:r>
                <a:rPr lang="ru-RU" sz="1600">
                  <a:latin typeface="Calibri" pitchFamily="34" charset="0"/>
                </a:rPr>
                <a:t>Лесозаготовительный профиль</a:t>
              </a:r>
            </a:p>
            <a:p>
              <a:r>
                <a:rPr lang="ru-RU" sz="1600">
                  <a:latin typeface="Calibri" pitchFamily="34" charset="0"/>
                </a:rPr>
                <a:t>Торговля</a:t>
              </a:r>
            </a:p>
            <a:p>
              <a:r>
                <a:rPr lang="ru-RU" sz="1600">
                  <a:latin typeface="Calibri" pitchFamily="34" charset="0"/>
                </a:rPr>
                <a:t>Технология деревообработки</a:t>
              </a:r>
            </a:p>
            <a:p>
              <a:r>
                <a:rPr lang="ru-RU" sz="1600">
                  <a:latin typeface="Calibri" pitchFamily="34" charset="0"/>
                </a:rPr>
                <a:t>Тракторист-машинист сельхозпроизводства</a:t>
              </a:r>
            </a:p>
            <a:p>
              <a:r>
                <a:rPr lang="ru-RU" sz="1600">
                  <a:latin typeface="Calibri" pitchFamily="34" charset="0"/>
                </a:rPr>
                <a:t>Педагогика</a:t>
              </a:r>
            </a:p>
          </p:txBody>
        </p:sp>
      </p:grpSp>
      <p:cxnSp>
        <p:nvCxnSpPr>
          <p:cNvPr id="4" name="Прямая соединительная линия 3"/>
          <p:cNvCxnSpPr/>
          <p:nvPr/>
        </p:nvCxnSpPr>
        <p:spPr>
          <a:xfrm>
            <a:off x="179388" y="2100263"/>
            <a:ext cx="5905500" cy="0"/>
          </a:xfrm>
          <a:prstGeom prst="line">
            <a:avLst/>
          </a:prstGeom>
        </p:spPr>
        <p:style>
          <a:lnRef idx="1">
            <a:schemeClr val="accent1"/>
          </a:lnRef>
          <a:fillRef idx="0">
            <a:schemeClr val="accent1"/>
          </a:fillRef>
          <a:effectRef idx="0">
            <a:schemeClr val="accent1"/>
          </a:effectRef>
          <a:fontRef idx="minor">
            <a:schemeClr val="tx1"/>
          </a:fontRef>
        </p:style>
      </p:cxnSp>
      <p:sp>
        <p:nvSpPr>
          <p:cNvPr id="27657" name="Прямоугольник 18"/>
          <p:cNvSpPr>
            <a:spLocks noChangeArrowheads="1"/>
          </p:cNvSpPr>
          <p:nvPr/>
        </p:nvSpPr>
        <p:spPr bwMode="auto">
          <a:xfrm>
            <a:off x="6372225" y="0"/>
            <a:ext cx="2592388" cy="6521450"/>
          </a:xfrm>
          <a:prstGeom prst="rect">
            <a:avLst/>
          </a:prstGeom>
          <a:noFill/>
          <a:ln w="9525">
            <a:noFill/>
            <a:miter lim="800000"/>
            <a:headEnd/>
            <a:tailEnd/>
          </a:ln>
        </p:spPr>
        <p:txBody>
          <a:bodyPr>
            <a:spAutoFit/>
          </a:bodyPr>
          <a:lstStyle/>
          <a:p>
            <a:pPr>
              <a:spcBef>
                <a:spcPts val="600"/>
              </a:spcBef>
            </a:pPr>
            <a:r>
              <a:rPr lang="ru-RU" sz="1400">
                <a:latin typeface="Calibri" pitchFamily="34" charset="0"/>
              </a:rPr>
              <a:t>- ГБОУ СПО АО «Архангельский техникум строительства и экономики»</a:t>
            </a:r>
          </a:p>
          <a:p>
            <a:pPr>
              <a:spcBef>
                <a:spcPts val="600"/>
              </a:spcBef>
            </a:pPr>
            <a:r>
              <a:rPr lang="ru-RU" sz="1400">
                <a:latin typeface="Calibri" pitchFamily="34" charset="0"/>
              </a:rPr>
              <a:t>- ГБОУ СПО АО «Архангельский колледж культуры и искусства»</a:t>
            </a:r>
          </a:p>
          <a:p>
            <a:pPr>
              <a:spcBef>
                <a:spcPts val="600"/>
              </a:spcBef>
            </a:pPr>
            <a:r>
              <a:rPr lang="ru-RU" sz="1400">
                <a:latin typeface="Calibri" pitchFamily="34" charset="0"/>
              </a:rPr>
              <a:t>- ГБОУ СПО АО «Архангельский педагогический колледж»</a:t>
            </a:r>
          </a:p>
          <a:p>
            <a:pPr>
              <a:spcBef>
                <a:spcPts val="600"/>
              </a:spcBef>
            </a:pPr>
            <a:r>
              <a:rPr lang="ru-RU" sz="1400">
                <a:latin typeface="Calibri" pitchFamily="34" charset="0"/>
              </a:rPr>
              <a:t>- ОАО ПО Севмаш (на базе АОНБ им. Н.А. Добролюбова)</a:t>
            </a:r>
          </a:p>
          <a:p>
            <a:pPr>
              <a:spcBef>
                <a:spcPts val="600"/>
              </a:spcBef>
            </a:pPr>
            <a:r>
              <a:rPr lang="ru-RU" sz="1400">
                <a:latin typeface="Calibri" pitchFamily="34" charset="0"/>
              </a:rPr>
              <a:t>- ГБОУ СПО АО Архангельский медицинский колледж»</a:t>
            </a:r>
          </a:p>
          <a:p>
            <a:pPr>
              <a:spcBef>
                <a:spcPts val="600"/>
              </a:spcBef>
            </a:pPr>
            <a:r>
              <a:rPr lang="ru-RU" sz="1400">
                <a:latin typeface="Calibri" pitchFamily="34" charset="0"/>
              </a:rPr>
              <a:t>- Отдел военного комиссариата </a:t>
            </a:r>
            <a:br>
              <a:rPr lang="ru-RU" sz="1400">
                <a:latin typeface="Calibri" pitchFamily="34" charset="0"/>
              </a:rPr>
            </a:br>
            <a:r>
              <a:rPr lang="ru-RU" sz="1400">
                <a:latin typeface="Calibri" pitchFamily="34" charset="0"/>
              </a:rPr>
              <a:t>АО по г. Архангельску</a:t>
            </a:r>
          </a:p>
          <a:p>
            <a:pPr>
              <a:spcBef>
                <a:spcPts val="600"/>
              </a:spcBef>
            </a:pPr>
            <a:r>
              <a:rPr lang="ru-RU" sz="1400">
                <a:latin typeface="Calibri" pitchFamily="34" charset="0"/>
              </a:rPr>
              <a:t>- ГАОУ СПО АО «Коряжемский индустриальный техникум» </a:t>
            </a:r>
          </a:p>
          <a:p>
            <a:pPr>
              <a:spcBef>
                <a:spcPts val="600"/>
              </a:spcBef>
            </a:pPr>
            <a:r>
              <a:rPr lang="ru-RU" sz="1400">
                <a:latin typeface="Calibri" pitchFamily="34" charset="0"/>
              </a:rPr>
              <a:t>- ГБПОУ АО «Онежский индустриальный техникум»</a:t>
            </a:r>
          </a:p>
          <a:p>
            <a:pPr>
              <a:spcBef>
                <a:spcPts val="600"/>
              </a:spcBef>
            </a:pPr>
            <a:r>
              <a:rPr lang="ru-RU" sz="1400">
                <a:latin typeface="Calibri" pitchFamily="34" charset="0"/>
              </a:rPr>
              <a:t>- ГАОУ СПО АО «Устьянский индустриальный техникум»</a:t>
            </a:r>
          </a:p>
          <a:p>
            <a:pPr>
              <a:spcBef>
                <a:spcPts val="600"/>
              </a:spcBef>
            </a:pPr>
            <a:r>
              <a:rPr lang="ru-RU" sz="1400">
                <a:latin typeface="Calibri" pitchFamily="34" charset="0"/>
              </a:rPr>
              <a:t>- ГБОУ СПО АО «Котласский педагогический колледж»</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txBox="1">
            <a:spLocks noChangeArrowheads="1"/>
          </p:cNvSpPr>
          <p:nvPr/>
        </p:nvSpPr>
        <p:spPr bwMode="auto">
          <a:xfrm>
            <a:off x="1042988" y="728663"/>
            <a:ext cx="7561262" cy="539750"/>
          </a:xfrm>
          <a:prstGeom prst="rect">
            <a:avLst/>
          </a:prstGeom>
          <a:noFill/>
          <a:ln w="9525">
            <a:noFill/>
            <a:miter lim="800000"/>
            <a:headEnd/>
            <a:tailEnd/>
          </a:ln>
        </p:spPr>
        <p:txBody>
          <a:bodyPr/>
          <a:lstStyle/>
          <a:p>
            <a:pPr>
              <a:lnSpc>
                <a:spcPts val="2500"/>
              </a:lnSpc>
            </a:pPr>
            <a:r>
              <a:rPr lang="ru-RU" sz="2400" b="1">
                <a:latin typeface="Calibri" pitchFamily="34" charset="0"/>
              </a:rPr>
              <a:t>Дегустация профессии</a:t>
            </a:r>
            <a:br>
              <a:rPr lang="ru-RU" sz="2400" b="1">
                <a:latin typeface="Calibri" pitchFamily="34" charset="0"/>
              </a:rPr>
            </a:br>
            <a:r>
              <a:rPr lang="ru-RU" sz="2400" b="1">
                <a:latin typeface="Calibri" pitchFamily="34" charset="0"/>
              </a:rPr>
              <a:t>Дегустация специальности</a:t>
            </a:r>
          </a:p>
        </p:txBody>
      </p:sp>
      <p:pic>
        <p:nvPicPr>
          <p:cNvPr id="28674" name="Picture 5" descr="E:\!!Мероприятия2013\2013-12-25-Коллегия МОНАО\logo.png"/>
          <p:cNvPicPr>
            <a:picLocks noChangeAspect="1" noChangeArrowheads="1"/>
          </p:cNvPicPr>
          <p:nvPr/>
        </p:nvPicPr>
        <p:blipFill>
          <a:blip r:embed="rId2" cstate="print"/>
          <a:srcRect/>
          <a:stretch>
            <a:fillRect/>
          </a:stretch>
        </p:blipFill>
        <p:spPr bwMode="auto">
          <a:xfrm>
            <a:off x="3305175" y="6381750"/>
            <a:ext cx="2497138" cy="331788"/>
          </a:xfrm>
          <a:prstGeom prst="rect">
            <a:avLst/>
          </a:prstGeom>
          <a:noFill/>
          <a:ln w="9525">
            <a:noFill/>
            <a:miter lim="800000"/>
            <a:headEnd/>
            <a:tailEnd/>
          </a:ln>
        </p:spPr>
      </p:pic>
      <p:sp>
        <p:nvSpPr>
          <p:cNvPr id="34" name="Rectangle 2"/>
          <p:cNvSpPr txBox="1">
            <a:spLocks noChangeArrowheads="1"/>
          </p:cNvSpPr>
          <p:nvPr/>
        </p:nvSpPr>
        <p:spPr>
          <a:xfrm>
            <a:off x="503238" y="534988"/>
            <a:ext cx="539750" cy="539750"/>
          </a:xfrm>
          <a:prstGeom prst="rect">
            <a:avLst/>
          </a:prstGeom>
          <a:solidFill>
            <a:schemeClr val="tx2">
              <a:lumMod val="60000"/>
              <a:lumOff val="40000"/>
            </a:schemeClr>
          </a:solidFill>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2400" b="1" dirty="0" smtClean="0">
                <a:solidFill>
                  <a:schemeClr val="bg1"/>
                </a:solidFill>
              </a:rPr>
              <a:t>2</a:t>
            </a:r>
            <a:endParaRPr lang="ru-RU" sz="2400" b="1" dirty="0">
              <a:solidFill>
                <a:schemeClr val="bg1"/>
              </a:solidFill>
            </a:endParaRPr>
          </a:p>
        </p:txBody>
      </p:sp>
      <p:sp>
        <p:nvSpPr>
          <p:cNvPr id="28676" name="Прямоугольник 1"/>
          <p:cNvSpPr>
            <a:spLocks noChangeArrowheads="1"/>
          </p:cNvSpPr>
          <p:nvPr/>
        </p:nvSpPr>
        <p:spPr bwMode="auto">
          <a:xfrm>
            <a:off x="1042988" y="455613"/>
            <a:ext cx="3908425" cy="368300"/>
          </a:xfrm>
          <a:prstGeom prst="rect">
            <a:avLst/>
          </a:prstGeom>
          <a:noFill/>
          <a:ln w="9525">
            <a:noFill/>
            <a:miter lim="800000"/>
            <a:headEnd/>
            <a:tailEnd/>
          </a:ln>
        </p:spPr>
        <p:txBody>
          <a:bodyPr wrap="none">
            <a:spAutoFit/>
          </a:bodyPr>
          <a:lstStyle/>
          <a:p>
            <a:r>
              <a:rPr lang="ru-RU">
                <a:latin typeface="Calibri" pitchFamily="34" charset="0"/>
              </a:rPr>
              <a:t>Профориентационные мастер-классы</a:t>
            </a:r>
          </a:p>
        </p:txBody>
      </p:sp>
      <p:grpSp>
        <p:nvGrpSpPr>
          <p:cNvPr id="28677" name="Группа 7"/>
          <p:cNvGrpSpPr>
            <a:grpSpLocks/>
          </p:cNvGrpSpPr>
          <p:nvPr/>
        </p:nvGrpSpPr>
        <p:grpSpPr bwMode="auto">
          <a:xfrm>
            <a:off x="1331913" y="1628775"/>
            <a:ext cx="5965825" cy="3816350"/>
            <a:chOff x="1115616" y="1988840"/>
            <a:chExt cx="5820040" cy="3618561"/>
          </a:xfrm>
        </p:grpSpPr>
        <p:sp>
          <p:nvSpPr>
            <p:cNvPr id="28678" name="Прямоугольник 19"/>
            <p:cNvSpPr>
              <a:spLocks noChangeArrowheads="1"/>
            </p:cNvSpPr>
            <p:nvPr/>
          </p:nvSpPr>
          <p:spPr bwMode="auto">
            <a:xfrm>
              <a:off x="3220867" y="1988840"/>
              <a:ext cx="1695217" cy="431352"/>
            </a:xfrm>
            <a:prstGeom prst="rect">
              <a:avLst/>
            </a:prstGeom>
            <a:noFill/>
            <a:ln w="9525">
              <a:noFill/>
              <a:miter lim="800000"/>
              <a:headEnd/>
              <a:tailEnd/>
            </a:ln>
          </p:spPr>
          <p:txBody>
            <a:bodyPr>
              <a:spAutoFit/>
            </a:bodyPr>
            <a:lstStyle/>
            <a:p>
              <a:pPr algn="ctr"/>
              <a:endParaRPr lang="ru-RU" sz="2400">
                <a:latin typeface="Calibri" pitchFamily="34" charset="0"/>
              </a:endParaRPr>
            </a:p>
          </p:txBody>
        </p:sp>
        <p:sp>
          <p:nvSpPr>
            <p:cNvPr id="28679" name="Прямоугольник 20"/>
            <p:cNvSpPr>
              <a:spLocks noChangeArrowheads="1"/>
            </p:cNvSpPr>
            <p:nvPr/>
          </p:nvSpPr>
          <p:spPr bwMode="auto">
            <a:xfrm>
              <a:off x="1115616" y="2079154"/>
              <a:ext cx="1949821" cy="376306"/>
            </a:xfrm>
            <a:prstGeom prst="rect">
              <a:avLst/>
            </a:prstGeom>
            <a:noFill/>
            <a:ln w="9525">
              <a:noFill/>
              <a:miter lim="800000"/>
              <a:headEnd/>
              <a:tailEnd/>
            </a:ln>
          </p:spPr>
          <p:txBody>
            <a:bodyPr>
              <a:spAutoFit/>
            </a:bodyPr>
            <a:lstStyle/>
            <a:p>
              <a:endParaRPr lang="ru-RU" sz="2000" b="1">
                <a:solidFill>
                  <a:srgbClr val="558ED5"/>
                </a:solidFill>
                <a:latin typeface="Calibri" pitchFamily="34" charset="0"/>
              </a:endParaRPr>
            </a:p>
          </p:txBody>
        </p:sp>
        <p:grpSp>
          <p:nvGrpSpPr>
            <p:cNvPr id="28680" name="Группа 3"/>
            <p:cNvGrpSpPr>
              <a:grpSpLocks/>
            </p:cNvGrpSpPr>
            <p:nvPr/>
          </p:nvGrpSpPr>
          <p:grpSpPr bwMode="auto">
            <a:xfrm>
              <a:off x="1187624" y="2499521"/>
              <a:ext cx="5748032" cy="3107880"/>
              <a:chOff x="3455384" y="2697384"/>
              <a:chExt cx="4736868" cy="2561158"/>
            </a:xfrm>
          </p:grpSpPr>
          <p:pic>
            <p:nvPicPr>
              <p:cNvPr id="28682" name="Picture 8" descr="D:\Мои документы\Desktop\фото\дегустация\АККИИ\GhTOxOsUCEI.jpg"/>
              <p:cNvPicPr>
                <a:picLocks noChangeAspect="1" noChangeArrowheads="1"/>
              </p:cNvPicPr>
              <p:nvPr/>
            </p:nvPicPr>
            <p:blipFill>
              <a:blip r:embed="rId3" cstate="print"/>
              <a:srcRect/>
              <a:stretch>
                <a:fillRect/>
              </a:stretch>
            </p:blipFill>
            <p:spPr bwMode="auto">
              <a:xfrm>
                <a:off x="5009467" y="2697385"/>
                <a:ext cx="1651000" cy="1244600"/>
              </a:xfrm>
              <a:prstGeom prst="rect">
                <a:avLst/>
              </a:prstGeom>
              <a:noFill/>
              <a:ln w="9525">
                <a:noFill/>
                <a:miter lim="800000"/>
                <a:headEnd/>
                <a:tailEnd/>
              </a:ln>
            </p:spPr>
          </p:pic>
          <p:pic>
            <p:nvPicPr>
              <p:cNvPr id="28683" name="Picture 9" descr="D:\Мои документы\Desktop\фото\дегустация\АККИИ\qkflt5_g2Dw.jpg"/>
              <p:cNvPicPr>
                <a:picLocks noChangeAspect="1" noChangeArrowheads="1"/>
              </p:cNvPicPr>
              <p:nvPr/>
            </p:nvPicPr>
            <p:blipFill>
              <a:blip r:embed="rId4" cstate="print"/>
              <a:srcRect/>
              <a:stretch>
                <a:fillRect/>
              </a:stretch>
            </p:blipFill>
            <p:spPr bwMode="auto">
              <a:xfrm>
                <a:off x="5003800" y="4013942"/>
                <a:ext cx="1651000" cy="1244600"/>
              </a:xfrm>
              <a:prstGeom prst="rect">
                <a:avLst/>
              </a:prstGeom>
              <a:noFill/>
              <a:ln w="9525">
                <a:noFill/>
                <a:miter lim="800000"/>
                <a:headEnd/>
                <a:tailEnd/>
              </a:ln>
            </p:spPr>
          </p:pic>
          <p:pic>
            <p:nvPicPr>
              <p:cNvPr id="28684" name="Picture 5" descr="D:\Мои документы\Desktop\фото\дегустация\20150312_144750.jpg"/>
              <p:cNvPicPr>
                <a:picLocks noChangeAspect="1" noChangeArrowheads="1"/>
              </p:cNvPicPr>
              <p:nvPr/>
            </p:nvPicPr>
            <p:blipFill>
              <a:blip r:embed="rId5" cstate="print"/>
              <a:srcRect/>
              <a:stretch>
                <a:fillRect/>
              </a:stretch>
            </p:blipFill>
            <p:spPr bwMode="auto">
              <a:xfrm>
                <a:off x="3455384" y="2697384"/>
                <a:ext cx="1459172" cy="2561158"/>
              </a:xfrm>
              <a:prstGeom prst="rect">
                <a:avLst/>
              </a:prstGeom>
              <a:noFill/>
              <a:ln w="9525">
                <a:noFill/>
                <a:miter lim="800000"/>
                <a:headEnd/>
                <a:tailEnd/>
              </a:ln>
            </p:spPr>
          </p:pic>
          <p:pic>
            <p:nvPicPr>
              <p:cNvPr id="28685" name="Picture 6" descr="D:\Мои документы\Desktop\фото\дегустация\20150312_144627.jpg"/>
              <p:cNvPicPr>
                <a:picLocks noChangeAspect="1" noChangeArrowheads="1"/>
              </p:cNvPicPr>
              <p:nvPr/>
            </p:nvPicPr>
            <p:blipFill>
              <a:blip r:embed="rId6" cstate="print"/>
              <a:srcRect/>
              <a:stretch>
                <a:fillRect/>
              </a:stretch>
            </p:blipFill>
            <p:spPr bwMode="auto">
              <a:xfrm>
                <a:off x="6732240" y="2697384"/>
                <a:ext cx="1460012" cy="2561158"/>
              </a:xfrm>
              <a:prstGeom prst="rect">
                <a:avLst/>
              </a:prstGeom>
              <a:noFill/>
              <a:ln w="9525">
                <a:noFill/>
                <a:miter lim="800000"/>
                <a:headEnd/>
                <a:tailEnd/>
              </a:ln>
            </p:spPr>
          </p:pic>
        </p:grpSp>
        <p:sp>
          <p:nvSpPr>
            <p:cNvPr id="28681" name="Прямоугольник 4"/>
            <p:cNvSpPr>
              <a:spLocks noChangeArrowheads="1"/>
            </p:cNvSpPr>
            <p:nvPr/>
          </p:nvSpPr>
          <p:spPr bwMode="auto">
            <a:xfrm>
              <a:off x="6704898" y="2095711"/>
              <a:ext cx="230758" cy="347707"/>
            </a:xfrm>
            <a:prstGeom prst="rect">
              <a:avLst/>
            </a:prstGeom>
            <a:noFill/>
            <a:ln w="9525">
              <a:noFill/>
              <a:miter lim="800000"/>
              <a:headEnd/>
              <a:tailEnd/>
            </a:ln>
          </p:spPr>
          <p:txBody>
            <a:bodyPr wrap="none">
              <a:spAutoFit/>
            </a:bodyPr>
            <a:lstStyle/>
            <a:p>
              <a:pPr algn="r"/>
              <a:r>
                <a:rPr lang="ru-RU" b="1">
                  <a:solidFill>
                    <a:srgbClr val="558ED5"/>
                  </a:solidFill>
                  <a:latin typeface="Calibri" pitchFamily="34" charset="0"/>
                </a:rPr>
                <a:t> </a:t>
              </a:r>
              <a:endParaRPr lang="ru-RU">
                <a:latin typeface="Calibri" pitchFamily="34" charset="0"/>
              </a:endParaRPr>
            </a:p>
          </p:txBody>
        </p:sp>
      </p:gr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txBox="1">
            <a:spLocks noChangeArrowheads="1"/>
          </p:cNvSpPr>
          <p:nvPr/>
        </p:nvSpPr>
        <p:spPr bwMode="auto">
          <a:xfrm>
            <a:off x="1042988" y="692150"/>
            <a:ext cx="7561262" cy="539750"/>
          </a:xfrm>
          <a:prstGeom prst="rect">
            <a:avLst/>
          </a:prstGeom>
          <a:noFill/>
          <a:ln w="9525">
            <a:noFill/>
            <a:miter lim="800000"/>
            <a:headEnd/>
            <a:tailEnd/>
          </a:ln>
        </p:spPr>
        <p:txBody>
          <a:bodyPr anchor="ctr"/>
          <a:lstStyle/>
          <a:p>
            <a:r>
              <a:rPr lang="ru-RU" sz="2400" b="1">
                <a:latin typeface="Calibri" pitchFamily="34" charset="0"/>
              </a:rPr>
              <a:t>Трудоустройся грамотно</a:t>
            </a:r>
          </a:p>
        </p:txBody>
      </p:sp>
      <p:pic>
        <p:nvPicPr>
          <p:cNvPr id="29698" name="Picture 5" descr="E:\!!Мероприятия2013\2013-12-25-Коллегия МОНАО\logo.png"/>
          <p:cNvPicPr>
            <a:picLocks noChangeAspect="1" noChangeArrowheads="1"/>
          </p:cNvPicPr>
          <p:nvPr/>
        </p:nvPicPr>
        <p:blipFill>
          <a:blip r:embed="rId2" cstate="print"/>
          <a:srcRect/>
          <a:stretch>
            <a:fillRect/>
          </a:stretch>
        </p:blipFill>
        <p:spPr bwMode="auto">
          <a:xfrm>
            <a:off x="3305175" y="6381750"/>
            <a:ext cx="2497138" cy="331788"/>
          </a:xfrm>
          <a:prstGeom prst="rect">
            <a:avLst/>
          </a:prstGeom>
          <a:noFill/>
          <a:ln w="9525">
            <a:noFill/>
            <a:miter lim="800000"/>
            <a:headEnd/>
            <a:tailEnd/>
          </a:ln>
        </p:spPr>
      </p:pic>
      <p:sp>
        <p:nvSpPr>
          <p:cNvPr id="34" name="Rectangle 2"/>
          <p:cNvSpPr txBox="1">
            <a:spLocks noChangeArrowheads="1"/>
          </p:cNvSpPr>
          <p:nvPr/>
        </p:nvSpPr>
        <p:spPr>
          <a:xfrm>
            <a:off x="503238" y="534988"/>
            <a:ext cx="539750" cy="539750"/>
          </a:xfrm>
          <a:prstGeom prst="rect">
            <a:avLst/>
          </a:prstGeom>
          <a:solidFill>
            <a:schemeClr val="tx2">
              <a:lumMod val="60000"/>
              <a:lumOff val="40000"/>
            </a:schemeClr>
          </a:solidFill>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2400" b="1" dirty="0" smtClean="0">
                <a:solidFill>
                  <a:schemeClr val="bg1"/>
                </a:solidFill>
              </a:rPr>
              <a:t>2</a:t>
            </a:r>
            <a:endParaRPr lang="ru-RU" sz="2400" b="1" dirty="0">
              <a:solidFill>
                <a:schemeClr val="bg1"/>
              </a:solidFill>
            </a:endParaRPr>
          </a:p>
        </p:txBody>
      </p:sp>
      <p:sp>
        <p:nvSpPr>
          <p:cNvPr id="29700" name="Прямоугольник 1"/>
          <p:cNvSpPr>
            <a:spLocks noChangeArrowheads="1"/>
          </p:cNvSpPr>
          <p:nvPr/>
        </p:nvSpPr>
        <p:spPr bwMode="auto">
          <a:xfrm>
            <a:off x="1042988" y="455613"/>
            <a:ext cx="2806700" cy="368300"/>
          </a:xfrm>
          <a:prstGeom prst="rect">
            <a:avLst/>
          </a:prstGeom>
          <a:noFill/>
          <a:ln w="9525">
            <a:noFill/>
            <a:miter lim="800000"/>
            <a:headEnd/>
            <a:tailEnd/>
          </a:ln>
        </p:spPr>
        <p:txBody>
          <a:bodyPr wrap="none">
            <a:spAutoFit/>
          </a:bodyPr>
          <a:lstStyle/>
          <a:p>
            <a:r>
              <a:rPr lang="ru-RU">
                <a:latin typeface="Calibri" pitchFamily="34" charset="0"/>
              </a:rPr>
              <a:t>Цикл встреч для студентов</a:t>
            </a:r>
          </a:p>
        </p:txBody>
      </p:sp>
      <p:sp>
        <p:nvSpPr>
          <p:cNvPr id="29701" name="Прямоугольник 19"/>
          <p:cNvSpPr>
            <a:spLocks noChangeArrowheads="1"/>
          </p:cNvSpPr>
          <p:nvPr/>
        </p:nvSpPr>
        <p:spPr bwMode="auto">
          <a:xfrm>
            <a:off x="1116013" y="1547813"/>
            <a:ext cx="3600450" cy="400050"/>
          </a:xfrm>
          <a:prstGeom prst="rect">
            <a:avLst/>
          </a:prstGeom>
          <a:noFill/>
          <a:ln w="9525">
            <a:noFill/>
            <a:miter lim="800000"/>
            <a:headEnd/>
            <a:tailEnd/>
          </a:ln>
        </p:spPr>
        <p:txBody>
          <a:bodyPr>
            <a:spAutoFit/>
          </a:bodyPr>
          <a:lstStyle/>
          <a:p>
            <a:r>
              <a:rPr lang="ru-RU" sz="2000">
                <a:latin typeface="Calibri" pitchFamily="34" charset="0"/>
              </a:rPr>
              <a:t>11 марта</a:t>
            </a:r>
          </a:p>
        </p:txBody>
      </p:sp>
      <p:sp>
        <p:nvSpPr>
          <p:cNvPr id="21" name="Прямоугольник 20"/>
          <p:cNvSpPr/>
          <p:nvPr/>
        </p:nvSpPr>
        <p:spPr>
          <a:xfrm>
            <a:off x="1116013" y="1854200"/>
            <a:ext cx="5976937" cy="708025"/>
          </a:xfrm>
          <a:prstGeom prst="rect">
            <a:avLst/>
          </a:prstGeom>
        </p:spPr>
        <p:txBody>
          <a:bodyPr>
            <a:spAutoFit/>
          </a:bodyPr>
          <a:lstStyle/>
          <a:p>
            <a:pPr fontAlgn="auto">
              <a:spcBef>
                <a:spcPts val="0"/>
              </a:spcBef>
              <a:spcAft>
                <a:spcPts val="0"/>
              </a:spcAft>
              <a:defRPr/>
            </a:pPr>
            <a:r>
              <a:rPr lang="ru-RU" sz="2000" b="1" dirty="0">
                <a:solidFill>
                  <a:schemeClr val="tx2">
                    <a:lumMod val="60000"/>
                    <a:lumOff val="40000"/>
                  </a:schemeClr>
                </a:solidFill>
                <a:latin typeface="+mn-lt"/>
                <a:cs typeface="+mn-cs"/>
              </a:rPr>
              <a:t>ГБОУ СПО АО «Архангельский техникум строительства и экономики»</a:t>
            </a:r>
          </a:p>
        </p:txBody>
      </p:sp>
      <p:sp>
        <p:nvSpPr>
          <p:cNvPr id="29703" name="Прямоугольник 21"/>
          <p:cNvSpPr>
            <a:spLocks noChangeArrowheads="1"/>
          </p:cNvSpPr>
          <p:nvPr/>
        </p:nvSpPr>
        <p:spPr bwMode="auto">
          <a:xfrm>
            <a:off x="1692275" y="2781300"/>
            <a:ext cx="6119813" cy="2308225"/>
          </a:xfrm>
          <a:prstGeom prst="rect">
            <a:avLst/>
          </a:prstGeom>
          <a:noFill/>
          <a:ln w="9525">
            <a:noFill/>
            <a:miter lim="800000"/>
            <a:headEnd/>
            <a:tailEnd/>
          </a:ln>
        </p:spPr>
        <p:txBody>
          <a:bodyPr>
            <a:spAutoFit/>
          </a:bodyPr>
          <a:lstStyle/>
          <a:p>
            <a:r>
              <a:rPr lang="ru-RU">
                <a:latin typeface="Calibri" pitchFamily="34" charset="0"/>
              </a:rPr>
              <a:t>Лекция «О военно-специальной (средней и высшей) подготовке, осуществляемой в военных образовательных учреждениях профессионального образования Министерства обороны РФ» (Отдел военного комиссариата АО по г. Архангельску)</a:t>
            </a:r>
          </a:p>
          <a:p>
            <a:endParaRPr lang="ru-RU">
              <a:latin typeface="Calibri" pitchFamily="34" charset="0"/>
            </a:endParaRPr>
          </a:p>
          <a:p>
            <a:r>
              <a:rPr lang="ru-RU">
                <a:latin typeface="Calibri" pitchFamily="34" charset="0"/>
              </a:rPr>
              <a:t>О возможностях летнего трудоустройства студентов</a:t>
            </a:r>
          </a:p>
          <a:p>
            <a:r>
              <a:rPr lang="ru-RU">
                <a:latin typeface="Calibri" pitchFamily="34" charset="0"/>
              </a:rPr>
              <a:t>(ГАУ АО «Штаб молодежных трудовых отрядов»)</a:t>
            </a:r>
          </a:p>
        </p:txBody>
      </p:sp>
      <p:sp>
        <p:nvSpPr>
          <p:cNvPr id="23" name="Rectangle 2"/>
          <p:cNvSpPr txBox="1">
            <a:spLocks noChangeArrowheads="1"/>
          </p:cNvSpPr>
          <p:nvPr/>
        </p:nvSpPr>
        <p:spPr>
          <a:xfrm>
            <a:off x="1492250" y="2873375"/>
            <a:ext cx="215900" cy="215900"/>
          </a:xfrm>
          <a:prstGeom prst="rect">
            <a:avLst/>
          </a:prstGeom>
          <a:solidFill>
            <a:schemeClr val="tx2">
              <a:lumMod val="60000"/>
              <a:lumOff val="40000"/>
            </a:schemeClr>
          </a:solidFill>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ru-RU" sz="2400" b="1" dirty="0" smtClean="0">
                <a:solidFill>
                  <a:schemeClr val="bg1"/>
                </a:solidFill>
              </a:rPr>
              <a:t> </a:t>
            </a:r>
            <a:endParaRPr lang="ru-RU" sz="2400" b="1" dirty="0">
              <a:solidFill>
                <a:schemeClr val="bg1"/>
              </a:solidFill>
            </a:endParaRPr>
          </a:p>
        </p:txBody>
      </p:sp>
      <p:sp>
        <p:nvSpPr>
          <p:cNvPr id="28" name="Rectangle 2"/>
          <p:cNvSpPr txBox="1">
            <a:spLocks noChangeArrowheads="1"/>
          </p:cNvSpPr>
          <p:nvPr/>
        </p:nvSpPr>
        <p:spPr>
          <a:xfrm>
            <a:off x="1492250" y="4513263"/>
            <a:ext cx="215900" cy="215900"/>
          </a:xfrm>
          <a:prstGeom prst="rect">
            <a:avLst/>
          </a:prstGeom>
          <a:solidFill>
            <a:schemeClr val="tx2">
              <a:lumMod val="60000"/>
              <a:lumOff val="40000"/>
            </a:schemeClr>
          </a:solidFill>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ru-RU" sz="2400" b="1" dirty="0" smtClean="0">
                <a:solidFill>
                  <a:schemeClr val="bg1"/>
                </a:solidFill>
              </a:rPr>
              <a:t> </a:t>
            </a:r>
            <a:endParaRPr lang="ru-RU" sz="2400" b="1"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txBox="1">
            <a:spLocks noChangeArrowheads="1"/>
          </p:cNvSpPr>
          <p:nvPr/>
        </p:nvSpPr>
        <p:spPr bwMode="auto">
          <a:xfrm>
            <a:off x="1042988" y="692150"/>
            <a:ext cx="7561262" cy="539750"/>
          </a:xfrm>
          <a:prstGeom prst="rect">
            <a:avLst/>
          </a:prstGeom>
          <a:noFill/>
          <a:ln w="9525">
            <a:noFill/>
            <a:miter lim="800000"/>
            <a:headEnd/>
            <a:tailEnd/>
          </a:ln>
        </p:spPr>
        <p:txBody>
          <a:bodyPr anchor="ctr"/>
          <a:lstStyle/>
          <a:p>
            <a:endParaRPr lang="ru-RU" sz="2400" b="1">
              <a:latin typeface="Calibri" pitchFamily="34" charset="0"/>
            </a:endParaRPr>
          </a:p>
        </p:txBody>
      </p:sp>
      <p:pic>
        <p:nvPicPr>
          <p:cNvPr id="30722" name="Picture 5" descr="E:\!!Мероприятия2013\2013-12-25-Коллегия МОНАО\logo.png"/>
          <p:cNvPicPr>
            <a:picLocks noChangeAspect="1" noChangeArrowheads="1"/>
          </p:cNvPicPr>
          <p:nvPr/>
        </p:nvPicPr>
        <p:blipFill>
          <a:blip r:embed="rId2" cstate="print"/>
          <a:srcRect/>
          <a:stretch>
            <a:fillRect/>
          </a:stretch>
        </p:blipFill>
        <p:spPr bwMode="auto">
          <a:xfrm>
            <a:off x="3276600" y="6308725"/>
            <a:ext cx="2497138" cy="331788"/>
          </a:xfrm>
          <a:prstGeom prst="rect">
            <a:avLst/>
          </a:prstGeom>
          <a:noFill/>
          <a:ln w="9525">
            <a:noFill/>
            <a:miter lim="800000"/>
            <a:headEnd/>
            <a:tailEnd/>
          </a:ln>
        </p:spPr>
      </p:pic>
      <p:sp>
        <p:nvSpPr>
          <p:cNvPr id="30723" name="Прямоугольник 19"/>
          <p:cNvSpPr>
            <a:spLocks noChangeArrowheads="1"/>
          </p:cNvSpPr>
          <p:nvPr/>
        </p:nvSpPr>
        <p:spPr bwMode="auto">
          <a:xfrm>
            <a:off x="1403350" y="2636838"/>
            <a:ext cx="6553200" cy="579437"/>
          </a:xfrm>
          <a:prstGeom prst="rect">
            <a:avLst/>
          </a:prstGeom>
          <a:noFill/>
          <a:ln w="9525">
            <a:noFill/>
            <a:miter lim="800000"/>
            <a:headEnd/>
            <a:tailEnd/>
          </a:ln>
        </p:spPr>
        <p:txBody>
          <a:bodyPr>
            <a:spAutoFit/>
          </a:bodyPr>
          <a:lstStyle/>
          <a:p>
            <a:pPr algn="ctr"/>
            <a:r>
              <a:rPr lang="ru-RU" sz="3200"/>
              <a:t>  Благодарим за внимание!</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txBox="1">
            <a:spLocks noChangeArrowheads="1"/>
          </p:cNvSpPr>
          <p:nvPr/>
        </p:nvSpPr>
        <p:spPr bwMode="auto">
          <a:xfrm>
            <a:off x="415925" y="1023938"/>
            <a:ext cx="4084638" cy="1298575"/>
          </a:xfrm>
          <a:prstGeom prst="rect">
            <a:avLst/>
          </a:prstGeom>
          <a:noFill/>
          <a:ln w="9525">
            <a:noFill/>
            <a:miter lim="800000"/>
            <a:headEnd/>
            <a:tailEnd/>
          </a:ln>
        </p:spPr>
        <p:txBody>
          <a:bodyPr/>
          <a:lstStyle/>
          <a:p>
            <a:r>
              <a:rPr lang="ru-RU" sz="2000" b="1">
                <a:latin typeface="Calibri" pitchFamily="34" charset="0"/>
              </a:rPr>
              <a:t>Региональный центр </a:t>
            </a:r>
            <a:br>
              <a:rPr lang="ru-RU" sz="2000" b="1">
                <a:latin typeface="Calibri" pitchFamily="34" charset="0"/>
              </a:rPr>
            </a:br>
            <a:r>
              <a:rPr lang="ru-RU" sz="2000" b="1">
                <a:latin typeface="Calibri" pitchFamily="34" charset="0"/>
              </a:rPr>
              <a:t>содействия профессиональному самоопределению обучающихся Архангельской области</a:t>
            </a:r>
          </a:p>
        </p:txBody>
      </p:sp>
      <p:pic>
        <p:nvPicPr>
          <p:cNvPr id="31746" name="Picture 5" descr="E:\!!Мероприятия2013\2013-12-25-Коллегия МОНАО\logo.png"/>
          <p:cNvPicPr>
            <a:picLocks noChangeAspect="1" noChangeArrowheads="1"/>
          </p:cNvPicPr>
          <p:nvPr/>
        </p:nvPicPr>
        <p:blipFill>
          <a:blip r:embed="rId2" cstate="print"/>
          <a:srcRect/>
          <a:stretch>
            <a:fillRect/>
          </a:stretch>
        </p:blipFill>
        <p:spPr bwMode="auto">
          <a:xfrm>
            <a:off x="512763" y="765175"/>
            <a:ext cx="1897062" cy="250825"/>
          </a:xfrm>
          <a:prstGeom prst="rect">
            <a:avLst/>
          </a:prstGeom>
          <a:noFill/>
          <a:ln w="9525">
            <a:noFill/>
            <a:miter lim="800000"/>
            <a:headEnd/>
            <a:tailEnd/>
          </a:ln>
        </p:spPr>
      </p:pic>
      <p:grpSp>
        <p:nvGrpSpPr>
          <p:cNvPr id="31747" name="Группа 8"/>
          <p:cNvGrpSpPr>
            <a:grpSpLocks/>
          </p:cNvGrpSpPr>
          <p:nvPr/>
        </p:nvGrpSpPr>
        <p:grpSpPr bwMode="auto">
          <a:xfrm>
            <a:off x="415925" y="5229225"/>
            <a:ext cx="3816350" cy="749300"/>
            <a:chOff x="415941" y="2319263"/>
            <a:chExt cx="3816424" cy="749697"/>
          </a:xfrm>
        </p:grpSpPr>
        <p:sp>
          <p:nvSpPr>
            <p:cNvPr id="255" name="Прямоугольник 254"/>
            <p:cNvSpPr/>
            <p:nvPr/>
          </p:nvSpPr>
          <p:spPr bwMode="auto">
            <a:xfrm>
              <a:off x="415941" y="2319263"/>
              <a:ext cx="3816424" cy="370084"/>
            </a:xfrm>
            <a:prstGeom prst="rect">
              <a:avLst/>
            </a:prstGeom>
          </p:spPr>
          <p:txBody>
            <a:bodyPr>
              <a:spAutoFit/>
            </a:bodyPr>
            <a:lstStyle/>
            <a:p>
              <a:pPr fontAlgn="auto">
                <a:spcBef>
                  <a:spcPts val="0"/>
                </a:spcBef>
                <a:spcAft>
                  <a:spcPts val="0"/>
                </a:spcAft>
                <a:defRPr/>
              </a:pPr>
              <a:r>
                <a:rPr lang="ru-RU" dirty="0">
                  <a:solidFill>
                    <a:schemeClr val="tx2">
                      <a:lumMod val="60000"/>
                      <a:lumOff val="40000"/>
                    </a:schemeClr>
                  </a:solidFill>
                  <a:latin typeface="+mn-lt"/>
                  <a:cs typeface="+mn-cs"/>
                </a:rPr>
                <a:t>профессиональная-</a:t>
              </a:r>
              <a:r>
                <a:rPr lang="ru-RU" dirty="0" err="1">
                  <a:solidFill>
                    <a:schemeClr val="tx2">
                      <a:lumMod val="60000"/>
                      <a:lumOff val="40000"/>
                    </a:schemeClr>
                  </a:solidFill>
                  <a:latin typeface="+mn-lt"/>
                  <a:cs typeface="+mn-cs"/>
                </a:rPr>
                <a:t>траектория.рф</a:t>
              </a:r>
              <a:endParaRPr lang="ru-RU" dirty="0">
                <a:solidFill>
                  <a:schemeClr val="tx2">
                    <a:lumMod val="60000"/>
                    <a:lumOff val="40000"/>
                  </a:schemeClr>
                </a:solidFill>
                <a:latin typeface="+mn-lt"/>
                <a:cs typeface="+mn-cs"/>
              </a:endParaRPr>
            </a:p>
          </p:txBody>
        </p:sp>
        <p:sp>
          <p:nvSpPr>
            <p:cNvPr id="31752" name="Прямоугольник 3"/>
            <p:cNvSpPr>
              <a:spLocks noChangeArrowheads="1"/>
            </p:cNvSpPr>
            <p:nvPr/>
          </p:nvSpPr>
          <p:spPr bwMode="auto">
            <a:xfrm>
              <a:off x="415941" y="2607295"/>
              <a:ext cx="3721508" cy="461665"/>
            </a:xfrm>
            <a:prstGeom prst="rect">
              <a:avLst/>
            </a:prstGeom>
            <a:noFill/>
            <a:ln w="9525">
              <a:noFill/>
              <a:miter lim="800000"/>
              <a:headEnd/>
              <a:tailEnd/>
            </a:ln>
          </p:spPr>
          <p:txBody>
            <a:bodyPr>
              <a:spAutoFit/>
            </a:bodyPr>
            <a:lstStyle/>
            <a:p>
              <a:r>
                <a:rPr lang="ru-RU" sz="1200">
                  <a:latin typeface="Calibri" pitchFamily="34" charset="0"/>
                </a:rPr>
                <a:t>г. Архангельск, ул. Чумбарова-Лучинского, д. 26, оф.1</a:t>
              </a:r>
            </a:p>
            <a:p>
              <a:r>
                <a:rPr lang="ru-RU" sz="1200">
                  <a:latin typeface="Calibri" pitchFamily="34" charset="0"/>
                </a:rPr>
                <a:t> тел. 8(8182) 65-20-60, 65-20-63</a:t>
              </a:r>
            </a:p>
          </p:txBody>
        </p:sp>
      </p:grpSp>
      <p:grpSp>
        <p:nvGrpSpPr>
          <p:cNvPr id="31748" name="Группа 5"/>
          <p:cNvGrpSpPr>
            <a:grpSpLocks/>
          </p:cNvGrpSpPr>
          <p:nvPr/>
        </p:nvGrpSpPr>
        <p:grpSpPr bwMode="auto">
          <a:xfrm>
            <a:off x="5003800" y="635000"/>
            <a:ext cx="3567113" cy="5314950"/>
            <a:chOff x="5004048" y="1005684"/>
            <a:chExt cx="3566392" cy="5314396"/>
          </a:xfrm>
        </p:grpSpPr>
        <p:sp>
          <p:nvSpPr>
            <p:cNvPr id="31749" name="Прямоугольник 4"/>
            <p:cNvSpPr>
              <a:spLocks noChangeArrowheads="1"/>
            </p:cNvSpPr>
            <p:nvPr/>
          </p:nvSpPr>
          <p:spPr bwMode="auto">
            <a:xfrm>
              <a:off x="5004048" y="1457210"/>
              <a:ext cx="3566392" cy="4862870"/>
            </a:xfrm>
            <a:prstGeom prst="rect">
              <a:avLst/>
            </a:prstGeom>
            <a:noFill/>
            <a:ln w="9525">
              <a:noFill/>
              <a:miter lim="800000"/>
              <a:headEnd/>
              <a:tailEnd/>
            </a:ln>
          </p:spPr>
          <p:txBody>
            <a:bodyPr>
              <a:spAutoFit/>
            </a:bodyPr>
            <a:lstStyle/>
            <a:p>
              <a:pPr>
                <a:spcBef>
                  <a:spcPts val="1200"/>
                </a:spcBef>
              </a:pPr>
              <a:r>
                <a:rPr lang="ru-RU" sz="1200" b="1">
                  <a:latin typeface="Calibri" pitchFamily="34" charset="0"/>
                </a:rPr>
                <a:t>9343 школьника </a:t>
              </a:r>
              <a:r>
                <a:rPr lang="ru-RU" sz="1200">
                  <a:latin typeface="Calibri" pitchFamily="34" charset="0"/>
                </a:rPr>
                <a:t>принимали участие в профориентационных мероприятиях центра;</a:t>
              </a:r>
            </a:p>
            <a:p>
              <a:pPr>
                <a:spcBef>
                  <a:spcPts val="1200"/>
                </a:spcBef>
              </a:pPr>
              <a:r>
                <a:rPr lang="ru-RU" sz="1200" b="1">
                  <a:latin typeface="Calibri" pitchFamily="34" charset="0"/>
                </a:rPr>
                <a:t>3131 студент </a:t>
              </a:r>
              <a:r>
                <a:rPr lang="ru-RU" sz="1200">
                  <a:latin typeface="Calibri" pitchFamily="34" charset="0"/>
                </a:rPr>
                <a:t>получили профориентационную информацию;</a:t>
              </a:r>
            </a:p>
            <a:p>
              <a:pPr>
                <a:spcBef>
                  <a:spcPts val="1200"/>
                </a:spcBef>
              </a:pPr>
              <a:r>
                <a:rPr lang="ru-RU" sz="1200" b="1">
                  <a:latin typeface="Calibri" pitchFamily="34" charset="0"/>
                </a:rPr>
                <a:t>11 888 школьников </a:t>
              </a:r>
              <a:r>
                <a:rPr lang="ru-RU" sz="1200">
                  <a:latin typeface="Calibri" pitchFamily="34" charset="0"/>
                </a:rPr>
                <a:t>приняли участие </a:t>
              </a:r>
              <a:br>
                <a:rPr lang="ru-RU" sz="1200">
                  <a:latin typeface="Calibri" pitchFamily="34" charset="0"/>
                </a:rPr>
              </a:br>
              <a:r>
                <a:rPr lang="ru-RU" sz="1200">
                  <a:latin typeface="Calibri" pitchFamily="34" charset="0"/>
                </a:rPr>
                <a:t>в мониторингах и исследованиях центра;</a:t>
              </a:r>
            </a:p>
            <a:p>
              <a:pPr>
                <a:spcBef>
                  <a:spcPts val="1200"/>
                </a:spcBef>
              </a:pPr>
              <a:r>
                <a:rPr lang="ru-RU" sz="1200" b="1">
                  <a:latin typeface="Calibri" pitchFamily="34" charset="0"/>
                </a:rPr>
                <a:t>2 093 студентов </a:t>
              </a:r>
              <a:r>
                <a:rPr lang="ru-RU" sz="1200">
                  <a:latin typeface="Calibri" pitchFamily="34" charset="0"/>
                </a:rPr>
                <a:t>приняли участие в мониторингах </a:t>
              </a:r>
              <a:br>
                <a:rPr lang="ru-RU" sz="1200">
                  <a:latin typeface="Calibri" pitchFamily="34" charset="0"/>
                </a:rPr>
              </a:br>
              <a:r>
                <a:rPr lang="ru-RU" sz="1200">
                  <a:latin typeface="Calibri" pitchFamily="34" charset="0"/>
                </a:rPr>
                <a:t>и исследованиях центра;</a:t>
              </a:r>
            </a:p>
            <a:p>
              <a:pPr>
                <a:spcBef>
                  <a:spcPts val="1200"/>
                </a:spcBef>
              </a:pPr>
              <a:r>
                <a:rPr lang="ru-RU" sz="1200" b="1">
                  <a:latin typeface="Calibri" pitchFamily="34" charset="0"/>
                </a:rPr>
                <a:t>7 447 родителей </a:t>
              </a:r>
              <a:r>
                <a:rPr lang="ru-RU" sz="1200">
                  <a:latin typeface="Calibri" pitchFamily="34" charset="0"/>
                </a:rPr>
                <a:t>приняли участие в мониторингах и исследованиях центра.</a:t>
              </a:r>
            </a:p>
            <a:p>
              <a:pPr>
                <a:spcBef>
                  <a:spcPts val="1200"/>
                </a:spcBef>
              </a:pPr>
              <a:r>
                <a:rPr lang="ru-RU" sz="1200" b="1">
                  <a:latin typeface="Calibri" pitchFamily="34" charset="0"/>
                </a:rPr>
                <a:t>343 организации </a:t>
              </a:r>
              <a:r>
                <a:rPr lang="ru-RU" sz="1200">
                  <a:latin typeface="Calibri" pitchFamily="34" charset="0"/>
                </a:rPr>
                <a:t>получили методическую поддержку и приняли участие в мероприятиях центра;</a:t>
              </a:r>
            </a:p>
            <a:p>
              <a:pPr>
                <a:spcBef>
                  <a:spcPts val="1200"/>
                </a:spcBef>
              </a:pPr>
              <a:r>
                <a:rPr lang="ru-RU" sz="1200" b="1">
                  <a:latin typeface="Calibri" pitchFamily="34" charset="0"/>
                </a:rPr>
                <a:t>15 организаций</a:t>
              </a:r>
              <a:r>
                <a:rPr lang="ru-RU" sz="1200">
                  <a:latin typeface="Calibri" pitchFamily="34" charset="0"/>
                </a:rPr>
                <a:t>, оказывающих услуги по профессиональному ориентированию и трудоустройству молодежи, получили методическую поддержку и приняли участие </a:t>
              </a:r>
              <a:br>
                <a:rPr lang="ru-RU" sz="1200">
                  <a:latin typeface="Calibri" pitchFamily="34" charset="0"/>
                </a:rPr>
              </a:br>
              <a:r>
                <a:rPr lang="ru-RU" sz="1200">
                  <a:latin typeface="Calibri" pitchFamily="34" charset="0"/>
                </a:rPr>
                <a:t>в мероприятиях центра;</a:t>
              </a:r>
            </a:p>
            <a:p>
              <a:pPr>
                <a:spcBef>
                  <a:spcPts val="1200"/>
                </a:spcBef>
              </a:pPr>
              <a:r>
                <a:rPr lang="ru-RU" sz="1200" b="1">
                  <a:latin typeface="Calibri" pitchFamily="34" charset="0"/>
                </a:rPr>
                <a:t>31 предприятий </a:t>
              </a:r>
              <a:r>
                <a:rPr lang="ru-RU" sz="1200">
                  <a:latin typeface="Calibri" pitchFamily="34" charset="0"/>
                </a:rPr>
                <a:t>региона получили профориентационную информацию.</a:t>
              </a:r>
            </a:p>
          </p:txBody>
        </p:sp>
        <p:sp>
          <p:nvSpPr>
            <p:cNvPr id="31750" name="Rectangle 2"/>
            <p:cNvSpPr txBox="1">
              <a:spLocks noChangeArrowheads="1"/>
            </p:cNvSpPr>
            <p:nvPr/>
          </p:nvSpPr>
          <p:spPr bwMode="auto">
            <a:xfrm>
              <a:off x="5004048" y="1005684"/>
              <a:ext cx="1225388" cy="432048"/>
            </a:xfrm>
            <a:prstGeom prst="rect">
              <a:avLst/>
            </a:prstGeom>
            <a:noFill/>
            <a:ln w="9525">
              <a:noFill/>
              <a:miter lim="800000"/>
              <a:headEnd/>
              <a:tailEnd/>
            </a:ln>
          </p:spPr>
          <p:txBody>
            <a:bodyPr/>
            <a:lstStyle/>
            <a:p>
              <a:r>
                <a:rPr lang="ru-RU" sz="2000" b="1">
                  <a:latin typeface="Calibri" pitchFamily="34" charset="0"/>
                </a:rPr>
                <a:t>2014 год</a:t>
              </a:r>
            </a:p>
          </p:txBody>
        </p:sp>
      </p:gr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7" name="Группа 2"/>
          <p:cNvGrpSpPr>
            <a:grpSpLocks/>
          </p:cNvGrpSpPr>
          <p:nvPr/>
        </p:nvGrpSpPr>
        <p:grpSpPr bwMode="auto">
          <a:xfrm>
            <a:off x="3979863" y="741363"/>
            <a:ext cx="3976687" cy="5135562"/>
            <a:chOff x="883295" y="330205"/>
            <a:chExt cx="3976736" cy="5765540"/>
          </a:xfrm>
        </p:grpSpPr>
        <p:grpSp>
          <p:nvGrpSpPr>
            <p:cNvPr id="14342" name="Группа 1"/>
            <p:cNvGrpSpPr>
              <a:grpSpLocks/>
            </p:cNvGrpSpPr>
            <p:nvPr/>
          </p:nvGrpSpPr>
          <p:grpSpPr bwMode="auto">
            <a:xfrm>
              <a:off x="883295" y="330205"/>
              <a:ext cx="3976736" cy="5765540"/>
              <a:chOff x="880851" y="906515"/>
              <a:chExt cx="3619141" cy="5188986"/>
            </a:xfrm>
          </p:grpSpPr>
          <p:sp>
            <p:nvSpPr>
              <p:cNvPr id="7" name="Скругленный прямоугольник 6"/>
              <p:cNvSpPr/>
              <p:nvPr/>
            </p:nvSpPr>
            <p:spPr>
              <a:xfrm rot="16200000">
                <a:off x="314075" y="1691437"/>
                <a:ext cx="4752694" cy="3619141"/>
              </a:xfrm>
              <a:prstGeom prst="roundRect">
                <a:avLst>
                  <a:gd name="adj" fmla="val 3273"/>
                </a:avLst>
              </a:prstGeom>
              <a:solidFill>
                <a:schemeClr val="accent6">
                  <a:lumMod val="20000"/>
                  <a:lumOff val="80000"/>
                </a:schemeClr>
              </a:solidFill>
              <a:ln w="28575">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8" name="Правая фигурная скобка 7"/>
              <p:cNvSpPr/>
              <p:nvPr/>
            </p:nvSpPr>
            <p:spPr>
              <a:xfrm>
                <a:off x="880851" y="906515"/>
                <a:ext cx="320738" cy="5188986"/>
              </a:xfrm>
              <a:prstGeom prst="rightBrace">
                <a:avLst>
                  <a:gd name="adj1" fmla="val 84351"/>
                  <a:gd name="adj2" fmla="val 49842"/>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grpSp>
        <p:sp>
          <p:nvSpPr>
            <p:cNvPr id="14343" name="Rectangle 7"/>
            <p:cNvSpPr txBox="1">
              <a:spLocks noChangeArrowheads="1"/>
            </p:cNvSpPr>
            <p:nvPr/>
          </p:nvSpPr>
          <p:spPr bwMode="auto">
            <a:xfrm>
              <a:off x="1235685" y="1210806"/>
              <a:ext cx="3552339" cy="3995861"/>
            </a:xfrm>
            <a:prstGeom prst="rect">
              <a:avLst/>
            </a:prstGeom>
            <a:noFill/>
            <a:ln w="9525">
              <a:noFill/>
              <a:miter lim="800000"/>
              <a:headEnd/>
              <a:tailEnd/>
            </a:ln>
          </p:spPr>
          <p:txBody>
            <a:bodyPr>
              <a:spAutoFit/>
            </a:bodyPr>
            <a:lstStyle/>
            <a:p>
              <a:pPr eaLnBrk="0" hangingPunct="0">
                <a:spcBef>
                  <a:spcPts val="1000"/>
                </a:spcBef>
              </a:pPr>
              <a:r>
                <a:rPr lang="ru-RU" sz="1600"/>
                <a:t>Организация исследований в области профессиональной ориентации</a:t>
              </a:r>
            </a:p>
            <a:p>
              <a:pPr eaLnBrk="0" hangingPunct="0">
                <a:spcBef>
                  <a:spcPts val="1000"/>
                </a:spcBef>
              </a:pPr>
              <a:endParaRPr lang="ru-RU" sz="1600"/>
            </a:p>
            <a:p>
              <a:pPr eaLnBrk="0" hangingPunct="0">
                <a:spcBef>
                  <a:spcPts val="1000"/>
                </a:spcBef>
              </a:pPr>
              <a:r>
                <a:rPr lang="ru-RU" sz="1600"/>
                <a:t>Сопровождение профессиональной ориентации обучающихся Архангельской области</a:t>
              </a:r>
            </a:p>
            <a:p>
              <a:pPr eaLnBrk="0" hangingPunct="0">
                <a:spcBef>
                  <a:spcPts val="1000"/>
                </a:spcBef>
              </a:pPr>
              <a:endParaRPr lang="ru-RU" sz="1600"/>
            </a:p>
            <a:p>
              <a:pPr eaLnBrk="0" hangingPunct="0">
                <a:spcBef>
                  <a:spcPts val="1000"/>
                </a:spcBef>
              </a:pPr>
              <a:r>
                <a:rPr lang="ru-RU" sz="1600"/>
                <a:t>Организация мероприятий профессиональной ориентации обучающихся</a:t>
              </a:r>
            </a:p>
          </p:txBody>
        </p:sp>
      </p:grpSp>
      <p:pic>
        <p:nvPicPr>
          <p:cNvPr id="14338" name="Picture 5" descr="E:\!!Мероприятия2013\2013-12-25-Коллегия МОНАО\logo.png"/>
          <p:cNvPicPr>
            <a:picLocks noChangeAspect="1" noChangeArrowheads="1"/>
          </p:cNvPicPr>
          <p:nvPr/>
        </p:nvPicPr>
        <p:blipFill>
          <a:blip r:embed="rId2" cstate="print"/>
          <a:srcRect/>
          <a:stretch>
            <a:fillRect/>
          </a:stretch>
        </p:blipFill>
        <p:spPr bwMode="auto">
          <a:xfrm>
            <a:off x="3305175" y="6381750"/>
            <a:ext cx="2497138" cy="331788"/>
          </a:xfrm>
          <a:prstGeom prst="rect">
            <a:avLst/>
          </a:prstGeom>
          <a:noFill/>
          <a:ln w="9525">
            <a:noFill/>
            <a:miter lim="800000"/>
            <a:headEnd/>
            <a:tailEnd/>
          </a:ln>
        </p:spPr>
      </p:pic>
      <p:grpSp>
        <p:nvGrpSpPr>
          <p:cNvPr id="14339" name="Группа 4"/>
          <p:cNvGrpSpPr>
            <a:grpSpLocks/>
          </p:cNvGrpSpPr>
          <p:nvPr/>
        </p:nvGrpSpPr>
        <p:grpSpPr bwMode="auto">
          <a:xfrm>
            <a:off x="900113" y="1052513"/>
            <a:ext cx="3079750" cy="4497387"/>
            <a:chOff x="899593" y="1729010"/>
            <a:chExt cx="3080047" cy="4496791"/>
          </a:xfrm>
        </p:grpSpPr>
        <p:sp>
          <p:nvSpPr>
            <p:cNvPr id="14340" name="Rectangle 2"/>
            <p:cNvSpPr txBox="1">
              <a:spLocks noChangeArrowheads="1"/>
            </p:cNvSpPr>
            <p:nvPr/>
          </p:nvSpPr>
          <p:spPr bwMode="auto">
            <a:xfrm>
              <a:off x="899593" y="1729010"/>
              <a:ext cx="3080047" cy="3159954"/>
            </a:xfrm>
            <a:prstGeom prst="rect">
              <a:avLst/>
            </a:prstGeom>
            <a:noFill/>
            <a:ln w="9525">
              <a:noFill/>
              <a:miter lim="800000"/>
              <a:headEnd/>
              <a:tailEnd/>
            </a:ln>
          </p:spPr>
          <p:txBody>
            <a:bodyPr anchor="ctr"/>
            <a:lstStyle/>
            <a:p>
              <a:r>
                <a:rPr lang="ru-RU">
                  <a:latin typeface="Calibri" pitchFamily="34" charset="0"/>
                </a:rPr>
                <a:t>Содействие в реализации государственной политики </a:t>
              </a:r>
              <a:r>
                <a:rPr lang="en-US">
                  <a:latin typeface="Calibri" pitchFamily="34" charset="0"/>
                </a:rPr>
                <a:t/>
              </a:r>
              <a:br>
                <a:rPr lang="en-US">
                  <a:latin typeface="Calibri" pitchFamily="34" charset="0"/>
                </a:rPr>
              </a:br>
              <a:r>
                <a:rPr lang="ru-RU">
                  <a:latin typeface="Calibri" pitchFamily="34" charset="0"/>
                </a:rPr>
                <a:t>в сфере профессиональной ориентации обучающихся через реализацию </a:t>
              </a:r>
              <a:r>
                <a:rPr lang="ru-RU" b="1">
                  <a:latin typeface="Calibri" pitchFamily="34" charset="0"/>
                </a:rPr>
                <a:t>механизмов сетевого взаимодействия </a:t>
              </a:r>
              <a:r>
                <a:rPr lang="ru-RU">
                  <a:latin typeface="Calibri" pitchFamily="34" charset="0"/>
                </a:rPr>
                <a:t>организаций и предприятий </a:t>
              </a:r>
              <a:r>
                <a:rPr lang="ru-RU" b="1">
                  <a:latin typeface="Calibri" pitchFamily="34" charset="0"/>
                </a:rPr>
                <a:t>на основе потребностей рынка труда в регионе</a:t>
              </a:r>
            </a:p>
          </p:txBody>
        </p:sp>
        <p:sp>
          <p:nvSpPr>
            <p:cNvPr id="14341" name="Прямоугольник 3"/>
            <p:cNvSpPr>
              <a:spLocks noChangeArrowheads="1"/>
            </p:cNvSpPr>
            <p:nvPr/>
          </p:nvSpPr>
          <p:spPr bwMode="auto">
            <a:xfrm>
              <a:off x="899593" y="4840806"/>
              <a:ext cx="2952327" cy="1384995"/>
            </a:xfrm>
            <a:prstGeom prst="rect">
              <a:avLst/>
            </a:prstGeom>
            <a:noFill/>
            <a:ln w="9525">
              <a:noFill/>
              <a:miter lim="800000"/>
              <a:headEnd/>
              <a:tailEnd/>
            </a:ln>
          </p:spPr>
          <p:txBody>
            <a:bodyPr>
              <a:spAutoFit/>
            </a:bodyPr>
            <a:lstStyle/>
            <a:p>
              <a:r>
                <a:rPr lang="ru-RU" sz="1200">
                  <a:latin typeface="Calibri" pitchFamily="34" charset="0"/>
                </a:rPr>
                <a:t>- Областной закон </a:t>
              </a:r>
              <a:br>
                <a:rPr lang="ru-RU" sz="1200">
                  <a:latin typeface="Calibri" pitchFamily="34" charset="0"/>
                </a:rPr>
              </a:br>
              <a:r>
                <a:rPr lang="ru-RU" sz="1200">
                  <a:latin typeface="Calibri" pitchFamily="34" charset="0"/>
                </a:rPr>
                <a:t>«О профессиональной ориентации и содействии трудоустройству молодежи в Архангельской области» </a:t>
              </a:r>
            </a:p>
            <a:p>
              <a:r>
                <a:rPr lang="ru-RU" sz="1200">
                  <a:latin typeface="Calibri" pitchFamily="34" charset="0"/>
                </a:rPr>
                <a:t>- «Комплексная программа развития профессионального образования в Архангельской области»</a:t>
              </a:r>
            </a:p>
          </p:txBody>
        </p:sp>
      </p:gr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txBox="1">
            <a:spLocks noChangeArrowheads="1"/>
          </p:cNvSpPr>
          <p:nvPr/>
        </p:nvSpPr>
        <p:spPr bwMode="auto">
          <a:xfrm>
            <a:off x="1042988" y="534988"/>
            <a:ext cx="7200900" cy="539750"/>
          </a:xfrm>
          <a:prstGeom prst="rect">
            <a:avLst/>
          </a:prstGeom>
          <a:noFill/>
          <a:ln w="9525">
            <a:noFill/>
            <a:miter lim="800000"/>
            <a:headEnd/>
            <a:tailEnd/>
          </a:ln>
        </p:spPr>
        <p:txBody>
          <a:bodyPr anchor="ctr"/>
          <a:lstStyle/>
          <a:p>
            <a:r>
              <a:rPr lang="ru-RU" sz="2400" b="1">
                <a:latin typeface="Calibri" pitchFamily="34" charset="0"/>
              </a:rPr>
              <a:t>Организация исследований</a:t>
            </a:r>
          </a:p>
        </p:txBody>
      </p:sp>
      <p:pic>
        <p:nvPicPr>
          <p:cNvPr id="15362" name="Picture 5" descr="E:\!!Мероприятия2013\2013-12-25-Коллегия МОНАО\logo.png"/>
          <p:cNvPicPr>
            <a:picLocks noChangeAspect="1" noChangeArrowheads="1"/>
          </p:cNvPicPr>
          <p:nvPr/>
        </p:nvPicPr>
        <p:blipFill>
          <a:blip r:embed="rId2" cstate="print"/>
          <a:srcRect/>
          <a:stretch>
            <a:fillRect/>
          </a:stretch>
        </p:blipFill>
        <p:spPr bwMode="auto">
          <a:xfrm>
            <a:off x="3305175" y="6381750"/>
            <a:ext cx="2497138" cy="331788"/>
          </a:xfrm>
          <a:prstGeom prst="rect">
            <a:avLst/>
          </a:prstGeom>
          <a:noFill/>
          <a:ln w="9525">
            <a:noFill/>
            <a:miter lim="800000"/>
            <a:headEnd/>
            <a:tailEnd/>
          </a:ln>
        </p:spPr>
      </p:pic>
      <p:sp>
        <p:nvSpPr>
          <p:cNvPr id="31" name="Овал 30"/>
          <p:cNvSpPr/>
          <p:nvPr/>
        </p:nvSpPr>
        <p:spPr>
          <a:xfrm>
            <a:off x="3671888" y="2781300"/>
            <a:ext cx="1439862" cy="1439863"/>
          </a:xfrm>
          <a:prstGeom prst="ellipse">
            <a:avLst/>
          </a:prstGeom>
          <a:solidFill>
            <a:schemeClr val="accent6">
              <a:lumMod val="7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32" name="Овал 31"/>
          <p:cNvSpPr/>
          <p:nvPr/>
        </p:nvSpPr>
        <p:spPr>
          <a:xfrm>
            <a:off x="4140200" y="3429000"/>
            <a:ext cx="1439863" cy="1439863"/>
          </a:xfrm>
          <a:prstGeom prst="ellipse">
            <a:avLst/>
          </a:prstGeom>
          <a:solidFill>
            <a:schemeClr val="accent6">
              <a:lumMod val="7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33" name="Овал 32"/>
          <p:cNvSpPr/>
          <p:nvPr/>
        </p:nvSpPr>
        <p:spPr>
          <a:xfrm>
            <a:off x="3203575" y="3429000"/>
            <a:ext cx="1439863" cy="1439863"/>
          </a:xfrm>
          <a:prstGeom prst="ellipse">
            <a:avLst/>
          </a:prstGeom>
          <a:solidFill>
            <a:schemeClr val="accent6">
              <a:lumMod val="7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5366" name="Rectangle 2"/>
          <p:cNvSpPr txBox="1">
            <a:spLocks noChangeArrowheads="1"/>
          </p:cNvSpPr>
          <p:nvPr/>
        </p:nvSpPr>
        <p:spPr bwMode="auto">
          <a:xfrm>
            <a:off x="2627313" y="1989138"/>
            <a:ext cx="3529012" cy="719137"/>
          </a:xfrm>
          <a:prstGeom prst="rect">
            <a:avLst/>
          </a:prstGeom>
          <a:noFill/>
          <a:ln w="9525">
            <a:noFill/>
            <a:miter lim="800000"/>
            <a:headEnd/>
            <a:tailEnd/>
          </a:ln>
        </p:spPr>
        <p:txBody>
          <a:bodyPr anchor="ctr"/>
          <a:lstStyle/>
          <a:p>
            <a:pPr algn="ctr"/>
            <a:r>
              <a:rPr lang="ru-RU">
                <a:latin typeface="Calibri" pitchFamily="34" charset="0"/>
              </a:rPr>
              <a:t>Мониторинг и экспертиза рынка образовательных услуг региона</a:t>
            </a:r>
          </a:p>
        </p:txBody>
      </p:sp>
      <p:sp>
        <p:nvSpPr>
          <p:cNvPr id="15367" name="Rectangle 2"/>
          <p:cNvSpPr txBox="1">
            <a:spLocks noChangeArrowheads="1"/>
          </p:cNvSpPr>
          <p:nvPr/>
        </p:nvSpPr>
        <p:spPr bwMode="auto">
          <a:xfrm>
            <a:off x="5580063" y="3933825"/>
            <a:ext cx="3240087" cy="431800"/>
          </a:xfrm>
          <a:prstGeom prst="rect">
            <a:avLst/>
          </a:prstGeom>
          <a:noFill/>
          <a:ln w="9525">
            <a:noFill/>
            <a:miter lim="800000"/>
            <a:headEnd/>
            <a:tailEnd/>
          </a:ln>
        </p:spPr>
        <p:txBody>
          <a:bodyPr anchor="ctr"/>
          <a:lstStyle/>
          <a:p>
            <a:r>
              <a:rPr lang="ru-RU">
                <a:latin typeface="Calibri" pitchFamily="34" charset="0"/>
              </a:rPr>
              <a:t>Социологические исследования мотивации выбора и профессиональных намерений </a:t>
            </a:r>
          </a:p>
        </p:txBody>
      </p:sp>
      <p:sp>
        <p:nvSpPr>
          <p:cNvPr id="15368" name="Rectangle 2"/>
          <p:cNvSpPr txBox="1">
            <a:spLocks noChangeArrowheads="1"/>
          </p:cNvSpPr>
          <p:nvPr/>
        </p:nvSpPr>
        <p:spPr bwMode="auto">
          <a:xfrm>
            <a:off x="468313" y="3933825"/>
            <a:ext cx="2735262" cy="431800"/>
          </a:xfrm>
          <a:prstGeom prst="rect">
            <a:avLst/>
          </a:prstGeom>
          <a:noFill/>
          <a:ln w="9525">
            <a:noFill/>
            <a:miter lim="800000"/>
            <a:headEnd/>
            <a:tailEnd/>
          </a:ln>
        </p:spPr>
        <p:txBody>
          <a:bodyPr anchor="ctr"/>
          <a:lstStyle/>
          <a:p>
            <a:pPr algn="r"/>
            <a:r>
              <a:rPr lang="ru-RU">
                <a:latin typeface="Calibri" pitchFamily="34" charset="0"/>
              </a:rPr>
              <a:t>Прогноз потенциального оттока выпускников</a:t>
            </a:r>
          </a:p>
        </p:txBody>
      </p:sp>
      <p:sp>
        <p:nvSpPr>
          <p:cNvPr id="34" name="Rectangle 2"/>
          <p:cNvSpPr txBox="1">
            <a:spLocks noChangeArrowheads="1"/>
          </p:cNvSpPr>
          <p:nvPr/>
        </p:nvSpPr>
        <p:spPr>
          <a:xfrm>
            <a:off x="503238" y="534988"/>
            <a:ext cx="539750" cy="539750"/>
          </a:xfrm>
          <a:prstGeom prst="rect">
            <a:avLst/>
          </a:prstGeom>
          <a:solidFill>
            <a:schemeClr val="accent6">
              <a:lumMod val="75000"/>
            </a:schemeClr>
          </a:solidFill>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2400" b="1" dirty="0" smtClean="0">
                <a:solidFill>
                  <a:schemeClr val="bg1"/>
                </a:solidFill>
              </a:rPr>
              <a:t>1</a:t>
            </a:r>
            <a:endParaRPr lang="ru-RU" sz="2400" b="1"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txBox="1">
            <a:spLocks noChangeArrowheads="1"/>
          </p:cNvSpPr>
          <p:nvPr/>
        </p:nvSpPr>
        <p:spPr bwMode="auto">
          <a:xfrm>
            <a:off x="1116013" y="528638"/>
            <a:ext cx="7127875" cy="1100137"/>
          </a:xfrm>
          <a:prstGeom prst="rect">
            <a:avLst/>
          </a:prstGeom>
          <a:noFill/>
          <a:ln w="9525">
            <a:noFill/>
            <a:miter lim="800000"/>
            <a:headEnd/>
            <a:tailEnd/>
          </a:ln>
        </p:spPr>
        <p:txBody>
          <a:bodyPr anchor="ctr"/>
          <a:lstStyle/>
          <a:p>
            <a:r>
              <a:rPr lang="ru-RU" sz="2400" b="1">
                <a:solidFill>
                  <a:srgbClr val="E46C0A"/>
                </a:solidFill>
                <a:latin typeface="Calibri" pitchFamily="34" charset="0"/>
              </a:rPr>
              <a:t>2015 год</a:t>
            </a:r>
          </a:p>
          <a:p>
            <a:r>
              <a:rPr lang="ru-RU" sz="2400" b="1"/>
              <a:t>Социологическое исследование</a:t>
            </a:r>
            <a:r>
              <a:rPr lang="ru-RU" sz="2400" b="1">
                <a:latin typeface="Calibri" pitchFamily="34" charset="0"/>
              </a:rPr>
              <a:t> профессиональных намерений выпускников Архангельской области</a:t>
            </a:r>
          </a:p>
        </p:txBody>
      </p:sp>
      <p:pic>
        <p:nvPicPr>
          <p:cNvPr id="16386" name="Picture 5" descr="E:\!!Мероприятия2013\2013-12-25-Коллегия МОНАО\logo.png"/>
          <p:cNvPicPr>
            <a:picLocks noChangeAspect="1" noChangeArrowheads="1"/>
          </p:cNvPicPr>
          <p:nvPr/>
        </p:nvPicPr>
        <p:blipFill>
          <a:blip r:embed="rId2" cstate="print"/>
          <a:srcRect/>
          <a:stretch>
            <a:fillRect/>
          </a:stretch>
        </p:blipFill>
        <p:spPr bwMode="auto">
          <a:xfrm>
            <a:off x="3305175" y="6381750"/>
            <a:ext cx="2497138" cy="331788"/>
          </a:xfrm>
          <a:prstGeom prst="rect">
            <a:avLst/>
          </a:prstGeom>
          <a:noFill/>
          <a:ln w="9525">
            <a:noFill/>
            <a:miter lim="800000"/>
            <a:headEnd/>
            <a:tailEnd/>
          </a:ln>
        </p:spPr>
      </p:pic>
      <p:graphicFrame>
        <p:nvGraphicFramePr>
          <p:cNvPr id="16410" name="Group 26"/>
          <p:cNvGraphicFramePr>
            <a:graphicFrameLocks noGrp="1"/>
          </p:cNvGraphicFramePr>
          <p:nvPr/>
        </p:nvGraphicFramePr>
        <p:xfrm>
          <a:off x="569913" y="2205038"/>
          <a:ext cx="7747000" cy="1892808"/>
        </p:xfrm>
        <a:graphic>
          <a:graphicData uri="http://schemas.openxmlformats.org/drawingml/2006/table">
            <a:tbl>
              <a:tblPr/>
              <a:tblGrid>
                <a:gridCol w="2243137"/>
                <a:gridCol w="2297113"/>
                <a:gridCol w="3206750"/>
              </a:tblGrid>
              <a:tr h="582613">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800" b="1" i="0" u="none" strike="noStrike" cap="none" normalizeH="0" baseline="0" smtClean="0">
                          <a:ln>
                            <a:noFill/>
                          </a:ln>
                          <a:solidFill>
                            <a:schemeClr val="tx1"/>
                          </a:solidFill>
                          <a:effectLst/>
                          <a:latin typeface="Calibri" pitchFamily="34" charset="0"/>
                          <a:cs typeface="Arial" charset="0"/>
                        </a:rPr>
                        <a:t> </a:t>
                      </a:r>
                      <a:endParaRPr kumimoji="0" lang="ru-RU" sz="18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a:noFill/>
                    </a:lnL>
                    <a:lnR>
                      <a:noFill/>
                    </a:lnR>
                    <a:lnT>
                      <a:noFill/>
                    </a:lnT>
                    <a:lnB w="12700" cap="flat" cmpd="sng" algn="ctr">
                      <a:solidFill>
                        <a:srgbClr val="F7964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800" b="1" i="0" u="none" strike="noStrike" cap="none" normalizeH="0" baseline="0" smtClean="0">
                          <a:ln>
                            <a:noFill/>
                          </a:ln>
                          <a:solidFill>
                            <a:schemeClr val="tx1"/>
                          </a:solidFill>
                          <a:effectLst/>
                          <a:latin typeface="Calibri" pitchFamily="34" charset="0"/>
                          <a:cs typeface="Arial" charset="0"/>
                        </a:rPr>
                        <a:t>Количество </a:t>
                      </a:r>
                      <a:br>
                        <a:rPr kumimoji="0" lang="ru-RU" sz="1800" b="1" i="0" u="none" strike="noStrike" cap="none" normalizeH="0" baseline="0" smtClean="0">
                          <a:ln>
                            <a:noFill/>
                          </a:ln>
                          <a:solidFill>
                            <a:schemeClr val="tx1"/>
                          </a:solidFill>
                          <a:effectLst/>
                          <a:latin typeface="Calibri" pitchFamily="34" charset="0"/>
                          <a:cs typeface="Arial" charset="0"/>
                        </a:rPr>
                      </a:br>
                      <a:r>
                        <a:rPr kumimoji="0" lang="ru-RU" sz="1800" b="1" i="0" u="none" strike="noStrike" cap="none" normalizeH="0" baseline="0" smtClean="0">
                          <a:ln>
                            <a:noFill/>
                          </a:ln>
                          <a:solidFill>
                            <a:schemeClr val="tx1"/>
                          </a:solidFill>
                          <a:effectLst/>
                          <a:latin typeface="Calibri" pitchFamily="34" charset="0"/>
                          <a:cs typeface="Arial" charset="0"/>
                        </a:rPr>
                        <a:t>выпускников</a:t>
                      </a:r>
                      <a:endParaRPr kumimoji="0" lang="ru-RU" sz="18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a:noFill/>
                    </a:lnL>
                    <a:lnR>
                      <a:noFill/>
                    </a:lnR>
                    <a:lnT>
                      <a:noFill/>
                    </a:lnT>
                    <a:lnB w="12700" cap="flat" cmpd="sng" algn="ctr">
                      <a:solidFill>
                        <a:srgbClr val="F7964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800" b="1" i="0" u="none" strike="noStrike" cap="none" normalizeH="0" baseline="0" smtClean="0">
                          <a:ln>
                            <a:noFill/>
                          </a:ln>
                          <a:solidFill>
                            <a:schemeClr val="tx1"/>
                          </a:solidFill>
                          <a:effectLst/>
                          <a:latin typeface="Calibri" pitchFamily="34" charset="0"/>
                          <a:cs typeface="Arial" charset="0"/>
                        </a:rPr>
                        <a:t>Приняли участие </a:t>
                      </a:r>
                      <a:br>
                        <a:rPr kumimoji="0" lang="ru-RU" sz="1800" b="1" i="0" u="none" strike="noStrike" cap="none" normalizeH="0" baseline="0" smtClean="0">
                          <a:ln>
                            <a:noFill/>
                          </a:ln>
                          <a:solidFill>
                            <a:schemeClr val="tx1"/>
                          </a:solidFill>
                          <a:effectLst/>
                          <a:latin typeface="Calibri" pitchFamily="34" charset="0"/>
                          <a:cs typeface="Arial" charset="0"/>
                        </a:rPr>
                      </a:br>
                      <a:r>
                        <a:rPr kumimoji="0" lang="ru-RU" sz="1800" b="1" i="0" u="none" strike="noStrike" cap="none" normalizeH="0" baseline="0" smtClean="0">
                          <a:ln>
                            <a:noFill/>
                          </a:ln>
                          <a:solidFill>
                            <a:schemeClr val="tx1"/>
                          </a:solidFill>
                          <a:effectLst/>
                          <a:latin typeface="Calibri" pitchFamily="34" charset="0"/>
                          <a:cs typeface="Arial" charset="0"/>
                        </a:rPr>
                        <a:t>в мониторинге </a:t>
                      </a:r>
                      <a:endParaRPr kumimoji="0" lang="ru-RU" sz="18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a:noFill/>
                    </a:lnL>
                    <a:lnR>
                      <a:noFill/>
                    </a:lnR>
                    <a:lnT>
                      <a:noFill/>
                    </a:lnT>
                    <a:lnB w="12700" cap="flat" cmpd="sng" algn="ctr">
                      <a:solidFill>
                        <a:srgbClr val="F79646"/>
                      </a:solidFill>
                      <a:prstDash val="solid"/>
                      <a:round/>
                      <a:headEnd type="none" w="med" len="med"/>
                      <a:tailEnd type="none" w="med" len="med"/>
                    </a:lnB>
                    <a:lnTlToBr>
                      <a:noFill/>
                    </a:lnTlToBr>
                    <a:lnBlToTr>
                      <a:noFill/>
                    </a:lnBlToTr>
                    <a:noFill/>
                  </a:tcPr>
                </a:tc>
              </a:tr>
              <a:tr h="292100">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800" b="1" i="0" u="none" strike="noStrike" cap="none" normalizeH="0" baseline="0" smtClean="0">
                          <a:ln>
                            <a:noFill/>
                          </a:ln>
                          <a:solidFill>
                            <a:schemeClr val="tx1"/>
                          </a:solidFill>
                          <a:effectLst/>
                          <a:latin typeface="Calibri" pitchFamily="34" charset="0"/>
                          <a:cs typeface="Arial" charset="0"/>
                        </a:rPr>
                        <a:t>Всего</a:t>
                      </a:r>
                      <a:endParaRPr kumimoji="0" lang="ru-RU" sz="18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a:noFill/>
                    </a:lnL>
                    <a:lnR>
                      <a:noFill/>
                    </a:lnR>
                    <a:lnT w="12700" cap="flat" cmpd="sng" algn="ctr">
                      <a:solidFill>
                        <a:srgbClr val="F79646"/>
                      </a:solidFill>
                      <a:prstDash val="solid"/>
                      <a:round/>
                      <a:headEnd type="none" w="med" len="med"/>
                      <a:tailEnd type="none" w="med" len="med"/>
                    </a:lnT>
                    <a:lnB>
                      <a:noFill/>
                    </a:lnB>
                    <a:lnTlToBr>
                      <a:noFill/>
                    </a:lnTlToBr>
                    <a:lnBlToTr>
                      <a:noFill/>
                    </a:lnBlToTr>
                    <a:solidFill>
                      <a:srgbClr val="F79646">
                        <a:alpha val="20000"/>
                      </a:srgbClr>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800" b="0" i="0" u="none" strike="noStrike" cap="none" normalizeH="0" baseline="0" smtClean="0">
                          <a:ln>
                            <a:noFill/>
                          </a:ln>
                          <a:solidFill>
                            <a:schemeClr val="tx1"/>
                          </a:solidFill>
                          <a:effectLst/>
                          <a:latin typeface="Calibri" pitchFamily="34" charset="0"/>
                          <a:cs typeface="Arial" charset="0"/>
                        </a:rPr>
                        <a:t>15 045 чел.</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a:noFill/>
                    </a:lnL>
                    <a:lnR>
                      <a:noFill/>
                    </a:lnR>
                    <a:lnT w="12700" cap="flat" cmpd="sng" algn="ctr">
                      <a:solidFill>
                        <a:srgbClr val="F79646"/>
                      </a:solidFill>
                      <a:prstDash val="solid"/>
                      <a:round/>
                      <a:headEnd type="none" w="med" len="med"/>
                      <a:tailEnd type="none" w="med" len="med"/>
                    </a:lnT>
                    <a:lnB>
                      <a:noFill/>
                    </a:lnB>
                    <a:lnTlToBr>
                      <a:noFill/>
                    </a:lnTlToBr>
                    <a:lnBlToTr>
                      <a:noFill/>
                    </a:lnBlToTr>
                    <a:solidFill>
                      <a:srgbClr val="F79646">
                        <a:alpha val="20000"/>
                      </a:srgbClr>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800" b="0" i="0" u="none" strike="noStrike" cap="none" normalizeH="0" baseline="0" smtClean="0">
                          <a:ln>
                            <a:noFill/>
                          </a:ln>
                          <a:solidFill>
                            <a:schemeClr val="tx1"/>
                          </a:solidFill>
                          <a:effectLst/>
                          <a:latin typeface="Calibri" pitchFamily="34" charset="0"/>
                          <a:cs typeface="Arial" charset="0"/>
                        </a:rPr>
                        <a:t>5 647  чел. (37,5% )</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a:noFill/>
                    </a:lnL>
                    <a:lnR>
                      <a:noFill/>
                    </a:lnR>
                    <a:lnT w="12700" cap="flat" cmpd="sng" algn="ctr">
                      <a:solidFill>
                        <a:srgbClr val="F79646"/>
                      </a:solidFill>
                      <a:prstDash val="solid"/>
                      <a:round/>
                      <a:headEnd type="none" w="med" len="med"/>
                      <a:tailEnd type="none" w="med" len="med"/>
                    </a:lnT>
                    <a:lnB>
                      <a:noFill/>
                    </a:lnB>
                    <a:lnTlToBr>
                      <a:noFill/>
                    </a:lnTlToBr>
                    <a:lnBlToTr>
                      <a:noFill/>
                    </a:lnBlToTr>
                    <a:solidFill>
                      <a:srgbClr val="F79646">
                        <a:alpha val="20000"/>
                      </a:srgbClr>
                    </a:solidFill>
                  </a:tcPr>
                </a:tc>
              </a:tr>
              <a:tr h="292100">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800" b="1" i="0" u="none" strike="noStrike" cap="none" normalizeH="0" baseline="0" smtClean="0">
                          <a:ln>
                            <a:noFill/>
                          </a:ln>
                          <a:solidFill>
                            <a:schemeClr val="tx1"/>
                          </a:solidFill>
                          <a:effectLst/>
                          <a:latin typeface="Calibri" pitchFamily="34" charset="0"/>
                          <a:cs typeface="Arial" charset="0"/>
                        </a:rPr>
                        <a:t>9 класс</a:t>
                      </a:r>
                      <a:endParaRPr kumimoji="0" lang="ru-RU" sz="18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800" b="0" i="0" u="none" strike="noStrike" cap="none" normalizeH="0" baseline="0" smtClean="0">
                          <a:ln>
                            <a:noFill/>
                          </a:ln>
                          <a:solidFill>
                            <a:schemeClr val="tx1"/>
                          </a:solidFill>
                          <a:effectLst/>
                          <a:latin typeface="Calibri" pitchFamily="34" charset="0"/>
                          <a:cs typeface="Arial" charset="0"/>
                        </a:rPr>
                        <a:t>9 762 чел.</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800" b="0" i="0" u="none" strike="noStrike" cap="none" normalizeH="0" baseline="0" smtClean="0">
                          <a:ln>
                            <a:noFill/>
                          </a:ln>
                          <a:solidFill>
                            <a:schemeClr val="tx1"/>
                          </a:solidFill>
                          <a:effectLst/>
                          <a:latin typeface="Calibri" pitchFamily="34" charset="0"/>
                          <a:cs typeface="Arial" charset="0"/>
                        </a:rPr>
                        <a:t>3 674 чел. (37,6%)</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290513">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800" b="1" i="0" u="none" strike="noStrike" cap="none" normalizeH="0" baseline="0" smtClean="0">
                          <a:ln>
                            <a:noFill/>
                          </a:ln>
                          <a:solidFill>
                            <a:schemeClr val="tx1"/>
                          </a:solidFill>
                          <a:effectLst/>
                          <a:latin typeface="Calibri" pitchFamily="34" charset="0"/>
                          <a:cs typeface="Arial" charset="0"/>
                        </a:rPr>
                        <a:t>11 класс</a:t>
                      </a:r>
                      <a:endParaRPr kumimoji="0" lang="ru-RU" sz="18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F79646">
                        <a:alpha val="20000"/>
                      </a:srgbClr>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800" b="0" i="0" u="none" strike="noStrike" cap="none" normalizeH="0" baseline="0" smtClean="0">
                          <a:ln>
                            <a:noFill/>
                          </a:ln>
                          <a:solidFill>
                            <a:schemeClr val="tx1"/>
                          </a:solidFill>
                          <a:effectLst/>
                          <a:latin typeface="Calibri" pitchFamily="34" charset="0"/>
                          <a:cs typeface="Arial" charset="0"/>
                        </a:rPr>
                        <a:t>5 283 чел.</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F79646">
                        <a:alpha val="20000"/>
                      </a:srgbClr>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800" b="0" i="0" u="none" strike="noStrike" cap="none" normalizeH="0" baseline="0" smtClean="0">
                          <a:ln>
                            <a:noFill/>
                          </a:ln>
                          <a:solidFill>
                            <a:schemeClr val="tx1"/>
                          </a:solidFill>
                          <a:effectLst/>
                          <a:latin typeface="Calibri" pitchFamily="34" charset="0"/>
                          <a:cs typeface="Arial" charset="0"/>
                        </a:rPr>
                        <a:t>1 973 чел. (37,3%)</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F79646">
                        <a:alpha val="20000"/>
                      </a:srgbClr>
                    </a:solidFill>
                  </a:tcPr>
                </a:tc>
              </a:tr>
              <a:tr h="290513">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800" b="1" i="0" u="none" strike="noStrike" cap="none" normalizeH="0" baseline="0" smtClean="0">
                          <a:ln>
                            <a:noFill/>
                          </a:ln>
                          <a:solidFill>
                            <a:schemeClr val="tx1"/>
                          </a:solidFill>
                          <a:effectLst/>
                          <a:latin typeface="Calibri" pitchFamily="34" charset="0"/>
                          <a:cs typeface="Arial" charset="0"/>
                        </a:rPr>
                        <a:t>Родители</a:t>
                      </a:r>
                      <a:endParaRPr kumimoji="0" lang="ru-RU" sz="18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a:noFill/>
                    </a:lnL>
                    <a:lnR>
                      <a:noFill/>
                    </a:lnR>
                    <a:lnT>
                      <a:noFill/>
                    </a:lnT>
                    <a:lnB w="12700" cap="flat" cmpd="sng" algn="ctr">
                      <a:solidFill>
                        <a:srgbClr val="F7964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800" b="0" i="0" u="none" strike="noStrike" cap="none" normalizeH="0" baseline="0" smtClean="0">
                          <a:ln>
                            <a:noFill/>
                          </a:ln>
                          <a:solidFill>
                            <a:schemeClr val="tx1"/>
                          </a:solidFill>
                          <a:effectLst/>
                          <a:latin typeface="Calibri" pitchFamily="34" charset="0"/>
                          <a:cs typeface="Arial" charset="0"/>
                        </a:rPr>
                        <a:t> </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a:noFill/>
                    </a:lnL>
                    <a:lnR>
                      <a:noFill/>
                    </a:lnR>
                    <a:lnT>
                      <a:noFill/>
                    </a:lnT>
                    <a:lnB w="12700" cap="flat" cmpd="sng" algn="ctr">
                      <a:solidFill>
                        <a:srgbClr val="F7964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800" b="0" i="0" u="none" strike="noStrike" cap="none" normalizeH="0" baseline="0" smtClean="0">
                          <a:ln>
                            <a:noFill/>
                          </a:ln>
                          <a:solidFill>
                            <a:schemeClr val="tx1"/>
                          </a:solidFill>
                          <a:effectLst/>
                          <a:latin typeface="Calibri" pitchFamily="34" charset="0"/>
                          <a:cs typeface="Arial" charset="0"/>
                        </a:rPr>
                        <a:t>3 577 чел.</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a:noFill/>
                    </a:lnL>
                    <a:lnR>
                      <a:noFill/>
                    </a:lnR>
                    <a:lnT>
                      <a:noFill/>
                    </a:lnT>
                    <a:lnB w="12700" cap="flat" cmpd="sng" algn="ctr">
                      <a:solidFill>
                        <a:srgbClr val="F79646"/>
                      </a:solidFill>
                      <a:prstDash val="solid"/>
                      <a:round/>
                      <a:headEnd type="none" w="med" len="med"/>
                      <a:tailEnd type="none" w="med" len="med"/>
                    </a:lnB>
                    <a:lnTlToBr>
                      <a:noFill/>
                    </a:lnTlToBr>
                    <a:lnBlToTr>
                      <a:noFill/>
                    </a:lnBlToTr>
                    <a:noFill/>
                  </a:tcPr>
                </a:tc>
              </a:tr>
            </a:tbl>
          </a:graphicData>
        </a:graphic>
      </p:graphicFrame>
      <p:grpSp>
        <p:nvGrpSpPr>
          <p:cNvPr id="16405" name="Группа 12"/>
          <p:cNvGrpSpPr>
            <a:grpSpLocks/>
          </p:cNvGrpSpPr>
          <p:nvPr/>
        </p:nvGrpSpPr>
        <p:grpSpPr bwMode="auto">
          <a:xfrm>
            <a:off x="539750" y="4292600"/>
            <a:ext cx="7777163" cy="1800225"/>
            <a:chOff x="539552" y="4005064"/>
            <a:chExt cx="7776864" cy="1800200"/>
          </a:xfrm>
        </p:grpSpPr>
        <p:sp>
          <p:nvSpPr>
            <p:cNvPr id="16407" name="Rectangle 2"/>
            <p:cNvSpPr txBox="1">
              <a:spLocks noChangeArrowheads="1"/>
            </p:cNvSpPr>
            <p:nvPr/>
          </p:nvSpPr>
          <p:spPr bwMode="auto">
            <a:xfrm>
              <a:off x="539552" y="4005064"/>
              <a:ext cx="7632848" cy="1800200"/>
            </a:xfrm>
            <a:prstGeom prst="rect">
              <a:avLst/>
            </a:prstGeom>
            <a:noFill/>
            <a:ln w="9525">
              <a:noFill/>
              <a:miter lim="800000"/>
              <a:headEnd/>
              <a:tailEnd/>
            </a:ln>
          </p:spPr>
          <p:txBody>
            <a:bodyPr/>
            <a:lstStyle/>
            <a:p>
              <a:r>
                <a:rPr lang="ru-RU" b="1">
                  <a:latin typeface="Calibri" pitchFamily="34" charset="0"/>
                </a:rPr>
                <a:t>География исследования:</a:t>
              </a:r>
            </a:p>
            <a:p>
              <a:r>
                <a:rPr lang="ru-RU" sz="1600">
                  <a:latin typeface="Calibri" pitchFamily="34" charset="0"/>
                </a:rPr>
                <a:t>г.Коряжма, Пинежский район, Котласский район, г.Северодвинск, Коношский район, Няндомский район, Онежский район, Плесецкий район, г. Котлас, Вилегодский район, Приморский район, Верхнетоемский район, Виноградовский район, Мезенский район, г. Новодвинск, Холмогорский район, Вельский район, Устьянский район, г. Архангельск</a:t>
              </a:r>
            </a:p>
          </p:txBody>
        </p:sp>
        <p:cxnSp>
          <p:nvCxnSpPr>
            <p:cNvPr id="10" name="Прямая соединительная линия 9"/>
            <p:cNvCxnSpPr/>
            <p:nvPr/>
          </p:nvCxnSpPr>
          <p:spPr>
            <a:xfrm>
              <a:off x="610987" y="5733828"/>
              <a:ext cx="7705429" cy="0"/>
            </a:xfrm>
            <a:prstGeom prst="line">
              <a:avLst/>
            </a:prstGeom>
            <a:ln w="127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34" name="Rectangle 2"/>
          <p:cNvSpPr txBox="1">
            <a:spLocks noChangeArrowheads="1"/>
          </p:cNvSpPr>
          <p:nvPr/>
        </p:nvSpPr>
        <p:spPr>
          <a:xfrm>
            <a:off x="503238" y="534988"/>
            <a:ext cx="539750" cy="539750"/>
          </a:xfrm>
          <a:prstGeom prst="rect">
            <a:avLst/>
          </a:prstGeom>
          <a:solidFill>
            <a:schemeClr val="accent6">
              <a:lumMod val="75000"/>
            </a:schemeClr>
          </a:solidFill>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2400" b="1" dirty="0" smtClean="0">
                <a:solidFill>
                  <a:schemeClr val="bg1"/>
                </a:solidFill>
              </a:rPr>
              <a:t>1</a:t>
            </a:r>
            <a:endParaRPr lang="ru-RU" sz="2400" b="1"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Прямоугольник 57"/>
          <p:cNvSpPr/>
          <p:nvPr/>
        </p:nvSpPr>
        <p:spPr>
          <a:xfrm flipH="1">
            <a:off x="5011738" y="2276475"/>
            <a:ext cx="3541712" cy="3313113"/>
          </a:xfrm>
          <a:prstGeom prst="rect">
            <a:avLst/>
          </a:prstGeom>
          <a:gradFill flip="none" rotWithShape="1">
            <a:gsLst>
              <a:gs pos="0">
                <a:schemeClr val="accent6">
                  <a:lumMod val="40000"/>
                  <a:lumOff val="60000"/>
                </a:schemeClr>
              </a:gs>
              <a:gs pos="47000">
                <a:schemeClr val="bg1">
                  <a:alpha val="0"/>
                </a:schemeClr>
              </a:gs>
              <a:gs pos="100000">
                <a:schemeClr val="bg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072" name="Прямоугольник 2071"/>
          <p:cNvSpPr/>
          <p:nvPr/>
        </p:nvSpPr>
        <p:spPr>
          <a:xfrm>
            <a:off x="2263775" y="2276475"/>
            <a:ext cx="2630488" cy="3313113"/>
          </a:xfrm>
          <a:prstGeom prst="rect">
            <a:avLst/>
          </a:prstGeom>
          <a:gradFill flip="none" rotWithShape="1">
            <a:gsLst>
              <a:gs pos="0">
                <a:schemeClr val="accent5">
                  <a:lumMod val="40000"/>
                  <a:lumOff val="60000"/>
                </a:schemeClr>
              </a:gs>
              <a:gs pos="53000">
                <a:schemeClr val="bg1">
                  <a:alpha val="0"/>
                </a:schemeClr>
              </a:gs>
              <a:gs pos="100000">
                <a:schemeClr val="bg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4" name="Rectangle 2"/>
          <p:cNvSpPr txBox="1">
            <a:spLocks noChangeArrowheads="1"/>
          </p:cNvSpPr>
          <p:nvPr/>
        </p:nvSpPr>
        <p:spPr>
          <a:xfrm>
            <a:off x="1258888" y="485775"/>
            <a:ext cx="6985000" cy="782638"/>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ru-RU" sz="2400" b="1" dirty="0" smtClean="0">
                <a:solidFill>
                  <a:schemeClr val="accent6">
                    <a:lumMod val="75000"/>
                  </a:schemeClr>
                </a:solidFill>
              </a:rPr>
              <a:t>2015 год</a:t>
            </a:r>
          </a:p>
          <a:p>
            <a:pPr algn="l" fontAlgn="auto">
              <a:spcAft>
                <a:spcPts val="0"/>
              </a:spcAft>
              <a:defRPr/>
            </a:pPr>
            <a:r>
              <a:rPr lang="ru-RU" sz="2400" b="1" dirty="0" smtClean="0"/>
              <a:t>Профессиональные намерения выпускников, %</a:t>
            </a:r>
            <a:endParaRPr lang="ru-RU" sz="2400" b="1" dirty="0"/>
          </a:p>
        </p:txBody>
      </p:sp>
      <p:pic>
        <p:nvPicPr>
          <p:cNvPr id="17412" name="Picture 5" descr="E:\!!Мероприятия2013\2013-12-25-Коллегия МОНАО\logo.png"/>
          <p:cNvPicPr>
            <a:picLocks noChangeAspect="1" noChangeArrowheads="1"/>
          </p:cNvPicPr>
          <p:nvPr/>
        </p:nvPicPr>
        <p:blipFill>
          <a:blip r:embed="rId2" cstate="print"/>
          <a:srcRect/>
          <a:stretch>
            <a:fillRect/>
          </a:stretch>
        </p:blipFill>
        <p:spPr bwMode="auto">
          <a:xfrm>
            <a:off x="3305175" y="6381750"/>
            <a:ext cx="2497138" cy="331788"/>
          </a:xfrm>
          <a:prstGeom prst="rect">
            <a:avLst/>
          </a:prstGeom>
          <a:noFill/>
          <a:ln w="9525">
            <a:noFill/>
            <a:miter lim="800000"/>
            <a:headEnd/>
            <a:tailEnd/>
          </a:ln>
        </p:spPr>
      </p:pic>
      <p:grpSp>
        <p:nvGrpSpPr>
          <p:cNvPr id="17413" name="Группа 2069"/>
          <p:cNvGrpSpPr>
            <a:grpSpLocks/>
          </p:cNvGrpSpPr>
          <p:nvPr/>
        </p:nvGrpSpPr>
        <p:grpSpPr bwMode="auto">
          <a:xfrm>
            <a:off x="77788" y="2276475"/>
            <a:ext cx="8867775" cy="3313113"/>
            <a:chOff x="327447" y="2080523"/>
            <a:chExt cx="8467338" cy="3130318"/>
          </a:xfrm>
        </p:grpSpPr>
        <p:sp>
          <p:nvSpPr>
            <p:cNvPr id="4" name="Rectangle 6"/>
            <p:cNvSpPr>
              <a:spLocks noChangeArrowheads="1"/>
            </p:cNvSpPr>
            <p:nvPr/>
          </p:nvSpPr>
          <p:spPr bwMode="auto">
            <a:xfrm>
              <a:off x="4802130" y="2139020"/>
              <a:ext cx="115202" cy="328480"/>
            </a:xfrm>
            <a:prstGeom prst="rect">
              <a:avLst/>
            </a:prstGeom>
            <a:solidFill>
              <a:schemeClr val="accent5">
                <a:lumMod val="75000"/>
              </a:schemeClr>
            </a:solidFill>
            <a:ln>
              <a:noFill/>
            </a:ln>
          </p:spPr>
          <p:txBody>
            <a:bodyPr/>
            <a:lstStyle/>
            <a:p>
              <a:pPr fontAlgn="auto">
                <a:spcBef>
                  <a:spcPts val="0"/>
                </a:spcBef>
                <a:spcAft>
                  <a:spcPts val="0"/>
                </a:spcAft>
                <a:defRPr/>
              </a:pPr>
              <a:endParaRPr lang="ru-RU">
                <a:latin typeface="+mn-lt"/>
                <a:cs typeface="+mn-cs"/>
              </a:endParaRPr>
            </a:p>
          </p:txBody>
        </p:sp>
        <p:sp>
          <p:nvSpPr>
            <p:cNvPr id="5" name="Rectangle 7"/>
            <p:cNvSpPr>
              <a:spLocks noChangeArrowheads="1"/>
            </p:cNvSpPr>
            <p:nvPr/>
          </p:nvSpPr>
          <p:spPr bwMode="auto">
            <a:xfrm>
              <a:off x="4491388" y="2585994"/>
              <a:ext cx="425944" cy="329981"/>
            </a:xfrm>
            <a:prstGeom prst="rect">
              <a:avLst/>
            </a:prstGeom>
            <a:solidFill>
              <a:schemeClr val="accent5">
                <a:lumMod val="75000"/>
              </a:schemeClr>
            </a:solidFill>
            <a:ln>
              <a:noFill/>
            </a:ln>
          </p:spPr>
          <p:txBody>
            <a:bodyPr/>
            <a:lstStyle/>
            <a:p>
              <a:pPr fontAlgn="auto">
                <a:spcBef>
                  <a:spcPts val="0"/>
                </a:spcBef>
                <a:spcAft>
                  <a:spcPts val="0"/>
                </a:spcAft>
                <a:defRPr/>
              </a:pPr>
              <a:endParaRPr lang="ru-RU">
                <a:latin typeface="+mn-lt"/>
                <a:cs typeface="+mn-cs"/>
              </a:endParaRPr>
            </a:p>
          </p:txBody>
        </p:sp>
        <p:sp>
          <p:nvSpPr>
            <p:cNvPr id="6" name="Rectangle 8"/>
            <p:cNvSpPr>
              <a:spLocks noChangeArrowheads="1"/>
            </p:cNvSpPr>
            <p:nvPr/>
          </p:nvSpPr>
          <p:spPr bwMode="auto">
            <a:xfrm>
              <a:off x="3944180" y="3032968"/>
              <a:ext cx="973153" cy="328480"/>
            </a:xfrm>
            <a:prstGeom prst="rect">
              <a:avLst/>
            </a:prstGeom>
            <a:solidFill>
              <a:schemeClr val="accent5">
                <a:lumMod val="75000"/>
              </a:schemeClr>
            </a:solidFill>
            <a:ln>
              <a:noFill/>
            </a:ln>
          </p:spPr>
          <p:txBody>
            <a:bodyPr/>
            <a:lstStyle/>
            <a:p>
              <a:pPr fontAlgn="auto">
                <a:spcBef>
                  <a:spcPts val="0"/>
                </a:spcBef>
                <a:spcAft>
                  <a:spcPts val="0"/>
                </a:spcAft>
                <a:defRPr/>
              </a:pPr>
              <a:endParaRPr lang="ru-RU">
                <a:latin typeface="+mn-lt"/>
                <a:cs typeface="+mn-cs"/>
              </a:endParaRPr>
            </a:p>
          </p:txBody>
        </p:sp>
        <p:sp>
          <p:nvSpPr>
            <p:cNvPr id="7" name="Rectangle 9"/>
            <p:cNvSpPr>
              <a:spLocks noChangeArrowheads="1"/>
            </p:cNvSpPr>
            <p:nvPr/>
          </p:nvSpPr>
          <p:spPr bwMode="auto">
            <a:xfrm>
              <a:off x="3507625" y="3481441"/>
              <a:ext cx="1409707" cy="328481"/>
            </a:xfrm>
            <a:prstGeom prst="rect">
              <a:avLst/>
            </a:prstGeom>
            <a:solidFill>
              <a:schemeClr val="accent5">
                <a:lumMod val="75000"/>
              </a:schemeClr>
            </a:solidFill>
            <a:ln>
              <a:noFill/>
            </a:ln>
          </p:spPr>
          <p:txBody>
            <a:bodyPr/>
            <a:lstStyle/>
            <a:p>
              <a:pPr fontAlgn="auto">
                <a:spcBef>
                  <a:spcPts val="0"/>
                </a:spcBef>
                <a:spcAft>
                  <a:spcPts val="0"/>
                </a:spcAft>
                <a:defRPr/>
              </a:pPr>
              <a:endParaRPr lang="ru-RU">
                <a:latin typeface="+mn-lt"/>
                <a:cs typeface="+mn-cs"/>
              </a:endParaRPr>
            </a:p>
          </p:txBody>
        </p:sp>
        <p:sp>
          <p:nvSpPr>
            <p:cNvPr id="9" name="Rectangle 10"/>
            <p:cNvSpPr>
              <a:spLocks noChangeArrowheads="1"/>
            </p:cNvSpPr>
            <p:nvPr/>
          </p:nvSpPr>
          <p:spPr bwMode="auto">
            <a:xfrm>
              <a:off x="2951321" y="3929916"/>
              <a:ext cx="1966011" cy="328480"/>
            </a:xfrm>
            <a:prstGeom prst="rect">
              <a:avLst/>
            </a:prstGeom>
            <a:solidFill>
              <a:schemeClr val="accent5">
                <a:lumMod val="75000"/>
              </a:schemeClr>
            </a:solidFill>
            <a:ln>
              <a:noFill/>
            </a:ln>
          </p:spPr>
          <p:txBody>
            <a:bodyPr/>
            <a:lstStyle/>
            <a:p>
              <a:pPr fontAlgn="auto">
                <a:spcBef>
                  <a:spcPts val="0"/>
                </a:spcBef>
                <a:spcAft>
                  <a:spcPts val="0"/>
                </a:spcAft>
                <a:defRPr/>
              </a:pPr>
              <a:endParaRPr lang="ru-RU">
                <a:latin typeface="+mn-lt"/>
                <a:cs typeface="+mn-cs"/>
              </a:endParaRPr>
            </a:p>
          </p:txBody>
        </p:sp>
        <p:sp>
          <p:nvSpPr>
            <p:cNvPr id="10" name="Rectangle 11"/>
            <p:cNvSpPr>
              <a:spLocks noChangeArrowheads="1"/>
            </p:cNvSpPr>
            <p:nvPr/>
          </p:nvSpPr>
          <p:spPr bwMode="auto">
            <a:xfrm>
              <a:off x="2792161" y="4375389"/>
              <a:ext cx="2125171" cy="329981"/>
            </a:xfrm>
            <a:prstGeom prst="rect">
              <a:avLst/>
            </a:prstGeom>
            <a:solidFill>
              <a:schemeClr val="accent5">
                <a:lumMod val="75000"/>
              </a:schemeClr>
            </a:solidFill>
            <a:ln>
              <a:noFill/>
            </a:ln>
          </p:spPr>
          <p:txBody>
            <a:bodyPr/>
            <a:lstStyle/>
            <a:p>
              <a:pPr fontAlgn="auto">
                <a:spcBef>
                  <a:spcPts val="0"/>
                </a:spcBef>
                <a:spcAft>
                  <a:spcPts val="0"/>
                </a:spcAft>
                <a:defRPr/>
              </a:pPr>
              <a:endParaRPr lang="ru-RU">
                <a:latin typeface="+mn-lt"/>
                <a:cs typeface="+mn-cs"/>
              </a:endParaRPr>
            </a:p>
          </p:txBody>
        </p:sp>
        <p:sp>
          <p:nvSpPr>
            <p:cNvPr id="11" name="Rectangle 12"/>
            <p:cNvSpPr>
              <a:spLocks noChangeArrowheads="1"/>
            </p:cNvSpPr>
            <p:nvPr/>
          </p:nvSpPr>
          <p:spPr bwMode="auto">
            <a:xfrm>
              <a:off x="1253609" y="4823864"/>
              <a:ext cx="3663723" cy="328480"/>
            </a:xfrm>
            <a:prstGeom prst="rect">
              <a:avLst/>
            </a:prstGeom>
            <a:solidFill>
              <a:schemeClr val="accent5">
                <a:lumMod val="75000"/>
              </a:schemeClr>
            </a:solidFill>
            <a:ln>
              <a:noFill/>
            </a:ln>
          </p:spPr>
          <p:txBody>
            <a:bodyPr/>
            <a:lstStyle/>
            <a:p>
              <a:pPr fontAlgn="auto">
                <a:spcBef>
                  <a:spcPts val="0"/>
                </a:spcBef>
                <a:spcAft>
                  <a:spcPts val="0"/>
                </a:spcAft>
                <a:defRPr/>
              </a:pPr>
              <a:endParaRPr lang="ru-RU">
                <a:latin typeface="+mn-lt"/>
                <a:cs typeface="+mn-cs"/>
              </a:endParaRPr>
            </a:p>
          </p:txBody>
        </p:sp>
        <p:sp>
          <p:nvSpPr>
            <p:cNvPr id="17424" name="Rectangle 13"/>
            <p:cNvSpPr>
              <a:spLocks noChangeArrowheads="1"/>
            </p:cNvSpPr>
            <p:nvPr/>
          </p:nvSpPr>
          <p:spPr bwMode="auto">
            <a:xfrm>
              <a:off x="4912008" y="2080523"/>
              <a:ext cx="6875" cy="3130318"/>
            </a:xfrm>
            <a:prstGeom prst="rect">
              <a:avLst/>
            </a:prstGeom>
            <a:solidFill>
              <a:srgbClr val="868686"/>
            </a:solidFill>
            <a:ln w="1">
              <a:solidFill>
                <a:srgbClr val="868686"/>
              </a:solidFill>
              <a:miter lim="800000"/>
              <a:headEnd/>
              <a:tailEnd/>
            </a:ln>
          </p:spPr>
          <p:txBody>
            <a:bodyPr/>
            <a:lstStyle/>
            <a:p>
              <a:endParaRPr lang="ru-RU">
                <a:latin typeface="Calibri" pitchFamily="34" charset="0"/>
              </a:endParaRPr>
            </a:p>
          </p:txBody>
        </p:sp>
        <p:sp>
          <p:nvSpPr>
            <p:cNvPr id="17425" name="Rectangle 14"/>
            <p:cNvSpPr>
              <a:spLocks noChangeArrowheads="1"/>
            </p:cNvSpPr>
            <p:nvPr/>
          </p:nvSpPr>
          <p:spPr bwMode="auto">
            <a:xfrm>
              <a:off x="874723" y="4882203"/>
              <a:ext cx="418600" cy="253363"/>
            </a:xfrm>
            <a:prstGeom prst="rect">
              <a:avLst/>
            </a:prstGeom>
            <a:noFill/>
            <a:ln w="9525">
              <a:noFill/>
              <a:miter lim="800000"/>
              <a:headEnd/>
              <a:tailEnd/>
            </a:ln>
          </p:spPr>
          <p:txBody>
            <a:bodyPr wrap="none" lIns="0" tIns="0" rIns="0" bIns="0">
              <a:spAutoFit/>
            </a:bodyPr>
            <a:lstStyle/>
            <a:p>
              <a:r>
                <a:rPr lang="ru-RU" sz="1100" b="1">
                  <a:solidFill>
                    <a:srgbClr val="000000"/>
                  </a:solidFill>
                  <a:latin typeface="Calibri" pitchFamily="34" charset="0"/>
                </a:rPr>
                <a:t>34,3</a:t>
              </a:r>
              <a:endParaRPr lang="ru-RU"/>
            </a:p>
          </p:txBody>
        </p:sp>
        <p:sp>
          <p:nvSpPr>
            <p:cNvPr id="17426" name="Rectangle 15"/>
            <p:cNvSpPr>
              <a:spLocks noChangeArrowheads="1"/>
            </p:cNvSpPr>
            <p:nvPr/>
          </p:nvSpPr>
          <p:spPr bwMode="auto">
            <a:xfrm>
              <a:off x="2405917" y="4441572"/>
              <a:ext cx="418600" cy="253363"/>
            </a:xfrm>
            <a:prstGeom prst="rect">
              <a:avLst/>
            </a:prstGeom>
            <a:noFill/>
            <a:ln w="9525">
              <a:noFill/>
              <a:miter lim="800000"/>
              <a:headEnd/>
              <a:tailEnd/>
            </a:ln>
          </p:spPr>
          <p:txBody>
            <a:bodyPr wrap="none" lIns="0" tIns="0" rIns="0" bIns="0">
              <a:spAutoFit/>
            </a:bodyPr>
            <a:lstStyle/>
            <a:p>
              <a:r>
                <a:rPr lang="ru-RU" sz="1100" b="1">
                  <a:solidFill>
                    <a:srgbClr val="000000"/>
                  </a:solidFill>
                  <a:latin typeface="Calibri" pitchFamily="34" charset="0"/>
                </a:rPr>
                <a:t>19,9</a:t>
              </a:r>
              <a:endParaRPr lang="ru-RU"/>
            </a:p>
          </p:txBody>
        </p:sp>
        <p:sp>
          <p:nvSpPr>
            <p:cNvPr id="17427" name="Rectangle 16"/>
            <p:cNvSpPr>
              <a:spLocks noChangeArrowheads="1"/>
            </p:cNvSpPr>
            <p:nvPr/>
          </p:nvSpPr>
          <p:spPr bwMode="auto">
            <a:xfrm>
              <a:off x="2560138" y="3989925"/>
              <a:ext cx="418600" cy="253363"/>
            </a:xfrm>
            <a:prstGeom prst="rect">
              <a:avLst/>
            </a:prstGeom>
            <a:noFill/>
            <a:ln w="9525">
              <a:noFill/>
              <a:miter lim="800000"/>
              <a:headEnd/>
              <a:tailEnd/>
            </a:ln>
          </p:spPr>
          <p:txBody>
            <a:bodyPr wrap="none" lIns="0" tIns="0" rIns="0" bIns="0">
              <a:spAutoFit/>
            </a:bodyPr>
            <a:lstStyle/>
            <a:p>
              <a:r>
                <a:rPr lang="ru-RU" sz="1100" b="1">
                  <a:solidFill>
                    <a:srgbClr val="000000"/>
                  </a:solidFill>
                  <a:latin typeface="Calibri" pitchFamily="34" charset="0"/>
                </a:rPr>
                <a:t>18,4</a:t>
              </a:r>
              <a:endParaRPr lang="ru-RU"/>
            </a:p>
          </p:txBody>
        </p:sp>
        <p:sp>
          <p:nvSpPr>
            <p:cNvPr id="17428" name="Rectangle 17"/>
            <p:cNvSpPr>
              <a:spLocks noChangeArrowheads="1"/>
            </p:cNvSpPr>
            <p:nvPr/>
          </p:nvSpPr>
          <p:spPr bwMode="auto">
            <a:xfrm>
              <a:off x="3121943" y="3549294"/>
              <a:ext cx="418600" cy="253363"/>
            </a:xfrm>
            <a:prstGeom prst="rect">
              <a:avLst/>
            </a:prstGeom>
            <a:noFill/>
            <a:ln w="9525">
              <a:noFill/>
              <a:miter lim="800000"/>
              <a:headEnd/>
              <a:tailEnd/>
            </a:ln>
          </p:spPr>
          <p:txBody>
            <a:bodyPr wrap="none" lIns="0" tIns="0" rIns="0" bIns="0">
              <a:spAutoFit/>
            </a:bodyPr>
            <a:lstStyle/>
            <a:p>
              <a:r>
                <a:rPr lang="ru-RU" sz="1100" b="1">
                  <a:solidFill>
                    <a:srgbClr val="000000"/>
                  </a:solidFill>
                  <a:latin typeface="Calibri" pitchFamily="34" charset="0"/>
                </a:rPr>
                <a:t>13,2</a:t>
              </a:r>
              <a:endParaRPr lang="ru-RU"/>
            </a:p>
          </p:txBody>
        </p:sp>
        <p:sp>
          <p:nvSpPr>
            <p:cNvPr id="17429" name="Rectangle 18"/>
            <p:cNvSpPr>
              <a:spLocks noChangeArrowheads="1"/>
            </p:cNvSpPr>
            <p:nvPr/>
          </p:nvSpPr>
          <p:spPr bwMode="auto">
            <a:xfrm>
              <a:off x="3639684" y="3097647"/>
              <a:ext cx="319458" cy="253363"/>
            </a:xfrm>
            <a:prstGeom prst="rect">
              <a:avLst/>
            </a:prstGeom>
            <a:noFill/>
            <a:ln w="9525">
              <a:noFill/>
              <a:miter lim="800000"/>
              <a:headEnd/>
              <a:tailEnd/>
            </a:ln>
          </p:spPr>
          <p:txBody>
            <a:bodyPr wrap="none" lIns="0" tIns="0" rIns="0" bIns="0">
              <a:spAutoFit/>
            </a:bodyPr>
            <a:lstStyle/>
            <a:p>
              <a:r>
                <a:rPr lang="ru-RU" sz="1100" b="1">
                  <a:solidFill>
                    <a:srgbClr val="000000"/>
                  </a:solidFill>
                  <a:latin typeface="Calibri" pitchFamily="34" charset="0"/>
                </a:rPr>
                <a:t>9,1</a:t>
              </a:r>
              <a:endParaRPr lang="ru-RU"/>
            </a:p>
          </p:txBody>
        </p:sp>
        <p:sp>
          <p:nvSpPr>
            <p:cNvPr id="17430" name="Rectangle 19"/>
            <p:cNvSpPr>
              <a:spLocks noChangeArrowheads="1"/>
            </p:cNvSpPr>
            <p:nvPr/>
          </p:nvSpPr>
          <p:spPr bwMode="auto">
            <a:xfrm>
              <a:off x="4311647" y="2645999"/>
              <a:ext cx="187268" cy="253363"/>
            </a:xfrm>
            <a:prstGeom prst="rect">
              <a:avLst/>
            </a:prstGeom>
            <a:noFill/>
            <a:ln w="9525">
              <a:noFill/>
              <a:miter lim="800000"/>
              <a:headEnd/>
              <a:tailEnd/>
            </a:ln>
          </p:spPr>
          <p:txBody>
            <a:bodyPr wrap="none" lIns="0" tIns="0" rIns="0" bIns="0">
              <a:spAutoFit/>
            </a:bodyPr>
            <a:lstStyle/>
            <a:p>
              <a:r>
                <a:rPr lang="ru-RU" sz="1100" b="1">
                  <a:solidFill>
                    <a:srgbClr val="000000"/>
                  </a:solidFill>
                  <a:latin typeface="Calibri" pitchFamily="34" charset="0"/>
                </a:rPr>
                <a:t>4</a:t>
              </a:r>
              <a:endParaRPr lang="ru-RU"/>
            </a:p>
          </p:txBody>
        </p:sp>
        <p:sp>
          <p:nvSpPr>
            <p:cNvPr id="17431" name="Rectangle 20"/>
            <p:cNvSpPr>
              <a:spLocks noChangeArrowheads="1"/>
            </p:cNvSpPr>
            <p:nvPr/>
          </p:nvSpPr>
          <p:spPr bwMode="auto">
            <a:xfrm>
              <a:off x="4487900" y="2205368"/>
              <a:ext cx="319458" cy="253363"/>
            </a:xfrm>
            <a:prstGeom prst="rect">
              <a:avLst/>
            </a:prstGeom>
            <a:noFill/>
            <a:ln w="9525">
              <a:noFill/>
              <a:miter lim="800000"/>
              <a:headEnd/>
              <a:tailEnd/>
            </a:ln>
          </p:spPr>
          <p:txBody>
            <a:bodyPr wrap="none" lIns="0" tIns="0" rIns="0" bIns="0">
              <a:spAutoFit/>
            </a:bodyPr>
            <a:lstStyle/>
            <a:p>
              <a:r>
                <a:rPr lang="ru-RU" sz="1100" b="1">
                  <a:solidFill>
                    <a:srgbClr val="000000"/>
                  </a:solidFill>
                  <a:latin typeface="Calibri" pitchFamily="34" charset="0"/>
                </a:rPr>
                <a:t>1,1</a:t>
              </a:r>
              <a:endParaRPr lang="ru-RU"/>
            </a:p>
          </p:txBody>
        </p:sp>
        <p:sp>
          <p:nvSpPr>
            <p:cNvPr id="17432" name="Rectangle 21"/>
            <p:cNvSpPr>
              <a:spLocks noChangeArrowheads="1"/>
            </p:cNvSpPr>
            <p:nvPr/>
          </p:nvSpPr>
          <p:spPr bwMode="auto">
            <a:xfrm>
              <a:off x="327447" y="4882203"/>
              <a:ext cx="500137" cy="169277"/>
            </a:xfrm>
            <a:prstGeom prst="rect">
              <a:avLst/>
            </a:prstGeom>
            <a:noFill/>
            <a:ln w="9525">
              <a:noFill/>
              <a:miter lim="800000"/>
              <a:headEnd/>
              <a:tailEnd/>
            </a:ln>
          </p:spPr>
          <p:txBody>
            <a:bodyPr wrap="none" lIns="0" tIns="0" rIns="0" bIns="0">
              <a:spAutoFit/>
            </a:bodyPr>
            <a:lstStyle/>
            <a:p>
              <a:pPr algn="r"/>
              <a:r>
                <a:rPr lang="ru-RU" sz="1100">
                  <a:solidFill>
                    <a:srgbClr val="000000"/>
                  </a:solidFill>
                  <a:latin typeface="Calibri" pitchFamily="34" charset="0"/>
                </a:rPr>
                <a:t>10 класс</a:t>
              </a:r>
              <a:endParaRPr lang="ru-RU"/>
            </a:p>
          </p:txBody>
        </p:sp>
        <p:sp>
          <p:nvSpPr>
            <p:cNvPr id="17433" name="Rectangle 22"/>
            <p:cNvSpPr>
              <a:spLocks noChangeArrowheads="1"/>
            </p:cNvSpPr>
            <p:nvPr/>
          </p:nvSpPr>
          <p:spPr bwMode="auto">
            <a:xfrm>
              <a:off x="1318133" y="4430556"/>
              <a:ext cx="966610" cy="169277"/>
            </a:xfrm>
            <a:prstGeom prst="rect">
              <a:avLst/>
            </a:prstGeom>
            <a:noFill/>
            <a:ln w="9525">
              <a:noFill/>
              <a:miter lim="800000"/>
              <a:headEnd/>
              <a:tailEnd/>
            </a:ln>
          </p:spPr>
          <p:txBody>
            <a:bodyPr wrap="none" lIns="0" tIns="0" rIns="0" bIns="0">
              <a:spAutoFit/>
            </a:bodyPr>
            <a:lstStyle/>
            <a:p>
              <a:pPr algn="r"/>
              <a:r>
                <a:rPr lang="ru-RU" sz="1100">
                  <a:solidFill>
                    <a:srgbClr val="000000"/>
                  </a:solidFill>
                  <a:latin typeface="Calibri" pitchFamily="34" charset="0"/>
                </a:rPr>
                <a:t>не определился</a:t>
              </a:r>
              <a:endParaRPr lang="ru-RU"/>
            </a:p>
          </p:txBody>
        </p:sp>
        <p:sp>
          <p:nvSpPr>
            <p:cNvPr id="17434" name="Rectangle 23"/>
            <p:cNvSpPr>
              <a:spLocks noChangeArrowheads="1"/>
            </p:cNvSpPr>
            <p:nvPr/>
          </p:nvSpPr>
          <p:spPr bwMode="auto">
            <a:xfrm>
              <a:off x="1919511" y="3978909"/>
              <a:ext cx="564257" cy="169277"/>
            </a:xfrm>
            <a:prstGeom prst="rect">
              <a:avLst/>
            </a:prstGeom>
            <a:noFill/>
            <a:ln w="9525">
              <a:noFill/>
              <a:miter lim="800000"/>
              <a:headEnd/>
              <a:tailEnd/>
            </a:ln>
          </p:spPr>
          <p:txBody>
            <a:bodyPr wrap="none" lIns="0" tIns="0" rIns="0" bIns="0">
              <a:spAutoFit/>
            </a:bodyPr>
            <a:lstStyle/>
            <a:p>
              <a:pPr algn="r"/>
              <a:r>
                <a:rPr lang="ru-RU" sz="1100">
                  <a:solidFill>
                    <a:srgbClr val="000000"/>
                  </a:solidFill>
                  <a:latin typeface="Calibri" pitchFamily="34" charset="0"/>
                </a:rPr>
                <a:t>техникум</a:t>
              </a:r>
              <a:endParaRPr lang="ru-RU"/>
            </a:p>
          </p:txBody>
        </p:sp>
        <p:sp>
          <p:nvSpPr>
            <p:cNvPr id="17435" name="Rectangle 24"/>
            <p:cNvSpPr>
              <a:spLocks noChangeArrowheads="1"/>
            </p:cNvSpPr>
            <p:nvPr/>
          </p:nvSpPr>
          <p:spPr bwMode="auto">
            <a:xfrm>
              <a:off x="2483768" y="3538278"/>
              <a:ext cx="530593" cy="169277"/>
            </a:xfrm>
            <a:prstGeom prst="rect">
              <a:avLst/>
            </a:prstGeom>
            <a:noFill/>
            <a:ln w="9525">
              <a:noFill/>
              <a:miter lim="800000"/>
              <a:headEnd/>
              <a:tailEnd/>
            </a:ln>
          </p:spPr>
          <p:txBody>
            <a:bodyPr wrap="none" lIns="0" tIns="0" rIns="0" bIns="0">
              <a:spAutoFit/>
            </a:bodyPr>
            <a:lstStyle/>
            <a:p>
              <a:pPr algn="r"/>
              <a:r>
                <a:rPr lang="ru-RU" sz="1100">
                  <a:solidFill>
                    <a:srgbClr val="000000"/>
                  </a:solidFill>
                  <a:latin typeface="Calibri" pitchFamily="34" charset="0"/>
                </a:rPr>
                <a:t>колледж</a:t>
              </a:r>
              <a:endParaRPr lang="ru-RU"/>
            </a:p>
          </p:txBody>
        </p:sp>
        <p:sp>
          <p:nvSpPr>
            <p:cNvPr id="17436" name="Rectangle 25"/>
            <p:cNvSpPr>
              <a:spLocks noChangeArrowheads="1"/>
            </p:cNvSpPr>
            <p:nvPr/>
          </p:nvSpPr>
          <p:spPr bwMode="auto">
            <a:xfrm>
              <a:off x="3031691" y="3086631"/>
              <a:ext cx="532197" cy="169277"/>
            </a:xfrm>
            <a:prstGeom prst="rect">
              <a:avLst/>
            </a:prstGeom>
            <a:noFill/>
            <a:ln w="9525">
              <a:noFill/>
              <a:miter lim="800000"/>
              <a:headEnd/>
              <a:tailEnd/>
            </a:ln>
          </p:spPr>
          <p:txBody>
            <a:bodyPr wrap="none" lIns="0" tIns="0" rIns="0" bIns="0">
              <a:spAutoFit/>
            </a:bodyPr>
            <a:lstStyle/>
            <a:p>
              <a:pPr algn="r"/>
              <a:r>
                <a:rPr lang="ru-RU" sz="1100">
                  <a:solidFill>
                    <a:srgbClr val="000000"/>
                  </a:solidFill>
                  <a:latin typeface="Calibri" pitchFamily="34" charset="0"/>
                </a:rPr>
                <a:t>училище</a:t>
              </a:r>
              <a:endParaRPr lang="ru-RU"/>
            </a:p>
          </p:txBody>
        </p:sp>
        <p:sp>
          <p:nvSpPr>
            <p:cNvPr id="17437" name="Rectangle 26"/>
            <p:cNvSpPr>
              <a:spLocks noChangeArrowheads="1"/>
            </p:cNvSpPr>
            <p:nvPr/>
          </p:nvSpPr>
          <p:spPr bwMode="auto">
            <a:xfrm>
              <a:off x="3851920" y="2645999"/>
              <a:ext cx="373499" cy="169277"/>
            </a:xfrm>
            <a:prstGeom prst="rect">
              <a:avLst/>
            </a:prstGeom>
            <a:noFill/>
            <a:ln w="9525">
              <a:noFill/>
              <a:miter lim="800000"/>
              <a:headEnd/>
              <a:tailEnd/>
            </a:ln>
          </p:spPr>
          <p:txBody>
            <a:bodyPr wrap="none" lIns="0" tIns="0" rIns="0" bIns="0">
              <a:spAutoFit/>
            </a:bodyPr>
            <a:lstStyle/>
            <a:p>
              <a:pPr algn="r"/>
              <a:r>
                <a:rPr lang="ru-RU" sz="1100">
                  <a:solidFill>
                    <a:srgbClr val="000000"/>
                  </a:solidFill>
                  <a:latin typeface="Calibri" pitchFamily="34" charset="0"/>
                </a:rPr>
                <a:t>лицей</a:t>
              </a:r>
              <a:endParaRPr lang="ru-RU"/>
            </a:p>
          </p:txBody>
        </p:sp>
        <p:sp>
          <p:nvSpPr>
            <p:cNvPr id="17438" name="Rectangle 27"/>
            <p:cNvSpPr>
              <a:spLocks noChangeArrowheads="1"/>
            </p:cNvSpPr>
            <p:nvPr/>
          </p:nvSpPr>
          <p:spPr bwMode="auto">
            <a:xfrm>
              <a:off x="3203848" y="2194352"/>
              <a:ext cx="1170192" cy="169277"/>
            </a:xfrm>
            <a:prstGeom prst="rect">
              <a:avLst/>
            </a:prstGeom>
            <a:noFill/>
            <a:ln w="9525">
              <a:noFill/>
              <a:miter lim="800000"/>
              <a:headEnd/>
              <a:tailEnd/>
            </a:ln>
          </p:spPr>
          <p:txBody>
            <a:bodyPr wrap="none" lIns="0" tIns="0" rIns="0" bIns="0">
              <a:spAutoFit/>
            </a:bodyPr>
            <a:lstStyle/>
            <a:p>
              <a:pPr algn="r"/>
              <a:r>
                <a:rPr lang="ru-RU" sz="1100">
                  <a:solidFill>
                    <a:srgbClr val="000000"/>
                  </a:solidFill>
                  <a:latin typeface="Calibri" pitchFamily="34" charset="0"/>
                </a:rPr>
                <a:t>планирую работать</a:t>
              </a:r>
              <a:endParaRPr lang="ru-RU"/>
            </a:p>
          </p:txBody>
        </p:sp>
        <p:sp>
          <p:nvSpPr>
            <p:cNvPr id="30" name="Rectangle 28"/>
            <p:cNvSpPr>
              <a:spLocks noChangeArrowheads="1"/>
            </p:cNvSpPr>
            <p:nvPr/>
          </p:nvSpPr>
          <p:spPr bwMode="auto">
            <a:xfrm>
              <a:off x="5038597" y="2139020"/>
              <a:ext cx="28800" cy="328480"/>
            </a:xfrm>
            <a:prstGeom prst="rect">
              <a:avLst/>
            </a:prstGeom>
            <a:solidFill>
              <a:schemeClr val="accent6">
                <a:lumMod val="75000"/>
              </a:schemeClr>
            </a:solidFill>
            <a:ln>
              <a:noFill/>
            </a:ln>
          </p:spPr>
          <p:txBody>
            <a:bodyPr/>
            <a:lstStyle/>
            <a:p>
              <a:pPr fontAlgn="auto">
                <a:spcBef>
                  <a:spcPts val="0"/>
                </a:spcBef>
                <a:spcAft>
                  <a:spcPts val="0"/>
                </a:spcAft>
                <a:defRPr/>
              </a:pPr>
              <a:endParaRPr lang="ru-RU">
                <a:latin typeface="+mn-lt"/>
                <a:cs typeface="+mn-cs"/>
              </a:endParaRPr>
            </a:p>
          </p:txBody>
        </p:sp>
        <p:sp>
          <p:nvSpPr>
            <p:cNvPr id="31" name="Rectangle 29"/>
            <p:cNvSpPr>
              <a:spLocks noChangeArrowheads="1"/>
            </p:cNvSpPr>
            <p:nvPr/>
          </p:nvSpPr>
          <p:spPr bwMode="auto">
            <a:xfrm>
              <a:off x="5038597" y="2585994"/>
              <a:ext cx="28800" cy="329981"/>
            </a:xfrm>
            <a:prstGeom prst="rect">
              <a:avLst/>
            </a:prstGeom>
            <a:solidFill>
              <a:schemeClr val="accent6">
                <a:lumMod val="75000"/>
              </a:schemeClr>
            </a:solidFill>
            <a:ln>
              <a:noFill/>
            </a:ln>
          </p:spPr>
          <p:txBody>
            <a:bodyPr/>
            <a:lstStyle/>
            <a:p>
              <a:pPr fontAlgn="auto">
                <a:spcBef>
                  <a:spcPts val="0"/>
                </a:spcBef>
                <a:spcAft>
                  <a:spcPts val="0"/>
                </a:spcAft>
                <a:defRPr/>
              </a:pPr>
              <a:endParaRPr lang="ru-RU">
                <a:latin typeface="+mn-lt"/>
                <a:cs typeface="+mn-cs"/>
              </a:endParaRPr>
            </a:p>
          </p:txBody>
        </p:sp>
        <p:sp>
          <p:nvSpPr>
            <p:cNvPr id="2048" name="Rectangle 30"/>
            <p:cNvSpPr>
              <a:spLocks noChangeArrowheads="1"/>
            </p:cNvSpPr>
            <p:nvPr/>
          </p:nvSpPr>
          <p:spPr bwMode="auto">
            <a:xfrm>
              <a:off x="5038597" y="3032968"/>
              <a:ext cx="68211" cy="328480"/>
            </a:xfrm>
            <a:prstGeom prst="rect">
              <a:avLst/>
            </a:prstGeom>
            <a:solidFill>
              <a:schemeClr val="accent6">
                <a:lumMod val="75000"/>
              </a:schemeClr>
            </a:solidFill>
            <a:ln>
              <a:noFill/>
            </a:ln>
          </p:spPr>
          <p:txBody>
            <a:bodyPr/>
            <a:lstStyle/>
            <a:p>
              <a:pPr fontAlgn="auto">
                <a:spcBef>
                  <a:spcPts val="0"/>
                </a:spcBef>
                <a:spcAft>
                  <a:spcPts val="0"/>
                </a:spcAft>
                <a:defRPr/>
              </a:pPr>
              <a:endParaRPr lang="ru-RU">
                <a:latin typeface="+mn-lt"/>
                <a:cs typeface="+mn-cs"/>
              </a:endParaRPr>
            </a:p>
          </p:txBody>
        </p:sp>
        <p:sp>
          <p:nvSpPr>
            <p:cNvPr id="2049" name="Rectangle 31"/>
            <p:cNvSpPr>
              <a:spLocks noChangeArrowheads="1"/>
            </p:cNvSpPr>
            <p:nvPr/>
          </p:nvSpPr>
          <p:spPr bwMode="auto">
            <a:xfrm>
              <a:off x="5038597" y="3481441"/>
              <a:ext cx="178866" cy="328481"/>
            </a:xfrm>
            <a:prstGeom prst="rect">
              <a:avLst/>
            </a:prstGeom>
            <a:solidFill>
              <a:schemeClr val="accent6">
                <a:lumMod val="75000"/>
              </a:schemeClr>
            </a:solidFill>
            <a:ln>
              <a:noFill/>
            </a:ln>
          </p:spPr>
          <p:txBody>
            <a:bodyPr/>
            <a:lstStyle/>
            <a:p>
              <a:pPr fontAlgn="auto">
                <a:spcBef>
                  <a:spcPts val="0"/>
                </a:spcBef>
                <a:spcAft>
                  <a:spcPts val="0"/>
                </a:spcAft>
                <a:defRPr/>
              </a:pPr>
              <a:endParaRPr lang="ru-RU">
                <a:latin typeface="+mn-lt"/>
                <a:cs typeface="+mn-cs"/>
              </a:endParaRPr>
            </a:p>
          </p:txBody>
        </p:sp>
        <p:sp>
          <p:nvSpPr>
            <p:cNvPr id="17443" name="Rectangle 32"/>
            <p:cNvSpPr>
              <a:spLocks noChangeArrowheads="1"/>
            </p:cNvSpPr>
            <p:nvPr/>
          </p:nvSpPr>
          <p:spPr bwMode="auto">
            <a:xfrm>
              <a:off x="5038689" y="3929338"/>
              <a:ext cx="319458" cy="328637"/>
            </a:xfrm>
            <a:prstGeom prst="rect">
              <a:avLst/>
            </a:prstGeom>
            <a:solidFill>
              <a:srgbClr val="FF6633"/>
            </a:solidFill>
            <a:ln w="9525">
              <a:noFill/>
              <a:miter lim="800000"/>
              <a:headEnd/>
              <a:tailEnd/>
            </a:ln>
          </p:spPr>
          <p:txBody>
            <a:bodyPr/>
            <a:lstStyle/>
            <a:p>
              <a:endParaRPr lang="ru-RU">
                <a:latin typeface="Calibri" pitchFamily="34" charset="0"/>
              </a:endParaRPr>
            </a:p>
          </p:txBody>
        </p:sp>
        <p:sp>
          <p:nvSpPr>
            <p:cNvPr id="2052" name="Rectangle 33"/>
            <p:cNvSpPr>
              <a:spLocks noChangeArrowheads="1"/>
            </p:cNvSpPr>
            <p:nvPr/>
          </p:nvSpPr>
          <p:spPr bwMode="auto">
            <a:xfrm>
              <a:off x="5038597" y="4375389"/>
              <a:ext cx="371374" cy="329981"/>
            </a:xfrm>
            <a:prstGeom prst="rect">
              <a:avLst/>
            </a:prstGeom>
            <a:solidFill>
              <a:schemeClr val="accent6">
                <a:lumMod val="75000"/>
              </a:schemeClr>
            </a:solidFill>
            <a:ln>
              <a:noFill/>
            </a:ln>
          </p:spPr>
          <p:txBody>
            <a:bodyPr/>
            <a:lstStyle/>
            <a:p>
              <a:pPr fontAlgn="auto">
                <a:spcBef>
                  <a:spcPts val="0"/>
                </a:spcBef>
                <a:spcAft>
                  <a:spcPts val="0"/>
                </a:spcAft>
                <a:defRPr/>
              </a:pPr>
              <a:endParaRPr lang="ru-RU">
                <a:latin typeface="+mn-lt"/>
                <a:cs typeface="+mn-cs"/>
              </a:endParaRPr>
            </a:p>
          </p:txBody>
        </p:sp>
        <p:sp>
          <p:nvSpPr>
            <p:cNvPr id="2053" name="Rectangle 34"/>
            <p:cNvSpPr>
              <a:spLocks noChangeArrowheads="1"/>
            </p:cNvSpPr>
            <p:nvPr/>
          </p:nvSpPr>
          <p:spPr bwMode="auto">
            <a:xfrm>
              <a:off x="5038597" y="4823864"/>
              <a:ext cx="3090745" cy="328480"/>
            </a:xfrm>
            <a:prstGeom prst="rect">
              <a:avLst/>
            </a:prstGeom>
            <a:solidFill>
              <a:schemeClr val="accent6">
                <a:lumMod val="75000"/>
              </a:schemeClr>
            </a:solidFill>
            <a:ln>
              <a:noFill/>
            </a:ln>
          </p:spPr>
          <p:txBody>
            <a:bodyPr/>
            <a:lstStyle/>
            <a:p>
              <a:pPr fontAlgn="auto">
                <a:spcBef>
                  <a:spcPts val="0"/>
                </a:spcBef>
                <a:spcAft>
                  <a:spcPts val="0"/>
                </a:spcAft>
                <a:defRPr/>
              </a:pPr>
              <a:endParaRPr lang="ru-RU">
                <a:latin typeface="+mn-lt"/>
                <a:cs typeface="+mn-cs"/>
              </a:endParaRPr>
            </a:p>
          </p:txBody>
        </p:sp>
        <p:sp>
          <p:nvSpPr>
            <p:cNvPr id="17446" name="Rectangle 35"/>
            <p:cNvSpPr>
              <a:spLocks noChangeArrowheads="1"/>
            </p:cNvSpPr>
            <p:nvPr/>
          </p:nvSpPr>
          <p:spPr bwMode="auto">
            <a:xfrm>
              <a:off x="5025399" y="2080523"/>
              <a:ext cx="10313" cy="3130318"/>
            </a:xfrm>
            <a:prstGeom prst="rect">
              <a:avLst/>
            </a:prstGeom>
            <a:solidFill>
              <a:srgbClr val="868686"/>
            </a:solidFill>
            <a:ln w="1">
              <a:solidFill>
                <a:srgbClr val="868686"/>
              </a:solidFill>
              <a:miter lim="800000"/>
              <a:headEnd/>
              <a:tailEnd/>
            </a:ln>
          </p:spPr>
          <p:txBody>
            <a:bodyPr/>
            <a:lstStyle/>
            <a:p>
              <a:endParaRPr lang="ru-RU">
                <a:latin typeface="Calibri" pitchFamily="34" charset="0"/>
              </a:endParaRPr>
            </a:p>
          </p:txBody>
        </p:sp>
        <p:sp>
          <p:nvSpPr>
            <p:cNvPr id="17447" name="Rectangle 36"/>
            <p:cNvSpPr>
              <a:spLocks noChangeArrowheads="1"/>
            </p:cNvSpPr>
            <p:nvPr/>
          </p:nvSpPr>
          <p:spPr bwMode="auto">
            <a:xfrm>
              <a:off x="8211234" y="4882203"/>
              <a:ext cx="418600" cy="253363"/>
            </a:xfrm>
            <a:prstGeom prst="rect">
              <a:avLst/>
            </a:prstGeom>
            <a:noFill/>
            <a:ln w="9525">
              <a:noFill/>
              <a:miter lim="800000"/>
              <a:headEnd/>
              <a:tailEnd/>
            </a:ln>
          </p:spPr>
          <p:txBody>
            <a:bodyPr wrap="none" lIns="0" tIns="0" rIns="0" bIns="0">
              <a:spAutoFit/>
            </a:bodyPr>
            <a:lstStyle/>
            <a:p>
              <a:r>
                <a:rPr lang="ru-RU" sz="1100" b="1">
                  <a:solidFill>
                    <a:srgbClr val="000000"/>
                  </a:solidFill>
                  <a:latin typeface="Calibri" pitchFamily="34" charset="0"/>
                </a:rPr>
                <a:t>76,5</a:t>
              </a:r>
              <a:endParaRPr lang="ru-RU"/>
            </a:p>
          </p:txBody>
        </p:sp>
        <p:sp>
          <p:nvSpPr>
            <p:cNvPr id="17448" name="Rectangle 37"/>
            <p:cNvSpPr>
              <a:spLocks noChangeArrowheads="1"/>
            </p:cNvSpPr>
            <p:nvPr/>
          </p:nvSpPr>
          <p:spPr bwMode="auto">
            <a:xfrm>
              <a:off x="5501352" y="4441572"/>
              <a:ext cx="418600" cy="253363"/>
            </a:xfrm>
            <a:prstGeom prst="rect">
              <a:avLst/>
            </a:prstGeom>
            <a:noFill/>
            <a:ln w="9525">
              <a:noFill/>
              <a:miter lim="800000"/>
              <a:headEnd/>
              <a:tailEnd/>
            </a:ln>
          </p:spPr>
          <p:txBody>
            <a:bodyPr wrap="none" lIns="0" tIns="0" rIns="0" bIns="0">
              <a:spAutoFit/>
            </a:bodyPr>
            <a:lstStyle/>
            <a:p>
              <a:r>
                <a:rPr lang="ru-RU" sz="1100" b="1">
                  <a:solidFill>
                    <a:srgbClr val="000000"/>
                  </a:solidFill>
                  <a:latin typeface="Calibri" pitchFamily="34" charset="0"/>
                </a:rPr>
                <a:t>9,22</a:t>
              </a:r>
              <a:endParaRPr lang="ru-RU"/>
            </a:p>
          </p:txBody>
        </p:sp>
        <p:sp>
          <p:nvSpPr>
            <p:cNvPr id="17449" name="Rectangle 38"/>
            <p:cNvSpPr>
              <a:spLocks noChangeArrowheads="1"/>
            </p:cNvSpPr>
            <p:nvPr/>
          </p:nvSpPr>
          <p:spPr bwMode="auto">
            <a:xfrm>
              <a:off x="5446273" y="3989925"/>
              <a:ext cx="319458" cy="253363"/>
            </a:xfrm>
            <a:prstGeom prst="rect">
              <a:avLst/>
            </a:prstGeom>
            <a:noFill/>
            <a:ln w="9525">
              <a:noFill/>
              <a:miter lim="800000"/>
              <a:headEnd/>
              <a:tailEnd/>
            </a:ln>
          </p:spPr>
          <p:txBody>
            <a:bodyPr wrap="none" lIns="0" tIns="0" rIns="0" bIns="0">
              <a:spAutoFit/>
            </a:bodyPr>
            <a:lstStyle/>
            <a:p>
              <a:r>
                <a:rPr lang="ru-RU" sz="1100" b="1">
                  <a:solidFill>
                    <a:srgbClr val="000000"/>
                  </a:solidFill>
                  <a:latin typeface="Calibri" pitchFamily="34" charset="0"/>
                </a:rPr>
                <a:t>7,9</a:t>
              </a:r>
              <a:endParaRPr lang="ru-RU"/>
            </a:p>
          </p:txBody>
        </p:sp>
        <p:sp>
          <p:nvSpPr>
            <p:cNvPr id="17450" name="Rectangle 39"/>
            <p:cNvSpPr>
              <a:spLocks noChangeArrowheads="1"/>
            </p:cNvSpPr>
            <p:nvPr/>
          </p:nvSpPr>
          <p:spPr bwMode="auto">
            <a:xfrm>
              <a:off x="5303068" y="3549294"/>
              <a:ext cx="319458" cy="253363"/>
            </a:xfrm>
            <a:prstGeom prst="rect">
              <a:avLst/>
            </a:prstGeom>
            <a:noFill/>
            <a:ln w="9525">
              <a:noFill/>
              <a:miter lim="800000"/>
              <a:headEnd/>
              <a:tailEnd/>
            </a:ln>
          </p:spPr>
          <p:txBody>
            <a:bodyPr wrap="none" lIns="0" tIns="0" rIns="0" bIns="0">
              <a:spAutoFit/>
            </a:bodyPr>
            <a:lstStyle/>
            <a:p>
              <a:r>
                <a:rPr lang="ru-RU" sz="1100" b="1">
                  <a:solidFill>
                    <a:srgbClr val="000000"/>
                  </a:solidFill>
                  <a:latin typeface="Calibri" pitchFamily="34" charset="0"/>
                </a:rPr>
                <a:t>4,4</a:t>
              </a:r>
              <a:endParaRPr lang="ru-RU"/>
            </a:p>
          </p:txBody>
        </p:sp>
        <p:sp>
          <p:nvSpPr>
            <p:cNvPr id="17451" name="Rectangle 40"/>
            <p:cNvSpPr>
              <a:spLocks noChangeArrowheads="1"/>
            </p:cNvSpPr>
            <p:nvPr/>
          </p:nvSpPr>
          <p:spPr bwMode="auto">
            <a:xfrm>
              <a:off x="5192910" y="3097647"/>
              <a:ext cx="319458" cy="253363"/>
            </a:xfrm>
            <a:prstGeom prst="rect">
              <a:avLst/>
            </a:prstGeom>
            <a:noFill/>
            <a:ln w="9525">
              <a:noFill/>
              <a:miter lim="800000"/>
              <a:headEnd/>
              <a:tailEnd/>
            </a:ln>
          </p:spPr>
          <p:txBody>
            <a:bodyPr wrap="none" lIns="0" tIns="0" rIns="0" bIns="0">
              <a:spAutoFit/>
            </a:bodyPr>
            <a:lstStyle/>
            <a:p>
              <a:r>
                <a:rPr lang="ru-RU" sz="1100" b="1">
                  <a:solidFill>
                    <a:srgbClr val="000000"/>
                  </a:solidFill>
                  <a:latin typeface="Calibri" pitchFamily="34" charset="0"/>
                </a:rPr>
                <a:t>1,7</a:t>
              </a:r>
              <a:endParaRPr lang="ru-RU"/>
            </a:p>
          </p:txBody>
        </p:sp>
        <p:sp>
          <p:nvSpPr>
            <p:cNvPr id="17452" name="Rectangle 41"/>
            <p:cNvSpPr>
              <a:spLocks noChangeArrowheads="1"/>
            </p:cNvSpPr>
            <p:nvPr/>
          </p:nvSpPr>
          <p:spPr bwMode="auto">
            <a:xfrm>
              <a:off x="5159863" y="2645999"/>
              <a:ext cx="319458" cy="253363"/>
            </a:xfrm>
            <a:prstGeom prst="rect">
              <a:avLst/>
            </a:prstGeom>
            <a:noFill/>
            <a:ln w="9525">
              <a:noFill/>
              <a:miter lim="800000"/>
              <a:headEnd/>
              <a:tailEnd/>
            </a:ln>
          </p:spPr>
          <p:txBody>
            <a:bodyPr wrap="none" lIns="0" tIns="0" rIns="0" bIns="0">
              <a:spAutoFit/>
            </a:bodyPr>
            <a:lstStyle/>
            <a:p>
              <a:r>
                <a:rPr lang="ru-RU" sz="1100" b="1">
                  <a:solidFill>
                    <a:srgbClr val="000000"/>
                  </a:solidFill>
                  <a:latin typeface="Calibri" pitchFamily="34" charset="0"/>
                </a:rPr>
                <a:t>0,7</a:t>
              </a:r>
              <a:endParaRPr lang="ru-RU"/>
            </a:p>
          </p:txBody>
        </p:sp>
        <p:sp>
          <p:nvSpPr>
            <p:cNvPr id="17453" name="Rectangle 42"/>
            <p:cNvSpPr>
              <a:spLocks noChangeArrowheads="1"/>
            </p:cNvSpPr>
            <p:nvPr/>
          </p:nvSpPr>
          <p:spPr bwMode="auto">
            <a:xfrm>
              <a:off x="5159863" y="2205368"/>
              <a:ext cx="319458" cy="253363"/>
            </a:xfrm>
            <a:prstGeom prst="rect">
              <a:avLst/>
            </a:prstGeom>
            <a:noFill/>
            <a:ln w="9525">
              <a:noFill/>
              <a:miter lim="800000"/>
              <a:headEnd/>
              <a:tailEnd/>
            </a:ln>
          </p:spPr>
          <p:txBody>
            <a:bodyPr wrap="none" lIns="0" tIns="0" rIns="0" bIns="0">
              <a:spAutoFit/>
            </a:bodyPr>
            <a:lstStyle/>
            <a:p>
              <a:r>
                <a:rPr lang="ru-RU" sz="1100" b="1">
                  <a:solidFill>
                    <a:srgbClr val="000000"/>
                  </a:solidFill>
                  <a:latin typeface="Calibri" pitchFamily="34" charset="0"/>
                </a:rPr>
                <a:t>0,7</a:t>
              </a:r>
              <a:endParaRPr lang="ru-RU"/>
            </a:p>
          </p:txBody>
        </p:sp>
        <p:sp>
          <p:nvSpPr>
            <p:cNvPr id="17454" name="Rectangle 43"/>
            <p:cNvSpPr>
              <a:spLocks noChangeArrowheads="1"/>
            </p:cNvSpPr>
            <p:nvPr/>
          </p:nvSpPr>
          <p:spPr bwMode="auto">
            <a:xfrm>
              <a:off x="8586610" y="4879578"/>
              <a:ext cx="208175" cy="159973"/>
            </a:xfrm>
            <a:prstGeom prst="rect">
              <a:avLst/>
            </a:prstGeom>
            <a:noFill/>
            <a:ln w="9525">
              <a:noFill/>
              <a:miter lim="800000"/>
              <a:headEnd/>
              <a:tailEnd/>
            </a:ln>
          </p:spPr>
          <p:txBody>
            <a:bodyPr wrap="none" lIns="0" tIns="0" rIns="0" bIns="0">
              <a:spAutoFit/>
            </a:bodyPr>
            <a:lstStyle/>
            <a:p>
              <a:r>
                <a:rPr lang="ru-RU" sz="1100">
                  <a:solidFill>
                    <a:srgbClr val="000000"/>
                  </a:solidFill>
                  <a:latin typeface="Calibri" pitchFamily="34" charset="0"/>
                </a:rPr>
                <a:t>ВУЗ</a:t>
              </a:r>
              <a:endParaRPr lang="ru-RU"/>
            </a:p>
          </p:txBody>
        </p:sp>
        <p:sp>
          <p:nvSpPr>
            <p:cNvPr id="17455" name="Rectangle 44"/>
            <p:cNvSpPr>
              <a:spLocks noChangeArrowheads="1"/>
            </p:cNvSpPr>
            <p:nvPr/>
          </p:nvSpPr>
          <p:spPr bwMode="auto">
            <a:xfrm>
              <a:off x="5868144" y="4438946"/>
              <a:ext cx="506662" cy="159973"/>
            </a:xfrm>
            <a:prstGeom prst="rect">
              <a:avLst/>
            </a:prstGeom>
            <a:noFill/>
            <a:ln w="9525">
              <a:noFill/>
              <a:miter lim="800000"/>
              <a:headEnd/>
              <a:tailEnd/>
            </a:ln>
          </p:spPr>
          <p:txBody>
            <a:bodyPr wrap="none" lIns="0" tIns="0" rIns="0" bIns="0">
              <a:spAutoFit/>
            </a:bodyPr>
            <a:lstStyle/>
            <a:p>
              <a:r>
                <a:rPr lang="ru-RU" sz="1100">
                  <a:solidFill>
                    <a:srgbClr val="000000"/>
                  </a:solidFill>
                  <a:latin typeface="Calibri" pitchFamily="34" charset="0"/>
                </a:rPr>
                <a:t>колледж</a:t>
              </a:r>
              <a:endParaRPr lang="ru-RU"/>
            </a:p>
          </p:txBody>
        </p:sp>
        <p:sp>
          <p:nvSpPr>
            <p:cNvPr id="17456" name="Rectangle 45"/>
            <p:cNvSpPr>
              <a:spLocks noChangeArrowheads="1"/>
            </p:cNvSpPr>
            <p:nvPr/>
          </p:nvSpPr>
          <p:spPr bwMode="auto">
            <a:xfrm>
              <a:off x="5724128" y="3987299"/>
              <a:ext cx="923012" cy="159973"/>
            </a:xfrm>
            <a:prstGeom prst="rect">
              <a:avLst/>
            </a:prstGeom>
            <a:noFill/>
            <a:ln w="9525">
              <a:noFill/>
              <a:miter lim="800000"/>
              <a:headEnd/>
              <a:tailEnd/>
            </a:ln>
          </p:spPr>
          <p:txBody>
            <a:bodyPr wrap="none" lIns="0" tIns="0" rIns="0" bIns="0">
              <a:spAutoFit/>
            </a:bodyPr>
            <a:lstStyle/>
            <a:p>
              <a:r>
                <a:rPr lang="ru-RU" sz="1100">
                  <a:solidFill>
                    <a:srgbClr val="000000"/>
                  </a:solidFill>
                  <a:latin typeface="Calibri" pitchFamily="34" charset="0"/>
                </a:rPr>
                <a:t>не определился</a:t>
              </a:r>
              <a:endParaRPr lang="ru-RU"/>
            </a:p>
          </p:txBody>
        </p:sp>
        <p:sp>
          <p:nvSpPr>
            <p:cNvPr id="17457" name="Rectangle 46"/>
            <p:cNvSpPr>
              <a:spLocks noChangeArrowheads="1"/>
            </p:cNvSpPr>
            <p:nvPr/>
          </p:nvSpPr>
          <p:spPr bwMode="auto">
            <a:xfrm>
              <a:off x="5580112" y="3546668"/>
              <a:ext cx="538806" cy="159973"/>
            </a:xfrm>
            <a:prstGeom prst="rect">
              <a:avLst/>
            </a:prstGeom>
            <a:noFill/>
            <a:ln w="9525">
              <a:noFill/>
              <a:miter lim="800000"/>
              <a:headEnd/>
              <a:tailEnd/>
            </a:ln>
          </p:spPr>
          <p:txBody>
            <a:bodyPr wrap="none" lIns="0" tIns="0" rIns="0" bIns="0">
              <a:spAutoFit/>
            </a:bodyPr>
            <a:lstStyle/>
            <a:p>
              <a:r>
                <a:rPr lang="ru-RU" sz="1100">
                  <a:solidFill>
                    <a:srgbClr val="000000"/>
                  </a:solidFill>
                  <a:latin typeface="Calibri" pitchFamily="34" charset="0"/>
                </a:rPr>
                <a:t>техникум</a:t>
              </a:r>
              <a:endParaRPr lang="ru-RU"/>
            </a:p>
          </p:txBody>
        </p:sp>
        <p:sp>
          <p:nvSpPr>
            <p:cNvPr id="17458" name="Rectangle 47"/>
            <p:cNvSpPr>
              <a:spLocks noChangeArrowheads="1"/>
            </p:cNvSpPr>
            <p:nvPr/>
          </p:nvSpPr>
          <p:spPr bwMode="auto">
            <a:xfrm>
              <a:off x="5479111" y="3095021"/>
              <a:ext cx="508192" cy="159973"/>
            </a:xfrm>
            <a:prstGeom prst="rect">
              <a:avLst/>
            </a:prstGeom>
            <a:noFill/>
            <a:ln w="9525">
              <a:noFill/>
              <a:miter lim="800000"/>
              <a:headEnd/>
              <a:tailEnd/>
            </a:ln>
          </p:spPr>
          <p:txBody>
            <a:bodyPr wrap="none" lIns="0" tIns="0" rIns="0" bIns="0">
              <a:spAutoFit/>
            </a:bodyPr>
            <a:lstStyle/>
            <a:p>
              <a:r>
                <a:rPr lang="ru-RU" sz="1100">
                  <a:solidFill>
                    <a:srgbClr val="000000"/>
                  </a:solidFill>
                  <a:latin typeface="Calibri" pitchFamily="34" charset="0"/>
                </a:rPr>
                <a:t>училище</a:t>
              </a:r>
              <a:endParaRPr lang="ru-RU"/>
            </a:p>
          </p:txBody>
        </p:sp>
        <p:sp>
          <p:nvSpPr>
            <p:cNvPr id="17459" name="Rectangle 48"/>
            <p:cNvSpPr>
              <a:spLocks noChangeArrowheads="1"/>
            </p:cNvSpPr>
            <p:nvPr/>
          </p:nvSpPr>
          <p:spPr bwMode="auto">
            <a:xfrm>
              <a:off x="5436096" y="2654389"/>
              <a:ext cx="356653" cy="159973"/>
            </a:xfrm>
            <a:prstGeom prst="rect">
              <a:avLst/>
            </a:prstGeom>
            <a:noFill/>
            <a:ln w="9525">
              <a:noFill/>
              <a:miter lim="800000"/>
              <a:headEnd/>
              <a:tailEnd/>
            </a:ln>
          </p:spPr>
          <p:txBody>
            <a:bodyPr wrap="none" lIns="0" tIns="0" rIns="0" bIns="0">
              <a:spAutoFit/>
            </a:bodyPr>
            <a:lstStyle/>
            <a:p>
              <a:r>
                <a:rPr lang="ru-RU" sz="1100">
                  <a:solidFill>
                    <a:srgbClr val="000000"/>
                  </a:solidFill>
                  <a:latin typeface="Calibri" pitchFamily="34" charset="0"/>
                </a:rPr>
                <a:t>лицей</a:t>
              </a:r>
              <a:endParaRPr lang="ru-RU"/>
            </a:p>
          </p:txBody>
        </p:sp>
        <p:sp>
          <p:nvSpPr>
            <p:cNvPr id="17460" name="Rectangle 49"/>
            <p:cNvSpPr>
              <a:spLocks noChangeArrowheads="1"/>
            </p:cNvSpPr>
            <p:nvPr/>
          </p:nvSpPr>
          <p:spPr bwMode="auto">
            <a:xfrm>
              <a:off x="5436096" y="2202742"/>
              <a:ext cx="1117411" cy="159973"/>
            </a:xfrm>
            <a:prstGeom prst="rect">
              <a:avLst/>
            </a:prstGeom>
            <a:noFill/>
            <a:ln w="9525">
              <a:noFill/>
              <a:miter lim="800000"/>
              <a:headEnd/>
              <a:tailEnd/>
            </a:ln>
          </p:spPr>
          <p:txBody>
            <a:bodyPr wrap="none" lIns="0" tIns="0" rIns="0" bIns="0">
              <a:spAutoFit/>
            </a:bodyPr>
            <a:lstStyle/>
            <a:p>
              <a:r>
                <a:rPr lang="ru-RU" sz="1100">
                  <a:solidFill>
                    <a:srgbClr val="000000"/>
                  </a:solidFill>
                  <a:latin typeface="Calibri" pitchFamily="34" charset="0"/>
                </a:rPr>
                <a:t>планирую работать</a:t>
              </a:r>
              <a:endParaRPr lang="ru-RU"/>
            </a:p>
          </p:txBody>
        </p:sp>
      </p:grpSp>
      <p:sp>
        <p:nvSpPr>
          <p:cNvPr id="2071" name="Прямоугольник 2070"/>
          <p:cNvSpPr/>
          <p:nvPr/>
        </p:nvSpPr>
        <p:spPr>
          <a:xfrm>
            <a:off x="3733800" y="1700213"/>
            <a:ext cx="1130300" cy="492125"/>
          </a:xfrm>
          <a:prstGeom prst="rect">
            <a:avLst/>
          </a:prstGeom>
        </p:spPr>
        <p:txBody>
          <a:bodyPr wrap="none">
            <a:spAutoFit/>
          </a:bodyPr>
          <a:lstStyle/>
          <a:p>
            <a:pPr fontAlgn="auto">
              <a:lnSpc>
                <a:spcPct val="115000"/>
              </a:lnSpc>
              <a:spcBef>
                <a:spcPts val="0"/>
              </a:spcBef>
              <a:spcAft>
                <a:spcPts val="1000"/>
              </a:spcAft>
              <a:defRPr/>
            </a:pPr>
            <a:r>
              <a:rPr lang="ru-RU" sz="2400" b="1" dirty="0">
                <a:solidFill>
                  <a:schemeClr val="accent5">
                    <a:lumMod val="75000"/>
                  </a:schemeClr>
                </a:solidFill>
                <a:latin typeface="+mn-lt"/>
                <a:cs typeface="+mn-cs"/>
              </a:rPr>
              <a:t>9 класс</a:t>
            </a:r>
            <a:endParaRPr lang="ru-RU" sz="2400" b="1" dirty="0">
              <a:solidFill>
                <a:schemeClr val="accent5">
                  <a:lumMod val="75000"/>
                </a:schemeClr>
              </a:solidFill>
              <a:latin typeface="+mn-lt"/>
              <a:ea typeface="Calibri"/>
              <a:cs typeface="Times New Roman"/>
            </a:endParaRPr>
          </a:p>
        </p:txBody>
      </p:sp>
      <p:sp>
        <p:nvSpPr>
          <p:cNvPr id="56" name="Прямоугольник 55"/>
          <p:cNvSpPr/>
          <p:nvPr/>
        </p:nvSpPr>
        <p:spPr>
          <a:xfrm>
            <a:off x="5000625" y="1700213"/>
            <a:ext cx="1285875" cy="492125"/>
          </a:xfrm>
          <a:prstGeom prst="rect">
            <a:avLst/>
          </a:prstGeom>
        </p:spPr>
        <p:txBody>
          <a:bodyPr wrap="none">
            <a:spAutoFit/>
          </a:bodyPr>
          <a:lstStyle/>
          <a:p>
            <a:pPr fontAlgn="auto">
              <a:lnSpc>
                <a:spcPct val="115000"/>
              </a:lnSpc>
              <a:spcBef>
                <a:spcPts val="0"/>
              </a:spcBef>
              <a:spcAft>
                <a:spcPts val="1000"/>
              </a:spcAft>
              <a:defRPr/>
            </a:pPr>
            <a:r>
              <a:rPr lang="ru-RU" sz="2400" b="1" dirty="0">
                <a:solidFill>
                  <a:schemeClr val="accent6">
                    <a:lumMod val="75000"/>
                  </a:schemeClr>
                </a:solidFill>
                <a:latin typeface="+mn-lt"/>
                <a:cs typeface="+mn-cs"/>
              </a:rPr>
              <a:t>11 класс</a:t>
            </a:r>
            <a:endParaRPr lang="ru-RU" sz="2400" b="1" dirty="0">
              <a:solidFill>
                <a:schemeClr val="accent6">
                  <a:lumMod val="75000"/>
                </a:schemeClr>
              </a:solidFill>
              <a:latin typeface="+mn-lt"/>
              <a:ea typeface="Calibri"/>
              <a:cs typeface="Times New Roman"/>
            </a:endParaRPr>
          </a:p>
        </p:txBody>
      </p:sp>
      <p:sp>
        <p:nvSpPr>
          <p:cNvPr id="59" name="Rectangle 2"/>
          <p:cNvSpPr txBox="1">
            <a:spLocks noChangeArrowheads="1"/>
          </p:cNvSpPr>
          <p:nvPr/>
        </p:nvSpPr>
        <p:spPr>
          <a:xfrm>
            <a:off x="503238" y="534988"/>
            <a:ext cx="539750" cy="539750"/>
          </a:xfrm>
          <a:prstGeom prst="rect">
            <a:avLst/>
          </a:prstGeom>
          <a:solidFill>
            <a:schemeClr val="accent6">
              <a:lumMod val="75000"/>
            </a:schemeClr>
          </a:solidFill>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2400" b="1" dirty="0" smtClean="0">
                <a:solidFill>
                  <a:schemeClr val="bg1"/>
                </a:solidFill>
              </a:rPr>
              <a:t>1</a:t>
            </a:r>
            <a:endParaRPr lang="ru-RU" sz="2400" b="1"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Прямоугольник 149"/>
          <p:cNvSpPr/>
          <p:nvPr/>
        </p:nvSpPr>
        <p:spPr>
          <a:xfrm flipH="1">
            <a:off x="4248150" y="2352675"/>
            <a:ext cx="4140200" cy="3640138"/>
          </a:xfrm>
          <a:prstGeom prst="rect">
            <a:avLst/>
          </a:prstGeom>
          <a:gradFill flip="none" rotWithShape="1">
            <a:gsLst>
              <a:gs pos="0">
                <a:schemeClr val="accent6">
                  <a:lumMod val="40000"/>
                  <a:lumOff val="60000"/>
                </a:schemeClr>
              </a:gs>
              <a:gs pos="52000">
                <a:schemeClr val="bg1">
                  <a:alpha val="0"/>
                </a:schemeClr>
              </a:gs>
              <a:gs pos="100000">
                <a:schemeClr val="bg1">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51" name="Прямоугольник 150"/>
          <p:cNvSpPr/>
          <p:nvPr/>
        </p:nvSpPr>
        <p:spPr>
          <a:xfrm>
            <a:off x="768350" y="2352675"/>
            <a:ext cx="3397250" cy="3640138"/>
          </a:xfrm>
          <a:prstGeom prst="rect">
            <a:avLst/>
          </a:prstGeom>
          <a:gradFill flip="none" rotWithShape="1">
            <a:gsLst>
              <a:gs pos="0">
                <a:schemeClr val="accent5">
                  <a:lumMod val="40000"/>
                  <a:lumOff val="60000"/>
                </a:schemeClr>
              </a:gs>
              <a:gs pos="52000">
                <a:schemeClr val="bg1">
                  <a:alpha val="0"/>
                </a:schemeClr>
              </a:gs>
              <a:gs pos="100000">
                <a:schemeClr val="bg1">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4" name="Rectangle 2"/>
          <p:cNvSpPr txBox="1">
            <a:spLocks noChangeArrowheads="1"/>
          </p:cNvSpPr>
          <p:nvPr/>
        </p:nvSpPr>
        <p:spPr>
          <a:xfrm>
            <a:off x="1246188" y="630238"/>
            <a:ext cx="6997700" cy="782637"/>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ru-RU" sz="2400" b="1" dirty="0" smtClean="0">
                <a:solidFill>
                  <a:schemeClr val="accent6">
                    <a:lumMod val="75000"/>
                  </a:schemeClr>
                </a:solidFill>
              </a:rPr>
              <a:t>2015 год</a:t>
            </a:r>
          </a:p>
          <a:p>
            <a:pPr algn="l" fontAlgn="auto">
              <a:spcAft>
                <a:spcPts val="0"/>
              </a:spcAft>
              <a:defRPr/>
            </a:pPr>
            <a:r>
              <a:rPr lang="ru-RU" sz="2400" b="1" dirty="0" smtClean="0"/>
              <a:t>Предпочтения </a:t>
            </a:r>
            <a:r>
              <a:rPr lang="ru-RU" sz="2400" b="1" dirty="0"/>
              <a:t>выбора  </a:t>
            </a:r>
            <a:r>
              <a:rPr lang="ru-RU" sz="2400" b="1" dirty="0" smtClean="0"/>
              <a:t>выпускников </a:t>
            </a:r>
            <a:br>
              <a:rPr lang="ru-RU" sz="2400" b="1" dirty="0" smtClean="0"/>
            </a:br>
            <a:r>
              <a:rPr lang="ru-RU" sz="2400" b="1" dirty="0" smtClean="0"/>
              <a:t>по </a:t>
            </a:r>
            <a:r>
              <a:rPr lang="ru-RU" sz="2400" b="1" dirty="0"/>
              <a:t>профессиональным отраслям, </a:t>
            </a:r>
            <a:r>
              <a:rPr lang="ru-RU" sz="2400" b="1" dirty="0" smtClean="0"/>
              <a:t>%</a:t>
            </a:r>
            <a:endParaRPr lang="ru-RU" sz="2400" b="1" dirty="0"/>
          </a:p>
        </p:txBody>
      </p:sp>
      <p:pic>
        <p:nvPicPr>
          <p:cNvPr id="18436" name="Picture 5" descr="E:\!!Мероприятия2013\2013-12-25-Коллегия МОНАО\logo.png"/>
          <p:cNvPicPr>
            <a:picLocks noChangeAspect="1" noChangeArrowheads="1"/>
          </p:cNvPicPr>
          <p:nvPr/>
        </p:nvPicPr>
        <p:blipFill>
          <a:blip r:embed="rId2" cstate="print"/>
          <a:srcRect/>
          <a:stretch>
            <a:fillRect/>
          </a:stretch>
        </p:blipFill>
        <p:spPr bwMode="auto">
          <a:xfrm>
            <a:off x="3305175" y="6381750"/>
            <a:ext cx="2497138" cy="331788"/>
          </a:xfrm>
          <a:prstGeom prst="rect">
            <a:avLst/>
          </a:prstGeom>
          <a:noFill/>
          <a:ln w="9525">
            <a:noFill/>
            <a:miter lim="800000"/>
            <a:headEnd/>
            <a:tailEnd/>
          </a:ln>
        </p:spPr>
      </p:pic>
      <p:sp>
        <p:nvSpPr>
          <p:cNvPr id="2071" name="Прямоугольник 2070"/>
          <p:cNvSpPr/>
          <p:nvPr/>
        </p:nvSpPr>
        <p:spPr>
          <a:xfrm>
            <a:off x="2979738" y="1844675"/>
            <a:ext cx="1130300" cy="492125"/>
          </a:xfrm>
          <a:prstGeom prst="rect">
            <a:avLst/>
          </a:prstGeom>
        </p:spPr>
        <p:txBody>
          <a:bodyPr wrap="none">
            <a:spAutoFit/>
          </a:bodyPr>
          <a:lstStyle/>
          <a:p>
            <a:pPr fontAlgn="auto">
              <a:lnSpc>
                <a:spcPct val="115000"/>
              </a:lnSpc>
              <a:spcBef>
                <a:spcPts val="0"/>
              </a:spcBef>
              <a:spcAft>
                <a:spcPts val="1000"/>
              </a:spcAft>
              <a:defRPr/>
            </a:pPr>
            <a:r>
              <a:rPr lang="ru-RU" sz="2400" b="1" dirty="0">
                <a:solidFill>
                  <a:schemeClr val="accent5">
                    <a:lumMod val="75000"/>
                  </a:schemeClr>
                </a:solidFill>
                <a:latin typeface="+mn-lt"/>
                <a:cs typeface="+mn-cs"/>
              </a:rPr>
              <a:t>9 класс</a:t>
            </a:r>
            <a:endParaRPr lang="ru-RU" sz="2400" b="1" dirty="0">
              <a:solidFill>
                <a:schemeClr val="accent5">
                  <a:lumMod val="75000"/>
                </a:schemeClr>
              </a:solidFill>
              <a:latin typeface="+mn-lt"/>
              <a:ea typeface="Calibri"/>
              <a:cs typeface="Times New Roman"/>
            </a:endParaRPr>
          </a:p>
        </p:txBody>
      </p:sp>
      <p:sp>
        <p:nvSpPr>
          <p:cNvPr id="56" name="Прямоугольник 55"/>
          <p:cNvSpPr/>
          <p:nvPr/>
        </p:nvSpPr>
        <p:spPr>
          <a:xfrm>
            <a:off x="4248150" y="1844675"/>
            <a:ext cx="1284288" cy="492125"/>
          </a:xfrm>
          <a:prstGeom prst="rect">
            <a:avLst/>
          </a:prstGeom>
        </p:spPr>
        <p:txBody>
          <a:bodyPr wrap="none">
            <a:spAutoFit/>
          </a:bodyPr>
          <a:lstStyle/>
          <a:p>
            <a:pPr fontAlgn="auto">
              <a:lnSpc>
                <a:spcPct val="115000"/>
              </a:lnSpc>
              <a:spcBef>
                <a:spcPts val="0"/>
              </a:spcBef>
              <a:spcAft>
                <a:spcPts val="1000"/>
              </a:spcAft>
              <a:defRPr/>
            </a:pPr>
            <a:r>
              <a:rPr lang="ru-RU" sz="2400" b="1" dirty="0">
                <a:solidFill>
                  <a:schemeClr val="accent6">
                    <a:lumMod val="75000"/>
                  </a:schemeClr>
                </a:solidFill>
                <a:latin typeface="+mn-lt"/>
                <a:cs typeface="+mn-cs"/>
              </a:rPr>
              <a:t>11 класс</a:t>
            </a:r>
            <a:endParaRPr lang="ru-RU" sz="2400" b="1" dirty="0">
              <a:solidFill>
                <a:schemeClr val="accent6">
                  <a:lumMod val="75000"/>
                </a:schemeClr>
              </a:solidFill>
              <a:latin typeface="+mn-lt"/>
              <a:ea typeface="Calibri"/>
              <a:cs typeface="Times New Roman"/>
            </a:endParaRPr>
          </a:p>
        </p:txBody>
      </p:sp>
      <p:sp>
        <p:nvSpPr>
          <p:cNvPr id="22" name="Rectangle 8"/>
          <p:cNvSpPr>
            <a:spLocks noChangeArrowheads="1"/>
          </p:cNvSpPr>
          <p:nvPr/>
        </p:nvSpPr>
        <p:spPr bwMode="auto">
          <a:xfrm>
            <a:off x="2435225" y="2387600"/>
            <a:ext cx="1725613" cy="187325"/>
          </a:xfrm>
          <a:prstGeom prst="rect">
            <a:avLst/>
          </a:prstGeom>
          <a:solidFill>
            <a:schemeClr val="accent5">
              <a:lumMod val="75000"/>
            </a:schemeClr>
          </a:solidFill>
          <a:ln>
            <a:noFill/>
          </a:ln>
        </p:spPr>
        <p:txBody>
          <a:bodyPr/>
          <a:lstStyle/>
          <a:p>
            <a:pPr fontAlgn="auto">
              <a:spcBef>
                <a:spcPts val="0"/>
              </a:spcBef>
              <a:spcAft>
                <a:spcPts val="0"/>
              </a:spcAft>
              <a:defRPr/>
            </a:pPr>
            <a:endParaRPr lang="ru-RU">
              <a:latin typeface="+mn-lt"/>
              <a:cs typeface="+mn-cs"/>
            </a:endParaRPr>
          </a:p>
        </p:txBody>
      </p:sp>
      <p:sp>
        <p:nvSpPr>
          <p:cNvPr id="32" name="Rectangle 9"/>
          <p:cNvSpPr>
            <a:spLocks noChangeArrowheads="1"/>
          </p:cNvSpPr>
          <p:nvPr/>
        </p:nvSpPr>
        <p:spPr bwMode="auto">
          <a:xfrm>
            <a:off x="2724150" y="2630488"/>
            <a:ext cx="1436688" cy="185737"/>
          </a:xfrm>
          <a:prstGeom prst="rect">
            <a:avLst/>
          </a:prstGeom>
          <a:solidFill>
            <a:schemeClr val="accent5">
              <a:lumMod val="75000"/>
            </a:schemeClr>
          </a:solidFill>
          <a:ln>
            <a:noFill/>
          </a:ln>
        </p:spPr>
        <p:txBody>
          <a:bodyPr/>
          <a:lstStyle/>
          <a:p>
            <a:pPr fontAlgn="auto">
              <a:spcBef>
                <a:spcPts val="0"/>
              </a:spcBef>
              <a:spcAft>
                <a:spcPts val="0"/>
              </a:spcAft>
              <a:defRPr/>
            </a:pPr>
            <a:endParaRPr lang="ru-RU">
              <a:latin typeface="+mn-lt"/>
              <a:cs typeface="+mn-cs"/>
            </a:endParaRPr>
          </a:p>
        </p:txBody>
      </p:sp>
      <p:sp>
        <p:nvSpPr>
          <p:cNvPr id="33" name="Rectangle 10"/>
          <p:cNvSpPr>
            <a:spLocks noChangeArrowheads="1"/>
          </p:cNvSpPr>
          <p:nvPr/>
        </p:nvSpPr>
        <p:spPr bwMode="auto">
          <a:xfrm>
            <a:off x="2779713" y="2873375"/>
            <a:ext cx="1381125" cy="185738"/>
          </a:xfrm>
          <a:prstGeom prst="rect">
            <a:avLst/>
          </a:prstGeom>
          <a:solidFill>
            <a:schemeClr val="accent5">
              <a:lumMod val="75000"/>
            </a:schemeClr>
          </a:solidFill>
          <a:ln>
            <a:noFill/>
          </a:ln>
        </p:spPr>
        <p:txBody>
          <a:bodyPr/>
          <a:lstStyle/>
          <a:p>
            <a:pPr fontAlgn="auto">
              <a:spcBef>
                <a:spcPts val="0"/>
              </a:spcBef>
              <a:spcAft>
                <a:spcPts val="0"/>
              </a:spcAft>
              <a:defRPr/>
            </a:pPr>
            <a:endParaRPr lang="ru-RU">
              <a:latin typeface="+mn-lt"/>
              <a:cs typeface="+mn-cs"/>
            </a:endParaRPr>
          </a:p>
        </p:txBody>
      </p:sp>
      <p:sp>
        <p:nvSpPr>
          <p:cNvPr id="34" name="Rectangle 11"/>
          <p:cNvSpPr>
            <a:spLocks noChangeArrowheads="1"/>
          </p:cNvSpPr>
          <p:nvPr/>
        </p:nvSpPr>
        <p:spPr bwMode="auto">
          <a:xfrm>
            <a:off x="2779713" y="3114675"/>
            <a:ext cx="1381125" cy="187325"/>
          </a:xfrm>
          <a:prstGeom prst="rect">
            <a:avLst/>
          </a:prstGeom>
          <a:solidFill>
            <a:schemeClr val="accent5">
              <a:lumMod val="75000"/>
            </a:schemeClr>
          </a:solidFill>
          <a:ln>
            <a:noFill/>
          </a:ln>
        </p:spPr>
        <p:txBody>
          <a:bodyPr/>
          <a:lstStyle/>
          <a:p>
            <a:pPr fontAlgn="auto">
              <a:spcBef>
                <a:spcPts val="0"/>
              </a:spcBef>
              <a:spcAft>
                <a:spcPts val="0"/>
              </a:spcAft>
              <a:defRPr/>
            </a:pPr>
            <a:endParaRPr lang="ru-RU">
              <a:latin typeface="+mn-lt"/>
              <a:cs typeface="+mn-cs"/>
            </a:endParaRPr>
          </a:p>
        </p:txBody>
      </p:sp>
      <p:sp>
        <p:nvSpPr>
          <p:cNvPr id="35" name="Rectangle 12"/>
          <p:cNvSpPr>
            <a:spLocks noChangeArrowheads="1"/>
          </p:cNvSpPr>
          <p:nvPr/>
        </p:nvSpPr>
        <p:spPr bwMode="auto">
          <a:xfrm>
            <a:off x="2825750" y="3357563"/>
            <a:ext cx="1335088" cy="185737"/>
          </a:xfrm>
          <a:prstGeom prst="rect">
            <a:avLst/>
          </a:prstGeom>
          <a:solidFill>
            <a:schemeClr val="accent5">
              <a:lumMod val="75000"/>
            </a:schemeClr>
          </a:solidFill>
          <a:ln>
            <a:noFill/>
          </a:ln>
        </p:spPr>
        <p:txBody>
          <a:bodyPr/>
          <a:lstStyle/>
          <a:p>
            <a:pPr fontAlgn="auto">
              <a:spcBef>
                <a:spcPts val="0"/>
              </a:spcBef>
              <a:spcAft>
                <a:spcPts val="0"/>
              </a:spcAft>
              <a:defRPr/>
            </a:pPr>
            <a:endParaRPr lang="ru-RU">
              <a:latin typeface="+mn-lt"/>
              <a:cs typeface="+mn-cs"/>
            </a:endParaRPr>
          </a:p>
        </p:txBody>
      </p:sp>
      <p:sp>
        <p:nvSpPr>
          <p:cNvPr id="36" name="Rectangle 13"/>
          <p:cNvSpPr>
            <a:spLocks noChangeArrowheads="1"/>
          </p:cNvSpPr>
          <p:nvPr/>
        </p:nvSpPr>
        <p:spPr bwMode="auto">
          <a:xfrm>
            <a:off x="2825750" y="3600450"/>
            <a:ext cx="1335088" cy="185738"/>
          </a:xfrm>
          <a:prstGeom prst="rect">
            <a:avLst/>
          </a:prstGeom>
          <a:solidFill>
            <a:schemeClr val="accent5">
              <a:lumMod val="75000"/>
            </a:schemeClr>
          </a:solidFill>
          <a:ln>
            <a:noFill/>
          </a:ln>
        </p:spPr>
        <p:txBody>
          <a:bodyPr/>
          <a:lstStyle/>
          <a:p>
            <a:pPr fontAlgn="auto">
              <a:spcBef>
                <a:spcPts val="0"/>
              </a:spcBef>
              <a:spcAft>
                <a:spcPts val="0"/>
              </a:spcAft>
              <a:defRPr/>
            </a:pPr>
            <a:endParaRPr lang="ru-RU">
              <a:latin typeface="+mn-lt"/>
              <a:cs typeface="+mn-cs"/>
            </a:endParaRPr>
          </a:p>
        </p:txBody>
      </p:sp>
      <p:sp>
        <p:nvSpPr>
          <p:cNvPr id="37" name="Rectangle 14"/>
          <p:cNvSpPr>
            <a:spLocks noChangeArrowheads="1"/>
          </p:cNvSpPr>
          <p:nvPr/>
        </p:nvSpPr>
        <p:spPr bwMode="auto">
          <a:xfrm>
            <a:off x="2895600" y="3840163"/>
            <a:ext cx="1265238" cy="188912"/>
          </a:xfrm>
          <a:prstGeom prst="rect">
            <a:avLst/>
          </a:prstGeom>
          <a:solidFill>
            <a:schemeClr val="accent5">
              <a:lumMod val="75000"/>
            </a:schemeClr>
          </a:solidFill>
          <a:ln>
            <a:noFill/>
          </a:ln>
        </p:spPr>
        <p:txBody>
          <a:bodyPr/>
          <a:lstStyle/>
          <a:p>
            <a:pPr fontAlgn="auto">
              <a:spcBef>
                <a:spcPts val="0"/>
              </a:spcBef>
              <a:spcAft>
                <a:spcPts val="0"/>
              </a:spcAft>
              <a:defRPr/>
            </a:pPr>
            <a:endParaRPr lang="ru-RU">
              <a:latin typeface="+mn-lt"/>
              <a:cs typeface="+mn-cs"/>
            </a:endParaRPr>
          </a:p>
        </p:txBody>
      </p:sp>
      <p:sp>
        <p:nvSpPr>
          <p:cNvPr id="38" name="Rectangle 15"/>
          <p:cNvSpPr>
            <a:spLocks noChangeArrowheads="1"/>
          </p:cNvSpPr>
          <p:nvPr/>
        </p:nvSpPr>
        <p:spPr bwMode="auto">
          <a:xfrm>
            <a:off x="2895600" y="4083050"/>
            <a:ext cx="1265238" cy="187325"/>
          </a:xfrm>
          <a:prstGeom prst="rect">
            <a:avLst/>
          </a:prstGeom>
          <a:solidFill>
            <a:schemeClr val="accent5">
              <a:lumMod val="75000"/>
            </a:schemeClr>
          </a:solidFill>
          <a:ln>
            <a:noFill/>
          </a:ln>
        </p:spPr>
        <p:txBody>
          <a:bodyPr/>
          <a:lstStyle/>
          <a:p>
            <a:pPr fontAlgn="auto">
              <a:spcBef>
                <a:spcPts val="0"/>
              </a:spcBef>
              <a:spcAft>
                <a:spcPts val="0"/>
              </a:spcAft>
              <a:defRPr/>
            </a:pPr>
            <a:endParaRPr lang="ru-RU">
              <a:latin typeface="+mn-lt"/>
              <a:cs typeface="+mn-cs"/>
            </a:endParaRPr>
          </a:p>
        </p:txBody>
      </p:sp>
      <p:sp>
        <p:nvSpPr>
          <p:cNvPr id="39" name="Rectangle 16"/>
          <p:cNvSpPr>
            <a:spLocks noChangeArrowheads="1"/>
          </p:cNvSpPr>
          <p:nvPr/>
        </p:nvSpPr>
        <p:spPr bwMode="auto">
          <a:xfrm>
            <a:off x="2895600" y="4325938"/>
            <a:ext cx="1265238" cy="187325"/>
          </a:xfrm>
          <a:prstGeom prst="rect">
            <a:avLst/>
          </a:prstGeom>
          <a:solidFill>
            <a:schemeClr val="accent5">
              <a:lumMod val="75000"/>
            </a:schemeClr>
          </a:solidFill>
          <a:ln>
            <a:noFill/>
          </a:ln>
        </p:spPr>
        <p:txBody>
          <a:bodyPr/>
          <a:lstStyle/>
          <a:p>
            <a:pPr fontAlgn="auto">
              <a:spcBef>
                <a:spcPts val="0"/>
              </a:spcBef>
              <a:spcAft>
                <a:spcPts val="0"/>
              </a:spcAft>
              <a:defRPr/>
            </a:pPr>
            <a:endParaRPr lang="ru-RU">
              <a:latin typeface="+mn-lt"/>
              <a:cs typeface="+mn-cs"/>
            </a:endParaRPr>
          </a:p>
        </p:txBody>
      </p:sp>
      <p:sp>
        <p:nvSpPr>
          <p:cNvPr id="40" name="Rectangle 17"/>
          <p:cNvSpPr>
            <a:spLocks noChangeArrowheads="1"/>
          </p:cNvSpPr>
          <p:nvPr/>
        </p:nvSpPr>
        <p:spPr bwMode="auto">
          <a:xfrm>
            <a:off x="3182938" y="4567238"/>
            <a:ext cx="977900" cy="188912"/>
          </a:xfrm>
          <a:prstGeom prst="rect">
            <a:avLst/>
          </a:prstGeom>
          <a:solidFill>
            <a:schemeClr val="accent5">
              <a:lumMod val="75000"/>
            </a:schemeClr>
          </a:solidFill>
          <a:ln>
            <a:noFill/>
          </a:ln>
        </p:spPr>
        <p:txBody>
          <a:bodyPr/>
          <a:lstStyle/>
          <a:p>
            <a:pPr fontAlgn="auto">
              <a:spcBef>
                <a:spcPts val="0"/>
              </a:spcBef>
              <a:spcAft>
                <a:spcPts val="0"/>
              </a:spcAft>
              <a:defRPr/>
            </a:pPr>
            <a:endParaRPr lang="ru-RU">
              <a:latin typeface="+mn-lt"/>
              <a:cs typeface="+mn-cs"/>
            </a:endParaRPr>
          </a:p>
        </p:txBody>
      </p:sp>
      <p:sp>
        <p:nvSpPr>
          <p:cNvPr id="41" name="Rectangle 18"/>
          <p:cNvSpPr>
            <a:spLocks noChangeArrowheads="1"/>
          </p:cNvSpPr>
          <p:nvPr/>
        </p:nvSpPr>
        <p:spPr bwMode="auto">
          <a:xfrm>
            <a:off x="3194050" y="4810125"/>
            <a:ext cx="966788" cy="185738"/>
          </a:xfrm>
          <a:prstGeom prst="rect">
            <a:avLst/>
          </a:prstGeom>
          <a:solidFill>
            <a:schemeClr val="accent5">
              <a:lumMod val="75000"/>
            </a:schemeClr>
          </a:solidFill>
          <a:ln>
            <a:noFill/>
          </a:ln>
        </p:spPr>
        <p:txBody>
          <a:bodyPr/>
          <a:lstStyle/>
          <a:p>
            <a:pPr fontAlgn="auto">
              <a:spcBef>
                <a:spcPts val="0"/>
              </a:spcBef>
              <a:spcAft>
                <a:spcPts val="0"/>
              </a:spcAft>
              <a:defRPr/>
            </a:pPr>
            <a:endParaRPr lang="ru-RU">
              <a:latin typeface="+mn-lt"/>
              <a:cs typeface="+mn-cs"/>
            </a:endParaRPr>
          </a:p>
        </p:txBody>
      </p:sp>
      <p:sp>
        <p:nvSpPr>
          <p:cNvPr id="42" name="Rectangle 19"/>
          <p:cNvSpPr>
            <a:spLocks noChangeArrowheads="1"/>
          </p:cNvSpPr>
          <p:nvPr/>
        </p:nvSpPr>
        <p:spPr bwMode="auto">
          <a:xfrm>
            <a:off x="3436938" y="5053013"/>
            <a:ext cx="723900" cy="185737"/>
          </a:xfrm>
          <a:prstGeom prst="rect">
            <a:avLst/>
          </a:prstGeom>
          <a:solidFill>
            <a:schemeClr val="accent5">
              <a:lumMod val="75000"/>
            </a:schemeClr>
          </a:solidFill>
          <a:ln>
            <a:noFill/>
          </a:ln>
        </p:spPr>
        <p:txBody>
          <a:bodyPr/>
          <a:lstStyle/>
          <a:p>
            <a:pPr fontAlgn="auto">
              <a:spcBef>
                <a:spcPts val="0"/>
              </a:spcBef>
              <a:spcAft>
                <a:spcPts val="0"/>
              </a:spcAft>
              <a:defRPr/>
            </a:pPr>
            <a:endParaRPr lang="ru-RU">
              <a:latin typeface="+mn-lt"/>
              <a:cs typeface="+mn-cs"/>
            </a:endParaRPr>
          </a:p>
        </p:txBody>
      </p:sp>
      <p:sp>
        <p:nvSpPr>
          <p:cNvPr id="43" name="Rectangle 20"/>
          <p:cNvSpPr>
            <a:spLocks noChangeArrowheads="1"/>
          </p:cNvSpPr>
          <p:nvPr/>
        </p:nvSpPr>
        <p:spPr bwMode="auto">
          <a:xfrm>
            <a:off x="3781425" y="5294313"/>
            <a:ext cx="379413" cy="185737"/>
          </a:xfrm>
          <a:prstGeom prst="rect">
            <a:avLst/>
          </a:prstGeom>
          <a:solidFill>
            <a:schemeClr val="accent5">
              <a:lumMod val="75000"/>
            </a:schemeClr>
          </a:solidFill>
          <a:ln>
            <a:noFill/>
          </a:ln>
        </p:spPr>
        <p:txBody>
          <a:bodyPr/>
          <a:lstStyle/>
          <a:p>
            <a:pPr fontAlgn="auto">
              <a:spcBef>
                <a:spcPts val="0"/>
              </a:spcBef>
              <a:spcAft>
                <a:spcPts val="0"/>
              </a:spcAft>
              <a:defRPr/>
            </a:pPr>
            <a:endParaRPr lang="ru-RU">
              <a:latin typeface="+mn-lt"/>
              <a:cs typeface="+mn-cs"/>
            </a:endParaRPr>
          </a:p>
        </p:txBody>
      </p:sp>
      <p:sp>
        <p:nvSpPr>
          <p:cNvPr id="44" name="Rectangle 21"/>
          <p:cNvSpPr>
            <a:spLocks noChangeArrowheads="1"/>
          </p:cNvSpPr>
          <p:nvPr/>
        </p:nvSpPr>
        <p:spPr bwMode="auto">
          <a:xfrm>
            <a:off x="3884613" y="5537200"/>
            <a:ext cx="276225" cy="185738"/>
          </a:xfrm>
          <a:prstGeom prst="rect">
            <a:avLst/>
          </a:prstGeom>
          <a:solidFill>
            <a:schemeClr val="accent5">
              <a:lumMod val="75000"/>
            </a:schemeClr>
          </a:solidFill>
          <a:ln>
            <a:noFill/>
          </a:ln>
        </p:spPr>
        <p:txBody>
          <a:bodyPr/>
          <a:lstStyle/>
          <a:p>
            <a:pPr fontAlgn="auto">
              <a:spcBef>
                <a:spcPts val="0"/>
              </a:spcBef>
              <a:spcAft>
                <a:spcPts val="0"/>
              </a:spcAft>
              <a:defRPr/>
            </a:pPr>
            <a:endParaRPr lang="ru-RU">
              <a:latin typeface="+mn-lt"/>
              <a:cs typeface="+mn-cs"/>
            </a:endParaRPr>
          </a:p>
        </p:txBody>
      </p:sp>
      <p:sp>
        <p:nvSpPr>
          <p:cNvPr id="45" name="Rectangle 22"/>
          <p:cNvSpPr>
            <a:spLocks noChangeArrowheads="1"/>
          </p:cNvSpPr>
          <p:nvPr/>
        </p:nvSpPr>
        <p:spPr bwMode="auto">
          <a:xfrm>
            <a:off x="3965575" y="5778500"/>
            <a:ext cx="195263" cy="187325"/>
          </a:xfrm>
          <a:prstGeom prst="rect">
            <a:avLst/>
          </a:prstGeom>
          <a:solidFill>
            <a:schemeClr val="accent5">
              <a:lumMod val="75000"/>
            </a:schemeClr>
          </a:solidFill>
          <a:ln>
            <a:noFill/>
          </a:ln>
        </p:spPr>
        <p:txBody>
          <a:bodyPr/>
          <a:lstStyle/>
          <a:p>
            <a:pPr fontAlgn="auto">
              <a:spcBef>
                <a:spcPts val="0"/>
              </a:spcBef>
              <a:spcAft>
                <a:spcPts val="0"/>
              </a:spcAft>
              <a:defRPr/>
            </a:pPr>
            <a:endParaRPr lang="ru-RU">
              <a:latin typeface="+mn-lt"/>
              <a:cs typeface="+mn-cs"/>
            </a:endParaRPr>
          </a:p>
        </p:txBody>
      </p:sp>
      <p:sp>
        <p:nvSpPr>
          <p:cNvPr id="18454" name="Rectangle 23"/>
          <p:cNvSpPr>
            <a:spLocks noChangeArrowheads="1"/>
          </p:cNvSpPr>
          <p:nvPr/>
        </p:nvSpPr>
        <p:spPr bwMode="auto">
          <a:xfrm>
            <a:off x="4156075" y="2360613"/>
            <a:ext cx="11113" cy="3632200"/>
          </a:xfrm>
          <a:prstGeom prst="rect">
            <a:avLst/>
          </a:prstGeom>
          <a:solidFill>
            <a:srgbClr val="868686"/>
          </a:solidFill>
          <a:ln w="1">
            <a:solidFill>
              <a:srgbClr val="868686"/>
            </a:solidFill>
            <a:miter lim="800000"/>
            <a:headEnd/>
            <a:tailEnd/>
          </a:ln>
        </p:spPr>
        <p:txBody>
          <a:bodyPr/>
          <a:lstStyle/>
          <a:p>
            <a:endParaRPr lang="ru-RU">
              <a:latin typeface="Calibri" pitchFamily="34" charset="0"/>
            </a:endParaRPr>
          </a:p>
        </p:txBody>
      </p:sp>
      <p:sp>
        <p:nvSpPr>
          <p:cNvPr id="18455" name="Rectangle 24"/>
          <p:cNvSpPr>
            <a:spLocks noChangeArrowheads="1"/>
          </p:cNvSpPr>
          <p:nvPr/>
        </p:nvSpPr>
        <p:spPr bwMode="auto">
          <a:xfrm>
            <a:off x="3530600" y="5783263"/>
            <a:ext cx="285750" cy="238125"/>
          </a:xfrm>
          <a:prstGeom prst="rect">
            <a:avLst/>
          </a:prstGeom>
          <a:noFill/>
          <a:ln w="9525">
            <a:noFill/>
            <a:miter lim="800000"/>
            <a:headEnd/>
            <a:tailEnd/>
          </a:ln>
        </p:spPr>
        <p:txBody>
          <a:bodyPr wrap="none" lIns="0" tIns="0" rIns="0" bIns="0">
            <a:spAutoFit/>
          </a:bodyPr>
          <a:lstStyle/>
          <a:p>
            <a:r>
              <a:rPr lang="ru-RU" sz="1100" b="1">
                <a:solidFill>
                  <a:srgbClr val="000000"/>
                </a:solidFill>
                <a:latin typeface="Calibri" pitchFamily="34" charset="0"/>
              </a:rPr>
              <a:t>1,7</a:t>
            </a:r>
            <a:endParaRPr lang="ru-RU"/>
          </a:p>
        </p:txBody>
      </p:sp>
      <p:sp>
        <p:nvSpPr>
          <p:cNvPr id="18456" name="Rectangle 25"/>
          <p:cNvSpPr>
            <a:spLocks noChangeArrowheads="1"/>
          </p:cNvSpPr>
          <p:nvPr/>
        </p:nvSpPr>
        <p:spPr bwMode="auto">
          <a:xfrm>
            <a:off x="3463925" y="5545138"/>
            <a:ext cx="285750" cy="238125"/>
          </a:xfrm>
          <a:prstGeom prst="rect">
            <a:avLst/>
          </a:prstGeom>
          <a:noFill/>
          <a:ln w="9525">
            <a:noFill/>
            <a:miter lim="800000"/>
            <a:headEnd/>
            <a:tailEnd/>
          </a:ln>
        </p:spPr>
        <p:txBody>
          <a:bodyPr wrap="none" lIns="0" tIns="0" rIns="0" bIns="0">
            <a:spAutoFit/>
          </a:bodyPr>
          <a:lstStyle/>
          <a:p>
            <a:r>
              <a:rPr lang="ru-RU" sz="1100" b="1">
                <a:solidFill>
                  <a:srgbClr val="000000"/>
                </a:solidFill>
                <a:latin typeface="Calibri" pitchFamily="34" charset="0"/>
              </a:rPr>
              <a:t>2,4</a:t>
            </a:r>
            <a:endParaRPr lang="ru-RU"/>
          </a:p>
        </p:txBody>
      </p:sp>
      <p:sp>
        <p:nvSpPr>
          <p:cNvPr id="18457" name="Rectangle 26"/>
          <p:cNvSpPr>
            <a:spLocks noChangeArrowheads="1"/>
          </p:cNvSpPr>
          <p:nvPr/>
        </p:nvSpPr>
        <p:spPr bwMode="auto">
          <a:xfrm>
            <a:off x="3349625" y="5297488"/>
            <a:ext cx="285750" cy="238125"/>
          </a:xfrm>
          <a:prstGeom prst="rect">
            <a:avLst/>
          </a:prstGeom>
          <a:noFill/>
          <a:ln w="9525">
            <a:noFill/>
            <a:miter lim="800000"/>
            <a:headEnd/>
            <a:tailEnd/>
          </a:ln>
        </p:spPr>
        <p:txBody>
          <a:bodyPr wrap="none" lIns="0" tIns="0" rIns="0" bIns="0">
            <a:spAutoFit/>
          </a:bodyPr>
          <a:lstStyle/>
          <a:p>
            <a:r>
              <a:rPr lang="ru-RU" sz="1100" b="1">
                <a:solidFill>
                  <a:srgbClr val="000000"/>
                </a:solidFill>
                <a:latin typeface="Calibri" pitchFamily="34" charset="0"/>
              </a:rPr>
              <a:t>3,3</a:t>
            </a:r>
            <a:endParaRPr lang="ru-RU"/>
          </a:p>
        </p:txBody>
      </p:sp>
      <p:sp>
        <p:nvSpPr>
          <p:cNvPr id="18458" name="Rectangle 27"/>
          <p:cNvSpPr>
            <a:spLocks noChangeArrowheads="1"/>
          </p:cNvSpPr>
          <p:nvPr/>
        </p:nvSpPr>
        <p:spPr bwMode="auto">
          <a:xfrm>
            <a:off x="3016250" y="5059363"/>
            <a:ext cx="285750" cy="238125"/>
          </a:xfrm>
          <a:prstGeom prst="rect">
            <a:avLst/>
          </a:prstGeom>
          <a:noFill/>
          <a:ln w="9525">
            <a:noFill/>
            <a:miter lim="800000"/>
            <a:headEnd/>
            <a:tailEnd/>
          </a:ln>
        </p:spPr>
        <p:txBody>
          <a:bodyPr wrap="none" lIns="0" tIns="0" rIns="0" bIns="0">
            <a:spAutoFit/>
          </a:bodyPr>
          <a:lstStyle/>
          <a:p>
            <a:r>
              <a:rPr lang="ru-RU" sz="1100" b="1">
                <a:solidFill>
                  <a:srgbClr val="000000"/>
                </a:solidFill>
                <a:latin typeface="Calibri" pitchFamily="34" charset="0"/>
              </a:rPr>
              <a:t>6,3</a:t>
            </a:r>
            <a:endParaRPr lang="ru-RU"/>
          </a:p>
        </p:txBody>
      </p:sp>
      <p:sp>
        <p:nvSpPr>
          <p:cNvPr id="18459" name="Rectangle 28"/>
          <p:cNvSpPr>
            <a:spLocks noChangeArrowheads="1"/>
          </p:cNvSpPr>
          <p:nvPr/>
        </p:nvSpPr>
        <p:spPr bwMode="auto">
          <a:xfrm>
            <a:off x="2759075" y="4811713"/>
            <a:ext cx="285750" cy="238125"/>
          </a:xfrm>
          <a:prstGeom prst="rect">
            <a:avLst/>
          </a:prstGeom>
          <a:noFill/>
          <a:ln w="9525">
            <a:noFill/>
            <a:miter lim="800000"/>
            <a:headEnd/>
            <a:tailEnd/>
          </a:ln>
        </p:spPr>
        <p:txBody>
          <a:bodyPr wrap="none" lIns="0" tIns="0" rIns="0" bIns="0">
            <a:spAutoFit/>
          </a:bodyPr>
          <a:lstStyle/>
          <a:p>
            <a:r>
              <a:rPr lang="ru-RU" sz="1100" b="1">
                <a:solidFill>
                  <a:srgbClr val="000000"/>
                </a:solidFill>
                <a:latin typeface="Calibri" pitchFamily="34" charset="0"/>
              </a:rPr>
              <a:t>8,4</a:t>
            </a:r>
            <a:endParaRPr lang="ru-RU"/>
          </a:p>
        </p:txBody>
      </p:sp>
      <p:sp>
        <p:nvSpPr>
          <p:cNvPr id="18460" name="Rectangle 29"/>
          <p:cNvSpPr>
            <a:spLocks noChangeArrowheads="1"/>
          </p:cNvSpPr>
          <p:nvPr/>
        </p:nvSpPr>
        <p:spPr bwMode="auto">
          <a:xfrm>
            <a:off x="2730500" y="4573588"/>
            <a:ext cx="285750" cy="238125"/>
          </a:xfrm>
          <a:prstGeom prst="rect">
            <a:avLst/>
          </a:prstGeom>
          <a:noFill/>
          <a:ln w="9525">
            <a:noFill/>
            <a:miter lim="800000"/>
            <a:headEnd/>
            <a:tailEnd/>
          </a:ln>
        </p:spPr>
        <p:txBody>
          <a:bodyPr wrap="none" lIns="0" tIns="0" rIns="0" bIns="0">
            <a:spAutoFit/>
          </a:bodyPr>
          <a:lstStyle/>
          <a:p>
            <a:r>
              <a:rPr lang="ru-RU" sz="1100" b="1">
                <a:solidFill>
                  <a:srgbClr val="000000"/>
                </a:solidFill>
                <a:latin typeface="Calibri" pitchFamily="34" charset="0"/>
              </a:rPr>
              <a:t>8,5</a:t>
            </a:r>
            <a:endParaRPr lang="ru-RU"/>
          </a:p>
        </p:txBody>
      </p:sp>
      <p:sp>
        <p:nvSpPr>
          <p:cNvPr id="18461" name="Rectangle 30"/>
          <p:cNvSpPr>
            <a:spLocks noChangeArrowheads="1"/>
          </p:cNvSpPr>
          <p:nvPr/>
        </p:nvSpPr>
        <p:spPr bwMode="auto">
          <a:xfrm>
            <a:off x="2511425" y="4335463"/>
            <a:ext cx="238125" cy="238125"/>
          </a:xfrm>
          <a:prstGeom prst="rect">
            <a:avLst/>
          </a:prstGeom>
          <a:noFill/>
          <a:ln w="9525">
            <a:noFill/>
            <a:miter lim="800000"/>
            <a:headEnd/>
            <a:tailEnd/>
          </a:ln>
        </p:spPr>
        <p:txBody>
          <a:bodyPr wrap="none" lIns="0" tIns="0" rIns="0" bIns="0">
            <a:spAutoFit/>
          </a:bodyPr>
          <a:lstStyle/>
          <a:p>
            <a:r>
              <a:rPr lang="ru-RU" sz="1100" b="1">
                <a:solidFill>
                  <a:srgbClr val="000000"/>
                </a:solidFill>
                <a:latin typeface="Calibri" pitchFamily="34" charset="0"/>
              </a:rPr>
              <a:t>11</a:t>
            </a:r>
            <a:endParaRPr lang="ru-RU"/>
          </a:p>
        </p:txBody>
      </p:sp>
      <p:sp>
        <p:nvSpPr>
          <p:cNvPr id="18462" name="Rectangle 31"/>
          <p:cNvSpPr>
            <a:spLocks noChangeArrowheads="1"/>
          </p:cNvSpPr>
          <p:nvPr/>
        </p:nvSpPr>
        <p:spPr bwMode="auto">
          <a:xfrm>
            <a:off x="2511425" y="4087813"/>
            <a:ext cx="238125" cy="238125"/>
          </a:xfrm>
          <a:prstGeom prst="rect">
            <a:avLst/>
          </a:prstGeom>
          <a:noFill/>
          <a:ln w="9525">
            <a:noFill/>
            <a:miter lim="800000"/>
            <a:headEnd/>
            <a:tailEnd/>
          </a:ln>
        </p:spPr>
        <p:txBody>
          <a:bodyPr wrap="none" lIns="0" tIns="0" rIns="0" bIns="0">
            <a:spAutoFit/>
          </a:bodyPr>
          <a:lstStyle/>
          <a:p>
            <a:r>
              <a:rPr lang="ru-RU" sz="1100" b="1">
                <a:solidFill>
                  <a:srgbClr val="000000"/>
                </a:solidFill>
                <a:latin typeface="Calibri" pitchFamily="34" charset="0"/>
              </a:rPr>
              <a:t>11</a:t>
            </a:r>
            <a:endParaRPr lang="ru-RU"/>
          </a:p>
        </p:txBody>
      </p:sp>
      <p:sp>
        <p:nvSpPr>
          <p:cNvPr id="18463" name="Rectangle 32"/>
          <p:cNvSpPr>
            <a:spLocks noChangeArrowheads="1"/>
          </p:cNvSpPr>
          <p:nvPr/>
        </p:nvSpPr>
        <p:spPr bwMode="auto">
          <a:xfrm>
            <a:off x="2492375" y="3849688"/>
            <a:ext cx="238125" cy="238125"/>
          </a:xfrm>
          <a:prstGeom prst="rect">
            <a:avLst/>
          </a:prstGeom>
          <a:noFill/>
          <a:ln w="9525">
            <a:noFill/>
            <a:miter lim="800000"/>
            <a:headEnd/>
            <a:tailEnd/>
          </a:ln>
        </p:spPr>
        <p:txBody>
          <a:bodyPr wrap="none" lIns="0" tIns="0" rIns="0" bIns="0">
            <a:spAutoFit/>
          </a:bodyPr>
          <a:lstStyle/>
          <a:p>
            <a:r>
              <a:rPr lang="ru-RU" sz="1100" b="1">
                <a:solidFill>
                  <a:srgbClr val="000000"/>
                </a:solidFill>
                <a:latin typeface="Calibri" pitchFamily="34" charset="0"/>
              </a:rPr>
              <a:t>11</a:t>
            </a:r>
            <a:endParaRPr lang="ru-RU"/>
          </a:p>
        </p:txBody>
      </p:sp>
      <p:sp>
        <p:nvSpPr>
          <p:cNvPr id="18464" name="Rectangle 33"/>
          <p:cNvSpPr>
            <a:spLocks noChangeArrowheads="1"/>
          </p:cNvSpPr>
          <p:nvPr/>
        </p:nvSpPr>
        <p:spPr bwMode="auto">
          <a:xfrm>
            <a:off x="2378075" y="3602038"/>
            <a:ext cx="361950" cy="238125"/>
          </a:xfrm>
          <a:prstGeom prst="rect">
            <a:avLst/>
          </a:prstGeom>
          <a:noFill/>
          <a:ln w="9525">
            <a:noFill/>
            <a:miter lim="800000"/>
            <a:headEnd/>
            <a:tailEnd/>
          </a:ln>
        </p:spPr>
        <p:txBody>
          <a:bodyPr wrap="none" lIns="0" tIns="0" rIns="0" bIns="0">
            <a:spAutoFit/>
          </a:bodyPr>
          <a:lstStyle/>
          <a:p>
            <a:r>
              <a:rPr lang="ru-RU" sz="1100" b="1">
                <a:solidFill>
                  <a:srgbClr val="000000"/>
                </a:solidFill>
                <a:latin typeface="Calibri" pitchFamily="34" charset="0"/>
              </a:rPr>
              <a:t>11,6</a:t>
            </a:r>
            <a:endParaRPr lang="ru-RU"/>
          </a:p>
        </p:txBody>
      </p:sp>
      <p:sp>
        <p:nvSpPr>
          <p:cNvPr id="18465" name="Rectangle 34"/>
          <p:cNvSpPr>
            <a:spLocks noChangeArrowheads="1"/>
          </p:cNvSpPr>
          <p:nvPr/>
        </p:nvSpPr>
        <p:spPr bwMode="auto">
          <a:xfrm>
            <a:off x="2368550" y="3363913"/>
            <a:ext cx="361950" cy="238125"/>
          </a:xfrm>
          <a:prstGeom prst="rect">
            <a:avLst/>
          </a:prstGeom>
          <a:noFill/>
          <a:ln w="9525">
            <a:noFill/>
            <a:miter lim="800000"/>
            <a:headEnd/>
            <a:tailEnd/>
          </a:ln>
        </p:spPr>
        <p:txBody>
          <a:bodyPr wrap="none" lIns="0" tIns="0" rIns="0" bIns="0">
            <a:spAutoFit/>
          </a:bodyPr>
          <a:lstStyle/>
          <a:p>
            <a:r>
              <a:rPr lang="ru-RU" sz="1100" b="1">
                <a:solidFill>
                  <a:srgbClr val="000000"/>
                </a:solidFill>
                <a:latin typeface="Calibri" pitchFamily="34" charset="0"/>
              </a:rPr>
              <a:t>11,6</a:t>
            </a:r>
            <a:endParaRPr lang="ru-RU"/>
          </a:p>
        </p:txBody>
      </p:sp>
      <p:sp>
        <p:nvSpPr>
          <p:cNvPr id="18466" name="Rectangle 35"/>
          <p:cNvSpPr>
            <a:spLocks noChangeArrowheads="1"/>
          </p:cNvSpPr>
          <p:nvPr/>
        </p:nvSpPr>
        <p:spPr bwMode="auto">
          <a:xfrm>
            <a:off x="2406650" y="3116263"/>
            <a:ext cx="238125" cy="238125"/>
          </a:xfrm>
          <a:prstGeom prst="rect">
            <a:avLst/>
          </a:prstGeom>
          <a:noFill/>
          <a:ln w="9525">
            <a:noFill/>
            <a:miter lim="800000"/>
            <a:headEnd/>
            <a:tailEnd/>
          </a:ln>
        </p:spPr>
        <p:txBody>
          <a:bodyPr wrap="none" lIns="0" tIns="0" rIns="0" bIns="0">
            <a:spAutoFit/>
          </a:bodyPr>
          <a:lstStyle/>
          <a:p>
            <a:r>
              <a:rPr lang="ru-RU" sz="1100" b="1">
                <a:solidFill>
                  <a:srgbClr val="000000"/>
                </a:solidFill>
                <a:latin typeface="Calibri" pitchFamily="34" charset="0"/>
              </a:rPr>
              <a:t>12</a:t>
            </a:r>
            <a:endParaRPr lang="ru-RU"/>
          </a:p>
        </p:txBody>
      </p:sp>
      <p:sp>
        <p:nvSpPr>
          <p:cNvPr id="18467" name="Rectangle 36"/>
          <p:cNvSpPr>
            <a:spLocks noChangeArrowheads="1"/>
          </p:cNvSpPr>
          <p:nvPr/>
        </p:nvSpPr>
        <p:spPr bwMode="auto">
          <a:xfrm>
            <a:off x="2387600" y="2878138"/>
            <a:ext cx="238125" cy="238125"/>
          </a:xfrm>
          <a:prstGeom prst="rect">
            <a:avLst/>
          </a:prstGeom>
          <a:noFill/>
          <a:ln w="9525">
            <a:noFill/>
            <a:miter lim="800000"/>
            <a:headEnd/>
            <a:tailEnd/>
          </a:ln>
        </p:spPr>
        <p:txBody>
          <a:bodyPr wrap="none" lIns="0" tIns="0" rIns="0" bIns="0">
            <a:spAutoFit/>
          </a:bodyPr>
          <a:lstStyle/>
          <a:p>
            <a:r>
              <a:rPr lang="ru-RU" sz="1100" b="1">
                <a:solidFill>
                  <a:srgbClr val="000000"/>
                </a:solidFill>
                <a:latin typeface="Calibri" pitchFamily="34" charset="0"/>
              </a:rPr>
              <a:t>12</a:t>
            </a:r>
            <a:endParaRPr lang="ru-RU"/>
          </a:p>
        </p:txBody>
      </p:sp>
      <p:sp>
        <p:nvSpPr>
          <p:cNvPr id="18468" name="Rectangle 37"/>
          <p:cNvSpPr>
            <a:spLocks noChangeArrowheads="1"/>
          </p:cNvSpPr>
          <p:nvPr/>
        </p:nvSpPr>
        <p:spPr bwMode="auto">
          <a:xfrm>
            <a:off x="2244725" y="2640013"/>
            <a:ext cx="361950" cy="238125"/>
          </a:xfrm>
          <a:prstGeom prst="rect">
            <a:avLst/>
          </a:prstGeom>
          <a:noFill/>
          <a:ln w="9525">
            <a:noFill/>
            <a:miter lim="800000"/>
            <a:headEnd/>
            <a:tailEnd/>
          </a:ln>
        </p:spPr>
        <p:txBody>
          <a:bodyPr wrap="none" lIns="0" tIns="0" rIns="0" bIns="0">
            <a:spAutoFit/>
          </a:bodyPr>
          <a:lstStyle/>
          <a:p>
            <a:r>
              <a:rPr lang="ru-RU" sz="1100" b="1">
                <a:solidFill>
                  <a:srgbClr val="000000"/>
                </a:solidFill>
                <a:latin typeface="Calibri" pitchFamily="34" charset="0"/>
              </a:rPr>
              <a:t>12,5</a:t>
            </a:r>
            <a:endParaRPr lang="ru-RU"/>
          </a:p>
        </p:txBody>
      </p:sp>
      <p:sp>
        <p:nvSpPr>
          <p:cNvPr id="18469" name="Rectangle 38"/>
          <p:cNvSpPr>
            <a:spLocks noChangeArrowheads="1"/>
          </p:cNvSpPr>
          <p:nvPr/>
        </p:nvSpPr>
        <p:spPr bwMode="auto">
          <a:xfrm>
            <a:off x="2092325" y="2392363"/>
            <a:ext cx="238125" cy="238125"/>
          </a:xfrm>
          <a:prstGeom prst="rect">
            <a:avLst/>
          </a:prstGeom>
          <a:noFill/>
          <a:ln w="9525">
            <a:noFill/>
            <a:miter lim="800000"/>
            <a:headEnd/>
            <a:tailEnd/>
          </a:ln>
        </p:spPr>
        <p:txBody>
          <a:bodyPr wrap="none" lIns="0" tIns="0" rIns="0" bIns="0">
            <a:spAutoFit/>
          </a:bodyPr>
          <a:lstStyle/>
          <a:p>
            <a:r>
              <a:rPr lang="ru-RU" sz="1100" b="1">
                <a:solidFill>
                  <a:srgbClr val="000000"/>
                </a:solidFill>
                <a:latin typeface="Calibri" pitchFamily="34" charset="0"/>
              </a:rPr>
              <a:t>15</a:t>
            </a:r>
            <a:endParaRPr lang="ru-RU"/>
          </a:p>
        </p:txBody>
      </p:sp>
      <p:sp>
        <p:nvSpPr>
          <p:cNvPr id="18470" name="Rectangle 39"/>
          <p:cNvSpPr>
            <a:spLocks noChangeArrowheads="1"/>
          </p:cNvSpPr>
          <p:nvPr/>
        </p:nvSpPr>
        <p:spPr bwMode="auto">
          <a:xfrm>
            <a:off x="1628775" y="5773738"/>
            <a:ext cx="1782763" cy="169862"/>
          </a:xfrm>
          <a:prstGeom prst="rect">
            <a:avLst/>
          </a:prstGeom>
          <a:noFill/>
          <a:ln w="9525">
            <a:noFill/>
            <a:miter lim="800000"/>
            <a:headEnd/>
            <a:tailEnd/>
          </a:ln>
        </p:spPr>
        <p:txBody>
          <a:bodyPr wrap="none" lIns="0" tIns="0" rIns="0" bIns="0">
            <a:spAutoFit/>
          </a:bodyPr>
          <a:lstStyle/>
          <a:p>
            <a:pPr algn="r"/>
            <a:r>
              <a:rPr lang="ru-RU" sz="1100">
                <a:solidFill>
                  <a:srgbClr val="000000"/>
                </a:solidFill>
                <a:latin typeface="Calibri" pitchFamily="34" charset="0"/>
              </a:rPr>
              <a:t>Сельское и рыбное хозяйство</a:t>
            </a:r>
            <a:endParaRPr lang="ru-RU"/>
          </a:p>
        </p:txBody>
      </p:sp>
      <p:sp>
        <p:nvSpPr>
          <p:cNvPr id="18471" name="Rectangle 40"/>
          <p:cNvSpPr>
            <a:spLocks noChangeArrowheads="1"/>
          </p:cNvSpPr>
          <p:nvPr/>
        </p:nvSpPr>
        <p:spPr bwMode="auto">
          <a:xfrm>
            <a:off x="706438" y="5535613"/>
            <a:ext cx="2552700" cy="169862"/>
          </a:xfrm>
          <a:prstGeom prst="rect">
            <a:avLst/>
          </a:prstGeom>
          <a:noFill/>
          <a:ln w="9525">
            <a:noFill/>
            <a:miter lim="800000"/>
            <a:headEnd/>
            <a:tailEnd/>
          </a:ln>
        </p:spPr>
        <p:txBody>
          <a:bodyPr wrap="none" lIns="0" tIns="0" rIns="0" bIns="0">
            <a:spAutoFit/>
          </a:bodyPr>
          <a:lstStyle/>
          <a:p>
            <a:pPr algn="r"/>
            <a:r>
              <a:rPr lang="ru-RU" sz="1100">
                <a:solidFill>
                  <a:srgbClr val="000000"/>
                </a:solidFill>
                <a:latin typeface="Calibri" pitchFamily="34" charset="0"/>
              </a:rPr>
              <a:t>Воспроизводство и переработка лесных ...</a:t>
            </a:r>
            <a:endParaRPr lang="ru-RU"/>
          </a:p>
        </p:txBody>
      </p:sp>
      <p:sp>
        <p:nvSpPr>
          <p:cNvPr id="18472" name="Rectangle 41"/>
          <p:cNvSpPr>
            <a:spLocks noChangeArrowheads="1"/>
          </p:cNvSpPr>
          <p:nvPr/>
        </p:nvSpPr>
        <p:spPr bwMode="auto">
          <a:xfrm>
            <a:off x="422275" y="5297488"/>
            <a:ext cx="2682875" cy="169862"/>
          </a:xfrm>
          <a:prstGeom prst="rect">
            <a:avLst/>
          </a:prstGeom>
          <a:noFill/>
          <a:ln w="9525">
            <a:noFill/>
            <a:miter lim="800000"/>
            <a:headEnd/>
            <a:tailEnd/>
          </a:ln>
        </p:spPr>
        <p:txBody>
          <a:bodyPr wrap="none" lIns="0" tIns="0" rIns="0" bIns="0">
            <a:spAutoFit/>
          </a:bodyPr>
          <a:lstStyle/>
          <a:p>
            <a:pPr algn="r"/>
            <a:r>
              <a:rPr lang="ru-RU" sz="1100">
                <a:solidFill>
                  <a:srgbClr val="000000"/>
                </a:solidFill>
                <a:latin typeface="Calibri" pitchFamily="34" charset="0"/>
              </a:rPr>
              <a:t>Технология прод. продуктов,потреб.товаров</a:t>
            </a:r>
            <a:endParaRPr lang="ru-RU"/>
          </a:p>
        </p:txBody>
      </p:sp>
      <p:sp>
        <p:nvSpPr>
          <p:cNvPr id="18473" name="Rectangle 42"/>
          <p:cNvSpPr>
            <a:spLocks noChangeArrowheads="1"/>
          </p:cNvSpPr>
          <p:nvPr/>
        </p:nvSpPr>
        <p:spPr bwMode="auto">
          <a:xfrm>
            <a:off x="461963" y="5049838"/>
            <a:ext cx="2333625" cy="169862"/>
          </a:xfrm>
          <a:prstGeom prst="rect">
            <a:avLst/>
          </a:prstGeom>
          <a:noFill/>
          <a:ln w="9525">
            <a:noFill/>
            <a:miter lim="800000"/>
            <a:headEnd/>
            <a:tailEnd/>
          </a:ln>
        </p:spPr>
        <p:txBody>
          <a:bodyPr wrap="none" lIns="0" tIns="0" rIns="0" bIns="0">
            <a:spAutoFit/>
          </a:bodyPr>
          <a:lstStyle/>
          <a:p>
            <a:pPr algn="r"/>
            <a:r>
              <a:rPr lang="ru-RU" sz="1100">
                <a:solidFill>
                  <a:srgbClr val="000000"/>
                </a:solidFill>
                <a:latin typeface="Calibri" pitchFamily="34" charset="0"/>
              </a:rPr>
              <a:t>Энергетика, энерг.машиностроение, ...</a:t>
            </a:r>
            <a:endParaRPr lang="ru-RU"/>
          </a:p>
        </p:txBody>
      </p:sp>
      <p:sp>
        <p:nvSpPr>
          <p:cNvPr id="18474" name="Rectangle 43"/>
          <p:cNvSpPr>
            <a:spLocks noChangeArrowheads="1"/>
          </p:cNvSpPr>
          <p:nvPr/>
        </p:nvSpPr>
        <p:spPr bwMode="auto">
          <a:xfrm>
            <a:off x="747713" y="4811713"/>
            <a:ext cx="1901825" cy="169862"/>
          </a:xfrm>
          <a:prstGeom prst="rect">
            <a:avLst/>
          </a:prstGeom>
          <a:noFill/>
          <a:ln w="9525">
            <a:noFill/>
            <a:miter lim="800000"/>
            <a:headEnd/>
            <a:tailEnd/>
          </a:ln>
        </p:spPr>
        <p:txBody>
          <a:bodyPr wrap="none" lIns="0" tIns="0" rIns="0" bIns="0">
            <a:spAutoFit/>
          </a:bodyPr>
          <a:lstStyle/>
          <a:p>
            <a:pPr algn="r"/>
            <a:r>
              <a:rPr lang="ru-RU" sz="1100">
                <a:solidFill>
                  <a:srgbClr val="000000"/>
                </a:solidFill>
                <a:latin typeface="Calibri" pitchFamily="34" charset="0"/>
              </a:rPr>
              <a:t>Металлургия, машиностроение</a:t>
            </a:r>
            <a:endParaRPr lang="ru-RU"/>
          </a:p>
        </p:txBody>
      </p:sp>
      <p:sp>
        <p:nvSpPr>
          <p:cNvPr id="18475" name="Rectangle 44"/>
          <p:cNvSpPr>
            <a:spLocks noChangeArrowheads="1"/>
          </p:cNvSpPr>
          <p:nvPr/>
        </p:nvSpPr>
        <p:spPr bwMode="auto">
          <a:xfrm>
            <a:off x="1273175" y="4564063"/>
            <a:ext cx="1281113" cy="169862"/>
          </a:xfrm>
          <a:prstGeom prst="rect">
            <a:avLst/>
          </a:prstGeom>
          <a:noFill/>
          <a:ln w="9525">
            <a:noFill/>
            <a:miter lim="800000"/>
            <a:headEnd/>
            <a:tailEnd/>
          </a:ln>
        </p:spPr>
        <p:txBody>
          <a:bodyPr wrap="none" lIns="0" tIns="0" rIns="0" bIns="0">
            <a:spAutoFit/>
          </a:bodyPr>
          <a:lstStyle/>
          <a:p>
            <a:pPr algn="r"/>
            <a:r>
              <a:rPr lang="ru-RU" sz="1100">
                <a:solidFill>
                  <a:srgbClr val="000000"/>
                </a:solidFill>
                <a:latin typeface="Calibri" pitchFamily="34" charset="0"/>
              </a:rPr>
              <a:t>Сфера обслуживания</a:t>
            </a:r>
            <a:endParaRPr lang="ru-RU"/>
          </a:p>
        </p:txBody>
      </p:sp>
      <p:sp>
        <p:nvSpPr>
          <p:cNvPr id="18476" name="Rectangle 45"/>
          <p:cNvSpPr>
            <a:spLocks noChangeArrowheads="1"/>
          </p:cNvSpPr>
          <p:nvPr/>
        </p:nvSpPr>
        <p:spPr bwMode="auto">
          <a:xfrm>
            <a:off x="876300" y="4325938"/>
            <a:ext cx="1525588" cy="169862"/>
          </a:xfrm>
          <a:prstGeom prst="rect">
            <a:avLst/>
          </a:prstGeom>
          <a:noFill/>
          <a:ln w="9525">
            <a:noFill/>
            <a:miter lim="800000"/>
            <a:headEnd/>
            <a:tailEnd/>
          </a:ln>
        </p:spPr>
        <p:txBody>
          <a:bodyPr wrap="none" lIns="0" tIns="0" rIns="0" bIns="0">
            <a:spAutoFit/>
          </a:bodyPr>
          <a:lstStyle/>
          <a:p>
            <a:pPr algn="r"/>
            <a:r>
              <a:rPr lang="ru-RU" sz="1100">
                <a:solidFill>
                  <a:srgbClr val="000000"/>
                </a:solidFill>
                <a:latin typeface="Calibri" pitchFamily="34" charset="0"/>
              </a:rPr>
              <a:t>Экономика и управление</a:t>
            </a:r>
            <a:endParaRPr lang="ru-RU"/>
          </a:p>
        </p:txBody>
      </p:sp>
      <p:sp>
        <p:nvSpPr>
          <p:cNvPr id="18477" name="Rectangle 46"/>
          <p:cNvSpPr>
            <a:spLocks noChangeArrowheads="1"/>
          </p:cNvSpPr>
          <p:nvPr/>
        </p:nvSpPr>
        <p:spPr bwMode="auto">
          <a:xfrm>
            <a:off x="-684213" y="4078288"/>
            <a:ext cx="2905126" cy="169862"/>
          </a:xfrm>
          <a:prstGeom prst="rect">
            <a:avLst/>
          </a:prstGeom>
          <a:noFill/>
          <a:ln w="9525">
            <a:noFill/>
            <a:miter lim="800000"/>
            <a:headEnd/>
            <a:tailEnd/>
          </a:ln>
        </p:spPr>
        <p:txBody>
          <a:bodyPr lIns="0" tIns="0" rIns="0" bIns="0">
            <a:spAutoFit/>
          </a:bodyPr>
          <a:lstStyle/>
          <a:p>
            <a:pPr algn="r"/>
            <a:r>
              <a:rPr lang="ru-RU" sz="1100">
                <a:solidFill>
                  <a:srgbClr val="000000"/>
                </a:solidFill>
                <a:latin typeface="Calibri" pitchFamily="34" charset="0"/>
              </a:rPr>
              <a:t>Архит-ра, строит-во. Морск. техника</a:t>
            </a:r>
            <a:endParaRPr lang="ru-RU"/>
          </a:p>
        </p:txBody>
      </p:sp>
      <p:sp>
        <p:nvSpPr>
          <p:cNvPr id="18478" name="Rectangle 47"/>
          <p:cNvSpPr>
            <a:spLocks noChangeArrowheads="1"/>
          </p:cNvSpPr>
          <p:nvPr/>
        </p:nvSpPr>
        <p:spPr bwMode="auto">
          <a:xfrm>
            <a:off x="762000" y="3840163"/>
            <a:ext cx="1611313" cy="169862"/>
          </a:xfrm>
          <a:prstGeom prst="rect">
            <a:avLst/>
          </a:prstGeom>
          <a:noFill/>
          <a:ln w="9525">
            <a:noFill/>
            <a:miter lim="800000"/>
            <a:headEnd/>
            <a:tailEnd/>
          </a:ln>
        </p:spPr>
        <p:txBody>
          <a:bodyPr wrap="none" lIns="0" tIns="0" rIns="0" bIns="0">
            <a:spAutoFit/>
          </a:bodyPr>
          <a:lstStyle/>
          <a:p>
            <a:pPr algn="r"/>
            <a:r>
              <a:rPr lang="ru-RU" sz="1100">
                <a:solidFill>
                  <a:srgbClr val="000000"/>
                </a:solidFill>
                <a:latin typeface="Calibri" pitchFamily="34" charset="0"/>
              </a:rPr>
              <a:t>Образование и педагогика</a:t>
            </a:r>
            <a:endParaRPr lang="ru-RU"/>
          </a:p>
        </p:txBody>
      </p:sp>
      <p:sp>
        <p:nvSpPr>
          <p:cNvPr id="18479" name="Rectangle 48"/>
          <p:cNvSpPr>
            <a:spLocks noChangeArrowheads="1"/>
          </p:cNvSpPr>
          <p:nvPr/>
        </p:nvSpPr>
        <p:spPr bwMode="auto">
          <a:xfrm>
            <a:off x="88900" y="3602038"/>
            <a:ext cx="2132013" cy="169862"/>
          </a:xfrm>
          <a:prstGeom prst="rect">
            <a:avLst/>
          </a:prstGeom>
          <a:noFill/>
          <a:ln w="9525">
            <a:noFill/>
            <a:miter lim="800000"/>
            <a:headEnd/>
            <a:tailEnd/>
          </a:ln>
        </p:spPr>
        <p:txBody>
          <a:bodyPr wrap="none" lIns="0" tIns="0" rIns="0" bIns="0">
            <a:spAutoFit/>
          </a:bodyPr>
          <a:lstStyle/>
          <a:p>
            <a:pPr algn="r"/>
            <a:r>
              <a:rPr lang="ru-RU" sz="1100">
                <a:solidFill>
                  <a:srgbClr val="000000"/>
                </a:solidFill>
                <a:latin typeface="Calibri" pitchFamily="34" charset="0"/>
              </a:rPr>
              <a:t>Гуманитарные и социальные науки</a:t>
            </a:r>
            <a:endParaRPr lang="ru-RU"/>
          </a:p>
        </p:txBody>
      </p:sp>
      <p:sp>
        <p:nvSpPr>
          <p:cNvPr id="18480" name="Rectangle 49"/>
          <p:cNvSpPr>
            <a:spLocks noChangeArrowheads="1"/>
          </p:cNvSpPr>
          <p:nvPr/>
        </p:nvSpPr>
        <p:spPr bwMode="auto">
          <a:xfrm>
            <a:off x="244475" y="3354388"/>
            <a:ext cx="2003425" cy="169862"/>
          </a:xfrm>
          <a:prstGeom prst="rect">
            <a:avLst/>
          </a:prstGeom>
          <a:noFill/>
          <a:ln w="9525">
            <a:noFill/>
            <a:miter lim="800000"/>
            <a:headEnd/>
            <a:tailEnd/>
          </a:ln>
        </p:spPr>
        <p:txBody>
          <a:bodyPr wrap="none" lIns="0" tIns="0" rIns="0" bIns="0">
            <a:spAutoFit/>
          </a:bodyPr>
          <a:lstStyle/>
          <a:p>
            <a:pPr algn="r"/>
            <a:r>
              <a:rPr lang="ru-RU" sz="1100">
                <a:solidFill>
                  <a:srgbClr val="000000"/>
                </a:solidFill>
                <a:latin typeface="Calibri" pitchFamily="34" charset="0"/>
              </a:rPr>
              <a:t>Электр. техника, радиотехника,…</a:t>
            </a:r>
            <a:endParaRPr lang="ru-RU"/>
          </a:p>
        </p:txBody>
      </p:sp>
      <p:sp>
        <p:nvSpPr>
          <p:cNvPr id="18481" name="Rectangle 50"/>
          <p:cNvSpPr>
            <a:spLocks noChangeArrowheads="1"/>
          </p:cNvSpPr>
          <p:nvPr/>
        </p:nvSpPr>
        <p:spPr bwMode="auto">
          <a:xfrm>
            <a:off x="895350" y="3116263"/>
            <a:ext cx="1325563" cy="169862"/>
          </a:xfrm>
          <a:prstGeom prst="rect">
            <a:avLst/>
          </a:prstGeom>
          <a:noFill/>
          <a:ln w="9525">
            <a:noFill/>
            <a:miter lim="800000"/>
            <a:headEnd/>
            <a:tailEnd/>
          </a:ln>
        </p:spPr>
        <p:txBody>
          <a:bodyPr wrap="none" lIns="0" tIns="0" rIns="0" bIns="0">
            <a:spAutoFit/>
          </a:bodyPr>
          <a:lstStyle/>
          <a:p>
            <a:pPr algn="r"/>
            <a:r>
              <a:rPr lang="ru-RU" sz="1100">
                <a:solidFill>
                  <a:srgbClr val="000000"/>
                </a:solidFill>
                <a:latin typeface="Calibri" pitchFamily="34" charset="0"/>
              </a:rPr>
              <a:t>Затрудняюсь ответить</a:t>
            </a:r>
            <a:endParaRPr lang="ru-RU"/>
          </a:p>
        </p:txBody>
      </p:sp>
      <p:sp>
        <p:nvSpPr>
          <p:cNvPr id="18482" name="Rectangle 51"/>
          <p:cNvSpPr>
            <a:spLocks noChangeArrowheads="1"/>
          </p:cNvSpPr>
          <p:nvPr/>
        </p:nvSpPr>
        <p:spPr bwMode="auto">
          <a:xfrm>
            <a:off x="1090613" y="2868613"/>
            <a:ext cx="1073150" cy="169862"/>
          </a:xfrm>
          <a:prstGeom prst="rect">
            <a:avLst/>
          </a:prstGeom>
          <a:noFill/>
          <a:ln w="9525">
            <a:noFill/>
            <a:miter lim="800000"/>
            <a:headEnd/>
            <a:tailEnd/>
          </a:ln>
        </p:spPr>
        <p:txBody>
          <a:bodyPr wrap="none" lIns="0" tIns="0" rIns="0" bIns="0">
            <a:spAutoFit/>
          </a:bodyPr>
          <a:lstStyle/>
          <a:p>
            <a:pPr algn="r"/>
            <a:r>
              <a:rPr lang="ru-RU" sz="1100">
                <a:solidFill>
                  <a:srgbClr val="000000"/>
                </a:solidFill>
                <a:latin typeface="Calibri" pitchFamily="34" charset="0"/>
              </a:rPr>
              <a:t>Здравоохранение</a:t>
            </a:r>
            <a:endParaRPr lang="ru-RU"/>
          </a:p>
        </p:txBody>
      </p:sp>
      <p:sp>
        <p:nvSpPr>
          <p:cNvPr id="18483" name="Rectangle 52"/>
          <p:cNvSpPr>
            <a:spLocks noChangeArrowheads="1"/>
          </p:cNvSpPr>
          <p:nvPr/>
        </p:nvSpPr>
        <p:spPr bwMode="auto">
          <a:xfrm>
            <a:off x="846138" y="2630488"/>
            <a:ext cx="1260475" cy="169862"/>
          </a:xfrm>
          <a:prstGeom prst="rect">
            <a:avLst/>
          </a:prstGeom>
          <a:noFill/>
          <a:ln w="9525">
            <a:noFill/>
            <a:miter lim="800000"/>
            <a:headEnd/>
            <a:tailEnd/>
          </a:ln>
        </p:spPr>
        <p:txBody>
          <a:bodyPr wrap="none" lIns="0" tIns="0" rIns="0" bIns="0">
            <a:spAutoFit/>
          </a:bodyPr>
          <a:lstStyle/>
          <a:p>
            <a:pPr algn="r"/>
            <a:r>
              <a:rPr lang="ru-RU" sz="1100">
                <a:solidFill>
                  <a:srgbClr val="000000"/>
                </a:solidFill>
                <a:latin typeface="Calibri" pitchFamily="34" charset="0"/>
              </a:rPr>
              <a:t>Культура и искусство</a:t>
            </a:r>
            <a:endParaRPr lang="ru-RU"/>
          </a:p>
        </p:txBody>
      </p:sp>
      <p:sp>
        <p:nvSpPr>
          <p:cNvPr id="18484" name="Rectangle 53"/>
          <p:cNvSpPr>
            <a:spLocks noChangeArrowheads="1"/>
          </p:cNvSpPr>
          <p:nvPr/>
        </p:nvSpPr>
        <p:spPr bwMode="auto">
          <a:xfrm>
            <a:off x="422275" y="2392363"/>
            <a:ext cx="1560513" cy="169862"/>
          </a:xfrm>
          <a:prstGeom prst="rect">
            <a:avLst/>
          </a:prstGeom>
          <a:noFill/>
          <a:ln w="9525">
            <a:noFill/>
            <a:miter lim="800000"/>
            <a:headEnd/>
            <a:tailEnd/>
          </a:ln>
        </p:spPr>
        <p:txBody>
          <a:bodyPr wrap="none" lIns="0" tIns="0" rIns="0" bIns="0">
            <a:spAutoFit/>
          </a:bodyPr>
          <a:lstStyle/>
          <a:p>
            <a:pPr algn="r"/>
            <a:r>
              <a:rPr lang="ru-RU" sz="1100">
                <a:solidFill>
                  <a:srgbClr val="000000"/>
                </a:solidFill>
                <a:latin typeface="Calibri" pitchFamily="34" charset="0"/>
              </a:rPr>
              <a:t>Военная служба, полиция</a:t>
            </a:r>
            <a:endParaRPr lang="ru-RU"/>
          </a:p>
        </p:txBody>
      </p:sp>
      <p:sp>
        <p:nvSpPr>
          <p:cNvPr id="3080" name="Rectangle 54"/>
          <p:cNvSpPr>
            <a:spLocks noChangeArrowheads="1"/>
          </p:cNvSpPr>
          <p:nvPr/>
        </p:nvSpPr>
        <p:spPr bwMode="auto">
          <a:xfrm>
            <a:off x="4240213" y="2387600"/>
            <a:ext cx="2170112" cy="187325"/>
          </a:xfrm>
          <a:prstGeom prst="rect">
            <a:avLst/>
          </a:prstGeom>
          <a:solidFill>
            <a:schemeClr val="accent6">
              <a:lumMod val="75000"/>
            </a:schemeClr>
          </a:solidFill>
          <a:ln>
            <a:noFill/>
          </a:ln>
        </p:spPr>
        <p:txBody>
          <a:bodyPr/>
          <a:lstStyle/>
          <a:p>
            <a:pPr fontAlgn="auto">
              <a:spcBef>
                <a:spcPts val="0"/>
              </a:spcBef>
              <a:spcAft>
                <a:spcPts val="0"/>
              </a:spcAft>
              <a:defRPr/>
            </a:pPr>
            <a:endParaRPr lang="ru-RU">
              <a:latin typeface="+mn-lt"/>
              <a:cs typeface="+mn-cs"/>
            </a:endParaRPr>
          </a:p>
        </p:txBody>
      </p:sp>
      <p:sp>
        <p:nvSpPr>
          <p:cNvPr id="3081" name="Rectangle 55"/>
          <p:cNvSpPr>
            <a:spLocks noChangeArrowheads="1"/>
          </p:cNvSpPr>
          <p:nvPr/>
        </p:nvSpPr>
        <p:spPr bwMode="auto">
          <a:xfrm>
            <a:off x="4240213" y="2630488"/>
            <a:ext cx="1689100" cy="185737"/>
          </a:xfrm>
          <a:prstGeom prst="rect">
            <a:avLst/>
          </a:prstGeom>
          <a:solidFill>
            <a:schemeClr val="accent6">
              <a:lumMod val="75000"/>
            </a:schemeClr>
          </a:solidFill>
          <a:ln>
            <a:noFill/>
          </a:ln>
        </p:spPr>
        <p:txBody>
          <a:bodyPr/>
          <a:lstStyle/>
          <a:p>
            <a:pPr fontAlgn="auto">
              <a:spcBef>
                <a:spcPts val="0"/>
              </a:spcBef>
              <a:spcAft>
                <a:spcPts val="0"/>
              </a:spcAft>
              <a:defRPr/>
            </a:pPr>
            <a:endParaRPr lang="ru-RU">
              <a:latin typeface="+mn-lt"/>
              <a:cs typeface="+mn-cs"/>
            </a:endParaRPr>
          </a:p>
        </p:txBody>
      </p:sp>
      <p:sp>
        <p:nvSpPr>
          <p:cNvPr id="3082" name="Rectangle 56"/>
          <p:cNvSpPr>
            <a:spLocks noChangeArrowheads="1"/>
          </p:cNvSpPr>
          <p:nvPr/>
        </p:nvSpPr>
        <p:spPr bwMode="auto">
          <a:xfrm>
            <a:off x="4240213" y="2873375"/>
            <a:ext cx="1420812" cy="185738"/>
          </a:xfrm>
          <a:prstGeom prst="rect">
            <a:avLst/>
          </a:prstGeom>
          <a:solidFill>
            <a:schemeClr val="accent6">
              <a:lumMod val="75000"/>
            </a:schemeClr>
          </a:solidFill>
          <a:ln>
            <a:noFill/>
          </a:ln>
        </p:spPr>
        <p:txBody>
          <a:bodyPr/>
          <a:lstStyle/>
          <a:p>
            <a:pPr fontAlgn="auto">
              <a:spcBef>
                <a:spcPts val="0"/>
              </a:spcBef>
              <a:spcAft>
                <a:spcPts val="0"/>
              </a:spcAft>
              <a:defRPr/>
            </a:pPr>
            <a:endParaRPr lang="ru-RU">
              <a:latin typeface="+mn-lt"/>
              <a:cs typeface="+mn-cs"/>
            </a:endParaRPr>
          </a:p>
        </p:txBody>
      </p:sp>
      <p:sp>
        <p:nvSpPr>
          <p:cNvPr id="3083" name="Rectangle 57"/>
          <p:cNvSpPr>
            <a:spLocks noChangeArrowheads="1"/>
          </p:cNvSpPr>
          <p:nvPr/>
        </p:nvSpPr>
        <p:spPr bwMode="auto">
          <a:xfrm>
            <a:off x="4240213" y="3114675"/>
            <a:ext cx="1377950" cy="187325"/>
          </a:xfrm>
          <a:prstGeom prst="rect">
            <a:avLst/>
          </a:prstGeom>
          <a:solidFill>
            <a:schemeClr val="accent6">
              <a:lumMod val="75000"/>
            </a:schemeClr>
          </a:solidFill>
          <a:ln>
            <a:noFill/>
          </a:ln>
        </p:spPr>
        <p:txBody>
          <a:bodyPr/>
          <a:lstStyle/>
          <a:p>
            <a:pPr fontAlgn="auto">
              <a:spcBef>
                <a:spcPts val="0"/>
              </a:spcBef>
              <a:spcAft>
                <a:spcPts val="0"/>
              </a:spcAft>
              <a:defRPr/>
            </a:pPr>
            <a:endParaRPr lang="ru-RU">
              <a:latin typeface="+mn-lt"/>
              <a:cs typeface="+mn-cs"/>
            </a:endParaRPr>
          </a:p>
        </p:txBody>
      </p:sp>
      <p:sp>
        <p:nvSpPr>
          <p:cNvPr id="3084" name="Rectangle 58"/>
          <p:cNvSpPr>
            <a:spLocks noChangeArrowheads="1"/>
          </p:cNvSpPr>
          <p:nvPr/>
        </p:nvSpPr>
        <p:spPr bwMode="auto">
          <a:xfrm>
            <a:off x="4240213" y="3357563"/>
            <a:ext cx="1252537" cy="185737"/>
          </a:xfrm>
          <a:prstGeom prst="rect">
            <a:avLst/>
          </a:prstGeom>
          <a:solidFill>
            <a:schemeClr val="accent6">
              <a:lumMod val="75000"/>
            </a:schemeClr>
          </a:solidFill>
          <a:ln>
            <a:noFill/>
          </a:ln>
        </p:spPr>
        <p:txBody>
          <a:bodyPr/>
          <a:lstStyle/>
          <a:p>
            <a:pPr fontAlgn="auto">
              <a:spcBef>
                <a:spcPts val="0"/>
              </a:spcBef>
              <a:spcAft>
                <a:spcPts val="0"/>
              </a:spcAft>
              <a:defRPr/>
            </a:pPr>
            <a:endParaRPr lang="ru-RU">
              <a:latin typeface="+mn-lt"/>
              <a:cs typeface="+mn-cs"/>
            </a:endParaRPr>
          </a:p>
        </p:txBody>
      </p:sp>
      <p:sp>
        <p:nvSpPr>
          <p:cNvPr id="3085" name="Rectangle 59"/>
          <p:cNvSpPr>
            <a:spLocks noChangeArrowheads="1"/>
          </p:cNvSpPr>
          <p:nvPr/>
        </p:nvSpPr>
        <p:spPr bwMode="auto">
          <a:xfrm>
            <a:off x="4240213" y="3600450"/>
            <a:ext cx="1033462" cy="185738"/>
          </a:xfrm>
          <a:prstGeom prst="rect">
            <a:avLst/>
          </a:prstGeom>
          <a:solidFill>
            <a:schemeClr val="accent6">
              <a:lumMod val="75000"/>
            </a:schemeClr>
          </a:solidFill>
          <a:ln>
            <a:noFill/>
          </a:ln>
        </p:spPr>
        <p:txBody>
          <a:bodyPr/>
          <a:lstStyle/>
          <a:p>
            <a:pPr fontAlgn="auto">
              <a:spcBef>
                <a:spcPts val="0"/>
              </a:spcBef>
              <a:spcAft>
                <a:spcPts val="0"/>
              </a:spcAft>
              <a:defRPr/>
            </a:pPr>
            <a:endParaRPr lang="ru-RU">
              <a:latin typeface="+mn-lt"/>
              <a:cs typeface="+mn-cs"/>
            </a:endParaRPr>
          </a:p>
        </p:txBody>
      </p:sp>
      <p:sp>
        <p:nvSpPr>
          <p:cNvPr id="3086" name="Rectangle 60"/>
          <p:cNvSpPr>
            <a:spLocks noChangeArrowheads="1"/>
          </p:cNvSpPr>
          <p:nvPr/>
        </p:nvSpPr>
        <p:spPr bwMode="auto">
          <a:xfrm>
            <a:off x="4240213" y="3840163"/>
            <a:ext cx="939800" cy="188912"/>
          </a:xfrm>
          <a:prstGeom prst="rect">
            <a:avLst/>
          </a:prstGeom>
          <a:solidFill>
            <a:schemeClr val="accent6">
              <a:lumMod val="75000"/>
            </a:schemeClr>
          </a:solidFill>
          <a:ln>
            <a:noFill/>
          </a:ln>
        </p:spPr>
        <p:txBody>
          <a:bodyPr/>
          <a:lstStyle/>
          <a:p>
            <a:pPr fontAlgn="auto">
              <a:spcBef>
                <a:spcPts val="0"/>
              </a:spcBef>
              <a:spcAft>
                <a:spcPts val="0"/>
              </a:spcAft>
              <a:defRPr/>
            </a:pPr>
            <a:endParaRPr lang="ru-RU">
              <a:latin typeface="+mn-lt"/>
              <a:cs typeface="+mn-cs"/>
            </a:endParaRPr>
          </a:p>
        </p:txBody>
      </p:sp>
      <p:sp>
        <p:nvSpPr>
          <p:cNvPr id="3087" name="Rectangle 61"/>
          <p:cNvSpPr>
            <a:spLocks noChangeArrowheads="1"/>
          </p:cNvSpPr>
          <p:nvPr/>
        </p:nvSpPr>
        <p:spPr bwMode="auto">
          <a:xfrm>
            <a:off x="4240213" y="4083050"/>
            <a:ext cx="620712" cy="187325"/>
          </a:xfrm>
          <a:prstGeom prst="rect">
            <a:avLst/>
          </a:prstGeom>
          <a:solidFill>
            <a:schemeClr val="accent6">
              <a:lumMod val="75000"/>
            </a:schemeClr>
          </a:solidFill>
          <a:ln>
            <a:noFill/>
          </a:ln>
        </p:spPr>
        <p:txBody>
          <a:bodyPr/>
          <a:lstStyle/>
          <a:p>
            <a:pPr fontAlgn="auto">
              <a:spcBef>
                <a:spcPts val="0"/>
              </a:spcBef>
              <a:spcAft>
                <a:spcPts val="0"/>
              </a:spcAft>
              <a:defRPr/>
            </a:pPr>
            <a:endParaRPr lang="ru-RU">
              <a:latin typeface="+mn-lt"/>
              <a:cs typeface="+mn-cs"/>
            </a:endParaRPr>
          </a:p>
        </p:txBody>
      </p:sp>
      <p:sp>
        <p:nvSpPr>
          <p:cNvPr id="3088" name="Rectangle 62"/>
          <p:cNvSpPr>
            <a:spLocks noChangeArrowheads="1"/>
          </p:cNvSpPr>
          <p:nvPr/>
        </p:nvSpPr>
        <p:spPr bwMode="auto">
          <a:xfrm>
            <a:off x="4240213" y="4325938"/>
            <a:ext cx="604837" cy="187325"/>
          </a:xfrm>
          <a:prstGeom prst="rect">
            <a:avLst/>
          </a:prstGeom>
          <a:solidFill>
            <a:schemeClr val="accent6">
              <a:lumMod val="75000"/>
            </a:schemeClr>
          </a:solidFill>
          <a:ln>
            <a:noFill/>
          </a:ln>
        </p:spPr>
        <p:txBody>
          <a:bodyPr/>
          <a:lstStyle/>
          <a:p>
            <a:pPr fontAlgn="auto">
              <a:spcBef>
                <a:spcPts val="0"/>
              </a:spcBef>
              <a:spcAft>
                <a:spcPts val="0"/>
              </a:spcAft>
              <a:defRPr/>
            </a:pPr>
            <a:endParaRPr lang="ru-RU">
              <a:latin typeface="+mn-lt"/>
              <a:cs typeface="+mn-cs"/>
            </a:endParaRPr>
          </a:p>
        </p:txBody>
      </p:sp>
      <p:sp>
        <p:nvSpPr>
          <p:cNvPr id="3089" name="Rectangle 63"/>
          <p:cNvSpPr>
            <a:spLocks noChangeArrowheads="1"/>
          </p:cNvSpPr>
          <p:nvPr/>
        </p:nvSpPr>
        <p:spPr bwMode="auto">
          <a:xfrm>
            <a:off x="4240213" y="4567238"/>
            <a:ext cx="512762" cy="188912"/>
          </a:xfrm>
          <a:prstGeom prst="rect">
            <a:avLst/>
          </a:prstGeom>
          <a:solidFill>
            <a:schemeClr val="accent6">
              <a:lumMod val="75000"/>
            </a:schemeClr>
          </a:solidFill>
          <a:ln>
            <a:noFill/>
          </a:ln>
        </p:spPr>
        <p:txBody>
          <a:bodyPr/>
          <a:lstStyle/>
          <a:p>
            <a:pPr fontAlgn="auto">
              <a:spcBef>
                <a:spcPts val="0"/>
              </a:spcBef>
              <a:spcAft>
                <a:spcPts val="0"/>
              </a:spcAft>
              <a:defRPr/>
            </a:pPr>
            <a:endParaRPr lang="ru-RU">
              <a:latin typeface="+mn-lt"/>
              <a:cs typeface="+mn-cs"/>
            </a:endParaRPr>
          </a:p>
        </p:txBody>
      </p:sp>
      <p:sp>
        <p:nvSpPr>
          <p:cNvPr id="3090" name="Rectangle 64"/>
          <p:cNvSpPr>
            <a:spLocks noChangeArrowheads="1"/>
          </p:cNvSpPr>
          <p:nvPr/>
        </p:nvSpPr>
        <p:spPr bwMode="auto">
          <a:xfrm>
            <a:off x="4240213" y="4810125"/>
            <a:ext cx="461962" cy="185738"/>
          </a:xfrm>
          <a:prstGeom prst="rect">
            <a:avLst/>
          </a:prstGeom>
          <a:solidFill>
            <a:schemeClr val="accent6">
              <a:lumMod val="75000"/>
            </a:schemeClr>
          </a:solidFill>
          <a:ln>
            <a:noFill/>
          </a:ln>
        </p:spPr>
        <p:txBody>
          <a:bodyPr/>
          <a:lstStyle/>
          <a:p>
            <a:pPr fontAlgn="auto">
              <a:spcBef>
                <a:spcPts val="0"/>
              </a:spcBef>
              <a:spcAft>
                <a:spcPts val="0"/>
              </a:spcAft>
              <a:defRPr/>
            </a:pPr>
            <a:endParaRPr lang="ru-RU">
              <a:latin typeface="+mn-lt"/>
              <a:cs typeface="+mn-cs"/>
            </a:endParaRPr>
          </a:p>
        </p:txBody>
      </p:sp>
      <p:sp>
        <p:nvSpPr>
          <p:cNvPr id="3091" name="Rectangle 65"/>
          <p:cNvSpPr>
            <a:spLocks noChangeArrowheads="1"/>
          </p:cNvSpPr>
          <p:nvPr/>
        </p:nvSpPr>
        <p:spPr bwMode="auto">
          <a:xfrm>
            <a:off x="4240213" y="5053013"/>
            <a:ext cx="360362" cy="185737"/>
          </a:xfrm>
          <a:prstGeom prst="rect">
            <a:avLst/>
          </a:prstGeom>
          <a:solidFill>
            <a:schemeClr val="accent6">
              <a:lumMod val="75000"/>
            </a:schemeClr>
          </a:solidFill>
          <a:ln>
            <a:noFill/>
          </a:ln>
        </p:spPr>
        <p:txBody>
          <a:bodyPr/>
          <a:lstStyle/>
          <a:p>
            <a:pPr fontAlgn="auto">
              <a:spcBef>
                <a:spcPts val="0"/>
              </a:spcBef>
              <a:spcAft>
                <a:spcPts val="0"/>
              </a:spcAft>
              <a:defRPr/>
            </a:pPr>
            <a:endParaRPr lang="ru-RU">
              <a:latin typeface="+mn-lt"/>
              <a:cs typeface="+mn-cs"/>
            </a:endParaRPr>
          </a:p>
        </p:txBody>
      </p:sp>
      <p:sp>
        <p:nvSpPr>
          <p:cNvPr id="3092" name="Rectangle 66"/>
          <p:cNvSpPr>
            <a:spLocks noChangeArrowheads="1"/>
          </p:cNvSpPr>
          <p:nvPr/>
        </p:nvSpPr>
        <p:spPr bwMode="auto">
          <a:xfrm>
            <a:off x="4240213" y="5294313"/>
            <a:ext cx="176212" cy="185737"/>
          </a:xfrm>
          <a:prstGeom prst="rect">
            <a:avLst/>
          </a:prstGeom>
          <a:solidFill>
            <a:schemeClr val="accent6">
              <a:lumMod val="75000"/>
            </a:schemeClr>
          </a:solidFill>
          <a:ln>
            <a:noFill/>
          </a:ln>
        </p:spPr>
        <p:txBody>
          <a:bodyPr/>
          <a:lstStyle/>
          <a:p>
            <a:pPr fontAlgn="auto">
              <a:spcBef>
                <a:spcPts val="0"/>
              </a:spcBef>
              <a:spcAft>
                <a:spcPts val="0"/>
              </a:spcAft>
              <a:defRPr/>
            </a:pPr>
            <a:endParaRPr lang="ru-RU">
              <a:latin typeface="+mn-lt"/>
              <a:cs typeface="+mn-cs"/>
            </a:endParaRPr>
          </a:p>
        </p:txBody>
      </p:sp>
      <p:sp>
        <p:nvSpPr>
          <p:cNvPr id="3093" name="Rectangle 67"/>
          <p:cNvSpPr>
            <a:spLocks noChangeArrowheads="1"/>
          </p:cNvSpPr>
          <p:nvPr/>
        </p:nvSpPr>
        <p:spPr bwMode="auto">
          <a:xfrm>
            <a:off x="4240213" y="5537200"/>
            <a:ext cx="134937" cy="185738"/>
          </a:xfrm>
          <a:prstGeom prst="rect">
            <a:avLst/>
          </a:prstGeom>
          <a:solidFill>
            <a:schemeClr val="accent6">
              <a:lumMod val="75000"/>
            </a:schemeClr>
          </a:solidFill>
          <a:ln>
            <a:noFill/>
          </a:ln>
        </p:spPr>
        <p:txBody>
          <a:bodyPr/>
          <a:lstStyle/>
          <a:p>
            <a:pPr fontAlgn="auto">
              <a:spcBef>
                <a:spcPts val="0"/>
              </a:spcBef>
              <a:spcAft>
                <a:spcPts val="0"/>
              </a:spcAft>
              <a:defRPr/>
            </a:pPr>
            <a:endParaRPr lang="ru-RU">
              <a:latin typeface="+mn-lt"/>
              <a:cs typeface="+mn-cs"/>
            </a:endParaRPr>
          </a:p>
        </p:txBody>
      </p:sp>
      <p:sp>
        <p:nvSpPr>
          <p:cNvPr id="3094" name="Rectangle 68"/>
          <p:cNvSpPr>
            <a:spLocks noChangeArrowheads="1"/>
          </p:cNvSpPr>
          <p:nvPr/>
        </p:nvSpPr>
        <p:spPr bwMode="auto">
          <a:xfrm>
            <a:off x="4240213" y="5778500"/>
            <a:ext cx="125412" cy="187325"/>
          </a:xfrm>
          <a:prstGeom prst="rect">
            <a:avLst/>
          </a:prstGeom>
          <a:solidFill>
            <a:schemeClr val="accent6">
              <a:lumMod val="75000"/>
            </a:schemeClr>
          </a:solidFill>
          <a:ln>
            <a:noFill/>
          </a:ln>
        </p:spPr>
        <p:txBody>
          <a:bodyPr/>
          <a:lstStyle/>
          <a:p>
            <a:pPr fontAlgn="auto">
              <a:spcBef>
                <a:spcPts val="0"/>
              </a:spcBef>
              <a:spcAft>
                <a:spcPts val="0"/>
              </a:spcAft>
              <a:defRPr/>
            </a:pPr>
            <a:endParaRPr lang="ru-RU">
              <a:latin typeface="+mn-lt"/>
              <a:cs typeface="+mn-cs"/>
            </a:endParaRPr>
          </a:p>
        </p:txBody>
      </p:sp>
      <p:sp>
        <p:nvSpPr>
          <p:cNvPr id="18500" name="Rectangle 69"/>
          <p:cNvSpPr>
            <a:spLocks noChangeArrowheads="1"/>
          </p:cNvSpPr>
          <p:nvPr/>
        </p:nvSpPr>
        <p:spPr bwMode="auto">
          <a:xfrm>
            <a:off x="4233863" y="2360613"/>
            <a:ext cx="11112" cy="3632200"/>
          </a:xfrm>
          <a:prstGeom prst="rect">
            <a:avLst/>
          </a:prstGeom>
          <a:solidFill>
            <a:srgbClr val="868686"/>
          </a:solidFill>
          <a:ln w="1">
            <a:solidFill>
              <a:srgbClr val="868686"/>
            </a:solidFill>
            <a:miter lim="800000"/>
            <a:headEnd/>
            <a:tailEnd/>
          </a:ln>
        </p:spPr>
        <p:txBody>
          <a:bodyPr/>
          <a:lstStyle/>
          <a:p>
            <a:endParaRPr lang="ru-RU">
              <a:latin typeface="Calibri" pitchFamily="34" charset="0"/>
            </a:endParaRPr>
          </a:p>
        </p:txBody>
      </p:sp>
      <p:sp>
        <p:nvSpPr>
          <p:cNvPr id="18501" name="Rectangle 70"/>
          <p:cNvSpPr>
            <a:spLocks noChangeArrowheads="1"/>
          </p:cNvSpPr>
          <p:nvPr/>
        </p:nvSpPr>
        <p:spPr bwMode="auto">
          <a:xfrm>
            <a:off x="4664075" y="5783263"/>
            <a:ext cx="285750" cy="238125"/>
          </a:xfrm>
          <a:prstGeom prst="rect">
            <a:avLst/>
          </a:prstGeom>
          <a:noFill/>
          <a:ln w="9525">
            <a:noFill/>
            <a:miter lim="800000"/>
            <a:headEnd/>
            <a:tailEnd/>
          </a:ln>
        </p:spPr>
        <p:txBody>
          <a:bodyPr wrap="none" lIns="0" tIns="0" rIns="0" bIns="0">
            <a:spAutoFit/>
          </a:bodyPr>
          <a:lstStyle/>
          <a:p>
            <a:r>
              <a:rPr lang="ru-RU" sz="1100" b="1">
                <a:solidFill>
                  <a:srgbClr val="000000"/>
                </a:solidFill>
                <a:latin typeface="Calibri" pitchFamily="34" charset="0"/>
              </a:rPr>
              <a:t>1,5</a:t>
            </a:r>
            <a:endParaRPr lang="ru-RU"/>
          </a:p>
        </p:txBody>
      </p:sp>
      <p:sp>
        <p:nvSpPr>
          <p:cNvPr id="18502" name="Rectangle 71"/>
          <p:cNvSpPr>
            <a:spLocks noChangeArrowheads="1"/>
          </p:cNvSpPr>
          <p:nvPr/>
        </p:nvSpPr>
        <p:spPr bwMode="auto">
          <a:xfrm>
            <a:off x="4664075" y="5545138"/>
            <a:ext cx="285750" cy="238125"/>
          </a:xfrm>
          <a:prstGeom prst="rect">
            <a:avLst/>
          </a:prstGeom>
          <a:noFill/>
          <a:ln w="9525">
            <a:noFill/>
            <a:miter lim="800000"/>
            <a:headEnd/>
            <a:tailEnd/>
          </a:ln>
        </p:spPr>
        <p:txBody>
          <a:bodyPr wrap="none" lIns="0" tIns="0" rIns="0" bIns="0">
            <a:spAutoFit/>
          </a:bodyPr>
          <a:lstStyle/>
          <a:p>
            <a:r>
              <a:rPr lang="ru-RU" sz="1100" b="1">
                <a:solidFill>
                  <a:srgbClr val="000000"/>
                </a:solidFill>
                <a:latin typeface="Calibri" pitchFamily="34" charset="0"/>
              </a:rPr>
              <a:t>1,6</a:t>
            </a:r>
            <a:endParaRPr lang="ru-RU"/>
          </a:p>
        </p:txBody>
      </p:sp>
      <p:sp>
        <p:nvSpPr>
          <p:cNvPr id="18503" name="Rectangle 72"/>
          <p:cNvSpPr>
            <a:spLocks noChangeArrowheads="1"/>
          </p:cNvSpPr>
          <p:nvPr/>
        </p:nvSpPr>
        <p:spPr bwMode="auto">
          <a:xfrm>
            <a:off x="4711700" y="5297488"/>
            <a:ext cx="285750" cy="238125"/>
          </a:xfrm>
          <a:prstGeom prst="rect">
            <a:avLst/>
          </a:prstGeom>
          <a:noFill/>
          <a:ln w="9525">
            <a:noFill/>
            <a:miter lim="800000"/>
            <a:headEnd/>
            <a:tailEnd/>
          </a:ln>
        </p:spPr>
        <p:txBody>
          <a:bodyPr wrap="none" lIns="0" tIns="0" rIns="0" bIns="0">
            <a:spAutoFit/>
          </a:bodyPr>
          <a:lstStyle/>
          <a:p>
            <a:r>
              <a:rPr lang="ru-RU" sz="1100" b="1">
                <a:solidFill>
                  <a:srgbClr val="000000"/>
                </a:solidFill>
                <a:latin typeface="Calibri" pitchFamily="34" charset="0"/>
              </a:rPr>
              <a:t>2,1</a:t>
            </a:r>
            <a:endParaRPr lang="ru-RU"/>
          </a:p>
        </p:txBody>
      </p:sp>
      <p:sp>
        <p:nvSpPr>
          <p:cNvPr id="18504" name="Rectangle 73"/>
          <p:cNvSpPr>
            <a:spLocks noChangeArrowheads="1"/>
          </p:cNvSpPr>
          <p:nvPr/>
        </p:nvSpPr>
        <p:spPr bwMode="auto">
          <a:xfrm>
            <a:off x="4883150" y="5059363"/>
            <a:ext cx="285750" cy="238125"/>
          </a:xfrm>
          <a:prstGeom prst="rect">
            <a:avLst/>
          </a:prstGeom>
          <a:noFill/>
          <a:ln w="9525">
            <a:noFill/>
            <a:miter lim="800000"/>
            <a:headEnd/>
            <a:tailEnd/>
          </a:ln>
        </p:spPr>
        <p:txBody>
          <a:bodyPr wrap="none" lIns="0" tIns="0" rIns="0" bIns="0">
            <a:spAutoFit/>
          </a:bodyPr>
          <a:lstStyle/>
          <a:p>
            <a:r>
              <a:rPr lang="ru-RU" sz="1100" b="1">
                <a:solidFill>
                  <a:srgbClr val="000000"/>
                </a:solidFill>
                <a:latin typeface="Calibri" pitchFamily="34" charset="0"/>
              </a:rPr>
              <a:t>4,3</a:t>
            </a:r>
            <a:endParaRPr lang="ru-RU"/>
          </a:p>
        </p:txBody>
      </p:sp>
      <p:sp>
        <p:nvSpPr>
          <p:cNvPr id="18505" name="Rectangle 74"/>
          <p:cNvSpPr>
            <a:spLocks noChangeArrowheads="1"/>
          </p:cNvSpPr>
          <p:nvPr/>
        </p:nvSpPr>
        <p:spPr bwMode="auto">
          <a:xfrm>
            <a:off x="4959350" y="4811713"/>
            <a:ext cx="285750" cy="238125"/>
          </a:xfrm>
          <a:prstGeom prst="rect">
            <a:avLst/>
          </a:prstGeom>
          <a:noFill/>
          <a:ln w="9525">
            <a:noFill/>
            <a:miter lim="800000"/>
            <a:headEnd/>
            <a:tailEnd/>
          </a:ln>
        </p:spPr>
        <p:txBody>
          <a:bodyPr wrap="none" lIns="0" tIns="0" rIns="0" bIns="0">
            <a:spAutoFit/>
          </a:bodyPr>
          <a:lstStyle/>
          <a:p>
            <a:r>
              <a:rPr lang="ru-RU" sz="1100" b="1">
                <a:solidFill>
                  <a:srgbClr val="000000"/>
                </a:solidFill>
                <a:latin typeface="Calibri" pitchFamily="34" charset="0"/>
              </a:rPr>
              <a:t>5,5</a:t>
            </a:r>
            <a:endParaRPr lang="ru-RU"/>
          </a:p>
        </p:txBody>
      </p:sp>
      <p:sp>
        <p:nvSpPr>
          <p:cNvPr id="18506" name="Rectangle 75"/>
          <p:cNvSpPr>
            <a:spLocks noChangeArrowheads="1"/>
          </p:cNvSpPr>
          <p:nvPr/>
        </p:nvSpPr>
        <p:spPr bwMode="auto">
          <a:xfrm>
            <a:off x="5026025" y="4573588"/>
            <a:ext cx="285750" cy="238125"/>
          </a:xfrm>
          <a:prstGeom prst="rect">
            <a:avLst/>
          </a:prstGeom>
          <a:noFill/>
          <a:ln w="9525">
            <a:noFill/>
            <a:miter lim="800000"/>
            <a:headEnd/>
            <a:tailEnd/>
          </a:ln>
        </p:spPr>
        <p:txBody>
          <a:bodyPr wrap="none" lIns="0" tIns="0" rIns="0" bIns="0">
            <a:spAutoFit/>
          </a:bodyPr>
          <a:lstStyle/>
          <a:p>
            <a:r>
              <a:rPr lang="ru-RU" sz="1100" b="1">
                <a:solidFill>
                  <a:srgbClr val="000000"/>
                </a:solidFill>
                <a:latin typeface="Calibri" pitchFamily="34" charset="0"/>
              </a:rPr>
              <a:t>6,1</a:t>
            </a:r>
            <a:endParaRPr lang="ru-RU"/>
          </a:p>
        </p:txBody>
      </p:sp>
      <p:sp>
        <p:nvSpPr>
          <p:cNvPr id="18507" name="Rectangle 76"/>
          <p:cNvSpPr>
            <a:spLocks noChangeArrowheads="1"/>
          </p:cNvSpPr>
          <p:nvPr/>
        </p:nvSpPr>
        <p:spPr bwMode="auto">
          <a:xfrm>
            <a:off x="5073650" y="4335463"/>
            <a:ext cx="285750" cy="238125"/>
          </a:xfrm>
          <a:prstGeom prst="rect">
            <a:avLst/>
          </a:prstGeom>
          <a:noFill/>
          <a:ln w="9525">
            <a:noFill/>
            <a:miter lim="800000"/>
            <a:headEnd/>
            <a:tailEnd/>
          </a:ln>
        </p:spPr>
        <p:txBody>
          <a:bodyPr wrap="none" lIns="0" tIns="0" rIns="0" bIns="0">
            <a:spAutoFit/>
          </a:bodyPr>
          <a:lstStyle/>
          <a:p>
            <a:r>
              <a:rPr lang="ru-RU" sz="1100" b="1">
                <a:solidFill>
                  <a:srgbClr val="000000"/>
                </a:solidFill>
                <a:latin typeface="Calibri" pitchFamily="34" charset="0"/>
              </a:rPr>
              <a:t>7,2</a:t>
            </a:r>
            <a:endParaRPr lang="ru-RU"/>
          </a:p>
        </p:txBody>
      </p:sp>
      <p:sp>
        <p:nvSpPr>
          <p:cNvPr id="18508" name="Rectangle 77"/>
          <p:cNvSpPr>
            <a:spLocks noChangeArrowheads="1"/>
          </p:cNvSpPr>
          <p:nvPr/>
        </p:nvSpPr>
        <p:spPr bwMode="auto">
          <a:xfrm>
            <a:off x="5092700" y="4087813"/>
            <a:ext cx="285750" cy="238125"/>
          </a:xfrm>
          <a:prstGeom prst="rect">
            <a:avLst/>
          </a:prstGeom>
          <a:noFill/>
          <a:ln w="9525">
            <a:noFill/>
            <a:miter lim="800000"/>
            <a:headEnd/>
            <a:tailEnd/>
          </a:ln>
        </p:spPr>
        <p:txBody>
          <a:bodyPr wrap="none" lIns="0" tIns="0" rIns="0" bIns="0">
            <a:spAutoFit/>
          </a:bodyPr>
          <a:lstStyle/>
          <a:p>
            <a:r>
              <a:rPr lang="ru-RU" sz="1100" b="1">
                <a:solidFill>
                  <a:srgbClr val="000000"/>
                </a:solidFill>
                <a:latin typeface="Calibri" pitchFamily="34" charset="0"/>
              </a:rPr>
              <a:t>7,4</a:t>
            </a:r>
            <a:endParaRPr lang="ru-RU"/>
          </a:p>
        </p:txBody>
      </p:sp>
      <p:sp>
        <p:nvSpPr>
          <p:cNvPr id="18509" name="Rectangle 78"/>
          <p:cNvSpPr>
            <a:spLocks noChangeArrowheads="1"/>
          </p:cNvSpPr>
          <p:nvPr/>
        </p:nvSpPr>
        <p:spPr bwMode="auto">
          <a:xfrm>
            <a:off x="5407025" y="3849688"/>
            <a:ext cx="361950" cy="238125"/>
          </a:xfrm>
          <a:prstGeom prst="rect">
            <a:avLst/>
          </a:prstGeom>
          <a:noFill/>
          <a:ln w="9525">
            <a:noFill/>
            <a:miter lim="800000"/>
            <a:headEnd/>
            <a:tailEnd/>
          </a:ln>
        </p:spPr>
        <p:txBody>
          <a:bodyPr wrap="none" lIns="0" tIns="0" rIns="0" bIns="0">
            <a:spAutoFit/>
          </a:bodyPr>
          <a:lstStyle/>
          <a:p>
            <a:r>
              <a:rPr lang="ru-RU" sz="1100" b="1">
                <a:solidFill>
                  <a:srgbClr val="000000"/>
                </a:solidFill>
                <a:latin typeface="Calibri" pitchFamily="34" charset="0"/>
              </a:rPr>
              <a:t>11,2</a:t>
            </a:r>
            <a:endParaRPr lang="ru-RU"/>
          </a:p>
        </p:txBody>
      </p:sp>
      <p:sp>
        <p:nvSpPr>
          <p:cNvPr id="18510" name="Rectangle 79"/>
          <p:cNvSpPr>
            <a:spLocks noChangeArrowheads="1"/>
          </p:cNvSpPr>
          <p:nvPr/>
        </p:nvSpPr>
        <p:spPr bwMode="auto">
          <a:xfrm>
            <a:off x="5549900" y="3602038"/>
            <a:ext cx="361950" cy="238125"/>
          </a:xfrm>
          <a:prstGeom prst="rect">
            <a:avLst/>
          </a:prstGeom>
          <a:noFill/>
          <a:ln w="9525">
            <a:noFill/>
            <a:miter lim="800000"/>
            <a:headEnd/>
            <a:tailEnd/>
          </a:ln>
        </p:spPr>
        <p:txBody>
          <a:bodyPr wrap="none" lIns="0" tIns="0" rIns="0" bIns="0">
            <a:spAutoFit/>
          </a:bodyPr>
          <a:lstStyle/>
          <a:p>
            <a:r>
              <a:rPr lang="ru-RU" sz="1100" b="1">
                <a:solidFill>
                  <a:srgbClr val="000000"/>
                </a:solidFill>
                <a:latin typeface="Calibri" pitchFamily="34" charset="0"/>
              </a:rPr>
              <a:t>12,3</a:t>
            </a:r>
            <a:endParaRPr lang="ru-RU"/>
          </a:p>
        </p:txBody>
      </p:sp>
      <p:sp>
        <p:nvSpPr>
          <p:cNvPr id="18511" name="Rectangle 80"/>
          <p:cNvSpPr>
            <a:spLocks noChangeArrowheads="1"/>
          </p:cNvSpPr>
          <p:nvPr/>
        </p:nvSpPr>
        <p:spPr bwMode="auto">
          <a:xfrm>
            <a:off x="5702300" y="3363913"/>
            <a:ext cx="361950" cy="238125"/>
          </a:xfrm>
          <a:prstGeom prst="rect">
            <a:avLst/>
          </a:prstGeom>
          <a:noFill/>
          <a:ln w="9525">
            <a:noFill/>
            <a:miter lim="800000"/>
            <a:headEnd/>
            <a:tailEnd/>
          </a:ln>
        </p:spPr>
        <p:txBody>
          <a:bodyPr wrap="none" lIns="0" tIns="0" rIns="0" bIns="0">
            <a:spAutoFit/>
          </a:bodyPr>
          <a:lstStyle/>
          <a:p>
            <a:r>
              <a:rPr lang="ru-RU" sz="1100" b="1">
                <a:solidFill>
                  <a:srgbClr val="000000"/>
                </a:solidFill>
                <a:latin typeface="Calibri" pitchFamily="34" charset="0"/>
              </a:rPr>
              <a:t>14,9</a:t>
            </a:r>
            <a:endParaRPr lang="ru-RU"/>
          </a:p>
        </p:txBody>
      </p:sp>
      <p:sp>
        <p:nvSpPr>
          <p:cNvPr id="18512" name="Rectangle 81"/>
          <p:cNvSpPr>
            <a:spLocks noChangeArrowheads="1"/>
          </p:cNvSpPr>
          <p:nvPr/>
        </p:nvSpPr>
        <p:spPr bwMode="auto">
          <a:xfrm>
            <a:off x="5816600" y="3116263"/>
            <a:ext cx="361950" cy="238125"/>
          </a:xfrm>
          <a:prstGeom prst="rect">
            <a:avLst/>
          </a:prstGeom>
          <a:noFill/>
          <a:ln w="9525">
            <a:noFill/>
            <a:miter lim="800000"/>
            <a:headEnd/>
            <a:tailEnd/>
          </a:ln>
        </p:spPr>
        <p:txBody>
          <a:bodyPr wrap="none" lIns="0" tIns="0" rIns="0" bIns="0">
            <a:spAutoFit/>
          </a:bodyPr>
          <a:lstStyle/>
          <a:p>
            <a:r>
              <a:rPr lang="ru-RU" sz="1100" b="1">
                <a:solidFill>
                  <a:srgbClr val="000000"/>
                </a:solidFill>
                <a:latin typeface="Calibri" pitchFamily="34" charset="0"/>
              </a:rPr>
              <a:t>16,4</a:t>
            </a:r>
            <a:endParaRPr lang="ru-RU"/>
          </a:p>
        </p:txBody>
      </p:sp>
      <p:sp>
        <p:nvSpPr>
          <p:cNvPr id="18513" name="Rectangle 82"/>
          <p:cNvSpPr>
            <a:spLocks noChangeArrowheads="1"/>
          </p:cNvSpPr>
          <p:nvPr/>
        </p:nvSpPr>
        <p:spPr bwMode="auto">
          <a:xfrm>
            <a:off x="5845175" y="2878138"/>
            <a:ext cx="361950" cy="238125"/>
          </a:xfrm>
          <a:prstGeom prst="rect">
            <a:avLst/>
          </a:prstGeom>
          <a:noFill/>
          <a:ln w="9525">
            <a:noFill/>
            <a:miter lim="800000"/>
            <a:headEnd/>
            <a:tailEnd/>
          </a:ln>
        </p:spPr>
        <p:txBody>
          <a:bodyPr wrap="none" lIns="0" tIns="0" rIns="0" bIns="0">
            <a:spAutoFit/>
          </a:bodyPr>
          <a:lstStyle/>
          <a:p>
            <a:r>
              <a:rPr lang="ru-RU" sz="1100" b="1">
                <a:solidFill>
                  <a:srgbClr val="000000"/>
                </a:solidFill>
                <a:latin typeface="Calibri" pitchFamily="34" charset="0"/>
              </a:rPr>
              <a:t>16,9</a:t>
            </a:r>
            <a:endParaRPr lang="ru-RU"/>
          </a:p>
        </p:txBody>
      </p:sp>
      <p:sp>
        <p:nvSpPr>
          <p:cNvPr id="18514" name="Rectangle 83"/>
          <p:cNvSpPr>
            <a:spLocks noChangeArrowheads="1"/>
          </p:cNvSpPr>
          <p:nvPr/>
        </p:nvSpPr>
        <p:spPr bwMode="auto">
          <a:xfrm>
            <a:off x="6054725" y="2640013"/>
            <a:ext cx="361950" cy="238125"/>
          </a:xfrm>
          <a:prstGeom prst="rect">
            <a:avLst/>
          </a:prstGeom>
          <a:noFill/>
          <a:ln w="9525">
            <a:noFill/>
            <a:miter lim="800000"/>
            <a:headEnd/>
            <a:tailEnd/>
          </a:ln>
        </p:spPr>
        <p:txBody>
          <a:bodyPr wrap="none" lIns="0" tIns="0" rIns="0" bIns="0">
            <a:spAutoFit/>
          </a:bodyPr>
          <a:lstStyle/>
          <a:p>
            <a:r>
              <a:rPr lang="ru-RU" sz="1100" b="1">
                <a:solidFill>
                  <a:srgbClr val="000000"/>
                </a:solidFill>
                <a:latin typeface="Calibri" pitchFamily="34" charset="0"/>
              </a:rPr>
              <a:t>20,1</a:t>
            </a:r>
            <a:endParaRPr lang="ru-RU"/>
          </a:p>
        </p:txBody>
      </p:sp>
      <p:sp>
        <p:nvSpPr>
          <p:cNvPr id="18515" name="Rectangle 84"/>
          <p:cNvSpPr>
            <a:spLocks noChangeArrowheads="1"/>
          </p:cNvSpPr>
          <p:nvPr/>
        </p:nvSpPr>
        <p:spPr bwMode="auto">
          <a:xfrm>
            <a:off x="6530975" y="2392363"/>
            <a:ext cx="361950" cy="238125"/>
          </a:xfrm>
          <a:prstGeom prst="rect">
            <a:avLst/>
          </a:prstGeom>
          <a:noFill/>
          <a:ln w="9525">
            <a:noFill/>
            <a:miter lim="800000"/>
            <a:headEnd/>
            <a:tailEnd/>
          </a:ln>
        </p:spPr>
        <p:txBody>
          <a:bodyPr wrap="none" lIns="0" tIns="0" rIns="0" bIns="0">
            <a:spAutoFit/>
          </a:bodyPr>
          <a:lstStyle/>
          <a:p>
            <a:r>
              <a:rPr lang="ru-RU" sz="1100" b="1">
                <a:solidFill>
                  <a:srgbClr val="000000"/>
                </a:solidFill>
                <a:latin typeface="Calibri" pitchFamily="34" charset="0"/>
              </a:rPr>
              <a:t>25,8</a:t>
            </a:r>
            <a:endParaRPr lang="ru-RU"/>
          </a:p>
        </p:txBody>
      </p:sp>
      <p:sp>
        <p:nvSpPr>
          <p:cNvPr id="18516" name="Rectangle 85"/>
          <p:cNvSpPr>
            <a:spLocks noChangeArrowheads="1"/>
          </p:cNvSpPr>
          <p:nvPr/>
        </p:nvSpPr>
        <p:spPr bwMode="auto">
          <a:xfrm>
            <a:off x="4940300" y="5773738"/>
            <a:ext cx="2009775" cy="238125"/>
          </a:xfrm>
          <a:prstGeom prst="rect">
            <a:avLst/>
          </a:prstGeom>
          <a:noFill/>
          <a:ln w="9525">
            <a:noFill/>
            <a:miter lim="800000"/>
            <a:headEnd/>
            <a:tailEnd/>
          </a:ln>
        </p:spPr>
        <p:txBody>
          <a:bodyPr wrap="none" lIns="0" tIns="0" rIns="0" bIns="0">
            <a:spAutoFit/>
          </a:bodyPr>
          <a:lstStyle/>
          <a:p>
            <a:r>
              <a:rPr lang="ru-RU" sz="1100">
                <a:solidFill>
                  <a:srgbClr val="000000"/>
                </a:solidFill>
                <a:latin typeface="Calibri" pitchFamily="34" charset="0"/>
              </a:rPr>
              <a:t>Сельское и рыбное хозяйство</a:t>
            </a:r>
            <a:endParaRPr lang="ru-RU"/>
          </a:p>
        </p:txBody>
      </p:sp>
      <p:sp>
        <p:nvSpPr>
          <p:cNvPr id="18517" name="Rectangle 86"/>
          <p:cNvSpPr>
            <a:spLocks noChangeArrowheads="1"/>
          </p:cNvSpPr>
          <p:nvPr/>
        </p:nvSpPr>
        <p:spPr bwMode="auto">
          <a:xfrm>
            <a:off x="4930775" y="5535613"/>
            <a:ext cx="3343275" cy="238125"/>
          </a:xfrm>
          <a:prstGeom prst="rect">
            <a:avLst/>
          </a:prstGeom>
          <a:noFill/>
          <a:ln w="9525">
            <a:noFill/>
            <a:miter lim="800000"/>
            <a:headEnd/>
            <a:tailEnd/>
          </a:ln>
        </p:spPr>
        <p:txBody>
          <a:bodyPr wrap="none" lIns="0" tIns="0" rIns="0" bIns="0">
            <a:spAutoFit/>
          </a:bodyPr>
          <a:lstStyle/>
          <a:p>
            <a:r>
              <a:rPr lang="ru-RU" sz="1100">
                <a:solidFill>
                  <a:srgbClr val="000000"/>
                </a:solidFill>
                <a:latin typeface="Calibri" pitchFamily="34" charset="0"/>
              </a:rPr>
              <a:t>Технология прод. продуктов и потребительских ...</a:t>
            </a:r>
            <a:endParaRPr lang="ru-RU"/>
          </a:p>
        </p:txBody>
      </p:sp>
      <p:sp>
        <p:nvSpPr>
          <p:cNvPr id="18518" name="Rectangle 87"/>
          <p:cNvSpPr>
            <a:spLocks noChangeArrowheads="1"/>
          </p:cNvSpPr>
          <p:nvPr/>
        </p:nvSpPr>
        <p:spPr bwMode="auto">
          <a:xfrm>
            <a:off x="4978400" y="5297488"/>
            <a:ext cx="3314700" cy="238125"/>
          </a:xfrm>
          <a:prstGeom prst="rect">
            <a:avLst/>
          </a:prstGeom>
          <a:noFill/>
          <a:ln w="9525">
            <a:noFill/>
            <a:miter lim="800000"/>
            <a:headEnd/>
            <a:tailEnd/>
          </a:ln>
        </p:spPr>
        <p:txBody>
          <a:bodyPr wrap="none" lIns="0" tIns="0" rIns="0" bIns="0">
            <a:spAutoFit/>
          </a:bodyPr>
          <a:lstStyle/>
          <a:p>
            <a:r>
              <a:rPr lang="ru-RU" sz="1100">
                <a:solidFill>
                  <a:srgbClr val="000000"/>
                </a:solidFill>
                <a:latin typeface="Calibri" pitchFamily="34" charset="0"/>
              </a:rPr>
              <a:t>Воспроизводство и переработка лесных ресурсов</a:t>
            </a:r>
            <a:endParaRPr lang="ru-RU"/>
          </a:p>
        </p:txBody>
      </p:sp>
      <p:sp>
        <p:nvSpPr>
          <p:cNvPr id="18519" name="Rectangle 88"/>
          <p:cNvSpPr>
            <a:spLocks noChangeArrowheads="1"/>
          </p:cNvSpPr>
          <p:nvPr/>
        </p:nvSpPr>
        <p:spPr bwMode="auto">
          <a:xfrm>
            <a:off x="5159375" y="5049838"/>
            <a:ext cx="3343275" cy="238125"/>
          </a:xfrm>
          <a:prstGeom prst="rect">
            <a:avLst/>
          </a:prstGeom>
          <a:noFill/>
          <a:ln w="9525">
            <a:noFill/>
            <a:miter lim="800000"/>
            <a:headEnd/>
            <a:tailEnd/>
          </a:ln>
        </p:spPr>
        <p:txBody>
          <a:bodyPr wrap="none" lIns="0" tIns="0" rIns="0" bIns="0">
            <a:spAutoFit/>
          </a:bodyPr>
          <a:lstStyle/>
          <a:p>
            <a:r>
              <a:rPr lang="ru-RU" sz="1100">
                <a:solidFill>
                  <a:srgbClr val="000000"/>
                </a:solidFill>
                <a:latin typeface="Calibri" pitchFamily="34" charset="0"/>
              </a:rPr>
              <a:t>Архитектура и строительство. Морская техника, ...</a:t>
            </a:r>
            <a:endParaRPr lang="ru-RU"/>
          </a:p>
        </p:txBody>
      </p:sp>
      <p:sp>
        <p:nvSpPr>
          <p:cNvPr id="18520" name="Rectangle 89"/>
          <p:cNvSpPr>
            <a:spLocks noChangeArrowheads="1"/>
          </p:cNvSpPr>
          <p:nvPr/>
        </p:nvSpPr>
        <p:spPr bwMode="auto">
          <a:xfrm>
            <a:off x="5245100" y="4811713"/>
            <a:ext cx="1504950" cy="238125"/>
          </a:xfrm>
          <a:prstGeom prst="rect">
            <a:avLst/>
          </a:prstGeom>
          <a:noFill/>
          <a:ln w="9525">
            <a:noFill/>
            <a:miter lim="800000"/>
            <a:headEnd/>
            <a:tailEnd/>
          </a:ln>
        </p:spPr>
        <p:txBody>
          <a:bodyPr wrap="none" lIns="0" tIns="0" rIns="0" bIns="0">
            <a:spAutoFit/>
          </a:bodyPr>
          <a:lstStyle/>
          <a:p>
            <a:r>
              <a:rPr lang="ru-RU" sz="1100">
                <a:solidFill>
                  <a:srgbClr val="000000"/>
                </a:solidFill>
                <a:latin typeface="Calibri" pitchFamily="34" charset="0"/>
              </a:rPr>
              <a:t>Затрудняюсь ответить</a:t>
            </a:r>
            <a:endParaRPr lang="ru-RU"/>
          </a:p>
        </p:txBody>
      </p:sp>
      <p:sp>
        <p:nvSpPr>
          <p:cNvPr id="18521" name="Rectangle 90"/>
          <p:cNvSpPr>
            <a:spLocks noChangeArrowheads="1"/>
          </p:cNvSpPr>
          <p:nvPr/>
        </p:nvSpPr>
        <p:spPr bwMode="auto">
          <a:xfrm>
            <a:off x="5311775" y="4564063"/>
            <a:ext cx="3257550" cy="238125"/>
          </a:xfrm>
          <a:prstGeom prst="rect">
            <a:avLst/>
          </a:prstGeom>
          <a:noFill/>
          <a:ln w="9525">
            <a:noFill/>
            <a:miter lim="800000"/>
            <a:headEnd/>
            <a:tailEnd/>
          </a:ln>
        </p:spPr>
        <p:txBody>
          <a:bodyPr wrap="none" lIns="0" tIns="0" rIns="0" bIns="0">
            <a:spAutoFit/>
          </a:bodyPr>
          <a:lstStyle/>
          <a:p>
            <a:r>
              <a:rPr lang="ru-RU" sz="1100">
                <a:solidFill>
                  <a:srgbClr val="000000"/>
                </a:solidFill>
                <a:latin typeface="Calibri" pitchFamily="34" charset="0"/>
              </a:rPr>
              <a:t>Энергетика, энергетическое машиностроение, ...</a:t>
            </a:r>
            <a:endParaRPr lang="ru-RU"/>
          </a:p>
        </p:txBody>
      </p:sp>
      <p:sp>
        <p:nvSpPr>
          <p:cNvPr id="18522" name="Rectangle 91"/>
          <p:cNvSpPr>
            <a:spLocks noChangeArrowheads="1"/>
          </p:cNvSpPr>
          <p:nvPr/>
        </p:nvSpPr>
        <p:spPr bwMode="auto">
          <a:xfrm>
            <a:off x="5368925" y="4325938"/>
            <a:ext cx="2314575" cy="238125"/>
          </a:xfrm>
          <a:prstGeom prst="rect">
            <a:avLst/>
          </a:prstGeom>
          <a:noFill/>
          <a:ln w="9525">
            <a:noFill/>
            <a:miter lim="800000"/>
            <a:headEnd/>
            <a:tailEnd/>
          </a:ln>
        </p:spPr>
        <p:txBody>
          <a:bodyPr wrap="none" lIns="0" tIns="0" rIns="0" bIns="0">
            <a:spAutoFit/>
          </a:bodyPr>
          <a:lstStyle/>
          <a:p>
            <a:r>
              <a:rPr lang="ru-RU" sz="1100">
                <a:solidFill>
                  <a:srgbClr val="000000"/>
                </a:solidFill>
                <a:latin typeface="Calibri" pitchFamily="34" charset="0"/>
              </a:rPr>
              <a:t>Металлургия, машиностроение, ...</a:t>
            </a:r>
            <a:endParaRPr lang="ru-RU"/>
          </a:p>
        </p:txBody>
      </p:sp>
      <p:sp>
        <p:nvSpPr>
          <p:cNvPr id="18523" name="Rectangle 92"/>
          <p:cNvSpPr>
            <a:spLocks noChangeArrowheads="1"/>
          </p:cNvSpPr>
          <p:nvPr/>
        </p:nvSpPr>
        <p:spPr bwMode="auto">
          <a:xfrm>
            <a:off x="5359400" y="4078288"/>
            <a:ext cx="1457325" cy="238125"/>
          </a:xfrm>
          <a:prstGeom prst="rect">
            <a:avLst/>
          </a:prstGeom>
          <a:noFill/>
          <a:ln w="9525">
            <a:noFill/>
            <a:miter lim="800000"/>
            <a:headEnd/>
            <a:tailEnd/>
          </a:ln>
        </p:spPr>
        <p:txBody>
          <a:bodyPr wrap="none" lIns="0" tIns="0" rIns="0" bIns="0">
            <a:spAutoFit/>
          </a:bodyPr>
          <a:lstStyle/>
          <a:p>
            <a:r>
              <a:rPr lang="ru-RU" sz="1100">
                <a:solidFill>
                  <a:srgbClr val="000000"/>
                </a:solidFill>
                <a:latin typeface="Calibri" pitchFamily="34" charset="0"/>
              </a:rPr>
              <a:t>Сфера обслуживания</a:t>
            </a:r>
            <a:endParaRPr lang="ru-RU"/>
          </a:p>
        </p:txBody>
      </p:sp>
      <p:sp>
        <p:nvSpPr>
          <p:cNvPr id="18524" name="Rectangle 93"/>
          <p:cNvSpPr>
            <a:spLocks noChangeArrowheads="1"/>
          </p:cNvSpPr>
          <p:nvPr/>
        </p:nvSpPr>
        <p:spPr bwMode="auto">
          <a:xfrm>
            <a:off x="5768975" y="3840163"/>
            <a:ext cx="1438275" cy="238125"/>
          </a:xfrm>
          <a:prstGeom prst="rect">
            <a:avLst/>
          </a:prstGeom>
          <a:noFill/>
          <a:ln w="9525">
            <a:noFill/>
            <a:miter lim="800000"/>
            <a:headEnd/>
            <a:tailEnd/>
          </a:ln>
        </p:spPr>
        <p:txBody>
          <a:bodyPr wrap="none" lIns="0" tIns="0" rIns="0" bIns="0">
            <a:spAutoFit/>
          </a:bodyPr>
          <a:lstStyle/>
          <a:p>
            <a:r>
              <a:rPr lang="ru-RU" sz="1100">
                <a:solidFill>
                  <a:srgbClr val="000000"/>
                </a:solidFill>
                <a:latin typeface="Calibri" pitchFamily="34" charset="0"/>
              </a:rPr>
              <a:t>Культура и искусство</a:t>
            </a:r>
            <a:endParaRPr lang="ru-RU"/>
          </a:p>
        </p:txBody>
      </p:sp>
      <p:sp>
        <p:nvSpPr>
          <p:cNvPr id="18525" name="Rectangle 94"/>
          <p:cNvSpPr>
            <a:spLocks noChangeArrowheads="1"/>
          </p:cNvSpPr>
          <p:nvPr/>
        </p:nvSpPr>
        <p:spPr bwMode="auto">
          <a:xfrm>
            <a:off x="5911850" y="3602038"/>
            <a:ext cx="3048000" cy="238125"/>
          </a:xfrm>
          <a:prstGeom prst="rect">
            <a:avLst/>
          </a:prstGeom>
          <a:noFill/>
          <a:ln w="9525">
            <a:noFill/>
            <a:miter lim="800000"/>
            <a:headEnd/>
            <a:tailEnd/>
          </a:ln>
        </p:spPr>
        <p:txBody>
          <a:bodyPr wrap="none" lIns="0" tIns="0" rIns="0" bIns="0">
            <a:spAutoFit/>
          </a:bodyPr>
          <a:lstStyle/>
          <a:p>
            <a:r>
              <a:rPr lang="ru-RU" sz="1100">
                <a:solidFill>
                  <a:srgbClr val="000000"/>
                </a:solidFill>
                <a:latin typeface="Calibri" pitchFamily="34" charset="0"/>
              </a:rPr>
              <a:t>Электронная техника, радиотехника, связь, ...</a:t>
            </a:r>
            <a:endParaRPr lang="ru-RU"/>
          </a:p>
        </p:txBody>
      </p:sp>
      <p:sp>
        <p:nvSpPr>
          <p:cNvPr id="18526" name="Rectangle 95"/>
          <p:cNvSpPr>
            <a:spLocks noChangeArrowheads="1"/>
          </p:cNvSpPr>
          <p:nvPr/>
        </p:nvSpPr>
        <p:spPr bwMode="auto">
          <a:xfrm>
            <a:off x="6064250" y="3354388"/>
            <a:ext cx="1238250" cy="238125"/>
          </a:xfrm>
          <a:prstGeom prst="rect">
            <a:avLst/>
          </a:prstGeom>
          <a:noFill/>
          <a:ln w="9525">
            <a:noFill/>
            <a:miter lim="800000"/>
            <a:headEnd/>
            <a:tailEnd/>
          </a:ln>
        </p:spPr>
        <p:txBody>
          <a:bodyPr wrap="none" lIns="0" tIns="0" rIns="0" bIns="0">
            <a:spAutoFit/>
          </a:bodyPr>
          <a:lstStyle/>
          <a:p>
            <a:r>
              <a:rPr lang="ru-RU" sz="1100">
                <a:solidFill>
                  <a:srgbClr val="000000"/>
                </a:solidFill>
                <a:latin typeface="Calibri" pitchFamily="34" charset="0"/>
              </a:rPr>
              <a:t>Здравоохранение</a:t>
            </a:r>
            <a:endParaRPr lang="ru-RU"/>
          </a:p>
        </p:txBody>
      </p:sp>
      <p:sp>
        <p:nvSpPr>
          <p:cNvPr id="18527" name="Rectangle 96"/>
          <p:cNvSpPr>
            <a:spLocks noChangeArrowheads="1"/>
          </p:cNvSpPr>
          <p:nvPr/>
        </p:nvSpPr>
        <p:spPr bwMode="auto">
          <a:xfrm>
            <a:off x="6178550" y="3116263"/>
            <a:ext cx="1819275" cy="238125"/>
          </a:xfrm>
          <a:prstGeom prst="rect">
            <a:avLst/>
          </a:prstGeom>
          <a:noFill/>
          <a:ln w="9525">
            <a:noFill/>
            <a:miter lim="800000"/>
            <a:headEnd/>
            <a:tailEnd/>
          </a:ln>
        </p:spPr>
        <p:txBody>
          <a:bodyPr wrap="none" lIns="0" tIns="0" rIns="0" bIns="0">
            <a:spAutoFit/>
          </a:bodyPr>
          <a:lstStyle/>
          <a:p>
            <a:r>
              <a:rPr lang="ru-RU" sz="1100">
                <a:solidFill>
                  <a:srgbClr val="000000"/>
                </a:solidFill>
                <a:latin typeface="Calibri" pitchFamily="34" charset="0"/>
              </a:rPr>
              <a:t>Образование и педагогика</a:t>
            </a:r>
            <a:endParaRPr lang="ru-RU"/>
          </a:p>
        </p:txBody>
      </p:sp>
      <p:sp>
        <p:nvSpPr>
          <p:cNvPr id="18528" name="Rectangle 97"/>
          <p:cNvSpPr>
            <a:spLocks noChangeArrowheads="1"/>
          </p:cNvSpPr>
          <p:nvPr/>
        </p:nvSpPr>
        <p:spPr bwMode="auto">
          <a:xfrm>
            <a:off x="6197600" y="2868613"/>
            <a:ext cx="3076575" cy="238125"/>
          </a:xfrm>
          <a:prstGeom prst="rect">
            <a:avLst/>
          </a:prstGeom>
          <a:noFill/>
          <a:ln w="9525">
            <a:noFill/>
            <a:miter lim="800000"/>
            <a:headEnd/>
            <a:tailEnd/>
          </a:ln>
        </p:spPr>
        <p:txBody>
          <a:bodyPr wrap="none" lIns="0" tIns="0" rIns="0" bIns="0">
            <a:spAutoFit/>
          </a:bodyPr>
          <a:lstStyle/>
          <a:p>
            <a:r>
              <a:rPr lang="ru-RU" sz="1100">
                <a:solidFill>
                  <a:srgbClr val="000000"/>
                </a:solidFill>
                <a:latin typeface="Calibri" pitchFamily="34" charset="0"/>
              </a:rPr>
              <a:t>Военная служба, полиция, силовые структуры</a:t>
            </a:r>
            <a:endParaRPr lang="ru-RU"/>
          </a:p>
        </p:txBody>
      </p:sp>
      <p:sp>
        <p:nvSpPr>
          <p:cNvPr id="18529" name="Rectangle 98"/>
          <p:cNvSpPr>
            <a:spLocks noChangeArrowheads="1"/>
          </p:cNvSpPr>
          <p:nvPr/>
        </p:nvSpPr>
        <p:spPr bwMode="auto">
          <a:xfrm>
            <a:off x="6426200" y="2630488"/>
            <a:ext cx="1724025" cy="238125"/>
          </a:xfrm>
          <a:prstGeom prst="rect">
            <a:avLst/>
          </a:prstGeom>
          <a:noFill/>
          <a:ln w="9525">
            <a:noFill/>
            <a:miter lim="800000"/>
            <a:headEnd/>
            <a:tailEnd/>
          </a:ln>
        </p:spPr>
        <p:txBody>
          <a:bodyPr wrap="none" lIns="0" tIns="0" rIns="0" bIns="0">
            <a:spAutoFit/>
          </a:bodyPr>
          <a:lstStyle/>
          <a:p>
            <a:r>
              <a:rPr lang="ru-RU" sz="1100">
                <a:solidFill>
                  <a:srgbClr val="000000"/>
                </a:solidFill>
                <a:latin typeface="Calibri" pitchFamily="34" charset="0"/>
              </a:rPr>
              <a:t>Экономика и управление</a:t>
            </a:r>
            <a:endParaRPr lang="ru-RU"/>
          </a:p>
        </p:txBody>
      </p:sp>
      <p:sp>
        <p:nvSpPr>
          <p:cNvPr id="18530" name="Rectangle 99"/>
          <p:cNvSpPr>
            <a:spLocks noChangeArrowheads="1"/>
          </p:cNvSpPr>
          <p:nvPr/>
        </p:nvSpPr>
        <p:spPr bwMode="auto">
          <a:xfrm>
            <a:off x="6911975" y="2392363"/>
            <a:ext cx="1908175" cy="169862"/>
          </a:xfrm>
          <a:prstGeom prst="rect">
            <a:avLst/>
          </a:prstGeom>
          <a:noFill/>
          <a:ln w="9525">
            <a:noFill/>
            <a:miter lim="800000"/>
            <a:headEnd/>
            <a:tailEnd/>
          </a:ln>
        </p:spPr>
        <p:txBody>
          <a:bodyPr wrap="none" lIns="0" tIns="0" rIns="0" bIns="0">
            <a:spAutoFit/>
          </a:bodyPr>
          <a:lstStyle/>
          <a:p>
            <a:r>
              <a:rPr lang="ru-RU" sz="1100">
                <a:solidFill>
                  <a:srgbClr val="000000"/>
                </a:solidFill>
                <a:latin typeface="Calibri" pitchFamily="34" charset="0"/>
              </a:rPr>
              <a:t>Гуманит. и социальные спец-ти</a:t>
            </a:r>
            <a:endParaRPr lang="ru-RU"/>
          </a:p>
        </p:txBody>
      </p:sp>
      <p:sp>
        <p:nvSpPr>
          <p:cNvPr id="18531" name="Прямоугольник 3125"/>
          <p:cNvSpPr>
            <a:spLocks noChangeArrowheads="1"/>
          </p:cNvSpPr>
          <p:nvPr/>
        </p:nvSpPr>
        <p:spPr bwMode="auto">
          <a:xfrm>
            <a:off x="6877050" y="549275"/>
            <a:ext cx="2087563" cy="1155700"/>
          </a:xfrm>
          <a:prstGeom prst="rect">
            <a:avLst/>
          </a:prstGeom>
          <a:noFill/>
          <a:ln w="9525">
            <a:noFill/>
            <a:miter lim="800000"/>
            <a:headEnd/>
            <a:tailEnd/>
          </a:ln>
        </p:spPr>
        <p:txBody>
          <a:bodyPr>
            <a:spAutoFit/>
          </a:bodyPr>
          <a:lstStyle/>
          <a:p>
            <a:r>
              <a:rPr lang="ru-RU" sz="1400" i="1">
                <a:latin typeface="Calibri" pitchFamily="34" charset="0"/>
              </a:rPr>
              <a:t>В вопросе профессионального самоопределения выбор выпускников и родителей совпадает</a:t>
            </a:r>
          </a:p>
        </p:txBody>
      </p:sp>
      <p:sp>
        <p:nvSpPr>
          <p:cNvPr id="153" name="Rectangle 2"/>
          <p:cNvSpPr txBox="1">
            <a:spLocks noChangeArrowheads="1"/>
          </p:cNvSpPr>
          <p:nvPr/>
        </p:nvSpPr>
        <p:spPr>
          <a:xfrm>
            <a:off x="503238" y="534988"/>
            <a:ext cx="539750" cy="539750"/>
          </a:xfrm>
          <a:prstGeom prst="rect">
            <a:avLst/>
          </a:prstGeom>
          <a:solidFill>
            <a:schemeClr val="accent6">
              <a:lumMod val="75000"/>
            </a:schemeClr>
          </a:solidFill>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2400" b="1" dirty="0" smtClean="0">
                <a:solidFill>
                  <a:schemeClr val="bg1"/>
                </a:solidFill>
              </a:rPr>
              <a:t>1</a:t>
            </a:r>
            <a:endParaRPr lang="ru-RU" sz="2400" b="1"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Прямоугольник 197"/>
          <p:cNvSpPr/>
          <p:nvPr/>
        </p:nvSpPr>
        <p:spPr>
          <a:xfrm flipH="1">
            <a:off x="4167188" y="2276475"/>
            <a:ext cx="4140200" cy="3960813"/>
          </a:xfrm>
          <a:prstGeom prst="rect">
            <a:avLst/>
          </a:prstGeom>
          <a:gradFill flip="none" rotWithShape="1">
            <a:gsLst>
              <a:gs pos="0">
                <a:schemeClr val="accent6">
                  <a:lumMod val="40000"/>
                  <a:lumOff val="60000"/>
                </a:schemeClr>
              </a:gs>
              <a:gs pos="50000">
                <a:schemeClr val="bg1">
                  <a:alpha val="0"/>
                </a:schemeClr>
              </a:gs>
              <a:gs pos="100000">
                <a:schemeClr val="bg1">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99" name="Прямоугольник 198"/>
          <p:cNvSpPr/>
          <p:nvPr/>
        </p:nvSpPr>
        <p:spPr>
          <a:xfrm>
            <a:off x="695325" y="2276475"/>
            <a:ext cx="3398838" cy="3960813"/>
          </a:xfrm>
          <a:prstGeom prst="rect">
            <a:avLst/>
          </a:prstGeom>
          <a:gradFill flip="none" rotWithShape="1">
            <a:gsLst>
              <a:gs pos="0">
                <a:schemeClr val="accent5">
                  <a:lumMod val="40000"/>
                  <a:lumOff val="60000"/>
                </a:schemeClr>
              </a:gs>
              <a:gs pos="50000">
                <a:schemeClr val="bg1">
                  <a:alpha val="0"/>
                </a:schemeClr>
              </a:gs>
              <a:gs pos="100000">
                <a:schemeClr val="bg1">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4" name="Rectangle 2"/>
          <p:cNvSpPr txBox="1">
            <a:spLocks noChangeArrowheads="1"/>
          </p:cNvSpPr>
          <p:nvPr/>
        </p:nvSpPr>
        <p:spPr>
          <a:xfrm>
            <a:off x="1187450" y="630238"/>
            <a:ext cx="7056438" cy="782637"/>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ru-RU" sz="2400" b="1" dirty="0" smtClean="0">
                <a:solidFill>
                  <a:schemeClr val="accent6">
                    <a:lumMod val="75000"/>
                  </a:schemeClr>
                </a:solidFill>
              </a:rPr>
              <a:t>2015 год</a:t>
            </a:r>
          </a:p>
          <a:p>
            <a:pPr algn="l" fontAlgn="auto">
              <a:spcAft>
                <a:spcPts val="0"/>
              </a:spcAft>
              <a:defRPr/>
            </a:pPr>
            <a:r>
              <a:rPr lang="ru-RU" sz="2400" b="1" dirty="0" smtClean="0"/>
              <a:t>Предпочтения </a:t>
            </a:r>
            <a:r>
              <a:rPr lang="ru-RU" sz="2400" b="1" dirty="0"/>
              <a:t>выбора  </a:t>
            </a:r>
            <a:r>
              <a:rPr lang="ru-RU" sz="2400" b="1" dirty="0" smtClean="0"/>
              <a:t>выпускников </a:t>
            </a:r>
            <a:r>
              <a:rPr lang="ru-RU" sz="2400" b="1" dirty="0"/>
              <a:t/>
            </a:r>
            <a:br>
              <a:rPr lang="ru-RU" sz="2400" b="1" dirty="0"/>
            </a:br>
            <a:r>
              <a:rPr lang="ru-RU" sz="2400" b="1" dirty="0" smtClean="0"/>
              <a:t>населенного </a:t>
            </a:r>
            <a:r>
              <a:rPr lang="ru-RU" sz="2400" b="1" dirty="0"/>
              <a:t>пункта получения образования, </a:t>
            </a:r>
            <a:r>
              <a:rPr lang="ru-RU" sz="2400" b="1" dirty="0" smtClean="0"/>
              <a:t>%</a:t>
            </a:r>
            <a:endParaRPr lang="ru-RU" sz="2400" b="1" dirty="0"/>
          </a:p>
        </p:txBody>
      </p:sp>
      <p:pic>
        <p:nvPicPr>
          <p:cNvPr id="19460" name="Picture 5" descr="E:\!!Мероприятия2013\2013-12-25-Коллегия МОНАО\logo.png"/>
          <p:cNvPicPr>
            <a:picLocks noChangeAspect="1" noChangeArrowheads="1"/>
          </p:cNvPicPr>
          <p:nvPr/>
        </p:nvPicPr>
        <p:blipFill>
          <a:blip r:embed="rId2" cstate="print"/>
          <a:srcRect/>
          <a:stretch>
            <a:fillRect/>
          </a:stretch>
        </p:blipFill>
        <p:spPr bwMode="auto">
          <a:xfrm>
            <a:off x="3305175" y="6381750"/>
            <a:ext cx="2497138" cy="331788"/>
          </a:xfrm>
          <a:prstGeom prst="rect">
            <a:avLst/>
          </a:prstGeom>
          <a:noFill/>
          <a:ln w="9525">
            <a:noFill/>
            <a:miter lim="800000"/>
            <a:headEnd/>
            <a:tailEnd/>
          </a:ln>
        </p:spPr>
      </p:pic>
      <p:sp>
        <p:nvSpPr>
          <p:cNvPr id="2071" name="Прямоугольник 2070"/>
          <p:cNvSpPr/>
          <p:nvPr/>
        </p:nvSpPr>
        <p:spPr>
          <a:xfrm>
            <a:off x="2979738" y="1738313"/>
            <a:ext cx="1130300" cy="492125"/>
          </a:xfrm>
          <a:prstGeom prst="rect">
            <a:avLst/>
          </a:prstGeom>
        </p:spPr>
        <p:txBody>
          <a:bodyPr wrap="none">
            <a:spAutoFit/>
          </a:bodyPr>
          <a:lstStyle/>
          <a:p>
            <a:pPr fontAlgn="auto">
              <a:lnSpc>
                <a:spcPct val="115000"/>
              </a:lnSpc>
              <a:spcBef>
                <a:spcPts val="0"/>
              </a:spcBef>
              <a:spcAft>
                <a:spcPts val="1000"/>
              </a:spcAft>
              <a:defRPr/>
            </a:pPr>
            <a:r>
              <a:rPr lang="ru-RU" sz="2400" b="1" dirty="0">
                <a:solidFill>
                  <a:schemeClr val="accent5">
                    <a:lumMod val="75000"/>
                  </a:schemeClr>
                </a:solidFill>
                <a:latin typeface="+mn-lt"/>
                <a:cs typeface="+mn-cs"/>
              </a:rPr>
              <a:t>9 класс</a:t>
            </a:r>
            <a:endParaRPr lang="ru-RU" sz="2400" b="1" dirty="0">
              <a:solidFill>
                <a:schemeClr val="accent5">
                  <a:lumMod val="75000"/>
                </a:schemeClr>
              </a:solidFill>
              <a:latin typeface="+mn-lt"/>
              <a:ea typeface="Calibri"/>
              <a:cs typeface="Times New Roman"/>
            </a:endParaRPr>
          </a:p>
        </p:txBody>
      </p:sp>
      <p:sp>
        <p:nvSpPr>
          <p:cNvPr id="56" name="Прямоугольник 55"/>
          <p:cNvSpPr/>
          <p:nvPr/>
        </p:nvSpPr>
        <p:spPr>
          <a:xfrm>
            <a:off x="4067175" y="1738313"/>
            <a:ext cx="1285875" cy="492125"/>
          </a:xfrm>
          <a:prstGeom prst="rect">
            <a:avLst/>
          </a:prstGeom>
        </p:spPr>
        <p:txBody>
          <a:bodyPr wrap="none">
            <a:spAutoFit/>
          </a:bodyPr>
          <a:lstStyle/>
          <a:p>
            <a:pPr fontAlgn="auto">
              <a:lnSpc>
                <a:spcPct val="115000"/>
              </a:lnSpc>
              <a:spcBef>
                <a:spcPts val="0"/>
              </a:spcBef>
              <a:spcAft>
                <a:spcPts val="1000"/>
              </a:spcAft>
              <a:defRPr/>
            </a:pPr>
            <a:r>
              <a:rPr lang="ru-RU" sz="2400" b="1" dirty="0">
                <a:solidFill>
                  <a:schemeClr val="accent6">
                    <a:lumMod val="75000"/>
                  </a:schemeClr>
                </a:solidFill>
                <a:latin typeface="+mn-lt"/>
                <a:cs typeface="+mn-cs"/>
              </a:rPr>
              <a:t>11 класс</a:t>
            </a:r>
            <a:endParaRPr lang="ru-RU" sz="2400" b="1" dirty="0">
              <a:solidFill>
                <a:schemeClr val="accent6">
                  <a:lumMod val="75000"/>
                </a:schemeClr>
              </a:solidFill>
              <a:latin typeface="+mn-lt"/>
              <a:ea typeface="Calibri"/>
              <a:cs typeface="Times New Roman"/>
            </a:endParaRPr>
          </a:p>
        </p:txBody>
      </p:sp>
      <p:sp>
        <p:nvSpPr>
          <p:cNvPr id="4" name="Rectangle 6"/>
          <p:cNvSpPr>
            <a:spLocks noChangeArrowheads="1"/>
          </p:cNvSpPr>
          <p:nvPr/>
        </p:nvSpPr>
        <p:spPr bwMode="auto">
          <a:xfrm>
            <a:off x="2436813" y="2276475"/>
            <a:ext cx="1639887" cy="193675"/>
          </a:xfrm>
          <a:prstGeom prst="rect">
            <a:avLst/>
          </a:prstGeom>
          <a:solidFill>
            <a:schemeClr val="accent5">
              <a:lumMod val="75000"/>
            </a:schemeClr>
          </a:solidFill>
          <a:ln>
            <a:noFill/>
          </a:ln>
        </p:spPr>
        <p:txBody>
          <a:bodyPr/>
          <a:lstStyle/>
          <a:p>
            <a:pPr fontAlgn="auto">
              <a:spcBef>
                <a:spcPts val="0"/>
              </a:spcBef>
              <a:spcAft>
                <a:spcPts val="0"/>
              </a:spcAft>
              <a:defRPr/>
            </a:pPr>
            <a:endParaRPr lang="ru-RU">
              <a:latin typeface="+mn-lt"/>
              <a:cs typeface="+mn-cs"/>
            </a:endParaRPr>
          </a:p>
        </p:txBody>
      </p:sp>
      <p:sp>
        <p:nvSpPr>
          <p:cNvPr id="5" name="Rectangle 7"/>
          <p:cNvSpPr>
            <a:spLocks noChangeArrowheads="1"/>
          </p:cNvSpPr>
          <p:nvPr/>
        </p:nvSpPr>
        <p:spPr bwMode="auto">
          <a:xfrm>
            <a:off x="2509838" y="2525713"/>
            <a:ext cx="1566862" cy="193675"/>
          </a:xfrm>
          <a:prstGeom prst="rect">
            <a:avLst/>
          </a:prstGeom>
          <a:solidFill>
            <a:schemeClr val="accent5">
              <a:lumMod val="75000"/>
            </a:schemeClr>
          </a:solidFill>
          <a:ln>
            <a:noFill/>
          </a:ln>
        </p:spPr>
        <p:txBody>
          <a:bodyPr/>
          <a:lstStyle/>
          <a:p>
            <a:pPr fontAlgn="auto">
              <a:spcBef>
                <a:spcPts val="0"/>
              </a:spcBef>
              <a:spcAft>
                <a:spcPts val="0"/>
              </a:spcAft>
              <a:defRPr/>
            </a:pPr>
            <a:endParaRPr lang="ru-RU">
              <a:latin typeface="+mn-lt"/>
              <a:cs typeface="+mn-cs"/>
            </a:endParaRPr>
          </a:p>
        </p:txBody>
      </p:sp>
      <p:sp>
        <p:nvSpPr>
          <p:cNvPr id="6" name="Rectangle 8"/>
          <p:cNvSpPr>
            <a:spLocks noChangeArrowheads="1"/>
          </p:cNvSpPr>
          <p:nvPr/>
        </p:nvSpPr>
        <p:spPr bwMode="auto">
          <a:xfrm>
            <a:off x="3233738" y="2774950"/>
            <a:ext cx="842962" cy="192088"/>
          </a:xfrm>
          <a:prstGeom prst="rect">
            <a:avLst/>
          </a:prstGeom>
          <a:solidFill>
            <a:schemeClr val="accent5">
              <a:lumMod val="75000"/>
            </a:schemeClr>
          </a:solidFill>
          <a:ln>
            <a:noFill/>
          </a:ln>
        </p:spPr>
        <p:txBody>
          <a:bodyPr/>
          <a:lstStyle/>
          <a:p>
            <a:pPr fontAlgn="auto">
              <a:spcBef>
                <a:spcPts val="0"/>
              </a:spcBef>
              <a:spcAft>
                <a:spcPts val="0"/>
              </a:spcAft>
              <a:defRPr/>
            </a:pPr>
            <a:endParaRPr lang="ru-RU">
              <a:latin typeface="+mn-lt"/>
              <a:cs typeface="+mn-cs"/>
            </a:endParaRPr>
          </a:p>
        </p:txBody>
      </p:sp>
      <p:sp>
        <p:nvSpPr>
          <p:cNvPr id="7" name="Rectangle 9"/>
          <p:cNvSpPr>
            <a:spLocks noChangeArrowheads="1"/>
          </p:cNvSpPr>
          <p:nvPr/>
        </p:nvSpPr>
        <p:spPr bwMode="auto">
          <a:xfrm>
            <a:off x="3298825" y="3025775"/>
            <a:ext cx="777875" cy="190500"/>
          </a:xfrm>
          <a:prstGeom prst="rect">
            <a:avLst/>
          </a:prstGeom>
          <a:solidFill>
            <a:schemeClr val="accent5">
              <a:lumMod val="75000"/>
            </a:schemeClr>
          </a:solidFill>
          <a:ln>
            <a:noFill/>
          </a:ln>
        </p:spPr>
        <p:txBody>
          <a:bodyPr/>
          <a:lstStyle/>
          <a:p>
            <a:pPr fontAlgn="auto">
              <a:spcBef>
                <a:spcPts val="0"/>
              </a:spcBef>
              <a:spcAft>
                <a:spcPts val="0"/>
              </a:spcAft>
              <a:defRPr/>
            </a:pPr>
            <a:endParaRPr lang="ru-RU">
              <a:latin typeface="+mn-lt"/>
              <a:cs typeface="+mn-cs"/>
            </a:endParaRPr>
          </a:p>
        </p:txBody>
      </p:sp>
      <p:sp>
        <p:nvSpPr>
          <p:cNvPr id="8" name="Rectangle 10"/>
          <p:cNvSpPr>
            <a:spLocks noChangeArrowheads="1"/>
          </p:cNvSpPr>
          <p:nvPr/>
        </p:nvSpPr>
        <p:spPr bwMode="auto">
          <a:xfrm>
            <a:off x="3711575" y="3275013"/>
            <a:ext cx="365125" cy="192087"/>
          </a:xfrm>
          <a:prstGeom prst="rect">
            <a:avLst/>
          </a:prstGeom>
          <a:solidFill>
            <a:schemeClr val="accent5">
              <a:lumMod val="75000"/>
            </a:schemeClr>
          </a:solidFill>
          <a:ln>
            <a:noFill/>
          </a:ln>
        </p:spPr>
        <p:txBody>
          <a:bodyPr/>
          <a:lstStyle/>
          <a:p>
            <a:pPr fontAlgn="auto">
              <a:spcBef>
                <a:spcPts val="0"/>
              </a:spcBef>
              <a:spcAft>
                <a:spcPts val="0"/>
              </a:spcAft>
              <a:defRPr/>
            </a:pPr>
            <a:endParaRPr lang="ru-RU">
              <a:latin typeface="+mn-lt"/>
              <a:cs typeface="+mn-cs"/>
            </a:endParaRPr>
          </a:p>
        </p:txBody>
      </p:sp>
      <p:sp>
        <p:nvSpPr>
          <p:cNvPr id="9" name="Rectangle 11"/>
          <p:cNvSpPr>
            <a:spLocks noChangeArrowheads="1"/>
          </p:cNvSpPr>
          <p:nvPr/>
        </p:nvSpPr>
        <p:spPr bwMode="auto">
          <a:xfrm>
            <a:off x="3759200" y="3522663"/>
            <a:ext cx="317500" cy="193675"/>
          </a:xfrm>
          <a:prstGeom prst="rect">
            <a:avLst/>
          </a:prstGeom>
          <a:solidFill>
            <a:schemeClr val="accent5">
              <a:lumMod val="75000"/>
            </a:schemeClr>
          </a:solidFill>
          <a:ln>
            <a:noFill/>
          </a:ln>
        </p:spPr>
        <p:txBody>
          <a:bodyPr/>
          <a:lstStyle/>
          <a:p>
            <a:pPr fontAlgn="auto">
              <a:spcBef>
                <a:spcPts val="0"/>
              </a:spcBef>
              <a:spcAft>
                <a:spcPts val="0"/>
              </a:spcAft>
              <a:defRPr/>
            </a:pPr>
            <a:endParaRPr lang="ru-RU">
              <a:latin typeface="+mn-lt"/>
              <a:cs typeface="+mn-cs"/>
            </a:endParaRPr>
          </a:p>
        </p:txBody>
      </p:sp>
      <p:sp>
        <p:nvSpPr>
          <p:cNvPr id="10" name="Rectangle 12"/>
          <p:cNvSpPr>
            <a:spLocks noChangeArrowheads="1"/>
          </p:cNvSpPr>
          <p:nvPr/>
        </p:nvSpPr>
        <p:spPr bwMode="auto">
          <a:xfrm>
            <a:off x="3813175" y="3771900"/>
            <a:ext cx="263525" cy="193675"/>
          </a:xfrm>
          <a:prstGeom prst="rect">
            <a:avLst/>
          </a:prstGeom>
          <a:solidFill>
            <a:schemeClr val="accent5">
              <a:lumMod val="75000"/>
            </a:schemeClr>
          </a:solidFill>
          <a:ln>
            <a:noFill/>
          </a:ln>
        </p:spPr>
        <p:txBody>
          <a:bodyPr/>
          <a:lstStyle/>
          <a:p>
            <a:pPr fontAlgn="auto">
              <a:spcBef>
                <a:spcPts val="0"/>
              </a:spcBef>
              <a:spcAft>
                <a:spcPts val="0"/>
              </a:spcAft>
              <a:defRPr/>
            </a:pPr>
            <a:endParaRPr lang="ru-RU">
              <a:latin typeface="+mn-lt"/>
              <a:cs typeface="+mn-cs"/>
            </a:endParaRPr>
          </a:p>
        </p:txBody>
      </p:sp>
      <p:sp>
        <p:nvSpPr>
          <p:cNvPr id="11" name="Rectangle 13"/>
          <p:cNvSpPr>
            <a:spLocks noChangeArrowheads="1"/>
          </p:cNvSpPr>
          <p:nvPr/>
        </p:nvSpPr>
        <p:spPr bwMode="auto">
          <a:xfrm>
            <a:off x="3894138" y="4022725"/>
            <a:ext cx="182562" cy="190500"/>
          </a:xfrm>
          <a:prstGeom prst="rect">
            <a:avLst/>
          </a:prstGeom>
          <a:solidFill>
            <a:schemeClr val="accent5">
              <a:lumMod val="75000"/>
            </a:schemeClr>
          </a:solidFill>
          <a:ln>
            <a:noFill/>
          </a:ln>
        </p:spPr>
        <p:txBody>
          <a:bodyPr/>
          <a:lstStyle/>
          <a:p>
            <a:pPr fontAlgn="auto">
              <a:spcBef>
                <a:spcPts val="0"/>
              </a:spcBef>
              <a:spcAft>
                <a:spcPts val="0"/>
              </a:spcAft>
              <a:defRPr/>
            </a:pPr>
            <a:endParaRPr lang="ru-RU">
              <a:latin typeface="+mn-lt"/>
              <a:cs typeface="+mn-cs"/>
            </a:endParaRPr>
          </a:p>
        </p:txBody>
      </p:sp>
      <p:sp>
        <p:nvSpPr>
          <p:cNvPr id="12" name="Rectangle 14"/>
          <p:cNvSpPr>
            <a:spLocks noChangeArrowheads="1"/>
          </p:cNvSpPr>
          <p:nvPr/>
        </p:nvSpPr>
        <p:spPr bwMode="auto">
          <a:xfrm>
            <a:off x="3908425" y="4271963"/>
            <a:ext cx="168275" cy="192087"/>
          </a:xfrm>
          <a:prstGeom prst="rect">
            <a:avLst/>
          </a:prstGeom>
          <a:solidFill>
            <a:schemeClr val="accent5">
              <a:lumMod val="75000"/>
            </a:schemeClr>
          </a:solidFill>
          <a:ln>
            <a:noFill/>
          </a:ln>
        </p:spPr>
        <p:txBody>
          <a:bodyPr/>
          <a:lstStyle/>
          <a:p>
            <a:pPr fontAlgn="auto">
              <a:spcBef>
                <a:spcPts val="0"/>
              </a:spcBef>
              <a:spcAft>
                <a:spcPts val="0"/>
              </a:spcAft>
              <a:defRPr/>
            </a:pPr>
            <a:endParaRPr lang="ru-RU">
              <a:latin typeface="+mn-lt"/>
              <a:cs typeface="+mn-cs"/>
            </a:endParaRPr>
          </a:p>
        </p:txBody>
      </p:sp>
      <p:sp>
        <p:nvSpPr>
          <p:cNvPr id="13" name="Rectangle 15"/>
          <p:cNvSpPr>
            <a:spLocks noChangeArrowheads="1"/>
          </p:cNvSpPr>
          <p:nvPr/>
        </p:nvSpPr>
        <p:spPr bwMode="auto">
          <a:xfrm>
            <a:off x="3922713" y="4522788"/>
            <a:ext cx="153987" cy="190500"/>
          </a:xfrm>
          <a:prstGeom prst="rect">
            <a:avLst/>
          </a:prstGeom>
          <a:solidFill>
            <a:schemeClr val="accent5">
              <a:lumMod val="75000"/>
            </a:schemeClr>
          </a:solidFill>
          <a:ln>
            <a:noFill/>
          </a:ln>
        </p:spPr>
        <p:txBody>
          <a:bodyPr/>
          <a:lstStyle/>
          <a:p>
            <a:pPr fontAlgn="auto">
              <a:spcBef>
                <a:spcPts val="0"/>
              </a:spcBef>
              <a:spcAft>
                <a:spcPts val="0"/>
              </a:spcAft>
              <a:defRPr/>
            </a:pPr>
            <a:endParaRPr lang="ru-RU">
              <a:latin typeface="+mn-lt"/>
              <a:cs typeface="+mn-cs"/>
            </a:endParaRPr>
          </a:p>
        </p:txBody>
      </p:sp>
      <p:sp>
        <p:nvSpPr>
          <p:cNvPr id="14" name="Rectangle 16"/>
          <p:cNvSpPr>
            <a:spLocks noChangeArrowheads="1"/>
          </p:cNvSpPr>
          <p:nvPr/>
        </p:nvSpPr>
        <p:spPr bwMode="auto">
          <a:xfrm>
            <a:off x="3975100" y="4770438"/>
            <a:ext cx="101600" cy="192087"/>
          </a:xfrm>
          <a:prstGeom prst="rect">
            <a:avLst/>
          </a:prstGeom>
          <a:solidFill>
            <a:schemeClr val="accent5">
              <a:lumMod val="75000"/>
            </a:schemeClr>
          </a:solidFill>
          <a:ln>
            <a:noFill/>
          </a:ln>
        </p:spPr>
        <p:txBody>
          <a:bodyPr/>
          <a:lstStyle/>
          <a:p>
            <a:pPr fontAlgn="auto">
              <a:spcBef>
                <a:spcPts val="0"/>
              </a:spcBef>
              <a:spcAft>
                <a:spcPts val="0"/>
              </a:spcAft>
              <a:defRPr/>
            </a:pPr>
            <a:endParaRPr lang="ru-RU">
              <a:latin typeface="+mn-lt"/>
              <a:cs typeface="+mn-cs"/>
            </a:endParaRPr>
          </a:p>
        </p:txBody>
      </p:sp>
      <p:sp>
        <p:nvSpPr>
          <p:cNvPr id="15" name="Rectangle 17"/>
          <p:cNvSpPr>
            <a:spLocks noChangeArrowheads="1"/>
          </p:cNvSpPr>
          <p:nvPr/>
        </p:nvSpPr>
        <p:spPr bwMode="auto">
          <a:xfrm>
            <a:off x="4002088" y="5019675"/>
            <a:ext cx="74612" cy="193675"/>
          </a:xfrm>
          <a:prstGeom prst="rect">
            <a:avLst/>
          </a:prstGeom>
          <a:solidFill>
            <a:schemeClr val="accent5">
              <a:lumMod val="75000"/>
            </a:schemeClr>
          </a:solidFill>
          <a:ln>
            <a:noFill/>
          </a:ln>
        </p:spPr>
        <p:txBody>
          <a:bodyPr/>
          <a:lstStyle/>
          <a:p>
            <a:pPr fontAlgn="auto">
              <a:spcBef>
                <a:spcPts val="0"/>
              </a:spcBef>
              <a:spcAft>
                <a:spcPts val="0"/>
              </a:spcAft>
              <a:defRPr/>
            </a:pPr>
            <a:endParaRPr lang="ru-RU">
              <a:latin typeface="+mn-lt"/>
              <a:cs typeface="+mn-cs"/>
            </a:endParaRPr>
          </a:p>
        </p:txBody>
      </p:sp>
      <p:sp>
        <p:nvSpPr>
          <p:cNvPr id="16" name="Rectangle 18"/>
          <p:cNvSpPr>
            <a:spLocks noChangeArrowheads="1"/>
          </p:cNvSpPr>
          <p:nvPr/>
        </p:nvSpPr>
        <p:spPr bwMode="auto">
          <a:xfrm>
            <a:off x="4043363" y="5268913"/>
            <a:ext cx="33337" cy="192087"/>
          </a:xfrm>
          <a:prstGeom prst="rect">
            <a:avLst/>
          </a:prstGeom>
          <a:solidFill>
            <a:schemeClr val="accent5">
              <a:lumMod val="75000"/>
            </a:schemeClr>
          </a:solidFill>
          <a:ln>
            <a:noFill/>
          </a:ln>
        </p:spPr>
        <p:txBody>
          <a:bodyPr/>
          <a:lstStyle/>
          <a:p>
            <a:pPr fontAlgn="auto">
              <a:spcBef>
                <a:spcPts val="0"/>
              </a:spcBef>
              <a:spcAft>
                <a:spcPts val="0"/>
              </a:spcAft>
              <a:defRPr/>
            </a:pPr>
            <a:endParaRPr lang="ru-RU">
              <a:latin typeface="+mn-lt"/>
              <a:cs typeface="+mn-cs"/>
            </a:endParaRPr>
          </a:p>
        </p:txBody>
      </p:sp>
      <p:sp>
        <p:nvSpPr>
          <p:cNvPr id="17" name="Rectangle 19"/>
          <p:cNvSpPr>
            <a:spLocks noChangeArrowheads="1"/>
          </p:cNvSpPr>
          <p:nvPr/>
        </p:nvSpPr>
        <p:spPr bwMode="auto">
          <a:xfrm>
            <a:off x="4043363" y="5519738"/>
            <a:ext cx="33337" cy="190500"/>
          </a:xfrm>
          <a:prstGeom prst="rect">
            <a:avLst/>
          </a:prstGeom>
          <a:solidFill>
            <a:schemeClr val="accent5">
              <a:lumMod val="75000"/>
            </a:schemeClr>
          </a:solidFill>
          <a:ln>
            <a:noFill/>
          </a:ln>
        </p:spPr>
        <p:txBody>
          <a:bodyPr/>
          <a:lstStyle/>
          <a:p>
            <a:pPr fontAlgn="auto">
              <a:spcBef>
                <a:spcPts val="0"/>
              </a:spcBef>
              <a:spcAft>
                <a:spcPts val="0"/>
              </a:spcAft>
              <a:defRPr/>
            </a:pPr>
            <a:endParaRPr lang="ru-RU">
              <a:latin typeface="+mn-lt"/>
              <a:cs typeface="+mn-cs"/>
            </a:endParaRPr>
          </a:p>
        </p:txBody>
      </p:sp>
      <p:sp>
        <p:nvSpPr>
          <p:cNvPr id="18" name="Rectangle 20"/>
          <p:cNvSpPr>
            <a:spLocks noChangeArrowheads="1"/>
          </p:cNvSpPr>
          <p:nvPr/>
        </p:nvSpPr>
        <p:spPr bwMode="auto">
          <a:xfrm>
            <a:off x="4043363" y="5768975"/>
            <a:ext cx="33337" cy="190500"/>
          </a:xfrm>
          <a:prstGeom prst="rect">
            <a:avLst/>
          </a:prstGeom>
          <a:solidFill>
            <a:schemeClr val="accent5">
              <a:lumMod val="75000"/>
            </a:schemeClr>
          </a:solidFill>
          <a:ln>
            <a:noFill/>
          </a:ln>
        </p:spPr>
        <p:txBody>
          <a:bodyPr/>
          <a:lstStyle/>
          <a:p>
            <a:pPr fontAlgn="auto">
              <a:spcBef>
                <a:spcPts val="0"/>
              </a:spcBef>
              <a:spcAft>
                <a:spcPts val="0"/>
              </a:spcAft>
              <a:defRPr/>
            </a:pPr>
            <a:endParaRPr lang="ru-RU">
              <a:latin typeface="+mn-lt"/>
              <a:cs typeface="+mn-cs"/>
            </a:endParaRPr>
          </a:p>
        </p:txBody>
      </p:sp>
      <p:sp>
        <p:nvSpPr>
          <p:cNvPr id="19" name="Rectangle 21"/>
          <p:cNvSpPr>
            <a:spLocks noChangeArrowheads="1"/>
          </p:cNvSpPr>
          <p:nvPr/>
        </p:nvSpPr>
        <p:spPr bwMode="auto">
          <a:xfrm>
            <a:off x="4048125" y="6016625"/>
            <a:ext cx="28575" cy="193675"/>
          </a:xfrm>
          <a:prstGeom prst="rect">
            <a:avLst/>
          </a:prstGeom>
          <a:solidFill>
            <a:schemeClr val="accent5">
              <a:lumMod val="75000"/>
            </a:schemeClr>
          </a:solidFill>
          <a:ln>
            <a:noFill/>
          </a:ln>
        </p:spPr>
        <p:txBody>
          <a:bodyPr/>
          <a:lstStyle/>
          <a:p>
            <a:pPr fontAlgn="auto">
              <a:spcBef>
                <a:spcPts val="0"/>
              </a:spcBef>
              <a:spcAft>
                <a:spcPts val="0"/>
              </a:spcAft>
              <a:defRPr/>
            </a:pPr>
            <a:endParaRPr lang="ru-RU">
              <a:latin typeface="+mn-lt"/>
              <a:cs typeface="+mn-cs"/>
            </a:endParaRPr>
          </a:p>
        </p:txBody>
      </p:sp>
      <p:sp>
        <p:nvSpPr>
          <p:cNvPr id="19479" name="Rectangle 22"/>
          <p:cNvSpPr>
            <a:spLocks noChangeArrowheads="1"/>
          </p:cNvSpPr>
          <p:nvPr/>
        </p:nvSpPr>
        <p:spPr bwMode="auto">
          <a:xfrm>
            <a:off x="4070350" y="2249488"/>
            <a:ext cx="11113" cy="3987800"/>
          </a:xfrm>
          <a:prstGeom prst="rect">
            <a:avLst/>
          </a:prstGeom>
          <a:solidFill>
            <a:srgbClr val="868686"/>
          </a:solidFill>
          <a:ln w="1">
            <a:solidFill>
              <a:srgbClr val="868686"/>
            </a:solidFill>
            <a:miter lim="800000"/>
            <a:headEnd/>
            <a:tailEnd/>
          </a:ln>
        </p:spPr>
        <p:txBody>
          <a:bodyPr/>
          <a:lstStyle/>
          <a:p>
            <a:endParaRPr lang="ru-RU">
              <a:latin typeface="Calibri" pitchFamily="34" charset="0"/>
            </a:endParaRPr>
          </a:p>
        </p:txBody>
      </p:sp>
      <p:sp>
        <p:nvSpPr>
          <p:cNvPr id="19480" name="Rectangle 23"/>
          <p:cNvSpPr>
            <a:spLocks noChangeArrowheads="1"/>
          </p:cNvSpPr>
          <p:nvPr/>
        </p:nvSpPr>
        <p:spPr bwMode="auto">
          <a:xfrm>
            <a:off x="3744913" y="6013450"/>
            <a:ext cx="212725" cy="200025"/>
          </a:xfrm>
          <a:prstGeom prst="rect">
            <a:avLst/>
          </a:prstGeom>
          <a:noFill/>
          <a:ln w="9525">
            <a:noFill/>
            <a:miter lim="800000"/>
            <a:headEnd/>
            <a:tailEnd/>
          </a:ln>
        </p:spPr>
        <p:txBody>
          <a:bodyPr wrap="none" lIns="0" tIns="0" rIns="0" bIns="0">
            <a:spAutoFit/>
          </a:bodyPr>
          <a:lstStyle/>
          <a:p>
            <a:r>
              <a:rPr lang="ru-RU" sz="1300" b="1">
                <a:solidFill>
                  <a:srgbClr val="000000"/>
                </a:solidFill>
                <a:latin typeface="Calibri" pitchFamily="34" charset="0"/>
              </a:rPr>
              <a:t>0,4</a:t>
            </a:r>
            <a:endParaRPr lang="ru-RU" b="1"/>
          </a:p>
        </p:txBody>
      </p:sp>
      <p:sp>
        <p:nvSpPr>
          <p:cNvPr id="19481" name="Rectangle 24"/>
          <p:cNvSpPr>
            <a:spLocks noChangeArrowheads="1"/>
          </p:cNvSpPr>
          <p:nvPr/>
        </p:nvSpPr>
        <p:spPr bwMode="auto">
          <a:xfrm>
            <a:off x="3744913" y="5759450"/>
            <a:ext cx="212725" cy="200025"/>
          </a:xfrm>
          <a:prstGeom prst="rect">
            <a:avLst/>
          </a:prstGeom>
          <a:noFill/>
          <a:ln w="9525">
            <a:noFill/>
            <a:miter lim="800000"/>
            <a:headEnd/>
            <a:tailEnd/>
          </a:ln>
        </p:spPr>
        <p:txBody>
          <a:bodyPr wrap="none" lIns="0" tIns="0" rIns="0" bIns="0">
            <a:spAutoFit/>
          </a:bodyPr>
          <a:lstStyle/>
          <a:p>
            <a:r>
              <a:rPr lang="ru-RU" sz="1300" b="1">
                <a:solidFill>
                  <a:srgbClr val="000000"/>
                </a:solidFill>
                <a:latin typeface="Calibri" pitchFamily="34" charset="0"/>
              </a:rPr>
              <a:t>0,5</a:t>
            </a:r>
            <a:endParaRPr lang="ru-RU" b="1"/>
          </a:p>
        </p:txBody>
      </p:sp>
      <p:sp>
        <p:nvSpPr>
          <p:cNvPr id="19482" name="Rectangle 25"/>
          <p:cNvSpPr>
            <a:spLocks noChangeArrowheads="1"/>
          </p:cNvSpPr>
          <p:nvPr/>
        </p:nvSpPr>
        <p:spPr bwMode="auto">
          <a:xfrm>
            <a:off x="3744913" y="5514975"/>
            <a:ext cx="212725" cy="200025"/>
          </a:xfrm>
          <a:prstGeom prst="rect">
            <a:avLst/>
          </a:prstGeom>
          <a:noFill/>
          <a:ln w="9525">
            <a:noFill/>
            <a:miter lim="800000"/>
            <a:headEnd/>
            <a:tailEnd/>
          </a:ln>
        </p:spPr>
        <p:txBody>
          <a:bodyPr wrap="none" lIns="0" tIns="0" rIns="0" bIns="0">
            <a:spAutoFit/>
          </a:bodyPr>
          <a:lstStyle/>
          <a:p>
            <a:r>
              <a:rPr lang="ru-RU" sz="1300" b="1">
                <a:solidFill>
                  <a:srgbClr val="000000"/>
                </a:solidFill>
                <a:latin typeface="Calibri" pitchFamily="34" charset="0"/>
              </a:rPr>
              <a:t>0,5</a:t>
            </a:r>
            <a:endParaRPr lang="ru-RU" b="1"/>
          </a:p>
        </p:txBody>
      </p:sp>
      <p:sp>
        <p:nvSpPr>
          <p:cNvPr id="19483" name="Rectangle 26"/>
          <p:cNvSpPr>
            <a:spLocks noChangeArrowheads="1"/>
          </p:cNvSpPr>
          <p:nvPr/>
        </p:nvSpPr>
        <p:spPr bwMode="auto">
          <a:xfrm>
            <a:off x="3744913" y="5259388"/>
            <a:ext cx="212725" cy="200025"/>
          </a:xfrm>
          <a:prstGeom prst="rect">
            <a:avLst/>
          </a:prstGeom>
          <a:noFill/>
          <a:ln w="9525">
            <a:noFill/>
            <a:miter lim="800000"/>
            <a:headEnd/>
            <a:tailEnd/>
          </a:ln>
        </p:spPr>
        <p:txBody>
          <a:bodyPr wrap="none" lIns="0" tIns="0" rIns="0" bIns="0">
            <a:spAutoFit/>
          </a:bodyPr>
          <a:lstStyle/>
          <a:p>
            <a:r>
              <a:rPr lang="ru-RU" sz="1300" b="1">
                <a:solidFill>
                  <a:srgbClr val="000000"/>
                </a:solidFill>
                <a:latin typeface="Calibri" pitchFamily="34" charset="0"/>
              </a:rPr>
              <a:t>0,5</a:t>
            </a:r>
            <a:endParaRPr lang="ru-RU" b="1"/>
          </a:p>
        </p:txBody>
      </p:sp>
      <p:sp>
        <p:nvSpPr>
          <p:cNvPr id="19484" name="Rectangle 27"/>
          <p:cNvSpPr>
            <a:spLocks noChangeArrowheads="1"/>
          </p:cNvSpPr>
          <p:nvPr/>
        </p:nvSpPr>
        <p:spPr bwMode="auto">
          <a:xfrm>
            <a:off x="3689350" y="5014913"/>
            <a:ext cx="212725" cy="200025"/>
          </a:xfrm>
          <a:prstGeom prst="rect">
            <a:avLst/>
          </a:prstGeom>
          <a:noFill/>
          <a:ln w="9525">
            <a:noFill/>
            <a:miter lim="800000"/>
            <a:headEnd/>
            <a:tailEnd/>
          </a:ln>
        </p:spPr>
        <p:txBody>
          <a:bodyPr wrap="none" lIns="0" tIns="0" rIns="0" bIns="0">
            <a:spAutoFit/>
          </a:bodyPr>
          <a:lstStyle/>
          <a:p>
            <a:r>
              <a:rPr lang="ru-RU" sz="1300" b="1">
                <a:solidFill>
                  <a:srgbClr val="000000"/>
                </a:solidFill>
                <a:latin typeface="Calibri" pitchFamily="34" charset="0"/>
              </a:rPr>
              <a:t>1,1</a:t>
            </a:r>
            <a:endParaRPr lang="ru-RU" b="1"/>
          </a:p>
        </p:txBody>
      </p:sp>
      <p:sp>
        <p:nvSpPr>
          <p:cNvPr id="19485" name="Rectangle 28"/>
          <p:cNvSpPr>
            <a:spLocks noChangeArrowheads="1"/>
          </p:cNvSpPr>
          <p:nvPr/>
        </p:nvSpPr>
        <p:spPr bwMode="auto">
          <a:xfrm>
            <a:off x="3667125" y="4760913"/>
            <a:ext cx="212725" cy="200025"/>
          </a:xfrm>
          <a:prstGeom prst="rect">
            <a:avLst/>
          </a:prstGeom>
          <a:noFill/>
          <a:ln w="9525">
            <a:noFill/>
            <a:miter lim="800000"/>
            <a:headEnd/>
            <a:tailEnd/>
          </a:ln>
        </p:spPr>
        <p:txBody>
          <a:bodyPr wrap="none" lIns="0" tIns="0" rIns="0" bIns="0">
            <a:spAutoFit/>
          </a:bodyPr>
          <a:lstStyle/>
          <a:p>
            <a:r>
              <a:rPr lang="ru-RU" sz="1300" b="1">
                <a:solidFill>
                  <a:srgbClr val="000000"/>
                </a:solidFill>
                <a:latin typeface="Calibri" pitchFamily="34" charset="0"/>
              </a:rPr>
              <a:t>1,5</a:t>
            </a:r>
            <a:endParaRPr lang="ru-RU" b="1"/>
          </a:p>
        </p:txBody>
      </p:sp>
      <p:sp>
        <p:nvSpPr>
          <p:cNvPr id="19486" name="Rectangle 29"/>
          <p:cNvSpPr>
            <a:spLocks noChangeArrowheads="1"/>
          </p:cNvSpPr>
          <p:nvPr/>
        </p:nvSpPr>
        <p:spPr bwMode="auto">
          <a:xfrm>
            <a:off x="3611563" y="4516438"/>
            <a:ext cx="212725" cy="200025"/>
          </a:xfrm>
          <a:prstGeom prst="rect">
            <a:avLst/>
          </a:prstGeom>
          <a:noFill/>
          <a:ln w="9525">
            <a:noFill/>
            <a:miter lim="800000"/>
            <a:headEnd/>
            <a:tailEnd/>
          </a:ln>
        </p:spPr>
        <p:txBody>
          <a:bodyPr wrap="none" lIns="0" tIns="0" rIns="0" bIns="0">
            <a:spAutoFit/>
          </a:bodyPr>
          <a:lstStyle/>
          <a:p>
            <a:r>
              <a:rPr lang="ru-RU" sz="1300" b="1">
                <a:solidFill>
                  <a:srgbClr val="000000"/>
                </a:solidFill>
                <a:latin typeface="Calibri" pitchFamily="34" charset="0"/>
              </a:rPr>
              <a:t>2,3</a:t>
            </a:r>
            <a:endParaRPr lang="ru-RU" b="1"/>
          </a:p>
        </p:txBody>
      </p:sp>
      <p:sp>
        <p:nvSpPr>
          <p:cNvPr id="19487" name="Rectangle 30"/>
          <p:cNvSpPr>
            <a:spLocks noChangeArrowheads="1"/>
          </p:cNvSpPr>
          <p:nvPr/>
        </p:nvSpPr>
        <p:spPr bwMode="auto">
          <a:xfrm>
            <a:off x="3600450" y="4260850"/>
            <a:ext cx="212725" cy="200025"/>
          </a:xfrm>
          <a:prstGeom prst="rect">
            <a:avLst/>
          </a:prstGeom>
          <a:noFill/>
          <a:ln w="9525">
            <a:noFill/>
            <a:miter lim="800000"/>
            <a:headEnd/>
            <a:tailEnd/>
          </a:ln>
        </p:spPr>
        <p:txBody>
          <a:bodyPr wrap="none" lIns="0" tIns="0" rIns="0" bIns="0">
            <a:spAutoFit/>
          </a:bodyPr>
          <a:lstStyle/>
          <a:p>
            <a:r>
              <a:rPr lang="ru-RU" sz="1300" b="1">
                <a:solidFill>
                  <a:srgbClr val="000000"/>
                </a:solidFill>
                <a:latin typeface="Calibri" pitchFamily="34" charset="0"/>
              </a:rPr>
              <a:t>2,5</a:t>
            </a:r>
            <a:endParaRPr lang="ru-RU" b="1"/>
          </a:p>
        </p:txBody>
      </p:sp>
      <p:sp>
        <p:nvSpPr>
          <p:cNvPr id="19488" name="Rectangle 31"/>
          <p:cNvSpPr>
            <a:spLocks noChangeArrowheads="1"/>
          </p:cNvSpPr>
          <p:nvPr/>
        </p:nvSpPr>
        <p:spPr bwMode="auto">
          <a:xfrm>
            <a:off x="3589338" y="4016375"/>
            <a:ext cx="212725" cy="200025"/>
          </a:xfrm>
          <a:prstGeom prst="rect">
            <a:avLst/>
          </a:prstGeom>
          <a:noFill/>
          <a:ln w="9525">
            <a:noFill/>
            <a:miter lim="800000"/>
            <a:headEnd/>
            <a:tailEnd/>
          </a:ln>
        </p:spPr>
        <p:txBody>
          <a:bodyPr wrap="none" lIns="0" tIns="0" rIns="0" bIns="0">
            <a:spAutoFit/>
          </a:bodyPr>
          <a:lstStyle/>
          <a:p>
            <a:r>
              <a:rPr lang="ru-RU" sz="1300" b="1">
                <a:solidFill>
                  <a:srgbClr val="000000"/>
                </a:solidFill>
                <a:latin typeface="Calibri" pitchFamily="34" charset="0"/>
              </a:rPr>
              <a:t>2,7</a:t>
            </a:r>
            <a:endParaRPr lang="ru-RU" b="1"/>
          </a:p>
        </p:txBody>
      </p:sp>
      <p:sp>
        <p:nvSpPr>
          <p:cNvPr id="19489" name="Rectangle 32"/>
          <p:cNvSpPr>
            <a:spLocks noChangeArrowheads="1"/>
          </p:cNvSpPr>
          <p:nvPr/>
        </p:nvSpPr>
        <p:spPr bwMode="auto">
          <a:xfrm>
            <a:off x="3511550" y="3771900"/>
            <a:ext cx="212725" cy="200025"/>
          </a:xfrm>
          <a:prstGeom prst="rect">
            <a:avLst/>
          </a:prstGeom>
          <a:noFill/>
          <a:ln w="9525">
            <a:noFill/>
            <a:miter lim="800000"/>
            <a:headEnd/>
            <a:tailEnd/>
          </a:ln>
        </p:spPr>
        <p:txBody>
          <a:bodyPr wrap="none" lIns="0" tIns="0" rIns="0" bIns="0">
            <a:spAutoFit/>
          </a:bodyPr>
          <a:lstStyle/>
          <a:p>
            <a:r>
              <a:rPr lang="ru-RU" sz="1300" b="1">
                <a:solidFill>
                  <a:srgbClr val="000000"/>
                </a:solidFill>
                <a:latin typeface="Calibri" pitchFamily="34" charset="0"/>
              </a:rPr>
              <a:t>3,9</a:t>
            </a:r>
            <a:endParaRPr lang="ru-RU" b="1"/>
          </a:p>
        </p:txBody>
      </p:sp>
      <p:sp>
        <p:nvSpPr>
          <p:cNvPr id="19490" name="Rectangle 33"/>
          <p:cNvSpPr>
            <a:spLocks noChangeArrowheads="1"/>
          </p:cNvSpPr>
          <p:nvPr/>
        </p:nvSpPr>
        <p:spPr bwMode="auto">
          <a:xfrm>
            <a:off x="3455988" y="3517900"/>
            <a:ext cx="212725" cy="200025"/>
          </a:xfrm>
          <a:prstGeom prst="rect">
            <a:avLst/>
          </a:prstGeom>
          <a:noFill/>
          <a:ln w="9525">
            <a:noFill/>
            <a:miter lim="800000"/>
            <a:headEnd/>
            <a:tailEnd/>
          </a:ln>
        </p:spPr>
        <p:txBody>
          <a:bodyPr wrap="none" lIns="0" tIns="0" rIns="0" bIns="0">
            <a:spAutoFit/>
          </a:bodyPr>
          <a:lstStyle/>
          <a:p>
            <a:r>
              <a:rPr lang="ru-RU" sz="1300" b="1">
                <a:solidFill>
                  <a:srgbClr val="000000"/>
                </a:solidFill>
                <a:latin typeface="Calibri" pitchFamily="34" charset="0"/>
              </a:rPr>
              <a:t>4,7</a:t>
            </a:r>
            <a:endParaRPr lang="ru-RU" b="1"/>
          </a:p>
        </p:txBody>
      </p:sp>
      <p:sp>
        <p:nvSpPr>
          <p:cNvPr id="19491" name="Rectangle 34"/>
          <p:cNvSpPr>
            <a:spLocks noChangeArrowheads="1"/>
          </p:cNvSpPr>
          <p:nvPr/>
        </p:nvSpPr>
        <p:spPr bwMode="auto">
          <a:xfrm>
            <a:off x="3400425" y="3273425"/>
            <a:ext cx="212725" cy="200025"/>
          </a:xfrm>
          <a:prstGeom prst="rect">
            <a:avLst/>
          </a:prstGeom>
          <a:noFill/>
          <a:ln w="9525">
            <a:noFill/>
            <a:miter lim="800000"/>
            <a:headEnd/>
            <a:tailEnd/>
          </a:ln>
        </p:spPr>
        <p:txBody>
          <a:bodyPr wrap="none" lIns="0" tIns="0" rIns="0" bIns="0">
            <a:spAutoFit/>
          </a:bodyPr>
          <a:lstStyle/>
          <a:p>
            <a:r>
              <a:rPr lang="ru-RU" sz="1300" b="1">
                <a:solidFill>
                  <a:srgbClr val="000000"/>
                </a:solidFill>
                <a:latin typeface="Calibri" pitchFamily="34" charset="0"/>
              </a:rPr>
              <a:t>5,4</a:t>
            </a:r>
            <a:endParaRPr lang="ru-RU" b="1"/>
          </a:p>
        </p:txBody>
      </p:sp>
      <p:sp>
        <p:nvSpPr>
          <p:cNvPr id="19492" name="Rectangle 35"/>
          <p:cNvSpPr>
            <a:spLocks noChangeArrowheads="1"/>
          </p:cNvSpPr>
          <p:nvPr/>
        </p:nvSpPr>
        <p:spPr bwMode="auto">
          <a:xfrm>
            <a:off x="2913063" y="3017838"/>
            <a:ext cx="298450" cy="200025"/>
          </a:xfrm>
          <a:prstGeom prst="rect">
            <a:avLst/>
          </a:prstGeom>
          <a:noFill/>
          <a:ln w="9525">
            <a:noFill/>
            <a:miter lim="800000"/>
            <a:headEnd/>
            <a:tailEnd/>
          </a:ln>
        </p:spPr>
        <p:txBody>
          <a:bodyPr wrap="none" lIns="0" tIns="0" rIns="0" bIns="0">
            <a:spAutoFit/>
          </a:bodyPr>
          <a:lstStyle/>
          <a:p>
            <a:r>
              <a:rPr lang="ru-RU" sz="1300" b="1">
                <a:solidFill>
                  <a:srgbClr val="000000"/>
                </a:solidFill>
                <a:latin typeface="Calibri" pitchFamily="34" charset="0"/>
              </a:rPr>
              <a:t>11,5</a:t>
            </a:r>
            <a:endParaRPr lang="ru-RU" b="1"/>
          </a:p>
        </p:txBody>
      </p:sp>
      <p:sp>
        <p:nvSpPr>
          <p:cNvPr id="19493" name="Rectangle 36"/>
          <p:cNvSpPr>
            <a:spLocks noChangeArrowheads="1"/>
          </p:cNvSpPr>
          <p:nvPr/>
        </p:nvSpPr>
        <p:spPr bwMode="auto">
          <a:xfrm>
            <a:off x="2846388" y="2773363"/>
            <a:ext cx="298450" cy="200025"/>
          </a:xfrm>
          <a:prstGeom prst="rect">
            <a:avLst/>
          </a:prstGeom>
          <a:noFill/>
          <a:ln w="9525">
            <a:noFill/>
            <a:miter lim="800000"/>
            <a:headEnd/>
            <a:tailEnd/>
          </a:ln>
        </p:spPr>
        <p:txBody>
          <a:bodyPr wrap="none" lIns="0" tIns="0" rIns="0" bIns="0">
            <a:spAutoFit/>
          </a:bodyPr>
          <a:lstStyle/>
          <a:p>
            <a:r>
              <a:rPr lang="ru-RU" sz="1300" b="1">
                <a:solidFill>
                  <a:srgbClr val="000000"/>
                </a:solidFill>
                <a:latin typeface="Calibri" pitchFamily="34" charset="0"/>
              </a:rPr>
              <a:t>12,5</a:t>
            </a:r>
            <a:endParaRPr lang="ru-RU" b="1"/>
          </a:p>
        </p:txBody>
      </p:sp>
      <p:sp>
        <p:nvSpPr>
          <p:cNvPr id="19494" name="Rectangle 37"/>
          <p:cNvSpPr>
            <a:spLocks noChangeArrowheads="1"/>
          </p:cNvSpPr>
          <p:nvPr/>
        </p:nvSpPr>
        <p:spPr bwMode="auto">
          <a:xfrm>
            <a:off x="2125663" y="2519363"/>
            <a:ext cx="298450" cy="200025"/>
          </a:xfrm>
          <a:prstGeom prst="rect">
            <a:avLst/>
          </a:prstGeom>
          <a:noFill/>
          <a:ln w="9525">
            <a:noFill/>
            <a:miter lim="800000"/>
            <a:headEnd/>
            <a:tailEnd/>
          </a:ln>
        </p:spPr>
        <p:txBody>
          <a:bodyPr wrap="none" lIns="0" tIns="0" rIns="0" bIns="0">
            <a:spAutoFit/>
          </a:bodyPr>
          <a:lstStyle/>
          <a:p>
            <a:r>
              <a:rPr lang="ru-RU" sz="1300" b="1">
                <a:solidFill>
                  <a:srgbClr val="000000"/>
                </a:solidFill>
                <a:latin typeface="Calibri" pitchFamily="34" charset="0"/>
              </a:rPr>
              <a:t>23,2</a:t>
            </a:r>
            <a:endParaRPr lang="ru-RU" b="1"/>
          </a:p>
        </p:txBody>
      </p:sp>
      <p:sp>
        <p:nvSpPr>
          <p:cNvPr id="19495" name="Rectangle 38"/>
          <p:cNvSpPr>
            <a:spLocks noChangeArrowheads="1"/>
          </p:cNvSpPr>
          <p:nvPr/>
        </p:nvSpPr>
        <p:spPr bwMode="auto">
          <a:xfrm>
            <a:off x="2047875" y="2274888"/>
            <a:ext cx="298450" cy="200025"/>
          </a:xfrm>
          <a:prstGeom prst="rect">
            <a:avLst/>
          </a:prstGeom>
          <a:noFill/>
          <a:ln w="9525">
            <a:noFill/>
            <a:miter lim="800000"/>
            <a:headEnd/>
            <a:tailEnd/>
          </a:ln>
        </p:spPr>
        <p:txBody>
          <a:bodyPr wrap="none" lIns="0" tIns="0" rIns="0" bIns="0">
            <a:spAutoFit/>
          </a:bodyPr>
          <a:lstStyle/>
          <a:p>
            <a:r>
              <a:rPr lang="ru-RU" sz="1300" b="1">
                <a:solidFill>
                  <a:srgbClr val="000000"/>
                </a:solidFill>
                <a:latin typeface="Calibri" pitchFamily="34" charset="0"/>
              </a:rPr>
              <a:t>24,3</a:t>
            </a:r>
            <a:endParaRPr lang="ru-RU" b="1"/>
          </a:p>
        </p:txBody>
      </p:sp>
      <p:sp>
        <p:nvSpPr>
          <p:cNvPr id="19496" name="Rectangle 39"/>
          <p:cNvSpPr>
            <a:spLocks noChangeArrowheads="1"/>
          </p:cNvSpPr>
          <p:nvPr/>
        </p:nvSpPr>
        <p:spPr bwMode="auto">
          <a:xfrm>
            <a:off x="2940050" y="6002338"/>
            <a:ext cx="593725" cy="200025"/>
          </a:xfrm>
          <a:prstGeom prst="rect">
            <a:avLst/>
          </a:prstGeom>
          <a:noFill/>
          <a:ln w="9525">
            <a:noFill/>
            <a:miter lim="800000"/>
            <a:headEnd/>
            <a:tailEnd/>
          </a:ln>
        </p:spPr>
        <p:txBody>
          <a:bodyPr wrap="none" lIns="0" tIns="0" rIns="0" bIns="0">
            <a:spAutoFit/>
          </a:bodyPr>
          <a:lstStyle/>
          <a:p>
            <a:pPr algn="r"/>
            <a:r>
              <a:rPr lang="ru-RU" sz="1300">
                <a:solidFill>
                  <a:srgbClr val="000000"/>
                </a:solidFill>
                <a:latin typeface="Calibri" pitchFamily="34" charset="0"/>
              </a:rPr>
              <a:t>Плесецк</a:t>
            </a:r>
            <a:endParaRPr lang="ru-RU"/>
          </a:p>
        </p:txBody>
      </p:sp>
      <p:sp>
        <p:nvSpPr>
          <p:cNvPr id="19497" name="Rectangle 40"/>
          <p:cNvSpPr>
            <a:spLocks noChangeArrowheads="1"/>
          </p:cNvSpPr>
          <p:nvPr/>
        </p:nvSpPr>
        <p:spPr bwMode="auto">
          <a:xfrm>
            <a:off x="3068638" y="5748338"/>
            <a:ext cx="420687" cy="200025"/>
          </a:xfrm>
          <a:prstGeom prst="rect">
            <a:avLst/>
          </a:prstGeom>
          <a:noFill/>
          <a:ln w="9525">
            <a:noFill/>
            <a:miter lim="800000"/>
            <a:headEnd/>
            <a:tailEnd/>
          </a:ln>
        </p:spPr>
        <p:txBody>
          <a:bodyPr wrap="none" lIns="0" tIns="0" rIns="0" bIns="0">
            <a:spAutoFit/>
          </a:bodyPr>
          <a:lstStyle/>
          <a:p>
            <a:pPr algn="r"/>
            <a:r>
              <a:rPr lang="ru-RU" sz="1300">
                <a:solidFill>
                  <a:srgbClr val="000000"/>
                </a:solidFill>
                <a:latin typeface="Calibri" pitchFamily="34" charset="0"/>
              </a:rPr>
              <a:t>Онега</a:t>
            </a:r>
            <a:endParaRPr lang="ru-RU"/>
          </a:p>
        </p:txBody>
      </p:sp>
      <p:sp>
        <p:nvSpPr>
          <p:cNvPr id="19498" name="Rectangle 41"/>
          <p:cNvSpPr>
            <a:spLocks noChangeArrowheads="1"/>
          </p:cNvSpPr>
          <p:nvPr/>
        </p:nvSpPr>
        <p:spPr bwMode="auto">
          <a:xfrm>
            <a:off x="2878138" y="5503863"/>
            <a:ext cx="611187" cy="200025"/>
          </a:xfrm>
          <a:prstGeom prst="rect">
            <a:avLst/>
          </a:prstGeom>
          <a:noFill/>
          <a:ln w="9525">
            <a:noFill/>
            <a:miter lim="800000"/>
            <a:headEnd/>
            <a:tailEnd/>
          </a:ln>
        </p:spPr>
        <p:txBody>
          <a:bodyPr wrap="none" lIns="0" tIns="0" rIns="0" bIns="0">
            <a:spAutoFit/>
          </a:bodyPr>
          <a:lstStyle/>
          <a:p>
            <a:pPr algn="r"/>
            <a:r>
              <a:rPr lang="ru-RU" sz="1300">
                <a:solidFill>
                  <a:srgbClr val="000000"/>
                </a:solidFill>
                <a:latin typeface="Calibri" pitchFamily="34" charset="0"/>
              </a:rPr>
              <a:t>Мирный</a:t>
            </a:r>
            <a:endParaRPr lang="ru-RU"/>
          </a:p>
        </p:txBody>
      </p:sp>
      <p:sp>
        <p:nvSpPr>
          <p:cNvPr id="19499" name="Rectangle 42"/>
          <p:cNvSpPr>
            <a:spLocks noChangeArrowheads="1"/>
          </p:cNvSpPr>
          <p:nvPr/>
        </p:nvSpPr>
        <p:spPr bwMode="auto">
          <a:xfrm>
            <a:off x="2840038" y="5248275"/>
            <a:ext cx="671512" cy="200025"/>
          </a:xfrm>
          <a:prstGeom prst="rect">
            <a:avLst/>
          </a:prstGeom>
          <a:noFill/>
          <a:ln w="9525">
            <a:noFill/>
            <a:miter lim="800000"/>
            <a:headEnd/>
            <a:tailEnd/>
          </a:ln>
        </p:spPr>
        <p:txBody>
          <a:bodyPr wrap="none" lIns="0" tIns="0" rIns="0" bIns="0">
            <a:spAutoFit/>
          </a:bodyPr>
          <a:lstStyle/>
          <a:p>
            <a:pPr algn="r"/>
            <a:r>
              <a:rPr lang="ru-RU" sz="1300">
                <a:solidFill>
                  <a:srgbClr val="000000"/>
                </a:solidFill>
                <a:latin typeface="Calibri" pitchFamily="34" charset="0"/>
              </a:rPr>
              <a:t>Березник</a:t>
            </a:r>
            <a:endParaRPr lang="ru-RU"/>
          </a:p>
        </p:txBody>
      </p:sp>
      <p:sp>
        <p:nvSpPr>
          <p:cNvPr id="19500" name="Rectangle 43"/>
          <p:cNvSpPr>
            <a:spLocks noChangeArrowheads="1"/>
          </p:cNvSpPr>
          <p:nvPr/>
        </p:nvSpPr>
        <p:spPr bwMode="auto">
          <a:xfrm>
            <a:off x="2763838" y="5003800"/>
            <a:ext cx="736600" cy="200025"/>
          </a:xfrm>
          <a:prstGeom prst="rect">
            <a:avLst/>
          </a:prstGeom>
          <a:noFill/>
          <a:ln w="9525">
            <a:noFill/>
            <a:miter lim="800000"/>
            <a:headEnd/>
            <a:tailEnd/>
          </a:ln>
        </p:spPr>
        <p:txBody>
          <a:bodyPr wrap="none" lIns="0" tIns="0" rIns="0" bIns="0">
            <a:spAutoFit/>
          </a:bodyPr>
          <a:lstStyle/>
          <a:p>
            <a:pPr algn="r"/>
            <a:r>
              <a:rPr lang="ru-RU" sz="1300">
                <a:solidFill>
                  <a:srgbClr val="000000"/>
                </a:solidFill>
                <a:latin typeface="Calibri" pitchFamily="34" charset="0"/>
              </a:rPr>
              <a:t>Каргополь</a:t>
            </a:r>
            <a:endParaRPr lang="ru-RU"/>
          </a:p>
        </p:txBody>
      </p:sp>
      <p:sp>
        <p:nvSpPr>
          <p:cNvPr id="19501" name="Rectangle 44"/>
          <p:cNvSpPr>
            <a:spLocks noChangeArrowheads="1"/>
          </p:cNvSpPr>
          <p:nvPr/>
        </p:nvSpPr>
        <p:spPr bwMode="auto">
          <a:xfrm>
            <a:off x="2782888" y="4749800"/>
            <a:ext cx="650875" cy="200025"/>
          </a:xfrm>
          <a:prstGeom prst="rect">
            <a:avLst/>
          </a:prstGeom>
          <a:noFill/>
          <a:ln w="9525">
            <a:noFill/>
            <a:miter lim="800000"/>
            <a:headEnd/>
            <a:tailEnd/>
          </a:ln>
        </p:spPr>
        <p:txBody>
          <a:bodyPr wrap="none" lIns="0" tIns="0" rIns="0" bIns="0">
            <a:spAutoFit/>
          </a:bodyPr>
          <a:lstStyle/>
          <a:p>
            <a:pPr algn="r"/>
            <a:r>
              <a:rPr lang="ru-RU" sz="1300">
                <a:solidFill>
                  <a:srgbClr val="000000"/>
                </a:solidFill>
                <a:latin typeface="Calibri" pitchFamily="34" charset="0"/>
              </a:rPr>
              <a:t>Коряжма</a:t>
            </a:r>
            <a:endParaRPr lang="ru-RU"/>
          </a:p>
        </p:txBody>
      </p:sp>
      <p:sp>
        <p:nvSpPr>
          <p:cNvPr id="19502" name="Rectangle 45"/>
          <p:cNvSpPr>
            <a:spLocks noChangeArrowheads="1"/>
          </p:cNvSpPr>
          <p:nvPr/>
        </p:nvSpPr>
        <p:spPr bwMode="auto">
          <a:xfrm>
            <a:off x="2873375" y="4505325"/>
            <a:ext cx="482600" cy="200025"/>
          </a:xfrm>
          <a:prstGeom prst="rect">
            <a:avLst/>
          </a:prstGeom>
          <a:noFill/>
          <a:ln w="9525">
            <a:noFill/>
            <a:miter lim="800000"/>
            <a:headEnd/>
            <a:tailEnd/>
          </a:ln>
        </p:spPr>
        <p:txBody>
          <a:bodyPr wrap="none" lIns="0" tIns="0" rIns="0" bIns="0">
            <a:spAutoFit/>
          </a:bodyPr>
          <a:lstStyle/>
          <a:p>
            <a:pPr algn="r"/>
            <a:r>
              <a:rPr lang="ru-RU" sz="1300">
                <a:solidFill>
                  <a:srgbClr val="000000"/>
                </a:solidFill>
                <a:latin typeface="Calibri" pitchFamily="34" charset="0"/>
              </a:rPr>
              <a:t>Вельск</a:t>
            </a:r>
            <a:endParaRPr lang="ru-RU"/>
          </a:p>
        </p:txBody>
      </p:sp>
      <p:sp>
        <p:nvSpPr>
          <p:cNvPr id="19503" name="Rectangle 46"/>
          <p:cNvSpPr>
            <a:spLocks noChangeArrowheads="1"/>
          </p:cNvSpPr>
          <p:nvPr/>
        </p:nvSpPr>
        <p:spPr bwMode="auto">
          <a:xfrm>
            <a:off x="2782888" y="4260850"/>
            <a:ext cx="539750" cy="200025"/>
          </a:xfrm>
          <a:prstGeom prst="rect">
            <a:avLst/>
          </a:prstGeom>
          <a:noFill/>
          <a:ln w="9525">
            <a:noFill/>
            <a:miter lim="800000"/>
            <a:headEnd/>
            <a:tailEnd/>
          </a:ln>
        </p:spPr>
        <p:txBody>
          <a:bodyPr wrap="none" lIns="0" tIns="0" rIns="0" bIns="0">
            <a:spAutoFit/>
          </a:bodyPr>
          <a:lstStyle/>
          <a:p>
            <a:pPr algn="r"/>
            <a:r>
              <a:rPr lang="ru-RU" sz="1300">
                <a:solidFill>
                  <a:srgbClr val="000000"/>
                </a:solidFill>
                <a:latin typeface="Calibri" pitchFamily="34" charset="0"/>
              </a:rPr>
              <a:t>Москва</a:t>
            </a:r>
            <a:endParaRPr lang="ru-RU"/>
          </a:p>
        </p:txBody>
      </p:sp>
      <p:sp>
        <p:nvSpPr>
          <p:cNvPr id="19504" name="Rectangle 47"/>
          <p:cNvSpPr>
            <a:spLocks noChangeArrowheads="1"/>
          </p:cNvSpPr>
          <p:nvPr/>
        </p:nvSpPr>
        <p:spPr bwMode="auto">
          <a:xfrm>
            <a:off x="2689225" y="4005263"/>
            <a:ext cx="644525" cy="200025"/>
          </a:xfrm>
          <a:prstGeom prst="rect">
            <a:avLst/>
          </a:prstGeom>
          <a:noFill/>
          <a:ln w="9525">
            <a:noFill/>
            <a:miter lim="800000"/>
            <a:headEnd/>
            <a:tailEnd/>
          </a:ln>
        </p:spPr>
        <p:txBody>
          <a:bodyPr wrap="none" lIns="0" tIns="0" rIns="0" bIns="0">
            <a:spAutoFit/>
          </a:bodyPr>
          <a:lstStyle/>
          <a:p>
            <a:pPr algn="r"/>
            <a:r>
              <a:rPr lang="ru-RU" sz="1300">
                <a:solidFill>
                  <a:srgbClr val="000000"/>
                </a:solidFill>
                <a:latin typeface="Calibri" pitchFamily="34" charset="0"/>
              </a:rPr>
              <a:t>Няндома</a:t>
            </a:r>
            <a:endParaRPr lang="ru-RU"/>
          </a:p>
        </p:txBody>
      </p:sp>
      <p:sp>
        <p:nvSpPr>
          <p:cNvPr id="19505" name="Rectangle 48"/>
          <p:cNvSpPr>
            <a:spLocks noChangeArrowheads="1"/>
          </p:cNvSpPr>
          <p:nvPr/>
        </p:nvSpPr>
        <p:spPr bwMode="auto">
          <a:xfrm>
            <a:off x="2660650" y="3760788"/>
            <a:ext cx="573088" cy="200025"/>
          </a:xfrm>
          <a:prstGeom prst="rect">
            <a:avLst/>
          </a:prstGeom>
          <a:noFill/>
          <a:ln w="9525">
            <a:noFill/>
            <a:miter lim="800000"/>
            <a:headEnd/>
            <a:tailEnd/>
          </a:ln>
        </p:spPr>
        <p:txBody>
          <a:bodyPr wrap="none" lIns="0" tIns="0" rIns="0" bIns="0">
            <a:spAutoFit/>
          </a:bodyPr>
          <a:lstStyle/>
          <a:p>
            <a:pPr algn="r"/>
            <a:r>
              <a:rPr lang="ru-RU" sz="1300">
                <a:solidFill>
                  <a:srgbClr val="000000"/>
                </a:solidFill>
                <a:latin typeface="Calibri" pitchFamily="34" charset="0"/>
              </a:rPr>
              <a:t>Вологда</a:t>
            </a:r>
            <a:endParaRPr lang="ru-RU"/>
          </a:p>
        </p:txBody>
      </p:sp>
      <p:sp>
        <p:nvSpPr>
          <p:cNvPr id="19506" name="Rectangle 49"/>
          <p:cNvSpPr>
            <a:spLocks noChangeArrowheads="1"/>
          </p:cNvSpPr>
          <p:nvPr/>
        </p:nvSpPr>
        <p:spPr bwMode="auto">
          <a:xfrm>
            <a:off x="2452688" y="3506788"/>
            <a:ext cx="747712" cy="200025"/>
          </a:xfrm>
          <a:prstGeom prst="rect">
            <a:avLst/>
          </a:prstGeom>
          <a:noFill/>
          <a:ln w="9525">
            <a:noFill/>
            <a:miter lim="800000"/>
            <a:headEnd/>
            <a:tailEnd/>
          </a:ln>
        </p:spPr>
        <p:txBody>
          <a:bodyPr wrap="none" lIns="0" tIns="0" rIns="0" bIns="0">
            <a:spAutoFit/>
          </a:bodyPr>
          <a:lstStyle/>
          <a:p>
            <a:pPr algn="r"/>
            <a:r>
              <a:rPr lang="ru-RU" sz="1300">
                <a:solidFill>
                  <a:srgbClr val="000000"/>
                </a:solidFill>
                <a:latin typeface="Calibri" pitchFamily="34" charset="0"/>
              </a:rPr>
              <a:t>Ярославль</a:t>
            </a:r>
            <a:endParaRPr lang="ru-RU"/>
          </a:p>
        </p:txBody>
      </p:sp>
      <p:sp>
        <p:nvSpPr>
          <p:cNvPr id="19507" name="Rectangle 50"/>
          <p:cNvSpPr>
            <a:spLocks noChangeArrowheads="1"/>
          </p:cNvSpPr>
          <p:nvPr/>
        </p:nvSpPr>
        <p:spPr bwMode="auto">
          <a:xfrm>
            <a:off x="2665413" y="3262313"/>
            <a:ext cx="468312" cy="200025"/>
          </a:xfrm>
          <a:prstGeom prst="rect">
            <a:avLst/>
          </a:prstGeom>
          <a:noFill/>
          <a:ln w="9525">
            <a:noFill/>
            <a:miter lim="800000"/>
            <a:headEnd/>
            <a:tailEnd/>
          </a:ln>
        </p:spPr>
        <p:txBody>
          <a:bodyPr wrap="none" lIns="0" tIns="0" rIns="0" bIns="0">
            <a:spAutoFit/>
          </a:bodyPr>
          <a:lstStyle/>
          <a:p>
            <a:pPr algn="r"/>
            <a:r>
              <a:rPr lang="ru-RU" sz="1300">
                <a:solidFill>
                  <a:srgbClr val="000000"/>
                </a:solidFill>
                <a:latin typeface="Calibri" pitchFamily="34" charset="0"/>
              </a:rPr>
              <a:t>Котлас</a:t>
            </a:r>
            <a:endParaRPr lang="ru-RU"/>
          </a:p>
        </p:txBody>
      </p:sp>
      <p:sp>
        <p:nvSpPr>
          <p:cNvPr id="19508" name="Rectangle 51"/>
          <p:cNvSpPr>
            <a:spLocks noChangeArrowheads="1"/>
          </p:cNvSpPr>
          <p:nvPr/>
        </p:nvSpPr>
        <p:spPr bwMode="auto">
          <a:xfrm>
            <a:off x="1695450" y="3006725"/>
            <a:ext cx="1006475" cy="200025"/>
          </a:xfrm>
          <a:prstGeom prst="rect">
            <a:avLst/>
          </a:prstGeom>
          <a:noFill/>
          <a:ln w="9525">
            <a:noFill/>
            <a:miter lim="800000"/>
            <a:headEnd/>
            <a:tailEnd/>
          </a:ln>
        </p:spPr>
        <p:txBody>
          <a:bodyPr wrap="none" lIns="0" tIns="0" rIns="0" bIns="0">
            <a:spAutoFit/>
          </a:bodyPr>
          <a:lstStyle/>
          <a:p>
            <a:pPr algn="r"/>
            <a:r>
              <a:rPr lang="ru-RU" sz="1300">
                <a:solidFill>
                  <a:srgbClr val="000000"/>
                </a:solidFill>
                <a:latin typeface="Calibri" pitchFamily="34" charset="0"/>
              </a:rPr>
              <a:t>Северодвинск</a:t>
            </a:r>
            <a:endParaRPr lang="ru-RU"/>
          </a:p>
        </p:txBody>
      </p:sp>
      <p:sp>
        <p:nvSpPr>
          <p:cNvPr id="19509" name="Rectangle 52"/>
          <p:cNvSpPr>
            <a:spLocks noChangeArrowheads="1"/>
          </p:cNvSpPr>
          <p:nvPr/>
        </p:nvSpPr>
        <p:spPr bwMode="auto">
          <a:xfrm>
            <a:off x="1511300" y="2762250"/>
            <a:ext cx="1179513" cy="200025"/>
          </a:xfrm>
          <a:prstGeom prst="rect">
            <a:avLst/>
          </a:prstGeom>
          <a:noFill/>
          <a:ln w="9525">
            <a:noFill/>
            <a:miter lim="800000"/>
            <a:headEnd/>
            <a:tailEnd/>
          </a:ln>
        </p:spPr>
        <p:txBody>
          <a:bodyPr wrap="none" lIns="0" tIns="0" rIns="0" bIns="0">
            <a:spAutoFit/>
          </a:bodyPr>
          <a:lstStyle/>
          <a:p>
            <a:pPr algn="r"/>
            <a:r>
              <a:rPr lang="ru-RU" sz="1300">
                <a:solidFill>
                  <a:srgbClr val="000000"/>
                </a:solidFill>
                <a:latin typeface="Calibri" pitchFamily="34" charset="0"/>
              </a:rPr>
              <a:t>Санкт-Петербург</a:t>
            </a:r>
            <a:endParaRPr lang="ru-RU"/>
          </a:p>
        </p:txBody>
      </p:sp>
      <p:sp>
        <p:nvSpPr>
          <p:cNvPr id="19510" name="Rectangle 53"/>
          <p:cNvSpPr>
            <a:spLocks noChangeArrowheads="1"/>
          </p:cNvSpPr>
          <p:nvPr/>
        </p:nvSpPr>
        <p:spPr bwMode="auto">
          <a:xfrm>
            <a:off x="1130300" y="2508250"/>
            <a:ext cx="873125" cy="200025"/>
          </a:xfrm>
          <a:prstGeom prst="rect">
            <a:avLst/>
          </a:prstGeom>
          <a:noFill/>
          <a:ln w="9525">
            <a:noFill/>
            <a:miter lim="800000"/>
            <a:headEnd/>
            <a:tailEnd/>
          </a:ln>
        </p:spPr>
        <p:txBody>
          <a:bodyPr wrap="none" lIns="0" tIns="0" rIns="0" bIns="0">
            <a:spAutoFit/>
          </a:bodyPr>
          <a:lstStyle/>
          <a:p>
            <a:pPr algn="r"/>
            <a:r>
              <a:rPr lang="ru-RU" sz="1300">
                <a:solidFill>
                  <a:srgbClr val="000000"/>
                </a:solidFill>
                <a:latin typeface="Calibri" pitchFamily="34" charset="0"/>
              </a:rPr>
              <a:t>Архангельск</a:t>
            </a:r>
            <a:endParaRPr lang="ru-RU"/>
          </a:p>
        </p:txBody>
      </p:sp>
      <p:sp>
        <p:nvSpPr>
          <p:cNvPr id="19511" name="Rectangle 54"/>
          <p:cNvSpPr>
            <a:spLocks noChangeArrowheads="1"/>
          </p:cNvSpPr>
          <p:nvPr/>
        </p:nvSpPr>
        <p:spPr bwMode="auto">
          <a:xfrm>
            <a:off x="755650" y="2263775"/>
            <a:ext cx="1136650" cy="200025"/>
          </a:xfrm>
          <a:prstGeom prst="rect">
            <a:avLst/>
          </a:prstGeom>
          <a:noFill/>
          <a:ln w="9525">
            <a:noFill/>
            <a:miter lim="800000"/>
            <a:headEnd/>
            <a:tailEnd/>
          </a:ln>
        </p:spPr>
        <p:txBody>
          <a:bodyPr wrap="none" lIns="0" tIns="0" rIns="0" bIns="0">
            <a:spAutoFit/>
          </a:bodyPr>
          <a:lstStyle/>
          <a:p>
            <a:pPr algn="r"/>
            <a:r>
              <a:rPr lang="ru-RU" sz="1300">
                <a:solidFill>
                  <a:srgbClr val="000000"/>
                </a:solidFill>
                <a:latin typeface="Calibri" pitchFamily="34" charset="0"/>
              </a:rPr>
              <a:t>не определился</a:t>
            </a:r>
            <a:endParaRPr lang="ru-RU"/>
          </a:p>
        </p:txBody>
      </p:sp>
      <p:sp>
        <p:nvSpPr>
          <p:cNvPr id="4097" name="Rectangle 55"/>
          <p:cNvSpPr>
            <a:spLocks noChangeArrowheads="1"/>
          </p:cNvSpPr>
          <p:nvPr/>
        </p:nvSpPr>
        <p:spPr bwMode="auto">
          <a:xfrm>
            <a:off x="4165600" y="2278063"/>
            <a:ext cx="2924175" cy="206375"/>
          </a:xfrm>
          <a:prstGeom prst="rect">
            <a:avLst/>
          </a:prstGeom>
          <a:solidFill>
            <a:schemeClr val="accent6">
              <a:lumMod val="75000"/>
            </a:schemeClr>
          </a:solidFill>
          <a:ln>
            <a:noFill/>
          </a:ln>
        </p:spPr>
        <p:txBody>
          <a:bodyPr/>
          <a:lstStyle/>
          <a:p>
            <a:pPr fontAlgn="auto">
              <a:spcBef>
                <a:spcPts val="0"/>
              </a:spcBef>
              <a:spcAft>
                <a:spcPts val="0"/>
              </a:spcAft>
              <a:defRPr/>
            </a:pPr>
            <a:endParaRPr lang="ru-RU">
              <a:latin typeface="+mn-lt"/>
              <a:cs typeface="+mn-cs"/>
            </a:endParaRPr>
          </a:p>
        </p:txBody>
      </p:sp>
      <p:sp>
        <p:nvSpPr>
          <p:cNvPr id="4099" name="Rectangle 56"/>
          <p:cNvSpPr>
            <a:spLocks noChangeArrowheads="1"/>
          </p:cNvSpPr>
          <p:nvPr/>
        </p:nvSpPr>
        <p:spPr bwMode="auto">
          <a:xfrm>
            <a:off x="4165600" y="2546350"/>
            <a:ext cx="2066925" cy="204788"/>
          </a:xfrm>
          <a:prstGeom prst="rect">
            <a:avLst/>
          </a:prstGeom>
          <a:solidFill>
            <a:schemeClr val="accent6">
              <a:lumMod val="75000"/>
            </a:schemeClr>
          </a:solidFill>
          <a:ln>
            <a:noFill/>
          </a:ln>
        </p:spPr>
        <p:txBody>
          <a:bodyPr/>
          <a:lstStyle/>
          <a:p>
            <a:pPr fontAlgn="auto">
              <a:spcBef>
                <a:spcPts val="0"/>
              </a:spcBef>
              <a:spcAft>
                <a:spcPts val="0"/>
              </a:spcAft>
              <a:defRPr/>
            </a:pPr>
            <a:endParaRPr lang="ru-RU">
              <a:latin typeface="+mn-lt"/>
              <a:cs typeface="+mn-cs"/>
            </a:endParaRPr>
          </a:p>
        </p:txBody>
      </p:sp>
      <p:sp>
        <p:nvSpPr>
          <p:cNvPr id="4100" name="Rectangle 57"/>
          <p:cNvSpPr>
            <a:spLocks noChangeArrowheads="1"/>
          </p:cNvSpPr>
          <p:nvPr/>
        </p:nvSpPr>
        <p:spPr bwMode="auto">
          <a:xfrm>
            <a:off x="4165600" y="2813050"/>
            <a:ext cx="1100138" cy="204788"/>
          </a:xfrm>
          <a:prstGeom prst="rect">
            <a:avLst/>
          </a:prstGeom>
          <a:solidFill>
            <a:schemeClr val="accent6">
              <a:lumMod val="75000"/>
            </a:schemeClr>
          </a:solidFill>
          <a:ln>
            <a:noFill/>
          </a:ln>
        </p:spPr>
        <p:txBody>
          <a:bodyPr/>
          <a:lstStyle/>
          <a:p>
            <a:pPr fontAlgn="auto">
              <a:spcBef>
                <a:spcPts val="0"/>
              </a:spcBef>
              <a:spcAft>
                <a:spcPts val="0"/>
              </a:spcAft>
              <a:defRPr/>
            </a:pPr>
            <a:endParaRPr lang="ru-RU">
              <a:latin typeface="+mn-lt"/>
              <a:cs typeface="+mn-cs"/>
            </a:endParaRPr>
          </a:p>
        </p:txBody>
      </p:sp>
      <p:sp>
        <p:nvSpPr>
          <p:cNvPr id="4101" name="Rectangle 58"/>
          <p:cNvSpPr>
            <a:spLocks noChangeArrowheads="1"/>
          </p:cNvSpPr>
          <p:nvPr/>
        </p:nvSpPr>
        <p:spPr bwMode="auto">
          <a:xfrm>
            <a:off x="4165600" y="3079750"/>
            <a:ext cx="779463" cy="204788"/>
          </a:xfrm>
          <a:prstGeom prst="rect">
            <a:avLst/>
          </a:prstGeom>
          <a:solidFill>
            <a:schemeClr val="accent6">
              <a:lumMod val="75000"/>
            </a:schemeClr>
          </a:solidFill>
          <a:ln>
            <a:noFill/>
          </a:ln>
        </p:spPr>
        <p:txBody>
          <a:bodyPr/>
          <a:lstStyle/>
          <a:p>
            <a:pPr fontAlgn="auto">
              <a:spcBef>
                <a:spcPts val="0"/>
              </a:spcBef>
              <a:spcAft>
                <a:spcPts val="0"/>
              </a:spcAft>
              <a:defRPr/>
            </a:pPr>
            <a:endParaRPr lang="ru-RU">
              <a:latin typeface="+mn-lt"/>
              <a:cs typeface="+mn-cs"/>
            </a:endParaRPr>
          </a:p>
        </p:txBody>
      </p:sp>
      <p:sp>
        <p:nvSpPr>
          <p:cNvPr id="4102" name="Rectangle 59"/>
          <p:cNvSpPr>
            <a:spLocks noChangeArrowheads="1"/>
          </p:cNvSpPr>
          <p:nvPr/>
        </p:nvSpPr>
        <p:spPr bwMode="auto">
          <a:xfrm>
            <a:off x="4165600" y="3344863"/>
            <a:ext cx="525463" cy="207962"/>
          </a:xfrm>
          <a:prstGeom prst="rect">
            <a:avLst/>
          </a:prstGeom>
          <a:solidFill>
            <a:schemeClr val="accent6">
              <a:lumMod val="75000"/>
            </a:schemeClr>
          </a:solidFill>
          <a:ln>
            <a:noFill/>
          </a:ln>
        </p:spPr>
        <p:txBody>
          <a:bodyPr/>
          <a:lstStyle/>
          <a:p>
            <a:pPr fontAlgn="auto">
              <a:spcBef>
                <a:spcPts val="0"/>
              </a:spcBef>
              <a:spcAft>
                <a:spcPts val="0"/>
              </a:spcAft>
              <a:defRPr/>
            </a:pPr>
            <a:endParaRPr lang="ru-RU">
              <a:latin typeface="+mn-lt"/>
              <a:cs typeface="+mn-cs"/>
            </a:endParaRPr>
          </a:p>
        </p:txBody>
      </p:sp>
      <p:sp>
        <p:nvSpPr>
          <p:cNvPr id="4103" name="Rectangle 60"/>
          <p:cNvSpPr>
            <a:spLocks noChangeArrowheads="1"/>
          </p:cNvSpPr>
          <p:nvPr/>
        </p:nvSpPr>
        <p:spPr bwMode="auto">
          <a:xfrm>
            <a:off x="4165600" y="3613150"/>
            <a:ext cx="474663" cy="204788"/>
          </a:xfrm>
          <a:prstGeom prst="rect">
            <a:avLst/>
          </a:prstGeom>
          <a:solidFill>
            <a:schemeClr val="accent6">
              <a:lumMod val="75000"/>
            </a:schemeClr>
          </a:solidFill>
          <a:ln>
            <a:noFill/>
          </a:ln>
        </p:spPr>
        <p:txBody>
          <a:bodyPr/>
          <a:lstStyle/>
          <a:p>
            <a:pPr fontAlgn="auto">
              <a:spcBef>
                <a:spcPts val="0"/>
              </a:spcBef>
              <a:spcAft>
                <a:spcPts val="0"/>
              </a:spcAft>
              <a:defRPr/>
            </a:pPr>
            <a:endParaRPr lang="ru-RU">
              <a:latin typeface="+mn-lt"/>
              <a:cs typeface="+mn-cs"/>
            </a:endParaRPr>
          </a:p>
        </p:txBody>
      </p:sp>
      <p:sp>
        <p:nvSpPr>
          <p:cNvPr id="4104" name="Rectangle 61"/>
          <p:cNvSpPr>
            <a:spLocks noChangeArrowheads="1"/>
          </p:cNvSpPr>
          <p:nvPr/>
        </p:nvSpPr>
        <p:spPr bwMode="auto">
          <a:xfrm>
            <a:off x="4165600" y="3879850"/>
            <a:ext cx="466725" cy="204788"/>
          </a:xfrm>
          <a:prstGeom prst="rect">
            <a:avLst/>
          </a:prstGeom>
          <a:solidFill>
            <a:schemeClr val="accent6">
              <a:lumMod val="75000"/>
            </a:schemeClr>
          </a:solidFill>
          <a:ln>
            <a:noFill/>
          </a:ln>
        </p:spPr>
        <p:txBody>
          <a:bodyPr/>
          <a:lstStyle/>
          <a:p>
            <a:pPr fontAlgn="auto">
              <a:spcBef>
                <a:spcPts val="0"/>
              </a:spcBef>
              <a:spcAft>
                <a:spcPts val="0"/>
              </a:spcAft>
              <a:defRPr/>
            </a:pPr>
            <a:endParaRPr lang="ru-RU">
              <a:latin typeface="+mn-lt"/>
              <a:cs typeface="+mn-cs"/>
            </a:endParaRPr>
          </a:p>
        </p:txBody>
      </p:sp>
      <p:sp>
        <p:nvSpPr>
          <p:cNvPr id="4105" name="Rectangle 62"/>
          <p:cNvSpPr>
            <a:spLocks noChangeArrowheads="1"/>
          </p:cNvSpPr>
          <p:nvPr/>
        </p:nvSpPr>
        <p:spPr bwMode="auto">
          <a:xfrm>
            <a:off x="4165600" y="4148138"/>
            <a:ext cx="68263" cy="204787"/>
          </a:xfrm>
          <a:prstGeom prst="rect">
            <a:avLst/>
          </a:prstGeom>
          <a:solidFill>
            <a:schemeClr val="accent6">
              <a:lumMod val="75000"/>
            </a:schemeClr>
          </a:solidFill>
          <a:ln>
            <a:noFill/>
          </a:ln>
        </p:spPr>
        <p:txBody>
          <a:bodyPr/>
          <a:lstStyle/>
          <a:p>
            <a:pPr fontAlgn="auto">
              <a:spcBef>
                <a:spcPts val="0"/>
              </a:spcBef>
              <a:spcAft>
                <a:spcPts val="0"/>
              </a:spcAft>
              <a:defRPr/>
            </a:pPr>
            <a:endParaRPr lang="ru-RU">
              <a:latin typeface="+mn-lt"/>
              <a:cs typeface="+mn-cs"/>
            </a:endParaRPr>
          </a:p>
        </p:txBody>
      </p:sp>
      <p:sp>
        <p:nvSpPr>
          <p:cNvPr id="4106" name="Rectangle 63"/>
          <p:cNvSpPr>
            <a:spLocks noChangeArrowheads="1"/>
          </p:cNvSpPr>
          <p:nvPr/>
        </p:nvSpPr>
        <p:spPr bwMode="auto">
          <a:xfrm>
            <a:off x="4165600" y="4413250"/>
            <a:ext cx="42863" cy="206375"/>
          </a:xfrm>
          <a:prstGeom prst="rect">
            <a:avLst/>
          </a:prstGeom>
          <a:solidFill>
            <a:schemeClr val="accent6">
              <a:lumMod val="75000"/>
            </a:schemeClr>
          </a:solidFill>
          <a:ln>
            <a:noFill/>
          </a:ln>
        </p:spPr>
        <p:txBody>
          <a:bodyPr/>
          <a:lstStyle/>
          <a:p>
            <a:pPr fontAlgn="auto">
              <a:spcBef>
                <a:spcPts val="0"/>
              </a:spcBef>
              <a:spcAft>
                <a:spcPts val="0"/>
              </a:spcAft>
              <a:defRPr/>
            </a:pPr>
            <a:endParaRPr lang="ru-RU">
              <a:latin typeface="+mn-lt"/>
              <a:cs typeface="+mn-cs"/>
            </a:endParaRPr>
          </a:p>
        </p:txBody>
      </p:sp>
      <p:sp>
        <p:nvSpPr>
          <p:cNvPr id="4107" name="Rectangle 64"/>
          <p:cNvSpPr>
            <a:spLocks noChangeArrowheads="1"/>
          </p:cNvSpPr>
          <p:nvPr/>
        </p:nvSpPr>
        <p:spPr bwMode="auto">
          <a:xfrm>
            <a:off x="4165600" y="4679950"/>
            <a:ext cx="17463" cy="204788"/>
          </a:xfrm>
          <a:prstGeom prst="rect">
            <a:avLst/>
          </a:prstGeom>
          <a:solidFill>
            <a:schemeClr val="accent6">
              <a:lumMod val="75000"/>
            </a:schemeClr>
          </a:solidFill>
          <a:ln>
            <a:noFill/>
          </a:ln>
        </p:spPr>
        <p:txBody>
          <a:bodyPr/>
          <a:lstStyle/>
          <a:p>
            <a:pPr fontAlgn="auto">
              <a:spcBef>
                <a:spcPts val="0"/>
              </a:spcBef>
              <a:spcAft>
                <a:spcPts val="0"/>
              </a:spcAft>
              <a:defRPr/>
            </a:pPr>
            <a:endParaRPr lang="ru-RU">
              <a:latin typeface="+mn-lt"/>
              <a:cs typeface="+mn-cs"/>
            </a:endParaRPr>
          </a:p>
        </p:txBody>
      </p:sp>
      <p:sp>
        <p:nvSpPr>
          <p:cNvPr id="4108" name="Rectangle 65"/>
          <p:cNvSpPr>
            <a:spLocks noChangeArrowheads="1"/>
          </p:cNvSpPr>
          <p:nvPr/>
        </p:nvSpPr>
        <p:spPr bwMode="auto">
          <a:xfrm>
            <a:off x="4165600" y="4948238"/>
            <a:ext cx="9525" cy="203200"/>
          </a:xfrm>
          <a:prstGeom prst="rect">
            <a:avLst/>
          </a:prstGeom>
          <a:solidFill>
            <a:schemeClr val="accent6">
              <a:lumMod val="75000"/>
            </a:schemeClr>
          </a:solidFill>
          <a:ln>
            <a:noFill/>
          </a:ln>
        </p:spPr>
        <p:txBody>
          <a:bodyPr/>
          <a:lstStyle/>
          <a:p>
            <a:pPr fontAlgn="auto">
              <a:spcBef>
                <a:spcPts val="0"/>
              </a:spcBef>
              <a:spcAft>
                <a:spcPts val="0"/>
              </a:spcAft>
              <a:defRPr/>
            </a:pPr>
            <a:endParaRPr lang="ru-RU">
              <a:latin typeface="+mn-lt"/>
              <a:cs typeface="+mn-cs"/>
            </a:endParaRPr>
          </a:p>
        </p:txBody>
      </p:sp>
      <p:sp>
        <p:nvSpPr>
          <p:cNvPr id="4109" name="Rectangle 66"/>
          <p:cNvSpPr>
            <a:spLocks noChangeArrowheads="1"/>
          </p:cNvSpPr>
          <p:nvPr/>
        </p:nvSpPr>
        <p:spPr bwMode="auto">
          <a:xfrm>
            <a:off x="4165600" y="5214938"/>
            <a:ext cx="3175" cy="204787"/>
          </a:xfrm>
          <a:prstGeom prst="rect">
            <a:avLst/>
          </a:prstGeom>
          <a:solidFill>
            <a:schemeClr val="accent6">
              <a:lumMod val="75000"/>
            </a:schemeClr>
          </a:solidFill>
          <a:ln>
            <a:noFill/>
          </a:ln>
        </p:spPr>
        <p:txBody>
          <a:bodyPr/>
          <a:lstStyle/>
          <a:p>
            <a:pPr fontAlgn="auto">
              <a:spcBef>
                <a:spcPts val="0"/>
              </a:spcBef>
              <a:spcAft>
                <a:spcPts val="0"/>
              </a:spcAft>
              <a:defRPr/>
            </a:pPr>
            <a:endParaRPr lang="ru-RU">
              <a:latin typeface="+mn-lt"/>
              <a:cs typeface="+mn-cs"/>
            </a:endParaRPr>
          </a:p>
        </p:txBody>
      </p:sp>
      <p:sp>
        <p:nvSpPr>
          <p:cNvPr id="4110" name="Rectangle 67"/>
          <p:cNvSpPr>
            <a:spLocks noChangeArrowheads="1"/>
          </p:cNvSpPr>
          <p:nvPr/>
        </p:nvSpPr>
        <p:spPr bwMode="auto">
          <a:xfrm>
            <a:off x="4165600" y="5480050"/>
            <a:ext cx="1588" cy="204788"/>
          </a:xfrm>
          <a:prstGeom prst="rect">
            <a:avLst/>
          </a:prstGeom>
          <a:solidFill>
            <a:schemeClr val="accent6">
              <a:lumMod val="75000"/>
            </a:schemeClr>
          </a:solidFill>
          <a:ln>
            <a:noFill/>
          </a:ln>
        </p:spPr>
        <p:txBody>
          <a:bodyPr/>
          <a:lstStyle/>
          <a:p>
            <a:pPr fontAlgn="auto">
              <a:spcBef>
                <a:spcPts val="0"/>
              </a:spcBef>
              <a:spcAft>
                <a:spcPts val="0"/>
              </a:spcAft>
              <a:defRPr/>
            </a:pPr>
            <a:endParaRPr lang="ru-RU">
              <a:latin typeface="+mn-lt"/>
              <a:cs typeface="+mn-cs"/>
            </a:endParaRPr>
          </a:p>
        </p:txBody>
      </p:sp>
      <p:sp>
        <p:nvSpPr>
          <p:cNvPr id="4111" name="Rectangle 68"/>
          <p:cNvSpPr>
            <a:spLocks noChangeArrowheads="1"/>
          </p:cNvSpPr>
          <p:nvPr/>
        </p:nvSpPr>
        <p:spPr bwMode="auto">
          <a:xfrm>
            <a:off x="4165600" y="5746750"/>
            <a:ext cx="1588" cy="206375"/>
          </a:xfrm>
          <a:prstGeom prst="rect">
            <a:avLst/>
          </a:prstGeom>
          <a:solidFill>
            <a:schemeClr val="accent6">
              <a:lumMod val="75000"/>
            </a:schemeClr>
          </a:solidFill>
          <a:ln>
            <a:noFill/>
          </a:ln>
        </p:spPr>
        <p:txBody>
          <a:bodyPr/>
          <a:lstStyle/>
          <a:p>
            <a:pPr fontAlgn="auto">
              <a:spcBef>
                <a:spcPts val="0"/>
              </a:spcBef>
              <a:spcAft>
                <a:spcPts val="0"/>
              </a:spcAft>
              <a:defRPr/>
            </a:pPr>
            <a:endParaRPr lang="ru-RU">
              <a:latin typeface="+mn-lt"/>
              <a:cs typeface="+mn-cs"/>
            </a:endParaRPr>
          </a:p>
        </p:txBody>
      </p:sp>
      <p:sp>
        <p:nvSpPr>
          <p:cNvPr id="4112" name="Rectangle 69"/>
          <p:cNvSpPr>
            <a:spLocks noChangeArrowheads="1"/>
          </p:cNvSpPr>
          <p:nvPr/>
        </p:nvSpPr>
        <p:spPr bwMode="auto">
          <a:xfrm>
            <a:off x="4165600" y="6015038"/>
            <a:ext cx="1588" cy="204787"/>
          </a:xfrm>
          <a:prstGeom prst="rect">
            <a:avLst/>
          </a:prstGeom>
          <a:solidFill>
            <a:schemeClr val="accent6">
              <a:lumMod val="75000"/>
            </a:schemeClr>
          </a:solidFill>
          <a:ln>
            <a:noFill/>
          </a:ln>
        </p:spPr>
        <p:txBody>
          <a:bodyPr/>
          <a:lstStyle/>
          <a:p>
            <a:pPr fontAlgn="auto">
              <a:spcBef>
                <a:spcPts val="0"/>
              </a:spcBef>
              <a:spcAft>
                <a:spcPts val="0"/>
              </a:spcAft>
              <a:defRPr/>
            </a:pPr>
            <a:endParaRPr lang="ru-RU">
              <a:latin typeface="+mn-lt"/>
              <a:cs typeface="+mn-cs"/>
            </a:endParaRPr>
          </a:p>
        </p:txBody>
      </p:sp>
      <p:sp>
        <p:nvSpPr>
          <p:cNvPr id="19527" name="Rectangle 70"/>
          <p:cNvSpPr>
            <a:spLocks noChangeArrowheads="1"/>
          </p:cNvSpPr>
          <p:nvPr/>
        </p:nvSpPr>
        <p:spPr bwMode="auto">
          <a:xfrm>
            <a:off x="4152900" y="2249488"/>
            <a:ext cx="9525" cy="3987800"/>
          </a:xfrm>
          <a:prstGeom prst="rect">
            <a:avLst/>
          </a:prstGeom>
          <a:solidFill>
            <a:srgbClr val="868686"/>
          </a:solidFill>
          <a:ln w="1">
            <a:solidFill>
              <a:srgbClr val="868686"/>
            </a:solidFill>
            <a:miter lim="800000"/>
            <a:headEnd/>
            <a:tailEnd/>
          </a:ln>
        </p:spPr>
        <p:txBody>
          <a:bodyPr/>
          <a:lstStyle/>
          <a:p>
            <a:endParaRPr lang="ru-RU">
              <a:latin typeface="Calibri" pitchFamily="34" charset="0"/>
            </a:endParaRPr>
          </a:p>
        </p:txBody>
      </p:sp>
      <p:sp>
        <p:nvSpPr>
          <p:cNvPr id="19528" name="Rectangle 71"/>
          <p:cNvSpPr>
            <a:spLocks noChangeArrowheads="1"/>
          </p:cNvSpPr>
          <p:nvPr/>
        </p:nvSpPr>
        <p:spPr bwMode="auto">
          <a:xfrm>
            <a:off x="4256088" y="6013450"/>
            <a:ext cx="298450" cy="200025"/>
          </a:xfrm>
          <a:prstGeom prst="rect">
            <a:avLst/>
          </a:prstGeom>
          <a:noFill/>
          <a:ln w="9525">
            <a:noFill/>
            <a:miter lim="800000"/>
            <a:headEnd/>
            <a:tailEnd/>
          </a:ln>
        </p:spPr>
        <p:txBody>
          <a:bodyPr wrap="none" lIns="0" tIns="0" rIns="0" bIns="0">
            <a:spAutoFit/>
          </a:bodyPr>
          <a:lstStyle/>
          <a:p>
            <a:r>
              <a:rPr lang="ru-RU" sz="1300" b="1">
                <a:solidFill>
                  <a:srgbClr val="000000"/>
                </a:solidFill>
                <a:latin typeface="Calibri" pitchFamily="34" charset="0"/>
              </a:rPr>
              <a:t>0,01</a:t>
            </a:r>
            <a:endParaRPr lang="ru-RU" b="1"/>
          </a:p>
        </p:txBody>
      </p:sp>
      <p:sp>
        <p:nvSpPr>
          <p:cNvPr id="19529" name="Rectangle 72"/>
          <p:cNvSpPr>
            <a:spLocks noChangeArrowheads="1"/>
          </p:cNvSpPr>
          <p:nvPr/>
        </p:nvSpPr>
        <p:spPr bwMode="auto">
          <a:xfrm>
            <a:off x="4256088" y="5748338"/>
            <a:ext cx="298450" cy="200025"/>
          </a:xfrm>
          <a:prstGeom prst="rect">
            <a:avLst/>
          </a:prstGeom>
          <a:noFill/>
          <a:ln w="9525">
            <a:noFill/>
            <a:miter lim="800000"/>
            <a:headEnd/>
            <a:tailEnd/>
          </a:ln>
        </p:spPr>
        <p:txBody>
          <a:bodyPr wrap="none" lIns="0" tIns="0" rIns="0" bIns="0">
            <a:spAutoFit/>
          </a:bodyPr>
          <a:lstStyle/>
          <a:p>
            <a:r>
              <a:rPr lang="ru-RU" sz="1300" b="1">
                <a:solidFill>
                  <a:srgbClr val="000000"/>
                </a:solidFill>
                <a:latin typeface="Calibri" pitchFamily="34" charset="0"/>
              </a:rPr>
              <a:t>0,01</a:t>
            </a:r>
            <a:endParaRPr lang="ru-RU" b="1"/>
          </a:p>
        </p:txBody>
      </p:sp>
      <p:sp>
        <p:nvSpPr>
          <p:cNvPr id="19530" name="Rectangle 73"/>
          <p:cNvSpPr>
            <a:spLocks noChangeArrowheads="1"/>
          </p:cNvSpPr>
          <p:nvPr/>
        </p:nvSpPr>
        <p:spPr bwMode="auto">
          <a:xfrm>
            <a:off x="4256088" y="5481638"/>
            <a:ext cx="298450" cy="200025"/>
          </a:xfrm>
          <a:prstGeom prst="rect">
            <a:avLst/>
          </a:prstGeom>
          <a:noFill/>
          <a:ln w="9525">
            <a:noFill/>
            <a:miter lim="800000"/>
            <a:headEnd/>
            <a:tailEnd/>
          </a:ln>
        </p:spPr>
        <p:txBody>
          <a:bodyPr wrap="none" lIns="0" tIns="0" rIns="0" bIns="0">
            <a:spAutoFit/>
          </a:bodyPr>
          <a:lstStyle/>
          <a:p>
            <a:r>
              <a:rPr lang="ru-RU" sz="1300" b="1">
                <a:solidFill>
                  <a:srgbClr val="000000"/>
                </a:solidFill>
                <a:latin typeface="Calibri" pitchFamily="34" charset="0"/>
              </a:rPr>
              <a:t>0,01</a:t>
            </a:r>
            <a:endParaRPr lang="ru-RU" b="1"/>
          </a:p>
        </p:txBody>
      </p:sp>
      <p:sp>
        <p:nvSpPr>
          <p:cNvPr id="19531" name="Rectangle 74"/>
          <p:cNvSpPr>
            <a:spLocks noChangeArrowheads="1"/>
          </p:cNvSpPr>
          <p:nvPr/>
        </p:nvSpPr>
        <p:spPr bwMode="auto">
          <a:xfrm>
            <a:off x="4267200" y="5214938"/>
            <a:ext cx="298450" cy="200025"/>
          </a:xfrm>
          <a:prstGeom prst="rect">
            <a:avLst/>
          </a:prstGeom>
          <a:noFill/>
          <a:ln w="9525">
            <a:noFill/>
            <a:miter lim="800000"/>
            <a:headEnd/>
            <a:tailEnd/>
          </a:ln>
        </p:spPr>
        <p:txBody>
          <a:bodyPr wrap="none" lIns="0" tIns="0" rIns="0" bIns="0">
            <a:spAutoFit/>
          </a:bodyPr>
          <a:lstStyle/>
          <a:p>
            <a:r>
              <a:rPr lang="ru-RU" sz="1300" b="1">
                <a:solidFill>
                  <a:srgbClr val="000000"/>
                </a:solidFill>
                <a:latin typeface="Calibri" pitchFamily="34" charset="0"/>
              </a:rPr>
              <a:t>0,05</a:t>
            </a:r>
            <a:endParaRPr lang="ru-RU" b="1"/>
          </a:p>
        </p:txBody>
      </p:sp>
      <p:sp>
        <p:nvSpPr>
          <p:cNvPr id="19532" name="Rectangle 75"/>
          <p:cNvSpPr>
            <a:spLocks noChangeArrowheads="1"/>
          </p:cNvSpPr>
          <p:nvPr/>
        </p:nvSpPr>
        <p:spPr bwMode="auto">
          <a:xfrm>
            <a:off x="4267200" y="4948238"/>
            <a:ext cx="212725" cy="200025"/>
          </a:xfrm>
          <a:prstGeom prst="rect">
            <a:avLst/>
          </a:prstGeom>
          <a:noFill/>
          <a:ln w="9525">
            <a:noFill/>
            <a:miter lim="800000"/>
            <a:headEnd/>
            <a:tailEnd/>
          </a:ln>
        </p:spPr>
        <p:txBody>
          <a:bodyPr wrap="none" lIns="0" tIns="0" rIns="0" bIns="0">
            <a:spAutoFit/>
          </a:bodyPr>
          <a:lstStyle/>
          <a:p>
            <a:r>
              <a:rPr lang="ru-RU" sz="1300" b="1">
                <a:solidFill>
                  <a:srgbClr val="000000"/>
                </a:solidFill>
                <a:latin typeface="Calibri" pitchFamily="34" charset="0"/>
              </a:rPr>
              <a:t>0,1</a:t>
            </a:r>
            <a:endParaRPr lang="ru-RU" b="1"/>
          </a:p>
        </p:txBody>
      </p:sp>
      <p:sp>
        <p:nvSpPr>
          <p:cNvPr id="19533" name="Rectangle 76"/>
          <p:cNvSpPr>
            <a:spLocks noChangeArrowheads="1"/>
          </p:cNvSpPr>
          <p:nvPr/>
        </p:nvSpPr>
        <p:spPr bwMode="auto">
          <a:xfrm>
            <a:off x="4278313" y="4683125"/>
            <a:ext cx="212725" cy="200025"/>
          </a:xfrm>
          <a:prstGeom prst="rect">
            <a:avLst/>
          </a:prstGeom>
          <a:noFill/>
          <a:ln w="9525">
            <a:noFill/>
            <a:miter lim="800000"/>
            <a:headEnd/>
            <a:tailEnd/>
          </a:ln>
        </p:spPr>
        <p:txBody>
          <a:bodyPr wrap="none" lIns="0" tIns="0" rIns="0" bIns="0">
            <a:spAutoFit/>
          </a:bodyPr>
          <a:lstStyle/>
          <a:p>
            <a:r>
              <a:rPr lang="ru-RU" sz="1300" b="1">
                <a:solidFill>
                  <a:srgbClr val="000000"/>
                </a:solidFill>
                <a:latin typeface="Calibri" pitchFamily="34" charset="0"/>
              </a:rPr>
              <a:t>0,2</a:t>
            </a:r>
            <a:endParaRPr lang="ru-RU" b="1"/>
          </a:p>
        </p:txBody>
      </p:sp>
      <p:sp>
        <p:nvSpPr>
          <p:cNvPr id="19534" name="Rectangle 77"/>
          <p:cNvSpPr>
            <a:spLocks noChangeArrowheads="1"/>
          </p:cNvSpPr>
          <p:nvPr/>
        </p:nvSpPr>
        <p:spPr bwMode="auto">
          <a:xfrm>
            <a:off x="4300538" y="4416425"/>
            <a:ext cx="212725" cy="200025"/>
          </a:xfrm>
          <a:prstGeom prst="rect">
            <a:avLst/>
          </a:prstGeom>
          <a:noFill/>
          <a:ln w="9525">
            <a:noFill/>
            <a:miter lim="800000"/>
            <a:headEnd/>
            <a:tailEnd/>
          </a:ln>
        </p:spPr>
        <p:txBody>
          <a:bodyPr wrap="none" lIns="0" tIns="0" rIns="0" bIns="0">
            <a:spAutoFit/>
          </a:bodyPr>
          <a:lstStyle/>
          <a:p>
            <a:r>
              <a:rPr lang="ru-RU" sz="1300" b="1">
                <a:solidFill>
                  <a:srgbClr val="000000"/>
                </a:solidFill>
                <a:latin typeface="Calibri" pitchFamily="34" charset="0"/>
              </a:rPr>
              <a:t>0,5</a:t>
            </a:r>
            <a:endParaRPr lang="ru-RU" b="1"/>
          </a:p>
        </p:txBody>
      </p:sp>
      <p:sp>
        <p:nvSpPr>
          <p:cNvPr id="19535" name="Rectangle 78"/>
          <p:cNvSpPr>
            <a:spLocks noChangeArrowheads="1"/>
          </p:cNvSpPr>
          <p:nvPr/>
        </p:nvSpPr>
        <p:spPr bwMode="auto">
          <a:xfrm>
            <a:off x="4322763" y="4149725"/>
            <a:ext cx="212725" cy="200025"/>
          </a:xfrm>
          <a:prstGeom prst="rect">
            <a:avLst/>
          </a:prstGeom>
          <a:noFill/>
          <a:ln w="9525">
            <a:noFill/>
            <a:miter lim="800000"/>
            <a:headEnd/>
            <a:tailEnd/>
          </a:ln>
        </p:spPr>
        <p:txBody>
          <a:bodyPr wrap="none" lIns="0" tIns="0" rIns="0" bIns="0">
            <a:spAutoFit/>
          </a:bodyPr>
          <a:lstStyle/>
          <a:p>
            <a:r>
              <a:rPr lang="ru-RU" sz="1300" b="1">
                <a:solidFill>
                  <a:srgbClr val="000000"/>
                </a:solidFill>
                <a:latin typeface="Calibri" pitchFamily="34" charset="0"/>
              </a:rPr>
              <a:t>0,8</a:t>
            </a:r>
            <a:endParaRPr lang="ru-RU" b="1"/>
          </a:p>
        </p:txBody>
      </p:sp>
      <p:sp>
        <p:nvSpPr>
          <p:cNvPr id="19536" name="Rectangle 79"/>
          <p:cNvSpPr>
            <a:spLocks noChangeArrowheads="1"/>
          </p:cNvSpPr>
          <p:nvPr/>
        </p:nvSpPr>
        <p:spPr bwMode="auto">
          <a:xfrm>
            <a:off x="4721225" y="3883025"/>
            <a:ext cx="212725" cy="200025"/>
          </a:xfrm>
          <a:prstGeom prst="rect">
            <a:avLst/>
          </a:prstGeom>
          <a:noFill/>
          <a:ln w="9525">
            <a:noFill/>
            <a:miter lim="800000"/>
            <a:headEnd/>
            <a:tailEnd/>
          </a:ln>
        </p:spPr>
        <p:txBody>
          <a:bodyPr wrap="none" lIns="0" tIns="0" rIns="0" bIns="0">
            <a:spAutoFit/>
          </a:bodyPr>
          <a:lstStyle/>
          <a:p>
            <a:r>
              <a:rPr lang="ru-RU" sz="1300" b="1">
                <a:solidFill>
                  <a:srgbClr val="000000"/>
                </a:solidFill>
                <a:latin typeface="Calibri" pitchFamily="34" charset="0"/>
              </a:rPr>
              <a:t>5,5</a:t>
            </a:r>
            <a:endParaRPr lang="ru-RU" b="1"/>
          </a:p>
        </p:txBody>
      </p:sp>
      <p:sp>
        <p:nvSpPr>
          <p:cNvPr id="19537" name="Rectangle 80"/>
          <p:cNvSpPr>
            <a:spLocks noChangeArrowheads="1"/>
          </p:cNvSpPr>
          <p:nvPr/>
        </p:nvSpPr>
        <p:spPr bwMode="auto">
          <a:xfrm>
            <a:off x="4732338" y="3617913"/>
            <a:ext cx="212725" cy="200025"/>
          </a:xfrm>
          <a:prstGeom prst="rect">
            <a:avLst/>
          </a:prstGeom>
          <a:noFill/>
          <a:ln w="9525">
            <a:noFill/>
            <a:miter lim="800000"/>
            <a:headEnd/>
            <a:tailEnd/>
          </a:ln>
        </p:spPr>
        <p:txBody>
          <a:bodyPr wrap="none" lIns="0" tIns="0" rIns="0" bIns="0">
            <a:spAutoFit/>
          </a:bodyPr>
          <a:lstStyle/>
          <a:p>
            <a:r>
              <a:rPr lang="ru-RU" sz="1300" b="1">
                <a:solidFill>
                  <a:srgbClr val="000000"/>
                </a:solidFill>
                <a:latin typeface="Calibri" pitchFamily="34" charset="0"/>
              </a:rPr>
              <a:t>5,6</a:t>
            </a:r>
            <a:endParaRPr lang="ru-RU" b="1"/>
          </a:p>
        </p:txBody>
      </p:sp>
      <p:sp>
        <p:nvSpPr>
          <p:cNvPr id="19538" name="Rectangle 81"/>
          <p:cNvSpPr>
            <a:spLocks noChangeArrowheads="1"/>
          </p:cNvSpPr>
          <p:nvPr/>
        </p:nvSpPr>
        <p:spPr bwMode="auto">
          <a:xfrm>
            <a:off x="4787900" y="3351213"/>
            <a:ext cx="212725" cy="200025"/>
          </a:xfrm>
          <a:prstGeom prst="rect">
            <a:avLst/>
          </a:prstGeom>
          <a:noFill/>
          <a:ln w="9525">
            <a:noFill/>
            <a:miter lim="800000"/>
            <a:headEnd/>
            <a:tailEnd/>
          </a:ln>
        </p:spPr>
        <p:txBody>
          <a:bodyPr wrap="none" lIns="0" tIns="0" rIns="0" bIns="0">
            <a:spAutoFit/>
          </a:bodyPr>
          <a:lstStyle/>
          <a:p>
            <a:r>
              <a:rPr lang="ru-RU" sz="1300" b="1">
                <a:solidFill>
                  <a:srgbClr val="000000"/>
                </a:solidFill>
                <a:latin typeface="Calibri" pitchFamily="34" charset="0"/>
              </a:rPr>
              <a:t>6,2</a:t>
            </a:r>
            <a:endParaRPr lang="ru-RU" b="1"/>
          </a:p>
        </p:txBody>
      </p:sp>
      <p:sp>
        <p:nvSpPr>
          <p:cNvPr id="19539" name="Rectangle 82"/>
          <p:cNvSpPr>
            <a:spLocks noChangeArrowheads="1"/>
          </p:cNvSpPr>
          <p:nvPr/>
        </p:nvSpPr>
        <p:spPr bwMode="auto">
          <a:xfrm>
            <a:off x="5032375" y="3084513"/>
            <a:ext cx="212725" cy="200025"/>
          </a:xfrm>
          <a:prstGeom prst="rect">
            <a:avLst/>
          </a:prstGeom>
          <a:noFill/>
          <a:ln w="9525">
            <a:noFill/>
            <a:miter lim="800000"/>
            <a:headEnd/>
            <a:tailEnd/>
          </a:ln>
        </p:spPr>
        <p:txBody>
          <a:bodyPr wrap="none" lIns="0" tIns="0" rIns="0" bIns="0">
            <a:spAutoFit/>
          </a:bodyPr>
          <a:lstStyle/>
          <a:p>
            <a:r>
              <a:rPr lang="ru-RU" sz="1300" b="1">
                <a:solidFill>
                  <a:srgbClr val="000000"/>
                </a:solidFill>
                <a:latin typeface="Calibri" pitchFamily="34" charset="0"/>
              </a:rPr>
              <a:t>9,2</a:t>
            </a:r>
            <a:endParaRPr lang="ru-RU" b="1"/>
          </a:p>
        </p:txBody>
      </p:sp>
      <p:sp>
        <p:nvSpPr>
          <p:cNvPr id="19540" name="Rectangle 83"/>
          <p:cNvSpPr>
            <a:spLocks noChangeArrowheads="1"/>
          </p:cNvSpPr>
          <p:nvPr/>
        </p:nvSpPr>
        <p:spPr bwMode="auto">
          <a:xfrm>
            <a:off x="5354638" y="2817813"/>
            <a:ext cx="169862" cy="200025"/>
          </a:xfrm>
          <a:prstGeom prst="rect">
            <a:avLst/>
          </a:prstGeom>
          <a:noFill/>
          <a:ln w="9525">
            <a:noFill/>
            <a:miter lim="800000"/>
            <a:headEnd/>
            <a:tailEnd/>
          </a:ln>
        </p:spPr>
        <p:txBody>
          <a:bodyPr wrap="none" lIns="0" tIns="0" rIns="0" bIns="0">
            <a:spAutoFit/>
          </a:bodyPr>
          <a:lstStyle/>
          <a:p>
            <a:r>
              <a:rPr lang="ru-RU" sz="1300" b="1">
                <a:solidFill>
                  <a:srgbClr val="000000"/>
                </a:solidFill>
                <a:latin typeface="Calibri" pitchFamily="34" charset="0"/>
              </a:rPr>
              <a:t>13</a:t>
            </a:r>
            <a:endParaRPr lang="ru-RU" b="1"/>
          </a:p>
        </p:txBody>
      </p:sp>
      <p:sp>
        <p:nvSpPr>
          <p:cNvPr id="19541" name="Rectangle 84"/>
          <p:cNvSpPr>
            <a:spLocks noChangeArrowheads="1"/>
          </p:cNvSpPr>
          <p:nvPr/>
        </p:nvSpPr>
        <p:spPr bwMode="auto">
          <a:xfrm>
            <a:off x="6319838" y="2552700"/>
            <a:ext cx="298450" cy="200025"/>
          </a:xfrm>
          <a:prstGeom prst="rect">
            <a:avLst/>
          </a:prstGeom>
          <a:noFill/>
          <a:ln w="9525">
            <a:noFill/>
            <a:miter lim="800000"/>
            <a:headEnd/>
            <a:tailEnd/>
          </a:ln>
        </p:spPr>
        <p:txBody>
          <a:bodyPr wrap="none" lIns="0" tIns="0" rIns="0" bIns="0">
            <a:spAutoFit/>
          </a:bodyPr>
          <a:lstStyle/>
          <a:p>
            <a:r>
              <a:rPr lang="ru-RU" sz="1300" b="1">
                <a:solidFill>
                  <a:srgbClr val="000000"/>
                </a:solidFill>
                <a:latin typeface="Calibri" pitchFamily="34" charset="0"/>
              </a:rPr>
              <a:t>24,4</a:t>
            </a:r>
            <a:endParaRPr lang="ru-RU" b="1"/>
          </a:p>
        </p:txBody>
      </p:sp>
      <p:sp>
        <p:nvSpPr>
          <p:cNvPr id="19542" name="Rectangle 85"/>
          <p:cNvSpPr>
            <a:spLocks noChangeArrowheads="1"/>
          </p:cNvSpPr>
          <p:nvPr/>
        </p:nvSpPr>
        <p:spPr bwMode="auto">
          <a:xfrm>
            <a:off x="7173913" y="2286000"/>
            <a:ext cx="298450" cy="200025"/>
          </a:xfrm>
          <a:prstGeom prst="rect">
            <a:avLst/>
          </a:prstGeom>
          <a:noFill/>
          <a:ln w="9525">
            <a:noFill/>
            <a:miter lim="800000"/>
            <a:headEnd/>
            <a:tailEnd/>
          </a:ln>
        </p:spPr>
        <p:txBody>
          <a:bodyPr wrap="none" lIns="0" tIns="0" rIns="0" bIns="0">
            <a:spAutoFit/>
          </a:bodyPr>
          <a:lstStyle/>
          <a:p>
            <a:r>
              <a:rPr lang="ru-RU" sz="1300" b="1">
                <a:solidFill>
                  <a:srgbClr val="000000"/>
                </a:solidFill>
                <a:latin typeface="Calibri" pitchFamily="34" charset="0"/>
              </a:rPr>
              <a:t>34,5</a:t>
            </a:r>
            <a:endParaRPr lang="ru-RU" b="1"/>
          </a:p>
        </p:txBody>
      </p:sp>
      <p:sp>
        <p:nvSpPr>
          <p:cNvPr id="19543" name="Rectangle 86"/>
          <p:cNvSpPr>
            <a:spLocks noChangeArrowheads="1"/>
          </p:cNvSpPr>
          <p:nvPr/>
        </p:nvSpPr>
        <p:spPr bwMode="auto">
          <a:xfrm>
            <a:off x="4643438" y="6002338"/>
            <a:ext cx="420687" cy="200025"/>
          </a:xfrm>
          <a:prstGeom prst="rect">
            <a:avLst/>
          </a:prstGeom>
          <a:noFill/>
          <a:ln w="9525">
            <a:noFill/>
            <a:miter lim="800000"/>
            <a:headEnd/>
            <a:tailEnd/>
          </a:ln>
        </p:spPr>
        <p:txBody>
          <a:bodyPr wrap="none" lIns="0" tIns="0" rIns="0" bIns="0">
            <a:spAutoFit/>
          </a:bodyPr>
          <a:lstStyle/>
          <a:p>
            <a:r>
              <a:rPr lang="ru-RU" sz="1300">
                <a:solidFill>
                  <a:srgbClr val="000000"/>
                </a:solidFill>
                <a:latin typeface="Calibri" pitchFamily="34" charset="0"/>
              </a:rPr>
              <a:t>Онега</a:t>
            </a:r>
            <a:endParaRPr lang="ru-RU"/>
          </a:p>
        </p:txBody>
      </p:sp>
      <p:sp>
        <p:nvSpPr>
          <p:cNvPr id="19544" name="Rectangle 87"/>
          <p:cNvSpPr>
            <a:spLocks noChangeArrowheads="1"/>
          </p:cNvSpPr>
          <p:nvPr/>
        </p:nvSpPr>
        <p:spPr bwMode="auto">
          <a:xfrm>
            <a:off x="4632325" y="5737225"/>
            <a:ext cx="482600" cy="200025"/>
          </a:xfrm>
          <a:prstGeom prst="rect">
            <a:avLst/>
          </a:prstGeom>
          <a:noFill/>
          <a:ln w="9525">
            <a:noFill/>
            <a:miter lim="800000"/>
            <a:headEnd/>
            <a:tailEnd/>
          </a:ln>
        </p:spPr>
        <p:txBody>
          <a:bodyPr wrap="none" lIns="0" tIns="0" rIns="0" bIns="0">
            <a:spAutoFit/>
          </a:bodyPr>
          <a:lstStyle/>
          <a:p>
            <a:r>
              <a:rPr lang="ru-RU" sz="1300">
                <a:solidFill>
                  <a:srgbClr val="000000"/>
                </a:solidFill>
                <a:latin typeface="Calibri" pitchFamily="34" charset="0"/>
              </a:rPr>
              <a:t>Вельск</a:t>
            </a:r>
            <a:endParaRPr lang="ru-RU"/>
          </a:p>
        </p:txBody>
      </p:sp>
      <p:sp>
        <p:nvSpPr>
          <p:cNvPr id="19545" name="Rectangle 88"/>
          <p:cNvSpPr>
            <a:spLocks noChangeArrowheads="1"/>
          </p:cNvSpPr>
          <p:nvPr/>
        </p:nvSpPr>
        <p:spPr bwMode="auto">
          <a:xfrm>
            <a:off x="4654550" y="5470525"/>
            <a:ext cx="593725" cy="200025"/>
          </a:xfrm>
          <a:prstGeom prst="rect">
            <a:avLst/>
          </a:prstGeom>
          <a:noFill/>
          <a:ln w="9525">
            <a:noFill/>
            <a:miter lim="800000"/>
            <a:headEnd/>
            <a:tailEnd/>
          </a:ln>
        </p:spPr>
        <p:txBody>
          <a:bodyPr wrap="none" lIns="0" tIns="0" rIns="0" bIns="0">
            <a:spAutoFit/>
          </a:bodyPr>
          <a:lstStyle/>
          <a:p>
            <a:r>
              <a:rPr lang="ru-RU" sz="1300">
                <a:solidFill>
                  <a:srgbClr val="000000"/>
                </a:solidFill>
                <a:latin typeface="Calibri" pitchFamily="34" charset="0"/>
              </a:rPr>
              <a:t>Плесецк</a:t>
            </a:r>
            <a:endParaRPr lang="ru-RU"/>
          </a:p>
        </p:txBody>
      </p:sp>
      <p:sp>
        <p:nvSpPr>
          <p:cNvPr id="19546" name="Rectangle 89"/>
          <p:cNvSpPr>
            <a:spLocks noChangeArrowheads="1"/>
          </p:cNvSpPr>
          <p:nvPr/>
        </p:nvSpPr>
        <p:spPr bwMode="auto">
          <a:xfrm>
            <a:off x="4654550" y="5203825"/>
            <a:ext cx="611188" cy="200025"/>
          </a:xfrm>
          <a:prstGeom prst="rect">
            <a:avLst/>
          </a:prstGeom>
          <a:noFill/>
          <a:ln w="9525">
            <a:noFill/>
            <a:miter lim="800000"/>
            <a:headEnd/>
            <a:tailEnd/>
          </a:ln>
        </p:spPr>
        <p:txBody>
          <a:bodyPr wrap="none" lIns="0" tIns="0" rIns="0" bIns="0">
            <a:spAutoFit/>
          </a:bodyPr>
          <a:lstStyle/>
          <a:p>
            <a:r>
              <a:rPr lang="ru-RU" sz="1300">
                <a:solidFill>
                  <a:srgbClr val="000000"/>
                </a:solidFill>
                <a:latin typeface="Calibri" pitchFamily="34" charset="0"/>
              </a:rPr>
              <a:t>Мирный</a:t>
            </a:r>
            <a:endParaRPr lang="ru-RU"/>
          </a:p>
        </p:txBody>
      </p:sp>
      <p:sp>
        <p:nvSpPr>
          <p:cNvPr id="19547" name="Rectangle 90"/>
          <p:cNvSpPr>
            <a:spLocks noChangeArrowheads="1"/>
          </p:cNvSpPr>
          <p:nvPr/>
        </p:nvSpPr>
        <p:spPr bwMode="auto">
          <a:xfrm>
            <a:off x="4598988" y="4937125"/>
            <a:ext cx="644525" cy="200025"/>
          </a:xfrm>
          <a:prstGeom prst="rect">
            <a:avLst/>
          </a:prstGeom>
          <a:noFill/>
          <a:ln w="9525">
            <a:noFill/>
            <a:miter lim="800000"/>
            <a:headEnd/>
            <a:tailEnd/>
          </a:ln>
        </p:spPr>
        <p:txBody>
          <a:bodyPr wrap="none" lIns="0" tIns="0" rIns="0" bIns="0">
            <a:spAutoFit/>
          </a:bodyPr>
          <a:lstStyle/>
          <a:p>
            <a:r>
              <a:rPr lang="ru-RU" sz="1300">
                <a:solidFill>
                  <a:srgbClr val="000000"/>
                </a:solidFill>
                <a:latin typeface="Calibri" pitchFamily="34" charset="0"/>
              </a:rPr>
              <a:t>Няндома</a:t>
            </a:r>
            <a:endParaRPr lang="ru-RU"/>
          </a:p>
        </p:txBody>
      </p:sp>
      <p:sp>
        <p:nvSpPr>
          <p:cNvPr id="19548" name="Rectangle 91"/>
          <p:cNvSpPr>
            <a:spLocks noChangeArrowheads="1"/>
          </p:cNvSpPr>
          <p:nvPr/>
        </p:nvSpPr>
        <p:spPr bwMode="auto">
          <a:xfrm>
            <a:off x="4587875" y="4672013"/>
            <a:ext cx="736600" cy="200025"/>
          </a:xfrm>
          <a:prstGeom prst="rect">
            <a:avLst/>
          </a:prstGeom>
          <a:noFill/>
          <a:ln w="9525">
            <a:noFill/>
            <a:miter lim="800000"/>
            <a:headEnd/>
            <a:tailEnd/>
          </a:ln>
        </p:spPr>
        <p:txBody>
          <a:bodyPr wrap="none" lIns="0" tIns="0" rIns="0" bIns="0">
            <a:spAutoFit/>
          </a:bodyPr>
          <a:lstStyle/>
          <a:p>
            <a:r>
              <a:rPr lang="ru-RU" sz="1300">
                <a:solidFill>
                  <a:srgbClr val="000000"/>
                </a:solidFill>
                <a:latin typeface="Calibri" pitchFamily="34" charset="0"/>
              </a:rPr>
              <a:t>Каргополь</a:t>
            </a:r>
            <a:endParaRPr lang="ru-RU"/>
          </a:p>
        </p:txBody>
      </p:sp>
      <p:sp>
        <p:nvSpPr>
          <p:cNvPr id="19549" name="Rectangle 92"/>
          <p:cNvSpPr>
            <a:spLocks noChangeArrowheads="1"/>
          </p:cNvSpPr>
          <p:nvPr/>
        </p:nvSpPr>
        <p:spPr bwMode="auto">
          <a:xfrm>
            <a:off x="4610100" y="4405313"/>
            <a:ext cx="649288" cy="200025"/>
          </a:xfrm>
          <a:prstGeom prst="rect">
            <a:avLst/>
          </a:prstGeom>
          <a:noFill/>
          <a:ln w="9525">
            <a:noFill/>
            <a:miter lim="800000"/>
            <a:headEnd/>
            <a:tailEnd/>
          </a:ln>
        </p:spPr>
        <p:txBody>
          <a:bodyPr wrap="none" lIns="0" tIns="0" rIns="0" bIns="0">
            <a:spAutoFit/>
          </a:bodyPr>
          <a:lstStyle/>
          <a:p>
            <a:r>
              <a:rPr lang="ru-RU" sz="1300">
                <a:solidFill>
                  <a:srgbClr val="000000"/>
                </a:solidFill>
                <a:latin typeface="Calibri" pitchFamily="34" charset="0"/>
              </a:rPr>
              <a:t>Коряжма</a:t>
            </a:r>
            <a:endParaRPr lang="ru-RU"/>
          </a:p>
        </p:txBody>
      </p:sp>
      <p:sp>
        <p:nvSpPr>
          <p:cNvPr id="19550" name="Rectangle 93"/>
          <p:cNvSpPr>
            <a:spLocks noChangeArrowheads="1"/>
          </p:cNvSpPr>
          <p:nvPr/>
        </p:nvSpPr>
        <p:spPr bwMode="auto">
          <a:xfrm>
            <a:off x="4654550" y="4138613"/>
            <a:ext cx="468313" cy="200025"/>
          </a:xfrm>
          <a:prstGeom prst="rect">
            <a:avLst/>
          </a:prstGeom>
          <a:noFill/>
          <a:ln w="9525">
            <a:noFill/>
            <a:miter lim="800000"/>
            <a:headEnd/>
            <a:tailEnd/>
          </a:ln>
        </p:spPr>
        <p:txBody>
          <a:bodyPr wrap="none" lIns="0" tIns="0" rIns="0" bIns="0">
            <a:spAutoFit/>
          </a:bodyPr>
          <a:lstStyle/>
          <a:p>
            <a:r>
              <a:rPr lang="ru-RU" sz="1300">
                <a:solidFill>
                  <a:srgbClr val="000000"/>
                </a:solidFill>
                <a:latin typeface="Calibri" pitchFamily="34" charset="0"/>
              </a:rPr>
              <a:t>Котлас</a:t>
            </a:r>
            <a:endParaRPr lang="ru-RU"/>
          </a:p>
        </p:txBody>
      </p:sp>
      <p:sp>
        <p:nvSpPr>
          <p:cNvPr id="19551" name="Rectangle 94"/>
          <p:cNvSpPr>
            <a:spLocks noChangeArrowheads="1"/>
          </p:cNvSpPr>
          <p:nvPr/>
        </p:nvSpPr>
        <p:spPr bwMode="auto">
          <a:xfrm>
            <a:off x="5076825" y="3871913"/>
            <a:ext cx="571500" cy="200025"/>
          </a:xfrm>
          <a:prstGeom prst="rect">
            <a:avLst/>
          </a:prstGeom>
          <a:noFill/>
          <a:ln w="9525">
            <a:noFill/>
            <a:miter lim="800000"/>
            <a:headEnd/>
            <a:tailEnd/>
          </a:ln>
        </p:spPr>
        <p:txBody>
          <a:bodyPr wrap="none" lIns="0" tIns="0" rIns="0" bIns="0">
            <a:spAutoFit/>
          </a:bodyPr>
          <a:lstStyle/>
          <a:p>
            <a:r>
              <a:rPr lang="ru-RU" sz="1300">
                <a:solidFill>
                  <a:srgbClr val="000000"/>
                </a:solidFill>
                <a:latin typeface="Calibri" pitchFamily="34" charset="0"/>
              </a:rPr>
              <a:t>Вологда</a:t>
            </a:r>
            <a:endParaRPr lang="ru-RU"/>
          </a:p>
        </p:txBody>
      </p:sp>
      <p:sp>
        <p:nvSpPr>
          <p:cNvPr id="19552" name="Rectangle 95"/>
          <p:cNvSpPr>
            <a:spLocks noChangeArrowheads="1"/>
          </p:cNvSpPr>
          <p:nvPr/>
        </p:nvSpPr>
        <p:spPr bwMode="auto">
          <a:xfrm>
            <a:off x="5076825" y="3606800"/>
            <a:ext cx="538163" cy="200025"/>
          </a:xfrm>
          <a:prstGeom prst="rect">
            <a:avLst/>
          </a:prstGeom>
          <a:noFill/>
          <a:ln w="9525">
            <a:noFill/>
            <a:miter lim="800000"/>
            <a:headEnd/>
            <a:tailEnd/>
          </a:ln>
        </p:spPr>
        <p:txBody>
          <a:bodyPr wrap="none" lIns="0" tIns="0" rIns="0" bIns="0">
            <a:spAutoFit/>
          </a:bodyPr>
          <a:lstStyle/>
          <a:p>
            <a:r>
              <a:rPr lang="ru-RU" sz="1300">
                <a:solidFill>
                  <a:srgbClr val="000000"/>
                </a:solidFill>
                <a:latin typeface="Calibri" pitchFamily="34" charset="0"/>
              </a:rPr>
              <a:t>Москва</a:t>
            </a:r>
            <a:endParaRPr lang="ru-RU"/>
          </a:p>
        </p:txBody>
      </p:sp>
      <p:sp>
        <p:nvSpPr>
          <p:cNvPr id="19553" name="Rectangle 96"/>
          <p:cNvSpPr>
            <a:spLocks noChangeArrowheads="1"/>
          </p:cNvSpPr>
          <p:nvPr/>
        </p:nvSpPr>
        <p:spPr bwMode="auto">
          <a:xfrm>
            <a:off x="5110163" y="3340100"/>
            <a:ext cx="1006475" cy="200025"/>
          </a:xfrm>
          <a:prstGeom prst="rect">
            <a:avLst/>
          </a:prstGeom>
          <a:noFill/>
          <a:ln w="9525">
            <a:noFill/>
            <a:miter lim="800000"/>
            <a:headEnd/>
            <a:tailEnd/>
          </a:ln>
        </p:spPr>
        <p:txBody>
          <a:bodyPr wrap="none" lIns="0" tIns="0" rIns="0" bIns="0">
            <a:spAutoFit/>
          </a:bodyPr>
          <a:lstStyle/>
          <a:p>
            <a:r>
              <a:rPr lang="ru-RU" sz="1300">
                <a:solidFill>
                  <a:srgbClr val="000000"/>
                </a:solidFill>
                <a:latin typeface="Calibri" pitchFamily="34" charset="0"/>
              </a:rPr>
              <a:t>Северодвинск</a:t>
            </a:r>
            <a:endParaRPr lang="ru-RU"/>
          </a:p>
        </p:txBody>
      </p:sp>
      <p:sp>
        <p:nvSpPr>
          <p:cNvPr id="19554" name="Rectangle 97"/>
          <p:cNvSpPr>
            <a:spLocks noChangeArrowheads="1"/>
          </p:cNvSpPr>
          <p:nvPr/>
        </p:nvSpPr>
        <p:spPr bwMode="auto">
          <a:xfrm>
            <a:off x="5376863" y="3073400"/>
            <a:ext cx="747712" cy="200025"/>
          </a:xfrm>
          <a:prstGeom prst="rect">
            <a:avLst/>
          </a:prstGeom>
          <a:noFill/>
          <a:ln w="9525">
            <a:noFill/>
            <a:miter lim="800000"/>
            <a:headEnd/>
            <a:tailEnd/>
          </a:ln>
        </p:spPr>
        <p:txBody>
          <a:bodyPr wrap="none" lIns="0" tIns="0" rIns="0" bIns="0">
            <a:spAutoFit/>
          </a:bodyPr>
          <a:lstStyle/>
          <a:p>
            <a:r>
              <a:rPr lang="ru-RU" sz="1300">
                <a:solidFill>
                  <a:srgbClr val="000000"/>
                </a:solidFill>
                <a:latin typeface="Calibri" pitchFamily="34" charset="0"/>
              </a:rPr>
              <a:t>Ярославль</a:t>
            </a:r>
            <a:endParaRPr lang="ru-RU"/>
          </a:p>
        </p:txBody>
      </p:sp>
      <p:sp>
        <p:nvSpPr>
          <p:cNvPr id="19555" name="Rectangle 98"/>
          <p:cNvSpPr>
            <a:spLocks noChangeArrowheads="1"/>
          </p:cNvSpPr>
          <p:nvPr/>
        </p:nvSpPr>
        <p:spPr bwMode="auto">
          <a:xfrm>
            <a:off x="5664200" y="2806700"/>
            <a:ext cx="1136650" cy="200025"/>
          </a:xfrm>
          <a:prstGeom prst="rect">
            <a:avLst/>
          </a:prstGeom>
          <a:noFill/>
          <a:ln w="9525">
            <a:noFill/>
            <a:miter lim="800000"/>
            <a:headEnd/>
            <a:tailEnd/>
          </a:ln>
        </p:spPr>
        <p:txBody>
          <a:bodyPr wrap="none" lIns="0" tIns="0" rIns="0" bIns="0">
            <a:spAutoFit/>
          </a:bodyPr>
          <a:lstStyle/>
          <a:p>
            <a:r>
              <a:rPr lang="ru-RU" sz="1300">
                <a:solidFill>
                  <a:srgbClr val="000000"/>
                </a:solidFill>
                <a:latin typeface="Calibri" pitchFamily="34" charset="0"/>
              </a:rPr>
              <a:t>не определился</a:t>
            </a:r>
            <a:endParaRPr lang="ru-RU"/>
          </a:p>
        </p:txBody>
      </p:sp>
      <p:sp>
        <p:nvSpPr>
          <p:cNvPr id="19556" name="Rectangle 99"/>
          <p:cNvSpPr>
            <a:spLocks noChangeArrowheads="1"/>
          </p:cNvSpPr>
          <p:nvPr/>
        </p:nvSpPr>
        <p:spPr bwMode="auto">
          <a:xfrm>
            <a:off x="6796088" y="2541588"/>
            <a:ext cx="1179512" cy="200025"/>
          </a:xfrm>
          <a:prstGeom prst="rect">
            <a:avLst/>
          </a:prstGeom>
          <a:noFill/>
          <a:ln w="9525">
            <a:noFill/>
            <a:miter lim="800000"/>
            <a:headEnd/>
            <a:tailEnd/>
          </a:ln>
        </p:spPr>
        <p:txBody>
          <a:bodyPr wrap="none" lIns="0" tIns="0" rIns="0" bIns="0">
            <a:spAutoFit/>
          </a:bodyPr>
          <a:lstStyle/>
          <a:p>
            <a:r>
              <a:rPr lang="ru-RU" sz="1300">
                <a:solidFill>
                  <a:srgbClr val="000000"/>
                </a:solidFill>
                <a:latin typeface="Calibri" pitchFamily="34" charset="0"/>
              </a:rPr>
              <a:t>Санкт-Петербург</a:t>
            </a:r>
            <a:endParaRPr lang="ru-RU"/>
          </a:p>
        </p:txBody>
      </p:sp>
      <p:sp>
        <p:nvSpPr>
          <p:cNvPr id="19557" name="Rectangle 100"/>
          <p:cNvSpPr>
            <a:spLocks noChangeArrowheads="1"/>
          </p:cNvSpPr>
          <p:nvPr/>
        </p:nvSpPr>
        <p:spPr bwMode="auto">
          <a:xfrm>
            <a:off x="7594600" y="2274888"/>
            <a:ext cx="873125" cy="200025"/>
          </a:xfrm>
          <a:prstGeom prst="rect">
            <a:avLst/>
          </a:prstGeom>
          <a:noFill/>
          <a:ln w="9525">
            <a:noFill/>
            <a:miter lim="800000"/>
            <a:headEnd/>
            <a:tailEnd/>
          </a:ln>
        </p:spPr>
        <p:txBody>
          <a:bodyPr wrap="none" lIns="0" tIns="0" rIns="0" bIns="0">
            <a:spAutoFit/>
          </a:bodyPr>
          <a:lstStyle/>
          <a:p>
            <a:r>
              <a:rPr lang="ru-RU" sz="1300">
                <a:solidFill>
                  <a:srgbClr val="000000"/>
                </a:solidFill>
                <a:latin typeface="Calibri" pitchFamily="34" charset="0"/>
              </a:rPr>
              <a:t>Архангельск</a:t>
            </a:r>
            <a:endParaRPr lang="ru-RU"/>
          </a:p>
        </p:txBody>
      </p:sp>
      <p:sp>
        <p:nvSpPr>
          <p:cNvPr id="19558" name="Прямоугольник 199"/>
          <p:cNvSpPr>
            <a:spLocks noChangeArrowheads="1"/>
          </p:cNvSpPr>
          <p:nvPr/>
        </p:nvSpPr>
        <p:spPr bwMode="auto">
          <a:xfrm>
            <a:off x="6184900" y="5006975"/>
            <a:ext cx="2574925" cy="304800"/>
          </a:xfrm>
          <a:prstGeom prst="rect">
            <a:avLst/>
          </a:prstGeom>
          <a:noFill/>
          <a:ln w="9525">
            <a:noFill/>
            <a:miter lim="800000"/>
            <a:headEnd/>
            <a:tailEnd/>
          </a:ln>
        </p:spPr>
        <p:txBody>
          <a:bodyPr>
            <a:spAutoFit/>
          </a:bodyPr>
          <a:lstStyle/>
          <a:p>
            <a:r>
              <a:rPr lang="ru-RU" sz="1400" i="1"/>
              <a:t> </a:t>
            </a:r>
          </a:p>
        </p:txBody>
      </p:sp>
      <p:sp>
        <p:nvSpPr>
          <p:cNvPr id="201" name="Rectangle 2"/>
          <p:cNvSpPr txBox="1">
            <a:spLocks noChangeArrowheads="1"/>
          </p:cNvSpPr>
          <p:nvPr/>
        </p:nvSpPr>
        <p:spPr>
          <a:xfrm>
            <a:off x="503238" y="534988"/>
            <a:ext cx="539750" cy="539750"/>
          </a:xfrm>
          <a:prstGeom prst="rect">
            <a:avLst/>
          </a:prstGeom>
          <a:solidFill>
            <a:schemeClr val="accent6">
              <a:lumMod val="75000"/>
            </a:schemeClr>
          </a:solidFill>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2400" b="1" dirty="0" smtClean="0">
                <a:solidFill>
                  <a:schemeClr val="bg1"/>
                </a:solidFill>
              </a:rPr>
              <a:t>1</a:t>
            </a:r>
            <a:endParaRPr lang="ru-RU" sz="2400" b="1"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txBox="1">
            <a:spLocks noChangeArrowheads="1"/>
          </p:cNvSpPr>
          <p:nvPr/>
        </p:nvSpPr>
        <p:spPr bwMode="auto">
          <a:xfrm>
            <a:off x="1042988" y="534988"/>
            <a:ext cx="7561262" cy="539750"/>
          </a:xfrm>
          <a:prstGeom prst="rect">
            <a:avLst/>
          </a:prstGeom>
          <a:noFill/>
          <a:ln w="9525">
            <a:noFill/>
            <a:miter lim="800000"/>
            <a:headEnd/>
            <a:tailEnd/>
          </a:ln>
        </p:spPr>
        <p:txBody>
          <a:bodyPr anchor="ctr"/>
          <a:lstStyle/>
          <a:p>
            <a:r>
              <a:rPr lang="ru-RU" sz="2400">
                <a:latin typeface="Calibri" pitchFamily="34" charset="0"/>
              </a:rPr>
              <a:t>Организация исследований. </a:t>
            </a:r>
            <a:r>
              <a:rPr lang="ru-RU" sz="2400" b="1">
                <a:latin typeface="Calibri" pitchFamily="34" charset="0"/>
              </a:rPr>
              <a:t>Ожидаемые результаты</a:t>
            </a:r>
          </a:p>
        </p:txBody>
      </p:sp>
      <p:pic>
        <p:nvPicPr>
          <p:cNvPr id="20482" name="Picture 5" descr="E:\!!Мероприятия2013\2013-12-25-Коллегия МОНАО\logo.png"/>
          <p:cNvPicPr>
            <a:picLocks noChangeAspect="1" noChangeArrowheads="1"/>
          </p:cNvPicPr>
          <p:nvPr/>
        </p:nvPicPr>
        <p:blipFill>
          <a:blip r:embed="rId2" cstate="print"/>
          <a:srcRect/>
          <a:stretch>
            <a:fillRect/>
          </a:stretch>
        </p:blipFill>
        <p:spPr bwMode="auto">
          <a:xfrm>
            <a:off x="3305175" y="6381750"/>
            <a:ext cx="2497138" cy="331788"/>
          </a:xfrm>
          <a:prstGeom prst="rect">
            <a:avLst/>
          </a:prstGeom>
          <a:noFill/>
          <a:ln w="9525">
            <a:noFill/>
            <a:miter lim="800000"/>
            <a:headEnd/>
            <a:tailEnd/>
          </a:ln>
        </p:spPr>
      </p:pic>
      <p:sp>
        <p:nvSpPr>
          <p:cNvPr id="34" name="Rectangle 2"/>
          <p:cNvSpPr txBox="1">
            <a:spLocks noChangeArrowheads="1"/>
          </p:cNvSpPr>
          <p:nvPr/>
        </p:nvSpPr>
        <p:spPr>
          <a:xfrm>
            <a:off x="503238" y="534988"/>
            <a:ext cx="539750" cy="539750"/>
          </a:xfrm>
          <a:prstGeom prst="rect">
            <a:avLst/>
          </a:prstGeom>
          <a:solidFill>
            <a:schemeClr val="accent6">
              <a:lumMod val="75000"/>
            </a:schemeClr>
          </a:solidFill>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2400" b="1" dirty="0" smtClean="0">
                <a:solidFill>
                  <a:schemeClr val="bg1"/>
                </a:solidFill>
              </a:rPr>
              <a:t>1</a:t>
            </a:r>
            <a:endParaRPr lang="ru-RU" sz="2400" b="1" dirty="0">
              <a:solidFill>
                <a:schemeClr val="bg1"/>
              </a:solidFill>
            </a:endParaRPr>
          </a:p>
        </p:txBody>
      </p:sp>
      <p:sp>
        <p:nvSpPr>
          <p:cNvPr id="20484" name="Rectangle 2"/>
          <p:cNvSpPr txBox="1">
            <a:spLocks noChangeArrowheads="1"/>
          </p:cNvSpPr>
          <p:nvPr/>
        </p:nvSpPr>
        <p:spPr bwMode="auto">
          <a:xfrm>
            <a:off x="2124075" y="1700213"/>
            <a:ext cx="6048375" cy="2233612"/>
          </a:xfrm>
          <a:prstGeom prst="rect">
            <a:avLst/>
          </a:prstGeom>
          <a:noFill/>
          <a:ln w="9525">
            <a:noFill/>
            <a:miter lim="800000"/>
            <a:headEnd/>
            <a:tailEnd/>
          </a:ln>
        </p:spPr>
        <p:txBody>
          <a:bodyPr/>
          <a:lstStyle/>
          <a:p>
            <a:r>
              <a:rPr lang="ru-RU">
                <a:latin typeface="Calibri" pitchFamily="34" charset="0"/>
              </a:rPr>
              <a:t>Создание единой платформы для ввода, обработки и анализа оперативной, аналитической и прогностической информации о профессиональном самоопределении выпускников Архангельской области.</a:t>
            </a:r>
          </a:p>
          <a:p>
            <a:endParaRPr lang="ru-RU">
              <a:latin typeface="Calibri" pitchFamily="34" charset="0"/>
            </a:endParaRPr>
          </a:p>
          <a:p>
            <a:r>
              <a:rPr lang="ru-RU">
                <a:latin typeface="Calibri" pitchFamily="34" charset="0"/>
              </a:rPr>
              <a:t>Систематизация информации по направлениям исследования.</a:t>
            </a:r>
          </a:p>
          <a:p>
            <a:endParaRPr lang="ru-RU">
              <a:latin typeface="Calibri" pitchFamily="34" charset="0"/>
            </a:endParaRPr>
          </a:p>
          <a:p>
            <a:endParaRPr lang="ru-RU">
              <a:latin typeface="Calibri" pitchFamily="34" charset="0"/>
            </a:endParaRPr>
          </a:p>
        </p:txBody>
      </p:sp>
      <p:sp>
        <p:nvSpPr>
          <p:cNvPr id="14" name="Rectangle 2"/>
          <p:cNvSpPr txBox="1">
            <a:spLocks noChangeArrowheads="1"/>
          </p:cNvSpPr>
          <p:nvPr/>
        </p:nvSpPr>
        <p:spPr>
          <a:xfrm>
            <a:off x="1835150" y="1798638"/>
            <a:ext cx="215900" cy="215900"/>
          </a:xfrm>
          <a:prstGeom prst="rect">
            <a:avLst/>
          </a:prstGeom>
          <a:solidFill>
            <a:schemeClr val="accent6">
              <a:lumMod val="75000"/>
            </a:schemeClr>
          </a:solidFill>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ru-RU" sz="2400" b="1" dirty="0" smtClean="0">
                <a:solidFill>
                  <a:schemeClr val="bg1"/>
                </a:solidFill>
              </a:rPr>
              <a:t> </a:t>
            </a:r>
            <a:endParaRPr lang="ru-RU" sz="2400" b="1" dirty="0">
              <a:solidFill>
                <a:schemeClr val="bg1"/>
              </a:solidFill>
            </a:endParaRPr>
          </a:p>
        </p:txBody>
      </p:sp>
      <p:sp>
        <p:nvSpPr>
          <p:cNvPr id="15" name="Rectangle 2"/>
          <p:cNvSpPr txBox="1">
            <a:spLocks noChangeArrowheads="1"/>
          </p:cNvSpPr>
          <p:nvPr/>
        </p:nvSpPr>
        <p:spPr>
          <a:xfrm>
            <a:off x="1835150" y="3141663"/>
            <a:ext cx="215900" cy="215900"/>
          </a:xfrm>
          <a:prstGeom prst="rect">
            <a:avLst/>
          </a:prstGeom>
          <a:solidFill>
            <a:schemeClr val="accent6">
              <a:lumMod val="75000"/>
            </a:schemeClr>
          </a:solidFill>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ru-RU" sz="2400" b="1" dirty="0" smtClean="0">
                <a:solidFill>
                  <a:schemeClr val="bg1"/>
                </a:solidFill>
              </a:rPr>
              <a:t> </a:t>
            </a:r>
            <a:endParaRPr lang="ru-RU" sz="2400" b="1"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txBox="1">
            <a:spLocks noChangeArrowheads="1"/>
          </p:cNvSpPr>
          <p:nvPr/>
        </p:nvSpPr>
        <p:spPr bwMode="auto">
          <a:xfrm>
            <a:off x="1042988" y="534988"/>
            <a:ext cx="7561262" cy="539750"/>
          </a:xfrm>
          <a:prstGeom prst="rect">
            <a:avLst/>
          </a:prstGeom>
          <a:noFill/>
          <a:ln w="9525">
            <a:noFill/>
            <a:miter lim="800000"/>
            <a:headEnd/>
            <a:tailEnd/>
          </a:ln>
        </p:spPr>
        <p:txBody>
          <a:bodyPr anchor="ctr"/>
          <a:lstStyle/>
          <a:p>
            <a:r>
              <a:rPr lang="ru-RU" sz="2400" b="1">
                <a:latin typeface="Calibri" pitchFamily="34" charset="0"/>
              </a:rPr>
              <a:t>Сопровождение по профессиональной ориентации</a:t>
            </a:r>
          </a:p>
        </p:txBody>
      </p:sp>
      <p:pic>
        <p:nvPicPr>
          <p:cNvPr id="21506" name="Picture 5" descr="E:\!!Мероприятия2013\2013-12-25-Коллегия МОНАО\logo.png"/>
          <p:cNvPicPr>
            <a:picLocks noChangeAspect="1" noChangeArrowheads="1"/>
          </p:cNvPicPr>
          <p:nvPr/>
        </p:nvPicPr>
        <p:blipFill>
          <a:blip r:embed="rId2" cstate="print"/>
          <a:srcRect/>
          <a:stretch>
            <a:fillRect/>
          </a:stretch>
        </p:blipFill>
        <p:spPr bwMode="auto">
          <a:xfrm>
            <a:off x="3305175" y="6381750"/>
            <a:ext cx="2497138" cy="331788"/>
          </a:xfrm>
          <a:prstGeom prst="rect">
            <a:avLst/>
          </a:prstGeom>
          <a:noFill/>
          <a:ln w="9525">
            <a:noFill/>
            <a:miter lim="800000"/>
            <a:headEnd/>
            <a:tailEnd/>
          </a:ln>
        </p:spPr>
      </p:pic>
      <p:sp>
        <p:nvSpPr>
          <p:cNvPr id="34" name="Rectangle 2"/>
          <p:cNvSpPr txBox="1">
            <a:spLocks noChangeArrowheads="1"/>
          </p:cNvSpPr>
          <p:nvPr/>
        </p:nvSpPr>
        <p:spPr>
          <a:xfrm>
            <a:off x="503238" y="534988"/>
            <a:ext cx="539750" cy="539750"/>
          </a:xfrm>
          <a:prstGeom prst="rect">
            <a:avLst/>
          </a:prstGeom>
          <a:solidFill>
            <a:schemeClr val="accent3">
              <a:lumMod val="75000"/>
            </a:schemeClr>
          </a:solidFill>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2400" b="1" dirty="0" smtClean="0">
                <a:solidFill>
                  <a:schemeClr val="bg1"/>
                </a:solidFill>
              </a:rPr>
              <a:t>2</a:t>
            </a:r>
            <a:endParaRPr lang="ru-RU" sz="2400" b="1" dirty="0">
              <a:solidFill>
                <a:schemeClr val="bg1"/>
              </a:solidFill>
            </a:endParaRPr>
          </a:p>
        </p:txBody>
      </p:sp>
      <p:sp>
        <p:nvSpPr>
          <p:cNvPr id="4" name="Oval 6"/>
          <p:cNvSpPr>
            <a:spLocks noChangeArrowheads="1"/>
          </p:cNvSpPr>
          <p:nvPr/>
        </p:nvSpPr>
        <p:spPr bwMode="auto">
          <a:xfrm>
            <a:off x="3867150" y="2551113"/>
            <a:ext cx="1039813" cy="1038225"/>
          </a:xfrm>
          <a:prstGeom prst="ellipse">
            <a:avLst/>
          </a:prstGeom>
          <a:solidFill>
            <a:schemeClr val="accent3">
              <a:lumMod val="75000"/>
              <a:alpha val="34000"/>
            </a:schemeClr>
          </a:solidFill>
          <a:ln w="5" cap="flat">
            <a:noFill/>
            <a:prstDash val="solid"/>
            <a:miter lim="800000"/>
            <a:headEnd/>
            <a:tailEnd/>
          </a:ln>
        </p:spPr>
        <p:txBody>
          <a:bodyPr/>
          <a:lstStyle/>
          <a:p>
            <a:pPr fontAlgn="auto">
              <a:spcBef>
                <a:spcPts val="0"/>
              </a:spcBef>
              <a:spcAft>
                <a:spcPts val="0"/>
              </a:spcAft>
              <a:defRPr/>
            </a:pPr>
            <a:endParaRPr lang="ru-RU">
              <a:latin typeface="+mn-lt"/>
              <a:cs typeface="+mn-cs"/>
            </a:endParaRPr>
          </a:p>
        </p:txBody>
      </p:sp>
      <p:sp>
        <p:nvSpPr>
          <p:cNvPr id="5" name="Freeform 7"/>
          <p:cNvSpPr>
            <a:spLocks/>
          </p:cNvSpPr>
          <p:nvPr/>
        </p:nvSpPr>
        <p:spPr bwMode="auto">
          <a:xfrm>
            <a:off x="3470275" y="2609850"/>
            <a:ext cx="1165225" cy="1163638"/>
          </a:xfrm>
          <a:custGeom>
            <a:avLst/>
            <a:gdLst>
              <a:gd name="T0" fmla="*/ 628 w 2942"/>
              <a:gd name="T1" fmla="*/ 466 h 2943"/>
              <a:gd name="T2" fmla="*/ 2476 w 2942"/>
              <a:gd name="T3" fmla="*/ 628 h 2943"/>
              <a:gd name="T4" fmla="*/ 2315 w 2942"/>
              <a:gd name="T5" fmla="*/ 2477 h 2943"/>
              <a:gd name="T6" fmla="*/ 466 w 2942"/>
              <a:gd name="T7" fmla="*/ 2315 h 2943"/>
              <a:gd name="T8" fmla="*/ 628 w 2942"/>
              <a:gd name="T9" fmla="*/ 466 h 2943"/>
            </a:gdLst>
            <a:ahLst/>
            <a:cxnLst>
              <a:cxn ang="0">
                <a:pos x="T0" y="T1"/>
              </a:cxn>
              <a:cxn ang="0">
                <a:pos x="T2" y="T3"/>
              </a:cxn>
              <a:cxn ang="0">
                <a:pos x="T4" y="T5"/>
              </a:cxn>
              <a:cxn ang="0">
                <a:pos x="T6" y="T7"/>
              </a:cxn>
              <a:cxn ang="0">
                <a:pos x="T8" y="T9"/>
              </a:cxn>
            </a:cxnLst>
            <a:rect l="0" t="0" r="r" b="b"/>
            <a:pathLst>
              <a:path w="2942" h="2943">
                <a:moveTo>
                  <a:pt x="628" y="466"/>
                </a:moveTo>
                <a:cubicBezTo>
                  <a:pt x="1183" y="0"/>
                  <a:pt x="2011" y="73"/>
                  <a:pt x="2476" y="628"/>
                </a:cubicBezTo>
                <a:cubicBezTo>
                  <a:pt x="2942" y="1183"/>
                  <a:pt x="2870" y="2011"/>
                  <a:pt x="2315" y="2477"/>
                </a:cubicBezTo>
                <a:cubicBezTo>
                  <a:pt x="1759" y="2943"/>
                  <a:pt x="932" y="2870"/>
                  <a:pt x="466" y="2315"/>
                </a:cubicBezTo>
                <a:cubicBezTo>
                  <a:pt x="0" y="1760"/>
                  <a:pt x="72" y="932"/>
                  <a:pt x="628" y="466"/>
                </a:cubicBezTo>
                <a:close/>
              </a:path>
            </a:pathLst>
          </a:custGeom>
          <a:solidFill>
            <a:schemeClr val="accent3">
              <a:lumMod val="75000"/>
              <a:alpha val="34000"/>
            </a:schemeClr>
          </a:solidFill>
          <a:ln w="5" cap="flat">
            <a:noFill/>
            <a:prstDash val="solid"/>
            <a:miter lim="800000"/>
            <a:headEnd/>
            <a:tailEnd/>
          </a:ln>
        </p:spPr>
        <p:txBody>
          <a:bodyPr/>
          <a:lstStyle/>
          <a:p>
            <a:pPr fontAlgn="auto">
              <a:spcBef>
                <a:spcPts val="0"/>
              </a:spcBef>
              <a:spcAft>
                <a:spcPts val="0"/>
              </a:spcAft>
              <a:defRPr/>
            </a:pPr>
            <a:endParaRPr lang="ru-RU">
              <a:latin typeface="+mn-lt"/>
              <a:cs typeface="+mn-cs"/>
            </a:endParaRPr>
          </a:p>
        </p:txBody>
      </p:sp>
      <p:sp>
        <p:nvSpPr>
          <p:cNvPr id="6" name="Freeform 8"/>
          <p:cNvSpPr>
            <a:spLocks/>
          </p:cNvSpPr>
          <p:nvPr/>
        </p:nvSpPr>
        <p:spPr bwMode="auto">
          <a:xfrm>
            <a:off x="3314700" y="2938463"/>
            <a:ext cx="1122363" cy="1120775"/>
          </a:xfrm>
          <a:custGeom>
            <a:avLst/>
            <a:gdLst>
              <a:gd name="T0" fmla="*/ 126 w 2837"/>
              <a:gd name="T1" fmla="*/ 1190 h 2836"/>
              <a:gd name="T2" fmla="*/ 1646 w 2837"/>
              <a:gd name="T3" fmla="*/ 125 h 2836"/>
              <a:gd name="T4" fmla="*/ 2711 w 2837"/>
              <a:gd name="T5" fmla="*/ 1646 h 2836"/>
              <a:gd name="T6" fmla="*/ 1190 w 2837"/>
              <a:gd name="T7" fmla="*/ 2710 h 2836"/>
              <a:gd name="T8" fmla="*/ 126 w 2837"/>
              <a:gd name="T9" fmla="*/ 1190 h 2836"/>
            </a:gdLst>
            <a:ahLst/>
            <a:cxnLst>
              <a:cxn ang="0">
                <a:pos x="T0" y="T1"/>
              </a:cxn>
              <a:cxn ang="0">
                <a:pos x="T2" y="T3"/>
              </a:cxn>
              <a:cxn ang="0">
                <a:pos x="T4" y="T5"/>
              </a:cxn>
              <a:cxn ang="0">
                <a:pos x="T6" y="T7"/>
              </a:cxn>
              <a:cxn ang="0">
                <a:pos x="T8" y="T9"/>
              </a:cxn>
            </a:cxnLst>
            <a:rect l="0" t="0" r="r" b="b"/>
            <a:pathLst>
              <a:path w="2837" h="2836">
                <a:moveTo>
                  <a:pt x="126" y="1190"/>
                </a:moveTo>
                <a:cubicBezTo>
                  <a:pt x="252" y="476"/>
                  <a:pt x="932" y="0"/>
                  <a:pt x="1646" y="125"/>
                </a:cubicBezTo>
                <a:cubicBezTo>
                  <a:pt x="2360" y="251"/>
                  <a:pt x="2837" y="932"/>
                  <a:pt x="2711" y="1646"/>
                </a:cubicBezTo>
                <a:cubicBezTo>
                  <a:pt x="2585" y="2360"/>
                  <a:pt x="1904" y="2836"/>
                  <a:pt x="1190" y="2710"/>
                </a:cubicBezTo>
                <a:cubicBezTo>
                  <a:pt x="477" y="2584"/>
                  <a:pt x="0" y="1904"/>
                  <a:pt x="126" y="1190"/>
                </a:cubicBezTo>
                <a:close/>
              </a:path>
            </a:pathLst>
          </a:custGeom>
          <a:solidFill>
            <a:schemeClr val="accent3">
              <a:lumMod val="75000"/>
              <a:alpha val="34000"/>
            </a:schemeClr>
          </a:solidFill>
          <a:ln w="5" cap="flat">
            <a:noFill/>
            <a:prstDash val="solid"/>
            <a:miter lim="800000"/>
            <a:headEnd/>
            <a:tailEnd/>
          </a:ln>
        </p:spPr>
        <p:txBody>
          <a:bodyPr/>
          <a:lstStyle/>
          <a:p>
            <a:pPr fontAlgn="auto">
              <a:spcBef>
                <a:spcPts val="0"/>
              </a:spcBef>
              <a:spcAft>
                <a:spcPts val="0"/>
              </a:spcAft>
              <a:defRPr/>
            </a:pPr>
            <a:endParaRPr lang="ru-RU">
              <a:latin typeface="+mn-lt"/>
              <a:cs typeface="+mn-cs"/>
            </a:endParaRPr>
          </a:p>
        </p:txBody>
      </p:sp>
      <p:sp>
        <p:nvSpPr>
          <p:cNvPr id="7" name="Freeform 9"/>
          <p:cNvSpPr>
            <a:spLocks/>
          </p:cNvSpPr>
          <p:nvPr/>
        </p:nvSpPr>
        <p:spPr bwMode="auto">
          <a:xfrm>
            <a:off x="3343275" y="3255963"/>
            <a:ext cx="1187450" cy="1185862"/>
          </a:xfrm>
          <a:custGeom>
            <a:avLst/>
            <a:gdLst>
              <a:gd name="T0" fmla="*/ 363 w 2998"/>
              <a:gd name="T1" fmla="*/ 2155 h 2998"/>
              <a:gd name="T2" fmla="*/ 843 w 2998"/>
              <a:gd name="T3" fmla="*/ 362 h 2998"/>
              <a:gd name="T4" fmla="*/ 2636 w 2998"/>
              <a:gd name="T5" fmla="*/ 843 h 2998"/>
              <a:gd name="T6" fmla="*/ 2155 w 2998"/>
              <a:gd name="T7" fmla="*/ 2635 h 2998"/>
              <a:gd name="T8" fmla="*/ 363 w 2998"/>
              <a:gd name="T9" fmla="*/ 2155 h 2998"/>
            </a:gdLst>
            <a:ahLst/>
            <a:cxnLst>
              <a:cxn ang="0">
                <a:pos x="T0" y="T1"/>
              </a:cxn>
              <a:cxn ang="0">
                <a:pos x="T2" y="T3"/>
              </a:cxn>
              <a:cxn ang="0">
                <a:pos x="T4" y="T5"/>
              </a:cxn>
              <a:cxn ang="0">
                <a:pos x="T6" y="T7"/>
              </a:cxn>
              <a:cxn ang="0">
                <a:pos x="T8" y="T9"/>
              </a:cxn>
            </a:cxnLst>
            <a:rect l="0" t="0" r="r" b="b"/>
            <a:pathLst>
              <a:path w="2998" h="2998">
                <a:moveTo>
                  <a:pt x="363" y="2155"/>
                </a:moveTo>
                <a:cubicBezTo>
                  <a:pt x="0" y="1527"/>
                  <a:pt x="215" y="725"/>
                  <a:pt x="843" y="362"/>
                </a:cubicBezTo>
                <a:cubicBezTo>
                  <a:pt x="1471" y="0"/>
                  <a:pt x="2273" y="215"/>
                  <a:pt x="2636" y="843"/>
                </a:cubicBezTo>
                <a:cubicBezTo>
                  <a:pt x="2998" y="1470"/>
                  <a:pt x="2783" y="2273"/>
                  <a:pt x="2155" y="2635"/>
                </a:cubicBezTo>
                <a:cubicBezTo>
                  <a:pt x="1528" y="2998"/>
                  <a:pt x="725" y="2783"/>
                  <a:pt x="363" y="2155"/>
                </a:cubicBezTo>
                <a:close/>
              </a:path>
            </a:pathLst>
          </a:custGeom>
          <a:solidFill>
            <a:schemeClr val="accent3">
              <a:lumMod val="75000"/>
              <a:alpha val="34000"/>
            </a:schemeClr>
          </a:solidFill>
          <a:ln w="5" cap="flat">
            <a:noFill/>
            <a:prstDash val="solid"/>
            <a:miter lim="800000"/>
            <a:headEnd/>
            <a:tailEnd/>
          </a:ln>
        </p:spPr>
        <p:txBody>
          <a:bodyPr/>
          <a:lstStyle/>
          <a:p>
            <a:pPr fontAlgn="auto">
              <a:spcBef>
                <a:spcPts val="0"/>
              </a:spcBef>
              <a:spcAft>
                <a:spcPts val="0"/>
              </a:spcAft>
              <a:defRPr/>
            </a:pPr>
            <a:endParaRPr lang="ru-RU">
              <a:latin typeface="+mn-lt"/>
              <a:cs typeface="+mn-cs"/>
            </a:endParaRPr>
          </a:p>
        </p:txBody>
      </p:sp>
      <p:sp>
        <p:nvSpPr>
          <p:cNvPr id="8" name="Freeform 10"/>
          <p:cNvSpPr>
            <a:spLocks/>
          </p:cNvSpPr>
          <p:nvPr/>
        </p:nvSpPr>
        <p:spPr bwMode="auto">
          <a:xfrm>
            <a:off x="3622675" y="3490913"/>
            <a:ext cx="1173163" cy="1171575"/>
          </a:xfrm>
          <a:custGeom>
            <a:avLst/>
            <a:gdLst>
              <a:gd name="T0" fmla="*/ 1032 w 2962"/>
              <a:gd name="T1" fmla="*/ 2714 h 2962"/>
              <a:gd name="T2" fmla="*/ 248 w 2962"/>
              <a:gd name="T3" fmla="*/ 1032 h 2962"/>
              <a:gd name="T4" fmla="*/ 1930 w 2962"/>
              <a:gd name="T5" fmla="*/ 248 h 2962"/>
              <a:gd name="T6" fmla="*/ 2714 w 2962"/>
              <a:gd name="T7" fmla="*/ 1930 h 2962"/>
              <a:gd name="T8" fmla="*/ 1032 w 2962"/>
              <a:gd name="T9" fmla="*/ 2714 h 2962"/>
            </a:gdLst>
            <a:ahLst/>
            <a:cxnLst>
              <a:cxn ang="0">
                <a:pos x="T0" y="T1"/>
              </a:cxn>
              <a:cxn ang="0">
                <a:pos x="T2" y="T3"/>
              </a:cxn>
              <a:cxn ang="0">
                <a:pos x="T4" y="T5"/>
              </a:cxn>
              <a:cxn ang="0">
                <a:pos x="T6" y="T7"/>
              </a:cxn>
              <a:cxn ang="0">
                <a:pos x="T8" y="T9"/>
              </a:cxn>
            </a:cxnLst>
            <a:rect l="0" t="0" r="r" b="b"/>
            <a:pathLst>
              <a:path w="2962" h="2962">
                <a:moveTo>
                  <a:pt x="1032" y="2714"/>
                </a:moveTo>
                <a:cubicBezTo>
                  <a:pt x="351" y="2466"/>
                  <a:pt x="0" y="1713"/>
                  <a:pt x="248" y="1032"/>
                </a:cubicBezTo>
                <a:cubicBezTo>
                  <a:pt x="496" y="351"/>
                  <a:pt x="1249" y="0"/>
                  <a:pt x="1930" y="248"/>
                </a:cubicBezTo>
                <a:cubicBezTo>
                  <a:pt x="2611" y="496"/>
                  <a:pt x="2962" y="1249"/>
                  <a:pt x="2714" y="1930"/>
                </a:cubicBezTo>
                <a:cubicBezTo>
                  <a:pt x="2466" y="2611"/>
                  <a:pt x="1713" y="2962"/>
                  <a:pt x="1032" y="2714"/>
                </a:cubicBezTo>
                <a:close/>
              </a:path>
            </a:pathLst>
          </a:custGeom>
          <a:solidFill>
            <a:schemeClr val="accent3">
              <a:lumMod val="75000"/>
              <a:alpha val="34000"/>
            </a:schemeClr>
          </a:solidFill>
          <a:ln w="5" cap="flat">
            <a:noFill/>
            <a:prstDash val="solid"/>
            <a:miter lim="800000"/>
            <a:headEnd/>
            <a:tailEnd/>
          </a:ln>
        </p:spPr>
        <p:txBody>
          <a:bodyPr/>
          <a:lstStyle/>
          <a:p>
            <a:pPr fontAlgn="auto">
              <a:spcBef>
                <a:spcPts val="0"/>
              </a:spcBef>
              <a:spcAft>
                <a:spcPts val="0"/>
              </a:spcAft>
              <a:defRPr/>
            </a:pPr>
            <a:endParaRPr lang="ru-RU">
              <a:latin typeface="+mn-lt"/>
              <a:cs typeface="+mn-cs"/>
            </a:endParaRPr>
          </a:p>
        </p:txBody>
      </p:sp>
      <p:sp>
        <p:nvSpPr>
          <p:cNvPr id="9" name="Freeform 11"/>
          <p:cNvSpPr>
            <a:spLocks/>
          </p:cNvSpPr>
          <p:nvPr/>
        </p:nvSpPr>
        <p:spPr bwMode="auto">
          <a:xfrm>
            <a:off x="3978275" y="3490913"/>
            <a:ext cx="1173163" cy="1171575"/>
          </a:xfrm>
          <a:custGeom>
            <a:avLst/>
            <a:gdLst>
              <a:gd name="T0" fmla="*/ 1930 w 2963"/>
              <a:gd name="T1" fmla="*/ 2714 h 2962"/>
              <a:gd name="T2" fmla="*/ 248 w 2963"/>
              <a:gd name="T3" fmla="*/ 1930 h 2962"/>
              <a:gd name="T4" fmla="*/ 1033 w 2963"/>
              <a:gd name="T5" fmla="*/ 248 h 2962"/>
              <a:gd name="T6" fmla="*/ 2715 w 2963"/>
              <a:gd name="T7" fmla="*/ 1032 h 2962"/>
              <a:gd name="T8" fmla="*/ 1930 w 2963"/>
              <a:gd name="T9" fmla="*/ 2714 h 2962"/>
            </a:gdLst>
            <a:ahLst/>
            <a:cxnLst>
              <a:cxn ang="0">
                <a:pos x="T0" y="T1"/>
              </a:cxn>
              <a:cxn ang="0">
                <a:pos x="T2" y="T3"/>
              </a:cxn>
              <a:cxn ang="0">
                <a:pos x="T4" y="T5"/>
              </a:cxn>
              <a:cxn ang="0">
                <a:pos x="T6" y="T7"/>
              </a:cxn>
              <a:cxn ang="0">
                <a:pos x="T8" y="T9"/>
              </a:cxn>
            </a:cxnLst>
            <a:rect l="0" t="0" r="r" b="b"/>
            <a:pathLst>
              <a:path w="2963" h="2962">
                <a:moveTo>
                  <a:pt x="1930" y="2714"/>
                </a:moveTo>
                <a:cubicBezTo>
                  <a:pt x="1249" y="2962"/>
                  <a:pt x="496" y="2611"/>
                  <a:pt x="248" y="1930"/>
                </a:cubicBezTo>
                <a:cubicBezTo>
                  <a:pt x="0" y="1249"/>
                  <a:pt x="352" y="496"/>
                  <a:pt x="1033" y="248"/>
                </a:cubicBezTo>
                <a:cubicBezTo>
                  <a:pt x="1714" y="0"/>
                  <a:pt x="2467" y="351"/>
                  <a:pt x="2715" y="1032"/>
                </a:cubicBezTo>
                <a:cubicBezTo>
                  <a:pt x="2963" y="1713"/>
                  <a:pt x="2611" y="2466"/>
                  <a:pt x="1930" y="2714"/>
                </a:cubicBezTo>
                <a:close/>
              </a:path>
            </a:pathLst>
          </a:custGeom>
          <a:solidFill>
            <a:schemeClr val="accent3">
              <a:lumMod val="75000"/>
              <a:alpha val="34000"/>
            </a:schemeClr>
          </a:solidFill>
          <a:ln w="5" cap="flat">
            <a:noFill/>
            <a:prstDash val="solid"/>
            <a:miter lim="800000"/>
            <a:headEnd/>
            <a:tailEnd/>
          </a:ln>
        </p:spPr>
        <p:txBody>
          <a:bodyPr/>
          <a:lstStyle/>
          <a:p>
            <a:pPr fontAlgn="auto">
              <a:spcBef>
                <a:spcPts val="0"/>
              </a:spcBef>
              <a:spcAft>
                <a:spcPts val="0"/>
              </a:spcAft>
              <a:defRPr/>
            </a:pPr>
            <a:endParaRPr lang="ru-RU">
              <a:latin typeface="+mn-lt"/>
              <a:cs typeface="+mn-cs"/>
            </a:endParaRPr>
          </a:p>
        </p:txBody>
      </p:sp>
      <p:sp>
        <p:nvSpPr>
          <p:cNvPr id="10" name="Freeform 12"/>
          <p:cNvSpPr>
            <a:spLocks/>
          </p:cNvSpPr>
          <p:nvPr/>
        </p:nvSpPr>
        <p:spPr bwMode="auto">
          <a:xfrm>
            <a:off x="4243388" y="3255963"/>
            <a:ext cx="1187450" cy="1185862"/>
          </a:xfrm>
          <a:custGeom>
            <a:avLst/>
            <a:gdLst>
              <a:gd name="T0" fmla="*/ 2636 w 2998"/>
              <a:gd name="T1" fmla="*/ 2155 h 2998"/>
              <a:gd name="T2" fmla="*/ 843 w 2998"/>
              <a:gd name="T3" fmla="*/ 2635 h 2998"/>
              <a:gd name="T4" fmla="*/ 363 w 2998"/>
              <a:gd name="T5" fmla="*/ 843 h 2998"/>
              <a:gd name="T6" fmla="*/ 2155 w 2998"/>
              <a:gd name="T7" fmla="*/ 362 h 2998"/>
              <a:gd name="T8" fmla="*/ 2636 w 2998"/>
              <a:gd name="T9" fmla="*/ 2155 h 2998"/>
            </a:gdLst>
            <a:ahLst/>
            <a:cxnLst>
              <a:cxn ang="0">
                <a:pos x="T0" y="T1"/>
              </a:cxn>
              <a:cxn ang="0">
                <a:pos x="T2" y="T3"/>
              </a:cxn>
              <a:cxn ang="0">
                <a:pos x="T4" y="T5"/>
              </a:cxn>
              <a:cxn ang="0">
                <a:pos x="T6" y="T7"/>
              </a:cxn>
              <a:cxn ang="0">
                <a:pos x="T8" y="T9"/>
              </a:cxn>
            </a:cxnLst>
            <a:rect l="0" t="0" r="r" b="b"/>
            <a:pathLst>
              <a:path w="2998" h="2998">
                <a:moveTo>
                  <a:pt x="2636" y="2155"/>
                </a:moveTo>
                <a:cubicBezTo>
                  <a:pt x="2273" y="2783"/>
                  <a:pt x="1471" y="2998"/>
                  <a:pt x="843" y="2635"/>
                </a:cubicBezTo>
                <a:cubicBezTo>
                  <a:pt x="215" y="2273"/>
                  <a:pt x="0" y="1470"/>
                  <a:pt x="363" y="843"/>
                </a:cubicBezTo>
                <a:cubicBezTo>
                  <a:pt x="725" y="215"/>
                  <a:pt x="1528" y="0"/>
                  <a:pt x="2155" y="362"/>
                </a:cubicBezTo>
                <a:cubicBezTo>
                  <a:pt x="2783" y="725"/>
                  <a:pt x="2998" y="1527"/>
                  <a:pt x="2636" y="2155"/>
                </a:cubicBezTo>
                <a:close/>
              </a:path>
            </a:pathLst>
          </a:custGeom>
          <a:solidFill>
            <a:schemeClr val="accent3">
              <a:lumMod val="75000"/>
              <a:alpha val="34000"/>
            </a:schemeClr>
          </a:solidFill>
          <a:ln w="5" cap="flat">
            <a:noFill/>
            <a:prstDash val="solid"/>
            <a:miter lim="800000"/>
            <a:headEnd/>
            <a:tailEnd/>
          </a:ln>
        </p:spPr>
        <p:txBody>
          <a:bodyPr/>
          <a:lstStyle/>
          <a:p>
            <a:pPr fontAlgn="auto">
              <a:spcBef>
                <a:spcPts val="0"/>
              </a:spcBef>
              <a:spcAft>
                <a:spcPts val="0"/>
              </a:spcAft>
              <a:defRPr/>
            </a:pPr>
            <a:endParaRPr lang="ru-RU">
              <a:latin typeface="+mn-lt"/>
              <a:cs typeface="+mn-cs"/>
            </a:endParaRPr>
          </a:p>
        </p:txBody>
      </p:sp>
      <p:sp>
        <p:nvSpPr>
          <p:cNvPr id="11" name="Freeform 13"/>
          <p:cNvSpPr>
            <a:spLocks/>
          </p:cNvSpPr>
          <p:nvPr/>
        </p:nvSpPr>
        <p:spPr bwMode="auto">
          <a:xfrm>
            <a:off x="4337050" y="2938463"/>
            <a:ext cx="1122363" cy="1120775"/>
          </a:xfrm>
          <a:custGeom>
            <a:avLst/>
            <a:gdLst>
              <a:gd name="T0" fmla="*/ 2710 w 2836"/>
              <a:gd name="T1" fmla="*/ 1190 h 2836"/>
              <a:gd name="T2" fmla="*/ 1646 w 2836"/>
              <a:gd name="T3" fmla="*/ 2710 h 2836"/>
              <a:gd name="T4" fmla="*/ 126 w 2836"/>
              <a:gd name="T5" fmla="*/ 1646 h 2836"/>
              <a:gd name="T6" fmla="*/ 1190 w 2836"/>
              <a:gd name="T7" fmla="*/ 125 h 2836"/>
              <a:gd name="T8" fmla="*/ 2710 w 2836"/>
              <a:gd name="T9" fmla="*/ 1190 h 2836"/>
            </a:gdLst>
            <a:ahLst/>
            <a:cxnLst>
              <a:cxn ang="0">
                <a:pos x="T0" y="T1"/>
              </a:cxn>
              <a:cxn ang="0">
                <a:pos x="T2" y="T3"/>
              </a:cxn>
              <a:cxn ang="0">
                <a:pos x="T4" y="T5"/>
              </a:cxn>
              <a:cxn ang="0">
                <a:pos x="T6" y="T7"/>
              </a:cxn>
              <a:cxn ang="0">
                <a:pos x="T8" y="T9"/>
              </a:cxn>
            </a:cxnLst>
            <a:rect l="0" t="0" r="r" b="b"/>
            <a:pathLst>
              <a:path w="2836" h="2836">
                <a:moveTo>
                  <a:pt x="2710" y="1190"/>
                </a:moveTo>
                <a:cubicBezTo>
                  <a:pt x="2836" y="1904"/>
                  <a:pt x="2360" y="2584"/>
                  <a:pt x="1646" y="2710"/>
                </a:cubicBezTo>
                <a:cubicBezTo>
                  <a:pt x="932" y="2836"/>
                  <a:pt x="252" y="2360"/>
                  <a:pt x="126" y="1646"/>
                </a:cubicBezTo>
                <a:cubicBezTo>
                  <a:pt x="0" y="932"/>
                  <a:pt x="476" y="251"/>
                  <a:pt x="1190" y="125"/>
                </a:cubicBezTo>
                <a:cubicBezTo>
                  <a:pt x="1904" y="0"/>
                  <a:pt x="2585" y="476"/>
                  <a:pt x="2710" y="1190"/>
                </a:cubicBezTo>
                <a:close/>
              </a:path>
            </a:pathLst>
          </a:custGeom>
          <a:solidFill>
            <a:schemeClr val="accent3">
              <a:lumMod val="75000"/>
              <a:alpha val="34000"/>
            </a:schemeClr>
          </a:solidFill>
          <a:ln w="5" cap="flat">
            <a:noFill/>
            <a:prstDash val="solid"/>
            <a:miter lim="800000"/>
            <a:headEnd/>
            <a:tailEnd/>
          </a:ln>
        </p:spPr>
        <p:txBody>
          <a:bodyPr/>
          <a:lstStyle/>
          <a:p>
            <a:pPr fontAlgn="auto">
              <a:spcBef>
                <a:spcPts val="0"/>
              </a:spcBef>
              <a:spcAft>
                <a:spcPts val="0"/>
              </a:spcAft>
              <a:defRPr/>
            </a:pPr>
            <a:endParaRPr lang="ru-RU">
              <a:latin typeface="+mn-lt"/>
              <a:cs typeface="+mn-cs"/>
            </a:endParaRPr>
          </a:p>
        </p:txBody>
      </p:sp>
      <p:sp>
        <p:nvSpPr>
          <p:cNvPr id="12" name="Freeform 14"/>
          <p:cNvSpPr>
            <a:spLocks/>
          </p:cNvSpPr>
          <p:nvPr/>
        </p:nvSpPr>
        <p:spPr bwMode="auto">
          <a:xfrm>
            <a:off x="4138613" y="2609850"/>
            <a:ext cx="1165225" cy="1163638"/>
          </a:xfrm>
          <a:custGeom>
            <a:avLst/>
            <a:gdLst>
              <a:gd name="T0" fmla="*/ 2315 w 2942"/>
              <a:gd name="T1" fmla="*/ 466 h 2943"/>
              <a:gd name="T2" fmla="*/ 2477 w 2942"/>
              <a:gd name="T3" fmla="*/ 2315 h 2943"/>
              <a:gd name="T4" fmla="*/ 628 w 2942"/>
              <a:gd name="T5" fmla="*/ 2477 h 2943"/>
              <a:gd name="T6" fmla="*/ 466 w 2942"/>
              <a:gd name="T7" fmla="*/ 628 h 2943"/>
              <a:gd name="T8" fmla="*/ 2315 w 2942"/>
              <a:gd name="T9" fmla="*/ 466 h 2943"/>
            </a:gdLst>
            <a:ahLst/>
            <a:cxnLst>
              <a:cxn ang="0">
                <a:pos x="T0" y="T1"/>
              </a:cxn>
              <a:cxn ang="0">
                <a:pos x="T2" y="T3"/>
              </a:cxn>
              <a:cxn ang="0">
                <a:pos x="T4" y="T5"/>
              </a:cxn>
              <a:cxn ang="0">
                <a:pos x="T6" y="T7"/>
              </a:cxn>
              <a:cxn ang="0">
                <a:pos x="T8" y="T9"/>
              </a:cxn>
            </a:cxnLst>
            <a:rect l="0" t="0" r="r" b="b"/>
            <a:pathLst>
              <a:path w="2942" h="2943">
                <a:moveTo>
                  <a:pt x="2315" y="466"/>
                </a:moveTo>
                <a:cubicBezTo>
                  <a:pt x="2870" y="932"/>
                  <a:pt x="2942" y="1760"/>
                  <a:pt x="2477" y="2315"/>
                </a:cubicBezTo>
                <a:cubicBezTo>
                  <a:pt x="2011" y="2870"/>
                  <a:pt x="1183" y="2943"/>
                  <a:pt x="628" y="2477"/>
                </a:cubicBezTo>
                <a:cubicBezTo>
                  <a:pt x="72" y="2011"/>
                  <a:pt x="0" y="1183"/>
                  <a:pt x="466" y="628"/>
                </a:cubicBezTo>
                <a:cubicBezTo>
                  <a:pt x="932" y="73"/>
                  <a:pt x="1760" y="0"/>
                  <a:pt x="2315" y="466"/>
                </a:cubicBezTo>
                <a:close/>
              </a:path>
            </a:pathLst>
          </a:custGeom>
          <a:solidFill>
            <a:schemeClr val="accent3">
              <a:lumMod val="75000"/>
              <a:alpha val="34000"/>
            </a:schemeClr>
          </a:solidFill>
          <a:ln w="5" cap="flat">
            <a:noFill/>
            <a:prstDash val="solid"/>
            <a:miter lim="800000"/>
            <a:headEnd/>
            <a:tailEnd/>
          </a:ln>
        </p:spPr>
        <p:txBody>
          <a:bodyPr/>
          <a:lstStyle/>
          <a:p>
            <a:pPr fontAlgn="auto">
              <a:spcBef>
                <a:spcPts val="0"/>
              </a:spcBef>
              <a:spcAft>
                <a:spcPts val="0"/>
              </a:spcAft>
              <a:defRPr/>
            </a:pPr>
            <a:endParaRPr lang="ru-RU">
              <a:latin typeface="+mn-lt"/>
              <a:cs typeface="+mn-cs"/>
            </a:endParaRPr>
          </a:p>
        </p:txBody>
      </p:sp>
      <p:sp>
        <p:nvSpPr>
          <p:cNvPr id="21517" name="Прямоугольник 20"/>
          <p:cNvSpPr>
            <a:spLocks noChangeArrowheads="1"/>
          </p:cNvSpPr>
          <p:nvPr/>
        </p:nvSpPr>
        <p:spPr bwMode="auto">
          <a:xfrm>
            <a:off x="5345113" y="2317750"/>
            <a:ext cx="2500312" cy="584200"/>
          </a:xfrm>
          <a:prstGeom prst="rect">
            <a:avLst/>
          </a:prstGeom>
          <a:noFill/>
          <a:ln w="9525">
            <a:noFill/>
            <a:miter lim="800000"/>
            <a:headEnd/>
            <a:tailEnd/>
          </a:ln>
        </p:spPr>
        <p:txBody>
          <a:bodyPr>
            <a:spAutoFit/>
          </a:bodyPr>
          <a:lstStyle/>
          <a:p>
            <a:r>
              <a:rPr lang="ru-RU" sz="1600">
                <a:latin typeface="Calibri" pitchFamily="34" charset="0"/>
              </a:rPr>
              <a:t>Мастер-классы для сотрудников организаций</a:t>
            </a:r>
          </a:p>
        </p:txBody>
      </p:sp>
      <p:sp>
        <p:nvSpPr>
          <p:cNvPr id="21518" name="Прямоугольник 21"/>
          <p:cNvSpPr>
            <a:spLocks noChangeArrowheads="1"/>
          </p:cNvSpPr>
          <p:nvPr/>
        </p:nvSpPr>
        <p:spPr bwMode="auto">
          <a:xfrm>
            <a:off x="5921375" y="3249613"/>
            <a:ext cx="2500313" cy="338137"/>
          </a:xfrm>
          <a:prstGeom prst="rect">
            <a:avLst/>
          </a:prstGeom>
          <a:noFill/>
          <a:ln w="9525">
            <a:noFill/>
            <a:miter lim="800000"/>
            <a:headEnd/>
            <a:tailEnd/>
          </a:ln>
        </p:spPr>
        <p:txBody>
          <a:bodyPr>
            <a:spAutoFit/>
          </a:bodyPr>
          <a:lstStyle/>
          <a:p>
            <a:r>
              <a:rPr lang="ru-RU" sz="1600">
                <a:latin typeface="Calibri" pitchFamily="34" charset="0"/>
              </a:rPr>
              <a:t>Круглые столы</a:t>
            </a:r>
          </a:p>
        </p:txBody>
      </p:sp>
      <p:sp>
        <p:nvSpPr>
          <p:cNvPr id="21519" name="Прямоугольник 22"/>
          <p:cNvSpPr>
            <a:spLocks noChangeArrowheads="1"/>
          </p:cNvSpPr>
          <p:nvPr/>
        </p:nvSpPr>
        <p:spPr bwMode="auto">
          <a:xfrm>
            <a:off x="5416550" y="3932238"/>
            <a:ext cx="2500313" cy="584200"/>
          </a:xfrm>
          <a:prstGeom prst="rect">
            <a:avLst/>
          </a:prstGeom>
          <a:noFill/>
          <a:ln w="9525">
            <a:noFill/>
            <a:miter lim="800000"/>
            <a:headEnd/>
            <a:tailEnd/>
          </a:ln>
        </p:spPr>
        <p:txBody>
          <a:bodyPr>
            <a:spAutoFit/>
          </a:bodyPr>
          <a:lstStyle/>
          <a:p>
            <a:r>
              <a:rPr lang="ru-RU" sz="1600">
                <a:latin typeface="Calibri" pitchFamily="34" charset="0"/>
              </a:rPr>
              <a:t>Аналитические и методические материалы</a:t>
            </a:r>
          </a:p>
        </p:txBody>
      </p:sp>
      <p:sp>
        <p:nvSpPr>
          <p:cNvPr id="21520" name="Прямоугольник 25"/>
          <p:cNvSpPr>
            <a:spLocks noChangeArrowheads="1"/>
          </p:cNvSpPr>
          <p:nvPr/>
        </p:nvSpPr>
        <p:spPr bwMode="auto">
          <a:xfrm>
            <a:off x="4716463" y="4787900"/>
            <a:ext cx="2647950" cy="584200"/>
          </a:xfrm>
          <a:prstGeom prst="rect">
            <a:avLst/>
          </a:prstGeom>
          <a:noFill/>
          <a:ln w="9525">
            <a:noFill/>
            <a:miter lim="800000"/>
            <a:headEnd/>
            <a:tailEnd/>
          </a:ln>
        </p:spPr>
        <p:txBody>
          <a:bodyPr>
            <a:spAutoFit/>
          </a:bodyPr>
          <a:lstStyle/>
          <a:p>
            <a:r>
              <a:rPr lang="ru-RU" sz="1600">
                <a:latin typeface="Calibri" pitchFamily="34" charset="0"/>
              </a:rPr>
              <a:t>Обеспечение учебно-методической литературой</a:t>
            </a:r>
          </a:p>
        </p:txBody>
      </p:sp>
      <p:sp>
        <p:nvSpPr>
          <p:cNvPr id="21521" name="Прямоугольник 26"/>
          <p:cNvSpPr>
            <a:spLocks noChangeArrowheads="1"/>
          </p:cNvSpPr>
          <p:nvPr/>
        </p:nvSpPr>
        <p:spPr bwMode="auto">
          <a:xfrm>
            <a:off x="1658938" y="4787900"/>
            <a:ext cx="2647950" cy="584200"/>
          </a:xfrm>
          <a:prstGeom prst="rect">
            <a:avLst/>
          </a:prstGeom>
          <a:noFill/>
          <a:ln w="9525">
            <a:noFill/>
            <a:miter lim="800000"/>
            <a:headEnd/>
            <a:tailEnd/>
          </a:ln>
        </p:spPr>
        <p:txBody>
          <a:bodyPr>
            <a:spAutoFit/>
          </a:bodyPr>
          <a:lstStyle/>
          <a:p>
            <a:pPr algn="r"/>
            <a:r>
              <a:rPr lang="ru-RU" sz="1600">
                <a:latin typeface="Calibri" pitchFamily="34" charset="0"/>
              </a:rPr>
              <a:t>Взаимодействия с издательствами и СМИ</a:t>
            </a:r>
          </a:p>
        </p:txBody>
      </p:sp>
      <p:sp>
        <p:nvSpPr>
          <p:cNvPr id="21522" name="Прямоугольник 27"/>
          <p:cNvSpPr>
            <a:spLocks noChangeArrowheads="1"/>
          </p:cNvSpPr>
          <p:nvPr/>
        </p:nvSpPr>
        <p:spPr bwMode="auto">
          <a:xfrm>
            <a:off x="395288" y="3932238"/>
            <a:ext cx="2844800" cy="584200"/>
          </a:xfrm>
          <a:prstGeom prst="rect">
            <a:avLst/>
          </a:prstGeom>
          <a:noFill/>
          <a:ln w="9525">
            <a:noFill/>
            <a:miter lim="800000"/>
            <a:headEnd/>
            <a:tailEnd/>
          </a:ln>
        </p:spPr>
        <p:txBody>
          <a:bodyPr>
            <a:spAutoFit/>
          </a:bodyPr>
          <a:lstStyle/>
          <a:p>
            <a:pPr algn="r"/>
            <a:r>
              <a:rPr lang="ru-RU" sz="1600">
                <a:latin typeface="Calibri" pitchFamily="34" charset="0"/>
              </a:rPr>
              <a:t>Сайт «Профессиональная траектория»</a:t>
            </a:r>
          </a:p>
        </p:txBody>
      </p:sp>
      <p:sp>
        <p:nvSpPr>
          <p:cNvPr id="21523" name="Прямоугольник 28"/>
          <p:cNvSpPr>
            <a:spLocks noChangeArrowheads="1"/>
          </p:cNvSpPr>
          <p:nvPr/>
        </p:nvSpPr>
        <p:spPr bwMode="auto">
          <a:xfrm>
            <a:off x="179388" y="2987675"/>
            <a:ext cx="2843212" cy="584200"/>
          </a:xfrm>
          <a:prstGeom prst="rect">
            <a:avLst/>
          </a:prstGeom>
          <a:noFill/>
          <a:ln w="9525">
            <a:noFill/>
            <a:miter lim="800000"/>
            <a:headEnd/>
            <a:tailEnd/>
          </a:ln>
        </p:spPr>
        <p:txBody>
          <a:bodyPr>
            <a:spAutoFit/>
          </a:bodyPr>
          <a:lstStyle/>
          <a:p>
            <a:pPr algn="r"/>
            <a:r>
              <a:rPr lang="ru-RU" sz="1600">
                <a:latin typeface="Calibri" pitchFamily="34" charset="0"/>
              </a:rPr>
              <a:t>Мероприятия </a:t>
            </a:r>
            <a:br>
              <a:rPr lang="ru-RU" sz="1600">
                <a:latin typeface="Calibri" pitchFamily="34" charset="0"/>
              </a:rPr>
            </a:br>
            <a:r>
              <a:rPr lang="ru-RU" sz="1600">
                <a:latin typeface="Calibri" pitchFamily="34" charset="0"/>
              </a:rPr>
              <a:t>«Формула профессии»</a:t>
            </a:r>
          </a:p>
        </p:txBody>
      </p:sp>
      <p:sp>
        <p:nvSpPr>
          <p:cNvPr id="21524" name="Прямоугольник 29"/>
          <p:cNvSpPr>
            <a:spLocks noChangeArrowheads="1"/>
          </p:cNvSpPr>
          <p:nvPr/>
        </p:nvSpPr>
        <p:spPr bwMode="auto">
          <a:xfrm>
            <a:off x="611188" y="2132013"/>
            <a:ext cx="2844800" cy="584200"/>
          </a:xfrm>
          <a:prstGeom prst="rect">
            <a:avLst/>
          </a:prstGeom>
          <a:noFill/>
          <a:ln w="9525">
            <a:noFill/>
            <a:miter lim="800000"/>
            <a:headEnd/>
            <a:tailEnd/>
          </a:ln>
        </p:spPr>
        <p:txBody>
          <a:bodyPr>
            <a:spAutoFit/>
          </a:bodyPr>
          <a:lstStyle/>
          <a:p>
            <a:pPr algn="r"/>
            <a:r>
              <a:rPr lang="ru-RU" sz="1600">
                <a:latin typeface="Calibri" pitchFamily="34" charset="0"/>
              </a:rPr>
              <a:t>Информационное поле Центра в социальных сетях</a:t>
            </a:r>
          </a:p>
        </p:txBody>
      </p:sp>
      <p:sp>
        <p:nvSpPr>
          <p:cNvPr id="21525" name="Прямоугольник 30"/>
          <p:cNvSpPr>
            <a:spLocks noChangeArrowheads="1"/>
          </p:cNvSpPr>
          <p:nvPr/>
        </p:nvSpPr>
        <p:spPr bwMode="auto">
          <a:xfrm>
            <a:off x="4076700" y="1628775"/>
            <a:ext cx="2500313" cy="584200"/>
          </a:xfrm>
          <a:prstGeom prst="rect">
            <a:avLst/>
          </a:prstGeom>
          <a:noFill/>
          <a:ln w="9525">
            <a:noFill/>
            <a:miter lim="800000"/>
            <a:headEnd/>
            <a:tailEnd/>
          </a:ln>
        </p:spPr>
        <p:txBody>
          <a:bodyPr>
            <a:spAutoFit/>
          </a:bodyPr>
          <a:lstStyle/>
          <a:p>
            <a:r>
              <a:rPr lang="ru-RU" sz="1600">
                <a:latin typeface="Calibri" pitchFamily="34" charset="0"/>
              </a:rPr>
              <a:t>Семинары, конференции, выставки, экскурсии </a:t>
            </a:r>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f34bfb3d8fdf2c8160fc2fe19070a6a9ffa41197"/>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792</TotalTime>
  <Words>992</Words>
  <Application>Microsoft Office PowerPoint</Application>
  <PresentationFormat>Экран (4:3)</PresentationFormat>
  <Paragraphs>364</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vector>
  </TitlesOfParts>
  <Company>ippk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nick</dc:creator>
  <cp:lastModifiedBy>Рыжкова Елена Викторовна</cp:lastModifiedBy>
  <cp:revision>91</cp:revision>
  <dcterms:created xsi:type="dcterms:W3CDTF">2014-12-25T08:14:47Z</dcterms:created>
  <dcterms:modified xsi:type="dcterms:W3CDTF">2015-03-20T09:06:07Z</dcterms:modified>
</cp:coreProperties>
</file>