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66" r:id="rId3"/>
    <p:sldId id="260" r:id="rId4"/>
    <p:sldId id="268" r:id="rId5"/>
    <p:sldId id="269" r:id="rId6"/>
    <p:sldId id="263" r:id="rId7"/>
    <p:sldId id="270" r:id="rId8"/>
    <p:sldId id="271" r:id="rId9"/>
    <p:sldId id="272" r:id="rId10"/>
    <p:sldId id="264"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06BA"/>
    <a:srgbClr val="4309B7"/>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0F281F-3D8C-43D2-989B-2ED980A47125}" type="datetimeFigureOut">
              <a:rPr lang="ru-RU" smtClean="0"/>
              <a:pPr/>
              <a:t>17.11.2015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D52F68-4BA7-4DE7-84F2-61763EC59EAC}"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4D52F68-4BA7-4DE7-84F2-61763EC59EAC}"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107504" y="274638"/>
            <a:ext cx="8579296" cy="6583362"/>
          </a:xfrm>
        </p:spPr>
        <p:txBody>
          <a:bodyPr>
            <a:normAutofit/>
          </a:bodyPr>
          <a:lstStyle>
            <a:lvl1pPr>
              <a:defRPr lang="ru-RU" sz="1800" b="0" baseline="0" smtClean="0">
                <a:solidFill>
                  <a:srgbClr val="FF0000"/>
                </a:solidFill>
                <a:latin typeface="Book Antiqua" pitchFamily="18" charset="0"/>
              </a:defRPr>
            </a:lvl1pPr>
          </a:lstStyle>
          <a:p>
            <a:r>
              <a:rPr lang="ru-RU" sz="1400" dirty="0" smtClean="0">
                <a:solidFill>
                  <a:srgbClr val="545454"/>
                </a:solidFill>
                <a:latin typeface="Times New Roman"/>
                <a:ea typeface="Times New Roman"/>
              </a:rPr>
              <a:t>Направление «Школьный спорт»</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Цель:</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Создание системы развития физической культуры в школе. Внедрение в систему общего образования нового урока физической культуры, проведение региональных, всероссийских и международных турниров среди школьных команд.</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Задачи:</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-подписание соглашения с руководством Администрации региона РФ о сотрудничестве и взаимодействии в рамках развития системы школьного спорта в регионе РФ (</a:t>
            </a:r>
            <a:r>
              <a:rPr lang="ru-RU" sz="1400" i="1" dirty="0" smtClean="0">
                <a:solidFill>
                  <a:srgbClr val="545454"/>
                </a:solidFill>
                <a:latin typeface="Times New Roman"/>
                <a:ea typeface="Times New Roman"/>
              </a:rPr>
              <a:t>Всероссийская федерация школьного спорта заключила Соглашение о взаимодействии с 13 регионами РФ, в которых в </a:t>
            </a:r>
            <a:r>
              <a:rPr lang="ru-RU" sz="1400" i="1" dirty="0" err="1" smtClean="0">
                <a:solidFill>
                  <a:srgbClr val="545454"/>
                </a:solidFill>
                <a:latin typeface="Times New Roman"/>
                <a:ea typeface="Times New Roman"/>
              </a:rPr>
              <a:t>пилотном</a:t>
            </a:r>
            <a:r>
              <a:rPr lang="ru-RU" sz="1400" i="1" dirty="0" smtClean="0">
                <a:solidFill>
                  <a:srgbClr val="545454"/>
                </a:solidFill>
                <a:latin typeface="Times New Roman"/>
                <a:ea typeface="Times New Roman"/>
              </a:rPr>
              <a:t> варианте реализуется программа развития школьного спорта</a:t>
            </a:r>
            <a:r>
              <a:rPr lang="ru-RU" sz="1400" dirty="0" smtClean="0">
                <a:solidFill>
                  <a:srgbClr val="545454"/>
                </a:solidFill>
                <a:latin typeface="Times New Roman"/>
                <a:ea typeface="Times New Roman"/>
              </a:rPr>
              <a:t>);</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-создание на базе каждой общеобразовательной школы спортивного клуба;</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-оснащение школьных спортивных залов и стадионов современным оборудованием и инвентарем;</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-реконструкция и строительство современных школьных стадионов и школьных спортивных залов;</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-проведение соревнований среди школьных команд (школьные лиги);</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-освещение деятельности школьного спорта (этапы соревнований, конкурс на лучшую школьную площадку, создание собственного сайта).</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 </a:t>
            </a:r>
            <a:r>
              <a:rPr lang="ru-RU" sz="1400" dirty="0" smtClean="0">
                <a:latin typeface="Times New Roman"/>
                <a:ea typeface="Times New Roman"/>
              </a:rPr>
              <a:t/>
            </a:r>
            <a:br>
              <a:rPr lang="ru-RU" sz="1400" dirty="0" smtClean="0">
                <a:latin typeface="Times New Roman"/>
                <a:ea typeface="Times New Roman"/>
              </a:rPr>
            </a:br>
            <a:r>
              <a:rPr lang="ru-RU" sz="1400" dirty="0" smtClean="0">
                <a:solidFill>
                  <a:srgbClr val="545454"/>
                </a:solidFill>
                <a:latin typeface="Times New Roman"/>
                <a:ea typeface="Times New Roman"/>
              </a:rPr>
              <a:t>Направление реализуется с 2010 года</a:t>
            </a:r>
            <a:r>
              <a:rPr lang="ru-RU" sz="1400" dirty="0" smtClean="0">
                <a:latin typeface="Times New Roman"/>
                <a:ea typeface="Times New Roman"/>
              </a:rPr>
              <a:t/>
            </a:r>
            <a:br>
              <a:rPr lang="ru-RU" sz="1400" dirty="0" smtClean="0">
                <a:latin typeface="Times New Roman"/>
                <a:ea typeface="Times New Roman"/>
              </a:rPr>
            </a:br>
            <a:endParaRPr lang="ru-RU" dirty="0"/>
          </a:p>
        </p:txBody>
      </p:sp>
      <p:sp>
        <p:nvSpPr>
          <p:cNvPr id="3" name="Дата 2"/>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6FF33BC-FD73-4D70-B47C-9F9E0ADFE4B0}" type="datetimeFigureOut">
              <a:rPr lang="ru-RU" smtClean="0"/>
              <a:pPr/>
              <a:t>17.11.2015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5CDCF-C6BE-463E-B443-B77F05044BA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F33BC-FD73-4D70-B47C-9F9E0ADFE4B0}" type="datetimeFigureOut">
              <a:rPr lang="ru-RU" smtClean="0"/>
              <a:pPr/>
              <a:t>17.11.2015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85CDCF-C6BE-463E-B443-B77F05044BA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chool-sports.ru/"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23000" contrast="16000"/>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0"/>
            <a:ext cx="9144000" cy="6741367"/>
          </a:xfrm>
          <a:noFill/>
        </p:spPr>
        <p:txBody>
          <a:bodyPr>
            <a:normAutofit/>
          </a:bodyPr>
          <a:lstStyle/>
          <a:p>
            <a:pPr>
              <a:spcBef>
                <a:spcPts val="0"/>
              </a:spcBef>
            </a:pPr>
            <a:r>
              <a:rPr lang="ru-RU" sz="7200"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t>Федеральный </a:t>
            </a:r>
            <a:br>
              <a:rPr lang="ru-RU" sz="7200"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br>
            <a:r>
              <a:rPr lang="ru-RU" sz="7200"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t>проект</a:t>
            </a:r>
            <a:r>
              <a:rPr lang="ru-RU" sz="6600" b="1"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t/>
            </a:r>
            <a:br>
              <a:rPr lang="ru-RU" sz="6600" b="1"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br>
            <a:r>
              <a:rPr lang="ru-RU" sz="7200" b="1"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t/>
            </a:r>
            <a:br>
              <a:rPr lang="ru-RU" sz="7200" b="1"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br>
            <a:r>
              <a:rPr lang="ru-RU" sz="7200" b="1"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t/>
            </a:r>
            <a:br>
              <a:rPr lang="ru-RU" sz="7200" b="1"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br>
            <a:r>
              <a:rPr lang="ru-RU" sz="7200" b="1"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t/>
            </a:r>
            <a:br>
              <a:rPr lang="ru-RU" sz="7200" b="1"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br>
            <a:r>
              <a:rPr lang="ru-RU" sz="7200" b="1" dirty="0" smtClean="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rPr>
              <a:t> «Детский спорт»</a:t>
            </a:r>
            <a:endParaRPr lang="ru-RU" sz="7200" b="1" dirty="0">
              <a:ln w="12700">
                <a:solidFill>
                  <a:schemeClr val="tx2">
                    <a:satMod val="155000"/>
                  </a:schemeClr>
                </a:solidFill>
                <a:prstDash val="solid"/>
              </a:ln>
              <a:solidFill>
                <a:srgbClr val="2D06BA"/>
              </a:solidFill>
              <a:effectLst>
                <a:outerShdw blurRad="41275" dist="20320" dir="1800000" algn="tl" rotWithShape="0">
                  <a:srgbClr val="000000">
                    <a:alpha val="40000"/>
                  </a:srgbClr>
                </a:outerShdw>
              </a:effectLst>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6000"/>
            <a:lum/>
          </a:blip>
          <a:srcRect/>
          <a:stretch>
            <a:fillRect l="-11000" r="-11000"/>
          </a:stretch>
        </a:blip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506721"/>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4309B7"/>
                </a:solidFill>
                <a:effectLst/>
                <a:latin typeface="Book Antiqua" pitchFamily="18" charset="0"/>
                <a:ea typeface="Times New Roman" pitchFamily="18" charset="0"/>
                <a:cs typeface="Arial" pitchFamily="34" charset="0"/>
              </a:rPr>
              <a:t>Направление «Дворовый тренер»</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rgbClr val="4309B7"/>
              </a:solidFill>
              <a:effectLst/>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4309B7"/>
                </a:solidFill>
                <a:effectLst/>
                <a:latin typeface="Book Antiqua" pitchFamily="18" charset="0"/>
                <a:ea typeface="Times New Roman" pitchFamily="18" charset="0"/>
                <a:cs typeface="Arial" pitchFamily="34" charset="0"/>
              </a:rPr>
              <a:t>Цель:</a:t>
            </a:r>
            <a:endParaRPr kumimoji="0" lang="ru-RU" b="1" i="0" u="none" strike="noStrike" cap="none" normalizeH="0" baseline="0" dirty="0" smtClean="0">
              <a:ln>
                <a:noFill/>
              </a:ln>
              <a:solidFill>
                <a:srgbClr val="4309B7"/>
              </a:solidFill>
              <a:effectLst/>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4309B7"/>
                </a:solidFill>
                <a:effectLst/>
                <a:latin typeface="Book Antiqua" pitchFamily="18" charset="0"/>
                <a:ea typeface="Times New Roman" pitchFamily="18" charset="0"/>
                <a:cs typeface="Arial" pitchFamily="34" charset="0"/>
              </a:rPr>
              <a:t>Обеспечение спортивного досуга школьников и подростков во внеурочное и каникулярное время, формирование здорового образа жизни, развитие массового спорта, пропаганда спорта, как основы воспитания здорового и социально активного подрастающего поколения.</a:t>
            </a:r>
          </a:p>
          <a:p>
            <a:pPr marL="0" marR="0" lvl="0" indent="0" algn="ctr" defTabSz="914400" rtl="0" eaLnBrk="0" fontAlgn="base" latinLnBrk="0" hangingPunct="0">
              <a:lnSpc>
                <a:spcPct val="100000"/>
              </a:lnSpc>
              <a:spcBef>
                <a:spcPct val="0"/>
              </a:spcBef>
              <a:spcAft>
                <a:spcPct val="0"/>
              </a:spcAft>
              <a:buClrTx/>
              <a:buSzTx/>
              <a:buFontTx/>
              <a:buNone/>
              <a:tabLst/>
            </a:pPr>
            <a:endParaRPr lang="ru-RU" b="1" dirty="0" smtClean="0">
              <a:solidFill>
                <a:srgbClr val="4309B7"/>
              </a:solidFill>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b="1" i="0" u="none" strike="noStrike" cap="none" normalizeH="0" baseline="0" dirty="0" smtClean="0">
              <a:ln>
                <a:noFill/>
              </a:ln>
              <a:solidFill>
                <a:srgbClr val="4309B7"/>
              </a:solidFill>
              <a:effectLst/>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4309B7"/>
                </a:solidFill>
                <a:effectLst/>
                <a:latin typeface="Book Antiqua" pitchFamily="18" charset="0"/>
                <a:ea typeface="Times New Roman" pitchFamily="18" charset="0"/>
                <a:cs typeface="Arial" pitchFamily="34" charset="0"/>
              </a:rPr>
              <a:t>Задачи:</a:t>
            </a:r>
            <a:endParaRPr kumimoji="0" lang="ru-RU" b="1" i="0" u="none" strike="noStrike" cap="none" normalizeH="0" baseline="0" dirty="0" smtClean="0">
              <a:ln>
                <a:noFill/>
              </a:ln>
              <a:solidFill>
                <a:srgbClr val="4309B7"/>
              </a:solidFill>
              <a:effectLst/>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4309B7"/>
                </a:solidFill>
                <a:effectLst/>
                <a:latin typeface="Book Antiqua" pitchFamily="18" charset="0"/>
                <a:ea typeface="Times New Roman" pitchFamily="18" charset="0"/>
                <a:cs typeface="Arial" pitchFamily="34" charset="0"/>
              </a:rPr>
              <a:t>-поддержка развития инициатив по организации физкультурной, спортивно-массовой деятельности, детского и юношеского спорта на дворовых и пришкольных спортивных площадках, школьных спортивных залах;</a:t>
            </a:r>
            <a:endParaRPr kumimoji="0" lang="ru-RU" b="1" i="0" u="none" strike="noStrike" cap="none" normalizeH="0" baseline="0" dirty="0" smtClean="0">
              <a:ln>
                <a:noFill/>
              </a:ln>
              <a:solidFill>
                <a:srgbClr val="4309B7"/>
              </a:solidFill>
              <a:effectLst/>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4309B7"/>
                </a:solidFill>
                <a:effectLst/>
                <a:latin typeface="Book Antiqua" pitchFamily="18" charset="0"/>
                <a:ea typeface="Times New Roman" pitchFamily="18" charset="0"/>
                <a:cs typeface="Arial" pitchFamily="34" charset="0"/>
              </a:rPr>
              <a:t>-обеспечение качественным инвентарем и экипировкой дворовых тренеров и дворовых команд;</a:t>
            </a:r>
            <a:endParaRPr kumimoji="0" lang="ru-RU" b="1" i="0" u="none" strike="noStrike" cap="none" normalizeH="0" baseline="0" dirty="0" smtClean="0">
              <a:ln>
                <a:noFill/>
              </a:ln>
              <a:solidFill>
                <a:srgbClr val="4309B7"/>
              </a:solidFill>
              <a:effectLst/>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4309B7"/>
                </a:solidFill>
                <a:effectLst/>
                <a:latin typeface="Book Antiqua" pitchFamily="18" charset="0"/>
                <a:ea typeface="Times New Roman" pitchFamily="18" charset="0"/>
                <a:cs typeface="Arial" pitchFamily="34" charset="0"/>
              </a:rPr>
              <a:t>-система соревнований  и лиг на муниципальном и региональном уровне;</a:t>
            </a:r>
            <a:endParaRPr kumimoji="0" lang="ru-RU" b="1" i="0" u="none" strike="noStrike" cap="none" normalizeH="0" baseline="0" dirty="0" smtClean="0">
              <a:ln>
                <a:noFill/>
              </a:ln>
              <a:solidFill>
                <a:srgbClr val="4309B7"/>
              </a:solidFill>
              <a:effectLst/>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4309B7"/>
                </a:solidFill>
                <a:effectLst/>
                <a:latin typeface="Book Antiqua" pitchFamily="18" charset="0"/>
                <a:ea typeface="Times New Roman" pitchFamily="18" charset="0"/>
                <a:cs typeface="Arial" pitchFamily="34" charset="0"/>
              </a:rPr>
              <a:t>-проведение региональных фестивалей дворового спорта;</a:t>
            </a:r>
            <a:endParaRPr kumimoji="0" lang="ru-RU" b="1" i="0" u="none" strike="noStrike" cap="none" normalizeH="0" baseline="0" dirty="0" smtClean="0">
              <a:ln>
                <a:noFill/>
              </a:ln>
              <a:solidFill>
                <a:srgbClr val="4309B7"/>
              </a:solidFill>
              <a:effectLst/>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4309B7"/>
                </a:solidFill>
                <a:effectLst/>
                <a:latin typeface="Book Antiqua" pitchFamily="18" charset="0"/>
                <a:ea typeface="Times New Roman" pitchFamily="18" charset="0"/>
                <a:cs typeface="Arial" pitchFamily="34" charset="0"/>
              </a:rPr>
              <a:t>-лоббирование муниципальных программ строительства и реконструкции дворовых площадок и стадионов.</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b="1" i="0" u="none" strike="noStrike" cap="none" normalizeH="0" baseline="0" dirty="0" smtClean="0">
              <a:ln>
                <a:noFill/>
              </a:ln>
              <a:solidFill>
                <a:srgbClr val="4309B7"/>
              </a:solidFill>
              <a:effectLst/>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4309B7"/>
                </a:solidFill>
                <a:effectLst/>
                <a:latin typeface="Book Antiqua" pitchFamily="18" charset="0"/>
                <a:ea typeface="Times New Roman" pitchFamily="18" charset="0"/>
                <a:cs typeface="Arial" pitchFamily="34" charset="0"/>
              </a:rPr>
              <a:t>Направление реализуется с 2009 года</a:t>
            </a:r>
            <a:endParaRPr kumimoji="0" lang="ru-RU" b="1" i="0" u="none" strike="noStrike" cap="none" normalizeH="0" baseline="0" dirty="0" smtClean="0">
              <a:ln>
                <a:noFill/>
              </a:ln>
              <a:solidFill>
                <a:srgbClr val="4309B7"/>
              </a:solidFill>
              <a:effectLst/>
              <a:latin typeface="Book Antiqu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2000"/>
            <a:lum/>
          </a:blip>
          <a:srcRect/>
          <a:stretch>
            <a:fillRect/>
          </a:stretch>
        </a:blip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10717"/>
            <a:ext cx="8964488"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endPar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rPr>
              <a:t>Федеральный координатор проекта: ФЕТИСОВ Вячеслав Александрович, член Высшего совета Партии «ЕДИНАЯ РОССИЯ», первый заместитель председателя комитета Совета Федерации по социальной политике</a:t>
            </a:r>
          </a:p>
          <a:p>
            <a:pPr marL="0" marR="0" lvl="0" indent="0" algn="ctr" defTabSz="914400" rtl="0" eaLnBrk="1" fontAlgn="base" latinLnBrk="0" hangingPunct="1">
              <a:lnSpc>
                <a:spcPct val="100000"/>
              </a:lnSpc>
              <a:spcBef>
                <a:spcPct val="0"/>
              </a:spcBef>
              <a:spcAft>
                <a:spcPct val="0"/>
              </a:spcAft>
              <a:buClrTx/>
              <a:buSzTx/>
              <a:buFontTx/>
              <a:buNone/>
              <a:tabLst>
                <a:tab pos="457200" algn="l"/>
              </a:tabLst>
            </a:pPr>
            <a:endPar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rPr>
              <a:t>Региональный координатор проекта: ЧЕСНОКОВ Игорь Александрович, член Президиума Регионального политического совета Партии «ЕДИНАЯ РОССИЯ»,  заместитель председателя Архангельского областного Собрания депутатов, председатель комитета по образованию и науке </a:t>
            </a: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rPr>
              <a:t>Оператор партийного проекта «Детский спорт» - </a:t>
            </a:r>
            <a:r>
              <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hlinkClick r:id="rId3"/>
              </a:rPr>
              <a:t>Всероссийская федерация школьного спорта</a:t>
            </a:r>
            <a:r>
              <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rPr>
              <a:t> (руководитель - РОДНИНА Ирина Константиновна, член Генерального совета Партии «ЕДИНАЯ РОССИЯ», член комитета Государственной Думы по делам Содружества Независимых Государств и связям с соотечественниками)</a:t>
            </a: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rPr>
              <a:t>Основные направления проекта:</a:t>
            </a:r>
          </a:p>
          <a:p>
            <a:pPr marL="0" marR="0" lvl="0" indent="0" algn="ctr" defTabSz="914400" rtl="0" eaLnBrk="0" fontAlgn="base" latinLnBrk="0" hangingPunct="0">
              <a:lnSpc>
                <a:spcPct val="100000"/>
              </a:lnSpc>
              <a:spcBef>
                <a:spcPct val="0"/>
              </a:spcBef>
              <a:spcAft>
                <a:spcPct val="0"/>
              </a:spcAft>
              <a:buClrTx/>
              <a:buSzTx/>
              <a:tabLst>
                <a:tab pos="457200" algn="l"/>
              </a:tabLst>
            </a:pPr>
            <a:r>
              <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rPr>
              <a:t>Школьный спорт</a:t>
            </a:r>
          </a:p>
          <a:p>
            <a:pPr marL="0" marR="0" lvl="0" indent="0" algn="ctr" defTabSz="914400" rtl="0" eaLnBrk="0" fontAlgn="base" latinLnBrk="0" hangingPunct="0">
              <a:lnSpc>
                <a:spcPct val="100000"/>
              </a:lnSpc>
              <a:spcBef>
                <a:spcPct val="0"/>
              </a:spcBef>
              <a:spcAft>
                <a:spcPct val="0"/>
              </a:spcAft>
              <a:buClrTx/>
              <a:buSzTx/>
              <a:tabLst>
                <a:tab pos="457200" algn="l"/>
              </a:tabLst>
            </a:pPr>
            <a:r>
              <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rPr>
              <a:t>Дворовый тренер</a:t>
            </a:r>
          </a:p>
          <a:p>
            <a:pPr marL="0" marR="0" lvl="0" indent="0" algn="ctr" defTabSz="914400" rtl="0" eaLnBrk="0" fontAlgn="base" latinLnBrk="0" hangingPunct="0">
              <a:lnSpc>
                <a:spcPct val="100000"/>
              </a:lnSpc>
              <a:spcBef>
                <a:spcPct val="0"/>
              </a:spcBef>
              <a:spcAft>
                <a:spcPct val="0"/>
              </a:spcAft>
              <a:buClrTx/>
              <a:buSzTx/>
              <a:tabLst>
                <a:tab pos="457200" algn="l"/>
              </a:tabLst>
            </a:pPr>
            <a:endParaRPr lang="ru-RU" b="1" dirty="0" smtClean="0">
              <a:solidFill>
                <a:srgbClr val="2D06BA"/>
              </a:solidFill>
              <a:latin typeface="Book Antiqua" pitchFamily="18"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tab pos="457200" algn="l"/>
              </a:tabLst>
            </a:pPr>
            <a:endPar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rgbClr val="2D06BA"/>
                </a:solidFill>
                <a:effectLst/>
                <a:latin typeface="Book Antiqua" pitchFamily="18" charset="0"/>
                <a:ea typeface="Times New Roman" pitchFamily="18" charset="0"/>
                <a:cs typeface="Arial" pitchFamily="34" charset="0"/>
              </a:rPr>
              <a:t>Реализуется с 2009 года</a:t>
            </a:r>
            <a:endParaRPr kumimoji="0" lang="ru-RU" b="1" i="0" u="none" strike="noStrike" cap="none" normalizeH="0" baseline="0" dirty="0" smtClean="0">
              <a:ln>
                <a:noFill/>
              </a:ln>
              <a:solidFill>
                <a:srgbClr val="2D06BA"/>
              </a:solidFill>
              <a:effectLst/>
              <a:latin typeface="Book Antiqua" pitchFamily="18"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4000"/>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fontScale="90000"/>
          </a:bodyPr>
          <a:lstStyle/>
          <a:p>
            <a:r>
              <a:rPr lang="ru-RU" dirty="0"/>
              <a:t/>
            </a:r>
            <a:br>
              <a:rPr lang="ru-RU" dirty="0"/>
            </a:br>
            <a:r>
              <a:rPr lang="ru-RU" dirty="0"/>
              <a:t> </a:t>
            </a:r>
            <a:br>
              <a:rPr lang="ru-RU" dirty="0"/>
            </a:br>
            <a:r>
              <a:rPr lang="ru-RU" dirty="0"/>
              <a:t> </a:t>
            </a:r>
            <a:br>
              <a:rPr lang="ru-RU" dirty="0"/>
            </a:br>
            <a:r>
              <a:rPr lang="ru-RU" sz="2700" b="1" dirty="0" smtClean="0">
                <a:solidFill>
                  <a:srgbClr val="2D06BA"/>
                </a:solidFill>
                <a:latin typeface="Book Antiqua" pitchFamily="18" charset="0"/>
              </a:rPr>
              <a:t>Цель проекта:</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 повышение значимости занятий физической культурой и </a:t>
            </a:r>
            <a:r>
              <a:rPr lang="ru-RU" sz="2700" b="1" dirty="0">
                <a:solidFill>
                  <a:srgbClr val="2D06BA"/>
                </a:solidFill>
              </a:rPr>
              <a:t>спортом, пропаганда спорта;</a:t>
            </a:r>
            <a:r>
              <a:rPr lang="ru-RU" sz="2700" b="1" dirty="0" smtClean="0">
                <a:solidFill>
                  <a:srgbClr val="2D06BA"/>
                </a:solidFill>
                <a:latin typeface="Book Antiqua" pitchFamily="18" charset="0"/>
              </a:rPr>
              <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совершенствование системы физического воспитания в школе;</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приобщение детей и подростков к систематическим занятиям физической культурой и спортом;</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формирование навыков здорового образа жизни;</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обеспечение спортивного досуга детей и подростков</a:t>
            </a:r>
            <a:r>
              <a:rPr lang="ru-RU" sz="2700" b="1" dirty="0" smtClean="0">
                <a:solidFill>
                  <a:srgbClr val="2D06BA"/>
                </a:solidFill>
              </a:rPr>
              <a:t>,</a:t>
            </a:r>
            <a:r>
              <a:rPr lang="ru-RU" sz="2700" b="1" dirty="0" smtClean="0">
                <a:solidFill>
                  <a:srgbClr val="2D06BA"/>
                </a:solidFill>
                <a:latin typeface="Book Antiqua" pitchFamily="18" charset="0"/>
              </a:rPr>
              <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развитие массового детского спорта</a:t>
            </a:r>
            <a:r>
              <a:rPr lang="ru-RU" sz="2700" b="1" dirty="0">
                <a:solidFill>
                  <a:srgbClr val="2D06BA"/>
                </a:solidFill>
              </a:rPr>
              <a:t>.</a:t>
            </a:r>
            <a:r>
              <a:rPr lang="ru-RU" sz="2700" b="1" dirty="0" smtClean="0">
                <a:solidFill>
                  <a:srgbClr val="2D06BA"/>
                </a:solidFill>
                <a:latin typeface="Book Antiqua" pitchFamily="18" charset="0"/>
              </a:rPr>
              <a:t/>
            </a:r>
            <a:br>
              <a:rPr lang="ru-RU" sz="2700" b="1" dirty="0" smtClean="0">
                <a:solidFill>
                  <a:srgbClr val="2D06BA"/>
                </a:solidFill>
                <a:latin typeface="Book Antiqua" pitchFamily="18" charset="0"/>
              </a:rPr>
            </a:br>
            <a:r>
              <a:rPr lang="ru-RU" sz="2700" b="1" dirty="0" smtClean="0">
                <a:solidFill>
                  <a:srgbClr val="2D06BA"/>
                </a:solidFill>
                <a:latin typeface="Book Antiqua" pitchFamily="18" charset="0"/>
              </a:rPr>
              <a:t/>
            </a:r>
            <a:br>
              <a:rPr lang="ru-RU" sz="2700" b="1" dirty="0" smtClean="0">
                <a:solidFill>
                  <a:srgbClr val="2D06BA"/>
                </a:solidFill>
                <a:latin typeface="Book Antiqua" pitchFamily="18" charset="0"/>
              </a:rPr>
            </a:br>
            <a:r>
              <a:rPr lang="ru-RU" dirty="0"/>
              <a:t/>
            </a:r>
            <a:br>
              <a:rPr lang="ru-RU" dirty="0"/>
            </a:br>
            <a:r>
              <a:rPr lang="ru-RU" dirty="0"/>
              <a:t> </a:t>
            </a:r>
            <a:br>
              <a:rPr lang="ru-RU" dirty="0"/>
            </a:br>
            <a:r>
              <a:rPr lang="ru-RU" dirty="0"/>
              <a:t> </a:t>
            </a:r>
            <a:br>
              <a:rPr lang="ru-RU" dirty="0"/>
            </a:br>
            <a:r>
              <a:rPr lang="ru-RU" b="1" dirty="0"/>
              <a:t> </a:t>
            </a:r>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1000"/>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0" y="0"/>
            <a:ext cx="9144000" cy="8863965"/>
          </a:xfrm>
          <a:prstGeom prst="rect">
            <a:avLst/>
          </a:prstGeom>
        </p:spPr>
        <p:txBody>
          <a:bodyPr wrap="square">
            <a:spAutoFit/>
          </a:bodyPr>
          <a:lstStyle/>
          <a:p>
            <a:pPr algn="ctr"/>
            <a:endParaRPr lang="ru-RU" sz="2000" b="1" dirty="0" smtClean="0">
              <a:solidFill>
                <a:srgbClr val="2D06BA"/>
              </a:solidFill>
              <a:latin typeface="Book Antiqua" pitchFamily="18" charset="0"/>
            </a:endParaRPr>
          </a:p>
          <a:p>
            <a:pPr algn="ctr"/>
            <a:endParaRPr lang="ru-RU" sz="2000" b="1" dirty="0" smtClean="0">
              <a:solidFill>
                <a:srgbClr val="2D06BA"/>
              </a:solidFill>
              <a:latin typeface="Book Antiqua" pitchFamily="18" charset="0"/>
            </a:endParaRPr>
          </a:p>
          <a:p>
            <a:pPr algn="ctr"/>
            <a:r>
              <a:rPr lang="ru-RU" sz="2400" b="1" dirty="0" smtClean="0">
                <a:solidFill>
                  <a:srgbClr val="2D06BA"/>
                </a:solidFill>
                <a:latin typeface="Book Antiqua" pitchFamily="18" charset="0"/>
              </a:rPr>
              <a:t>Задачи проекта:</a:t>
            </a:r>
          </a:p>
          <a:p>
            <a:pPr algn="ctr"/>
            <a:r>
              <a:rPr lang="ru-RU" sz="2400" b="1" dirty="0" smtClean="0">
                <a:solidFill>
                  <a:srgbClr val="2D06BA"/>
                </a:solidFill>
                <a:latin typeface="Book Antiqua" pitchFamily="18" charset="0"/>
              </a:rPr>
              <a:t/>
            </a:r>
            <a:br>
              <a:rPr lang="ru-RU" sz="2400" b="1" dirty="0" smtClean="0">
                <a:solidFill>
                  <a:srgbClr val="2D06BA"/>
                </a:solidFill>
                <a:latin typeface="Book Antiqua" pitchFamily="18" charset="0"/>
              </a:rPr>
            </a:br>
            <a:r>
              <a:rPr lang="ru-RU" sz="2400" b="1" dirty="0" smtClean="0">
                <a:solidFill>
                  <a:srgbClr val="2D06BA"/>
                </a:solidFill>
                <a:latin typeface="Book Antiqua" pitchFamily="18" charset="0"/>
              </a:rPr>
              <a:t>       </a:t>
            </a:r>
            <a:r>
              <a:rPr lang="ru-RU" sz="2000" b="1" dirty="0" smtClean="0">
                <a:solidFill>
                  <a:srgbClr val="2D06BA"/>
                </a:solidFill>
                <a:latin typeface="Book Antiqua" pitchFamily="18" charset="0"/>
              </a:rPr>
              <a:t>- поддержка развития инициатив по организации физкультурной, спортивно-массовой деятельности, детского и юношеского спорта на дворовых и пришкольных спортивных площадках;</a:t>
            </a:r>
          </a:p>
          <a:p>
            <a:pPr algn="ctr"/>
            <a:endParaRPr lang="ru-RU" sz="2000" b="1" dirty="0" smtClean="0">
              <a:solidFill>
                <a:srgbClr val="2D06BA"/>
              </a:solidFill>
              <a:latin typeface="Book Antiqua" pitchFamily="18" charset="0"/>
            </a:endParaRPr>
          </a:p>
          <a:p>
            <a:pPr algn="ctr"/>
            <a:r>
              <a:rPr lang="ru-RU" sz="2000" b="1" dirty="0" smtClean="0">
                <a:solidFill>
                  <a:srgbClr val="2D06BA"/>
                </a:solidFill>
                <a:latin typeface="Book Antiqua" pitchFamily="18" charset="0"/>
              </a:rPr>
              <a:t>   - содействие модернизации системы физического воспитания в школе;</a:t>
            </a:r>
          </a:p>
          <a:p>
            <a:pPr algn="ctr"/>
            <a:r>
              <a:rPr lang="ru-RU" sz="2000" b="1" dirty="0" smtClean="0">
                <a:solidFill>
                  <a:srgbClr val="2D06BA"/>
                </a:solidFill>
                <a:latin typeface="Book Antiqua" pitchFamily="18" charset="0"/>
              </a:rPr>
              <a:t> </a:t>
            </a:r>
            <a:br>
              <a:rPr lang="ru-RU" sz="2000" b="1" dirty="0" smtClean="0">
                <a:solidFill>
                  <a:srgbClr val="2D06BA"/>
                </a:solidFill>
                <a:latin typeface="Book Antiqua" pitchFamily="18" charset="0"/>
              </a:rPr>
            </a:br>
            <a:r>
              <a:rPr lang="ru-RU" sz="2000" b="1" dirty="0" smtClean="0">
                <a:solidFill>
                  <a:srgbClr val="2D06BA"/>
                </a:solidFill>
                <a:latin typeface="Book Antiqua" pitchFamily="18" charset="0"/>
              </a:rPr>
              <a:t>      - привлечение местного населения к решению проблем организации спортивного досуга;</a:t>
            </a:r>
          </a:p>
          <a:p>
            <a:pPr algn="ctr"/>
            <a:endParaRPr lang="ru-RU" sz="2000" b="1" dirty="0" smtClean="0">
              <a:solidFill>
                <a:srgbClr val="2D06BA"/>
              </a:solidFill>
              <a:latin typeface="Book Antiqua" pitchFamily="18" charset="0"/>
            </a:endParaRPr>
          </a:p>
          <a:p>
            <a:pPr algn="ctr"/>
            <a:r>
              <a:rPr lang="ru-RU" sz="2000" b="1" dirty="0" smtClean="0">
                <a:solidFill>
                  <a:srgbClr val="2D06BA"/>
                </a:solidFill>
                <a:latin typeface="Book Antiqua" pitchFamily="18" charset="0"/>
              </a:rPr>
              <a:t>- выявление и распространение инновационного педагогического опыта в области преподавания физической культуры;</a:t>
            </a:r>
          </a:p>
          <a:p>
            <a:pPr algn="ctr"/>
            <a:r>
              <a:rPr lang="ru-RU" sz="2000" b="1" dirty="0" smtClean="0">
                <a:solidFill>
                  <a:srgbClr val="2D06BA"/>
                </a:solidFill>
                <a:latin typeface="Book Antiqua" pitchFamily="18" charset="0"/>
              </a:rPr>
              <a:t> </a:t>
            </a:r>
          </a:p>
          <a:p>
            <a:pPr algn="ctr"/>
            <a:r>
              <a:rPr lang="ru-RU" sz="2000" b="1" dirty="0" smtClean="0">
                <a:solidFill>
                  <a:srgbClr val="2D06BA"/>
                </a:solidFill>
                <a:latin typeface="Book Antiqua" pitchFamily="18" charset="0"/>
              </a:rPr>
              <a:t>- популяризация занятий физической культурой и спортом среди подрастающего поколения.</a:t>
            </a:r>
          </a:p>
          <a:p>
            <a:pPr algn="ctr"/>
            <a:r>
              <a:rPr lang="ru-RU" sz="2000" b="1" dirty="0" smtClean="0">
                <a:solidFill>
                  <a:srgbClr val="2D06BA"/>
                </a:solidFill>
                <a:latin typeface="Book Antiqua" pitchFamily="18" charset="0"/>
              </a:rPr>
              <a:t/>
            </a:r>
            <a:br>
              <a:rPr lang="ru-RU" sz="2000" b="1" dirty="0" smtClean="0">
                <a:solidFill>
                  <a:srgbClr val="2D06BA"/>
                </a:solidFill>
                <a:latin typeface="Book Antiqua" pitchFamily="18" charset="0"/>
              </a:rPr>
            </a:br>
            <a:r>
              <a:rPr lang="ru-RU" sz="2400" b="1" dirty="0" smtClean="0">
                <a:solidFill>
                  <a:srgbClr val="2D06BA"/>
                </a:solidFill>
                <a:latin typeface="Book Antiqua" pitchFamily="18" charset="0"/>
              </a:rPr>
              <a:t/>
            </a:r>
            <a:br>
              <a:rPr lang="ru-RU" sz="2400" b="1" dirty="0" smtClean="0">
                <a:solidFill>
                  <a:srgbClr val="2D06BA"/>
                </a:solidFill>
                <a:latin typeface="Book Antiqua" pitchFamily="18" charset="0"/>
              </a:rPr>
            </a:br>
            <a:endParaRPr lang="ru-RU" sz="2400" b="1" dirty="0" smtClean="0">
              <a:solidFill>
                <a:srgbClr val="2D06BA"/>
              </a:solidFill>
              <a:latin typeface="Book Antiqua" pitchFamily="18" charset="0"/>
            </a:endParaRPr>
          </a:p>
          <a:p>
            <a:pPr algn="ctr"/>
            <a:endParaRPr lang="ru-RU" b="1" dirty="0" smtClean="0">
              <a:solidFill>
                <a:srgbClr val="2D06BA"/>
              </a:solidFill>
              <a:latin typeface="Book Antiqua" pitchFamily="18" charset="0"/>
            </a:endParaRPr>
          </a:p>
          <a:p>
            <a:pPr algn="ctr"/>
            <a:endParaRPr lang="ru-RU" b="1" dirty="0" smtClean="0">
              <a:solidFill>
                <a:srgbClr val="2D06BA"/>
              </a:solidFill>
              <a:latin typeface="Book Antiqua" pitchFamily="18" charset="0"/>
            </a:endParaRPr>
          </a:p>
          <a:p>
            <a:pPr algn="ctr"/>
            <a:endParaRPr lang="ru-RU" b="1" dirty="0" smtClean="0">
              <a:solidFill>
                <a:srgbClr val="2D06BA"/>
              </a:solidFill>
              <a:latin typeface="Book Antiqua" pitchFamily="18" charset="0"/>
            </a:endParaRPr>
          </a:p>
          <a:p>
            <a:pPr algn="ctr"/>
            <a:r>
              <a:rPr lang="ru-RU" b="1" dirty="0" smtClean="0">
                <a:solidFill>
                  <a:srgbClr val="2D06BA"/>
                </a:solidFill>
                <a:latin typeface="Book Antiqua" pitchFamily="18" charset="0"/>
              </a:rPr>
              <a:t/>
            </a:r>
            <a:br>
              <a:rPr lang="ru-RU" b="1" dirty="0" smtClean="0">
                <a:solidFill>
                  <a:srgbClr val="2D06BA"/>
                </a:solidFill>
                <a:latin typeface="Book Antiqua" pitchFamily="18" charset="0"/>
              </a:rPr>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1000"/>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0" y="0"/>
            <a:ext cx="9144000" cy="8710077"/>
          </a:xfrm>
          <a:prstGeom prst="rect">
            <a:avLst/>
          </a:prstGeom>
        </p:spPr>
        <p:txBody>
          <a:bodyPr wrap="square">
            <a:spAutoFit/>
          </a:bodyPr>
          <a:lstStyle/>
          <a:p>
            <a:pPr algn="ctr"/>
            <a:endParaRPr lang="ru-RU" sz="2000" b="1" dirty="0" smtClean="0">
              <a:solidFill>
                <a:srgbClr val="2D06BA"/>
              </a:solidFill>
              <a:latin typeface="Book Antiqua" pitchFamily="18" charset="0"/>
            </a:endParaRPr>
          </a:p>
          <a:p>
            <a:pPr algn="ctr"/>
            <a:r>
              <a:rPr lang="ru-RU" b="1" dirty="0" smtClean="0">
                <a:solidFill>
                  <a:srgbClr val="2D06BA"/>
                </a:solidFill>
              </a:rPr>
              <a:t>Направление «Школьный спорт»</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Цель:</a:t>
            </a:r>
            <a:br>
              <a:rPr lang="ru-RU" b="1" dirty="0" smtClean="0">
                <a:solidFill>
                  <a:srgbClr val="2D06BA"/>
                </a:solidFill>
              </a:rPr>
            </a:br>
            <a:r>
              <a:rPr lang="ru-RU" b="1" dirty="0" smtClean="0">
                <a:solidFill>
                  <a:srgbClr val="2D06BA"/>
                </a:solidFill>
              </a:rPr>
              <a:t>Создание системы развития физической культуры в школе. Внедрение в систему общего образования нового урока физической культуры, проведение региональных, всероссийских и международных турниров среди школьных команд.</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Задачи:</a:t>
            </a:r>
            <a:br>
              <a:rPr lang="ru-RU" b="1" dirty="0" smtClean="0">
                <a:solidFill>
                  <a:srgbClr val="2D06BA"/>
                </a:solidFill>
              </a:rPr>
            </a:br>
            <a:r>
              <a:rPr lang="ru-RU" b="1" dirty="0" smtClean="0">
                <a:solidFill>
                  <a:srgbClr val="2D06BA"/>
                </a:solidFill>
              </a:rPr>
              <a:t>-подписание соглашения с субъектом РФ о сотрудничестве и взаимодействии в рамках развития системы школьного спорта в регионе РФ (</a:t>
            </a:r>
            <a:r>
              <a:rPr lang="ru-RU" b="1" i="1" dirty="0" smtClean="0">
                <a:solidFill>
                  <a:srgbClr val="2D06BA"/>
                </a:solidFill>
              </a:rPr>
              <a:t>Всероссийская федерация школьного спорта заключила Соглашение о взаимодействии с 13 регионами РФ, в которых в </a:t>
            </a:r>
            <a:r>
              <a:rPr lang="ru-RU" b="1" i="1" dirty="0" smtClean="0">
                <a:solidFill>
                  <a:srgbClr val="2D06BA"/>
                </a:solidFill>
              </a:rPr>
              <a:t>пилотном </a:t>
            </a:r>
            <a:r>
              <a:rPr lang="ru-RU" b="1" i="1" dirty="0" smtClean="0">
                <a:solidFill>
                  <a:srgbClr val="2D06BA"/>
                </a:solidFill>
              </a:rPr>
              <a:t>варианте реализуется программа развития школьного спорта</a:t>
            </a:r>
            <a:r>
              <a:rPr lang="ru-RU" b="1" dirty="0" smtClean="0">
                <a:solidFill>
                  <a:srgbClr val="2D06BA"/>
                </a:solidFill>
              </a:rPr>
              <a:t>);</a:t>
            </a:r>
            <a:br>
              <a:rPr lang="ru-RU" b="1" dirty="0" smtClean="0">
                <a:solidFill>
                  <a:srgbClr val="2D06BA"/>
                </a:solidFill>
              </a:rPr>
            </a:br>
            <a:r>
              <a:rPr lang="ru-RU" b="1" dirty="0" smtClean="0">
                <a:solidFill>
                  <a:srgbClr val="2D06BA"/>
                </a:solidFill>
              </a:rPr>
              <a:t>-создание на базе каждой общеобразовательной школы спортивного клуба;</a:t>
            </a:r>
            <a:br>
              <a:rPr lang="ru-RU" b="1" dirty="0" smtClean="0">
                <a:solidFill>
                  <a:srgbClr val="2D06BA"/>
                </a:solidFill>
              </a:rPr>
            </a:br>
            <a:r>
              <a:rPr lang="ru-RU" b="1" dirty="0" smtClean="0">
                <a:solidFill>
                  <a:srgbClr val="2D06BA"/>
                </a:solidFill>
              </a:rPr>
              <a:t>-оснащение школьных спортивных залов и стадионов современным оборудованием и инвентарем;</a:t>
            </a:r>
            <a:br>
              <a:rPr lang="ru-RU" b="1" dirty="0" smtClean="0">
                <a:solidFill>
                  <a:srgbClr val="2D06BA"/>
                </a:solidFill>
              </a:rPr>
            </a:br>
            <a:r>
              <a:rPr lang="ru-RU" b="1" dirty="0" smtClean="0">
                <a:solidFill>
                  <a:srgbClr val="2D06BA"/>
                </a:solidFill>
              </a:rPr>
              <a:t>-реконструкция и строительство современных школьных стадионов и школьных спортивных залов;</a:t>
            </a:r>
            <a:br>
              <a:rPr lang="ru-RU" b="1" dirty="0" smtClean="0">
                <a:solidFill>
                  <a:srgbClr val="2D06BA"/>
                </a:solidFill>
              </a:rPr>
            </a:br>
            <a:r>
              <a:rPr lang="ru-RU" b="1" dirty="0" smtClean="0">
                <a:solidFill>
                  <a:srgbClr val="2D06BA"/>
                </a:solidFill>
              </a:rPr>
              <a:t>-проведение соревнований среди школьных команд (школьные лиги);</a:t>
            </a:r>
            <a:br>
              <a:rPr lang="ru-RU" b="1" dirty="0" smtClean="0">
                <a:solidFill>
                  <a:srgbClr val="2D06BA"/>
                </a:solidFill>
              </a:rPr>
            </a:br>
            <a:r>
              <a:rPr lang="ru-RU" b="1" dirty="0" smtClean="0">
                <a:solidFill>
                  <a:srgbClr val="2D06BA"/>
                </a:solidFill>
              </a:rPr>
              <a:t>-освещение деятельности школьного спорта (этапы соревнований, конкурс на лучшую школьную площадку, создание собственного сайта).</a:t>
            </a:r>
            <a:br>
              <a:rPr lang="ru-RU" b="1" dirty="0" smtClean="0">
                <a:solidFill>
                  <a:srgbClr val="2D06BA"/>
                </a:solidFill>
              </a:rPr>
            </a:br>
            <a:r>
              <a:rPr lang="ru-RU" b="1" dirty="0" smtClean="0">
                <a:solidFill>
                  <a:srgbClr val="2D06BA"/>
                </a:solidFill>
              </a:rPr>
              <a:t> </a:t>
            </a:r>
            <a:br>
              <a:rPr lang="ru-RU" b="1" dirty="0" smtClean="0">
                <a:solidFill>
                  <a:srgbClr val="2D06BA"/>
                </a:solidFill>
              </a:rPr>
            </a:br>
            <a:r>
              <a:rPr lang="ru-RU" b="1" dirty="0" smtClean="0">
                <a:solidFill>
                  <a:srgbClr val="2D06BA"/>
                </a:solidFill>
              </a:rPr>
              <a:t>Направление реализуется с 2010 года</a:t>
            </a:r>
            <a:br>
              <a:rPr lang="ru-RU" b="1" dirty="0" smtClean="0">
                <a:solidFill>
                  <a:srgbClr val="2D06BA"/>
                </a:solidFill>
              </a:rPr>
            </a:br>
            <a:r>
              <a:rPr lang="ru-RU" b="1" dirty="0" smtClean="0">
                <a:solidFill>
                  <a:srgbClr val="2D06BA"/>
                </a:solidFill>
                <a:latin typeface="Book Antiqua" pitchFamily="18" charset="0"/>
              </a:rPr>
              <a:t/>
            </a:r>
            <a:br>
              <a:rPr lang="ru-RU" b="1" dirty="0" smtClean="0">
                <a:solidFill>
                  <a:srgbClr val="2D06BA"/>
                </a:solidFill>
                <a:latin typeface="Book Antiqua" pitchFamily="18" charset="0"/>
              </a:rPr>
            </a:br>
            <a:endParaRPr lang="ru-RU" b="1" dirty="0" smtClean="0">
              <a:solidFill>
                <a:srgbClr val="2D06BA"/>
              </a:solidFill>
              <a:latin typeface="Book Antiqua" pitchFamily="18" charset="0"/>
            </a:endParaRPr>
          </a:p>
          <a:p>
            <a:pPr algn="ctr"/>
            <a:endParaRPr lang="ru-RU" b="1" dirty="0" smtClean="0">
              <a:solidFill>
                <a:srgbClr val="2D06BA"/>
              </a:solidFill>
              <a:latin typeface="Book Antiqua" pitchFamily="18" charset="0"/>
            </a:endParaRPr>
          </a:p>
          <a:p>
            <a:pPr algn="ctr"/>
            <a:endParaRPr lang="ru-RU" b="1" dirty="0" smtClean="0">
              <a:solidFill>
                <a:srgbClr val="2D06BA"/>
              </a:solidFill>
              <a:latin typeface="Book Antiqua" pitchFamily="18" charset="0"/>
            </a:endParaRPr>
          </a:p>
          <a:p>
            <a:pPr algn="ctr"/>
            <a:endParaRPr lang="ru-RU" b="1" dirty="0" smtClean="0">
              <a:solidFill>
                <a:srgbClr val="2D06BA"/>
              </a:solidFill>
              <a:latin typeface="Book Antiqua" pitchFamily="18" charset="0"/>
            </a:endParaRPr>
          </a:p>
          <a:p>
            <a:pPr algn="ctr"/>
            <a:endParaRPr lang="ru-RU" b="1" dirty="0" smtClean="0">
              <a:solidFill>
                <a:srgbClr val="2D06BA"/>
              </a:solidFill>
              <a:latin typeface="Book Antiqua" pitchFamily="18" charset="0"/>
            </a:endParaRPr>
          </a:p>
          <a:p>
            <a:pPr algn="ctr"/>
            <a:r>
              <a:rPr lang="ru-RU" b="1" dirty="0" smtClean="0">
                <a:solidFill>
                  <a:srgbClr val="2D06BA"/>
                </a:solidFill>
                <a:latin typeface="Book Antiqua" pitchFamily="18" charset="0"/>
              </a:rPr>
              <a:t/>
            </a:r>
            <a:br>
              <a:rPr lang="ru-RU" b="1" dirty="0" smtClean="0">
                <a:solidFill>
                  <a:srgbClr val="2D06BA"/>
                </a:solidFill>
                <a:latin typeface="Book Antiqua" pitchFamily="18" charset="0"/>
              </a:rPr>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0000"/>
            <a:lum bright="35000" contrast="-3000"/>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u="sng" dirty="0" smtClean="0">
                <a:solidFill>
                  <a:srgbClr val="2D06BA"/>
                </a:solidFill>
              </a:rPr>
              <a:t/>
            </a:r>
            <a:br>
              <a:rPr lang="ru-RU" sz="2800" b="1" u="sng" dirty="0" smtClean="0">
                <a:solidFill>
                  <a:srgbClr val="2D06BA"/>
                </a:solidFill>
              </a:rPr>
            </a:br>
            <a:r>
              <a:rPr lang="ru-RU" sz="2800" b="1" u="sng" dirty="0" smtClean="0">
                <a:solidFill>
                  <a:srgbClr val="2D06BA"/>
                </a:solidFill>
              </a:rPr>
              <a:t/>
            </a:r>
            <a:br>
              <a:rPr lang="ru-RU" sz="2800" b="1" u="sng" dirty="0" smtClean="0">
                <a:solidFill>
                  <a:srgbClr val="2D06BA"/>
                </a:solidFill>
              </a:rPr>
            </a:br>
            <a:r>
              <a:rPr lang="ru-RU" sz="2800" b="1" u="sng" dirty="0" smtClean="0">
                <a:solidFill>
                  <a:srgbClr val="2D06BA"/>
                </a:solidFill>
              </a:rPr>
              <a:t/>
            </a:r>
            <a:br>
              <a:rPr lang="ru-RU" sz="2800" b="1" u="sng" dirty="0" smtClean="0">
                <a:solidFill>
                  <a:srgbClr val="2D06BA"/>
                </a:solidFill>
              </a:rPr>
            </a:br>
            <a:r>
              <a:rPr lang="ru-RU" sz="2800" b="1" u="sng" dirty="0" smtClean="0">
                <a:solidFill>
                  <a:srgbClr val="2D06BA"/>
                </a:solidFill>
              </a:rPr>
              <a:t/>
            </a:r>
            <a:br>
              <a:rPr lang="ru-RU" sz="2800" b="1" u="sng" dirty="0" smtClean="0">
                <a:solidFill>
                  <a:srgbClr val="2D06BA"/>
                </a:solidFill>
              </a:rPr>
            </a:br>
            <a:r>
              <a:rPr lang="ru-RU" sz="2800" b="1" u="sng" dirty="0" smtClean="0">
                <a:solidFill>
                  <a:srgbClr val="2D06BA"/>
                </a:solidFill>
              </a:rPr>
              <a:t/>
            </a:r>
            <a:br>
              <a:rPr lang="ru-RU" sz="2800" b="1" u="sng" dirty="0" smtClean="0">
                <a:solidFill>
                  <a:srgbClr val="2D06BA"/>
                </a:solidFill>
              </a:rPr>
            </a:br>
            <a:r>
              <a:rPr lang="ru-RU" sz="2800" b="1" u="sng" dirty="0" smtClean="0">
                <a:solidFill>
                  <a:srgbClr val="2D06BA"/>
                </a:solidFill>
              </a:rPr>
              <a:t/>
            </a:r>
            <a:br>
              <a:rPr lang="ru-RU" sz="2800" b="1" u="sng" dirty="0" smtClean="0">
                <a:solidFill>
                  <a:srgbClr val="2D06BA"/>
                </a:solidFill>
              </a:rPr>
            </a:br>
            <a:r>
              <a:rPr lang="ru-RU" sz="2800" b="1" u="sng" dirty="0">
                <a:solidFill>
                  <a:srgbClr val="2D06BA"/>
                </a:solidFill>
              </a:rPr>
              <a:t/>
            </a:r>
            <a:br>
              <a:rPr lang="ru-RU" sz="2800" b="1" u="sng" dirty="0">
                <a:solidFill>
                  <a:srgbClr val="2D06BA"/>
                </a:solidFill>
              </a:rPr>
            </a:br>
            <a:r>
              <a:rPr lang="ru-RU" sz="2800" b="1" u="sng" dirty="0" smtClean="0">
                <a:solidFill>
                  <a:srgbClr val="2D06BA"/>
                </a:solidFill>
              </a:rPr>
              <a:t/>
            </a:r>
            <a:br>
              <a:rPr lang="ru-RU" sz="2800" b="1" u="sng" dirty="0" smtClean="0">
                <a:solidFill>
                  <a:srgbClr val="2D06BA"/>
                </a:solidFill>
              </a:rPr>
            </a:br>
            <a:r>
              <a:rPr lang="ru-RU" sz="2800" b="1" u="sng" dirty="0" smtClean="0">
                <a:solidFill>
                  <a:srgbClr val="2D06BA"/>
                </a:solidFill>
              </a:rPr>
              <a:t/>
            </a:r>
            <a:br>
              <a:rPr lang="ru-RU" sz="2800" b="1" u="sng" dirty="0" smtClean="0">
                <a:solidFill>
                  <a:srgbClr val="2D06BA"/>
                </a:solidFill>
              </a:rPr>
            </a:br>
            <a:r>
              <a:rPr lang="ru-RU" sz="2800" b="1" u="sng" dirty="0" smtClean="0">
                <a:solidFill>
                  <a:srgbClr val="2D06BA"/>
                </a:solidFill>
              </a:rPr>
              <a:t/>
            </a:r>
            <a:br>
              <a:rPr lang="ru-RU" sz="2800" b="1" u="sng" dirty="0" smtClean="0">
                <a:solidFill>
                  <a:srgbClr val="2D06BA"/>
                </a:solidFill>
              </a:rPr>
            </a:br>
            <a:r>
              <a:rPr lang="ru-RU" sz="2800" b="1" u="sng" dirty="0" smtClean="0">
                <a:solidFill>
                  <a:srgbClr val="2D06BA"/>
                </a:solidFill>
              </a:rPr>
              <a:t/>
            </a:r>
            <a:br>
              <a:rPr lang="ru-RU" sz="2800" b="1" u="sng" dirty="0" smtClean="0">
                <a:solidFill>
                  <a:srgbClr val="2D06BA"/>
                </a:solidFill>
              </a:rPr>
            </a:br>
            <a:r>
              <a:rPr lang="ru-RU" sz="2800" b="1" u="sng" dirty="0" smtClean="0">
                <a:solidFill>
                  <a:srgbClr val="2D06BA"/>
                </a:solidFill>
              </a:rPr>
              <a:t>Реализация </a:t>
            </a:r>
            <a:r>
              <a:rPr lang="ru-RU" sz="2800" b="1" u="sng" dirty="0" smtClean="0">
                <a:solidFill>
                  <a:srgbClr val="2D06BA"/>
                </a:solidFill>
              </a:rPr>
              <a:t>направления« Школьный спорт»</a:t>
            </a:r>
            <a:br>
              <a:rPr lang="ru-RU" sz="2800" b="1" u="sng" dirty="0" smtClean="0">
                <a:solidFill>
                  <a:srgbClr val="2D06BA"/>
                </a:solidFill>
              </a:rPr>
            </a:br>
            <a:r>
              <a:rPr lang="ru-RU" sz="2800" b="1" u="sng" dirty="0" smtClean="0">
                <a:solidFill>
                  <a:srgbClr val="2D06BA"/>
                </a:solidFill>
              </a:rPr>
              <a:t>в Архангельской области</a:t>
            </a:r>
            <a:br>
              <a:rPr lang="ru-RU" sz="2800" b="1" u="sng" dirty="0" smtClean="0">
                <a:solidFill>
                  <a:srgbClr val="2D06BA"/>
                </a:solidFill>
              </a:rPr>
            </a:br>
            <a:r>
              <a:rPr lang="ru-RU" b="1" dirty="0" smtClean="0">
                <a:solidFill>
                  <a:srgbClr val="2D06BA"/>
                </a:solidFill>
              </a:rPr>
              <a:t/>
            </a:r>
            <a:br>
              <a:rPr lang="ru-RU" b="1" dirty="0" smtClean="0">
                <a:solidFill>
                  <a:srgbClr val="2D06BA"/>
                </a:solidFill>
              </a:rPr>
            </a:br>
            <a:r>
              <a:rPr lang="ru-RU" sz="3100" b="1" i="1" dirty="0" smtClean="0">
                <a:latin typeface="Calibri" pitchFamily="34" charset="0"/>
              </a:rPr>
              <a:t>строительство </a:t>
            </a:r>
            <a:r>
              <a:rPr lang="ru-RU" sz="3100" b="1" i="1" dirty="0">
                <a:latin typeface="Calibri" pitchFamily="34" charset="0"/>
              </a:rPr>
              <a:t>плоскостных </a:t>
            </a:r>
            <a:r>
              <a:rPr lang="ru-RU" sz="3100" b="1" i="1" dirty="0" smtClean="0">
                <a:latin typeface="Calibri" pitchFamily="34" charset="0"/>
              </a:rPr>
              <a:t>спортивных сооружений </a:t>
            </a:r>
            <a:r>
              <a:rPr lang="ru-RU" sz="3100" b="1" i="1" dirty="0" smtClean="0">
                <a:latin typeface="Calibri" pitchFamily="34" charset="0"/>
              </a:rPr>
              <a:t>в муниципальных образованиях Архангельской области:</a:t>
            </a:r>
            <a:r>
              <a:rPr lang="ru-RU" b="1" i="1" dirty="0">
                <a:latin typeface="Calibri" pitchFamily="34" charset="0"/>
              </a:rPr>
              <a:t/>
            </a:r>
            <a:br>
              <a:rPr lang="ru-RU" b="1" i="1" dirty="0">
                <a:latin typeface="Calibri" pitchFamily="34" charset="0"/>
              </a:rPr>
            </a:br>
            <a:r>
              <a:rPr lang="ru-RU" sz="1050" b="1" i="1" dirty="0">
                <a:latin typeface="Calibri" pitchFamily="34" charset="0"/>
              </a:rPr>
              <a:t/>
            </a:r>
            <a:br>
              <a:rPr lang="ru-RU" sz="1050" b="1" i="1" dirty="0">
                <a:latin typeface="Calibri" pitchFamily="34" charset="0"/>
              </a:rPr>
            </a:br>
            <a:r>
              <a:rPr lang="ru-RU" b="1" i="1" dirty="0">
                <a:solidFill>
                  <a:srgbClr val="2D06BA"/>
                </a:solidFill>
                <a:latin typeface="Calibri" pitchFamily="34" charset="0"/>
              </a:rPr>
              <a:t> </a:t>
            </a:r>
            <a:r>
              <a:rPr lang="ru-RU" sz="3100" b="1" i="1" dirty="0" smtClean="0">
                <a:solidFill>
                  <a:srgbClr val="2D06BA"/>
                </a:solidFill>
                <a:latin typeface="Calibri" pitchFamily="34" charset="0"/>
              </a:rPr>
              <a:t>хоккейные корты, </a:t>
            </a:r>
            <a:br>
              <a:rPr lang="ru-RU" sz="3100" b="1" i="1" dirty="0" smtClean="0">
                <a:solidFill>
                  <a:srgbClr val="2D06BA"/>
                </a:solidFill>
                <a:latin typeface="Calibri" pitchFamily="34" charset="0"/>
              </a:rPr>
            </a:br>
            <a:r>
              <a:rPr lang="ru-RU" sz="3100" b="1" i="1" dirty="0" smtClean="0">
                <a:solidFill>
                  <a:srgbClr val="2D06BA"/>
                </a:solidFill>
                <a:latin typeface="Calibri" pitchFamily="34" charset="0"/>
              </a:rPr>
              <a:t>мини-футбольные поля, </a:t>
            </a:r>
            <a:br>
              <a:rPr lang="ru-RU" sz="3100" b="1" i="1" dirty="0" smtClean="0">
                <a:solidFill>
                  <a:srgbClr val="2D06BA"/>
                </a:solidFill>
                <a:latin typeface="Calibri" pitchFamily="34" charset="0"/>
              </a:rPr>
            </a:br>
            <a:r>
              <a:rPr lang="ru-RU" sz="3100" b="1" i="1" dirty="0" smtClean="0">
                <a:solidFill>
                  <a:srgbClr val="2D06BA"/>
                </a:solidFill>
                <a:latin typeface="Calibri" pitchFamily="34" charset="0"/>
              </a:rPr>
              <a:t>спортивные площадки </a:t>
            </a:r>
            <a:r>
              <a:rPr lang="ru-RU" b="1" i="1" dirty="0">
                <a:solidFill>
                  <a:srgbClr val="2D06BA"/>
                </a:solidFill>
                <a:latin typeface="Calibri" pitchFamily="34" charset="0"/>
              </a:rPr>
              <a:t/>
            </a:r>
            <a:br>
              <a:rPr lang="ru-RU" b="1" i="1" dirty="0">
                <a:solidFill>
                  <a:srgbClr val="2D06BA"/>
                </a:solidFill>
                <a:latin typeface="Calibri" pitchFamily="34" charset="0"/>
              </a:rPr>
            </a:br>
            <a:r>
              <a:rPr lang="ru-RU" b="1" i="1" dirty="0" smtClean="0">
                <a:latin typeface="Calibri" pitchFamily="34" charset="0"/>
              </a:rPr>
              <a:t/>
            </a:r>
            <a:br>
              <a:rPr lang="ru-RU" b="1" i="1" dirty="0" smtClean="0">
                <a:latin typeface="Calibri" pitchFamily="34" charset="0"/>
              </a:rPr>
            </a:br>
            <a:r>
              <a:rPr lang="ru-RU" sz="3600" b="1" i="1" dirty="0" smtClean="0">
                <a:latin typeface="Calibri" pitchFamily="34" charset="0"/>
              </a:rPr>
              <a:t>2012-2013</a:t>
            </a:r>
            <a:r>
              <a:rPr lang="ru-RU" sz="3100" b="1" i="1" dirty="0" smtClean="0">
                <a:latin typeface="Calibri" pitchFamily="34" charset="0"/>
              </a:rPr>
              <a:t>  </a:t>
            </a:r>
            <a:r>
              <a:rPr lang="ru-RU" sz="3100" b="1" i="1" dirty="0" smtClean="0">
                <a:latin typeface="Calibri" pitchFamily="34" charset="0"/>
              </a:rPr>
              <a:t>– </a:t>
            </a:r>
            <a:r>
              <a:rPr lang="ru-RU" sz="3100" b="1" i="1" dirty="0" smtClean="0">
                <a:latin typeface="Calibri" pitchFamily="34" charset="0"/>
              </a:rPr>
              <a:t> </a:t>
            </a:r>
            <a:r>
              <a:rPr lang="ru-RU" sz="4400" b="1" i="1" dirty="0" smtClean="0">
                <a:solidFill>
                  <a:srgbClr val="2D06BA"/>
                </a:solidFill>
                <a:latin typeface="Calibri" pitchFamily="34" charset="0"/>
              </a:rPr>
              <a:t>57</a:t>
            </a:r>
            <a:r>
              <a:rPr lang="ru-RU" sz="3100" b="1" i="1" dirty="0" smtClean="0">
                <a:solidFill>
                  <a:srgbClr val="0070C0"/>
                </a:solidFill>
                <a:latin typeface="Calibri" pitchFamily="34" charset="0"/>
              </a:rPr>
              <a:t> </a:t>
            </a:r>
            <a:r>
              <a:rPr lang="ru-RU" b="1" i="1" dirty="0">
                <a:latin typeface="Calibri" pitchFamily="34" charset="0"/>
              </a:rPr>
              <a:t/>
            </a:r>
            <a:br>
              <a:rPr lang="ru-RU" b="1" i="1" dirty="0">
                <a:latin typeface="Calibri" pitchFamily="34" charset="0"/>
              </a:rPr>
            </a:br>
            <a:r>
              <a:rPr lang="ru-RU" b="1" i="1" dirty="0">
                <a:latin typeface="Calibri" pitchFamily="34" charset="0"/>
              </a:rPr>
              <a:t/>
            </a:r>
            <a:br>
              <a:rPr lang="ru-RU" b="1" i="1" dirty="0">
                <a:latin typeface="Calibri" pitchFamily="34" charset="0"/>
              </a:rPr>
            </a:br>
            <a:r>
              <a:rPr lang="ru-RU" sz="3600" b="1" i="1" dirty="0" smtClean="0">
                <a:latin typeface="Calibri" pitchFamily="34" charset="0"/>
              </a:rPr>
              <a:t>2</a:t>
            </a:r>
            <a:r>
              <a:rPr lang="ru-RU" sz="3600" b="1" i="1" dirty="0" smtClean="0">
                <a:latin typeface="Calibri" pitchFamily="34" charset="0"/>
              </a:rPr>
              <a:t>014</a:t>
            </a:r>
            <a:r>
              <a:rPr lang="ru-RU" sz="3100" b="1" i="1" dirty="0" smtClean="0">
                <a:latin typeface="Calibri" pitchFamily="34" charset="0"/>
              </a:rPr>
              <a:t>  </a:t>
            </a:r>
            <a:r>
              <a:rPr lang="ru-RU" sz="3100" b="1" i="1" dirty="0" smtClean="0">
                <a:latin typeface="Calibri" pitchFamily="34" charset="0"/>
              </a:rPr>
              <a:t>–  </a:t>
            </a:r>
            <a:r>
              <a:rPr lang="ru-RU" sz="4400" b="1" i="1" dirty="0" smtClean="0">
                <a:solidFill>
                  <a:srgbClr val="2D06BA"/>
                </a:solidFill>
                <a:latin typeface="Calibri" pitchFamily="34" charset="0"/>
              </a:rPr>
              <a:t>19  </a:t>
            </a:r>
            <a:r>
              <a:rPr lang="ru-RU" b="1" i="1" dirty="0">
                <a:latin typeface="Calibri" pitchFamily="34" charset="0"/>
              </a:rPr>
              <a:t/>
            </a:r>
            <a:br>
              <a:rPr lang="ru-RU" b="1" i="1" dirty="0">
                <a:latin typeface="Calibri" pitchFamily="34" charset="0"/>
              </a:rPr>
            </a:br>
            <a:r>
              <a:rPr lang="ru-RU" b="1" i="1" dirty="0">
                <a:latin typeface="Calibri" pitchFamily="34" charset="0"/>
              </a:rPr>
              <a:t/>
            </a:r>
            <a:br>
              <a:rPr lang="ru-RU" b="1" i="1" dirty="0">
                <a:latin typeface="Calibri" pitchFamily="34" charset="0"/>
              </a:rPr>
            </a:br>
            <a:r>
              <a:rPr lang="ru-RU" b="1" i="1" dirty="0">
                <a:latin typeface="Calibri" pitchFamily="34" charset="0"/>
              </a:rPr>
              <a:t/>
            </a:r>
            <a:br>
              <a:rPr lang="ru-RU" b="1" i="1" dirty="0">
                <a:latin typeface="Calibri" pitchFamily="34" charset="0"/>
              </a:rPr>
            </a:br>
            <a:r>
              <a:rPr lang="ru-RU" b="1" i="1" dirty="0">
                <a:latin typeface="Calibri" pitchFamily="34" charset="0"/>
              </a:rPr>
              <a:t/>
            </a:r>
            <a:br>
              <a:rPr lang="ru-RU" b="1" i="1" dirty="0">
                <a:latin typeface="Calibri" pitchFamily="34" charset="0"/>
              </a:rPr>
            </a:br>
            <a:r>
              <a:rPr lang="ru-RU" b="1" i="1" dirty="0">
                <a:latin typeface="Calibri" pitchFamily="34" charset="0"/>
              </a:rPr>
              <a:t/>
            </a:r>
            <a:br>
              <a:rPr lang="ru-RU" b="1" i="1" dirty="0">
                <a:latin typeface="Calibri" pitchFamily="34" charset="0"/>
              </a:rPr>
            </a:br>
            <a:r>
              <a:rPr lang="ru-RU" dirty="0" smtClean="0">
                <a:latin typeface="Calibri" pitchFamily="34" charset="0"/>
              </a:rPr>
              <a:t/>
            </a:r>
            <a:br>
              <a:rPr lang="ru-RU" dirty="0" smtClean="0">
                <a:latin typeface="Calibri" pitchFamily="34" charset="0"/>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r>
              <a:rPr lang="ru-RU" b="1" dirty="0" smtClean="0">
                <a:solidFill>
                  <a:srgbClr val="2D06BA"/>
                </a:solidFill>
              </a:rPr>
              <a:t/>
            </a:r>
            <a:br>
              <a:rPr lang="ru-RU" b="1" dirty="0" smtClean="0">
                <a:solidFill>
                  <a:srgbClr val="2D06BA"/>
                </a:solidFill>
              </a:rPr>
            </a:br>
            <a:endParaRPr lang="ru-RU" b="1" dirty="0">
              <a:solidFill>
                <a:srgbClr val="2D06BA"/>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0000"/>
            <a:lum bright="35000" contrast="-3000"/>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u-RU" sz="2800" b="1" dirty="0" smtClean="0">
                <a:solidFill>
                  <a:srgbClr val="2D06BA"/>
                </a:solidFill>
              </a:rPr>
              <a:t/>
            </a:r>
            <a:br>
              <a:rPr lang="ru-RU" sz="2800" b="1" dirty="0" smtClean="0">
                <a:solidFill>
                  <a:srgbClr val="2D06BA"/>
                </a:solidFill>
              </a:rPr>
            </a:br>
            <a:r>
              <a:rPr lang="ru-RU" sz="2800" b="1" u="sng" dirty="0" smtClean="0">
                <a:solidFill>
                  <a:srgbClr val="2D06BA"/>
                </a:solidFill>
              </a:rPr>
              <a:t>Реализация </a:t>
            </a:r>
            <a:r>
              <a:rPr lang="ru-RU" sz="2800" b="1" u="sng" dirty="0">
                <a:solidFill>
                  <a:srgbClr val="2D06BA"/>
                </a:solidFill>
              </a:rPr>
              <a:t>направления« Школьный спорт»</a:t>
            </a:r>
            <a:br>
              <a:rPr lang="ru-RU" sz="2800" b="1" u="sng" dirty="0">
                <a:solidFill>
                  <a:srgbClr val="2D06BA"/>
                </a:solidFill>
              </a:rPr>
            </a:br>
            <a:r>
              <a:rPr lang="ru-RU" sz="2800" b="1" u="sng" dirty="0">
                <a:solidFill>
                  <a:srgbClr val="2D06BA"/>
                </a:solidFill>
              </a:rPr>
              <a:t>в Архангельской области </a:t>
            </a:r>
            <a:r>
              <a:rPr lang="ru-RU" sz="2800" b="1" dirty="0" smtClean="0">
                <a:solidFill>
                  <a:srgbClr val="2D06BA"/>
                </a:solidFill>
              </a:rPr>
              <a:t/>
            </a:r>
            <a:br>
              <a:rPr lang="ru-RU" sz="2800" b="1" dirty="0" smtClean="0">
                <a:solidFill>
                  <a:srgbClr val="2D06BA"/>
                </a:solidFill>
              </a:rPr>
            </a:br>
            <a:r>
              <a:rPr lang="ru-RU" sz="2800" b="1" dirty="0" smtClean="0">
                <a:solidFill>
                  <a:srgbClr val="2D06BA"/>
                </a:solidFill>
              </a:rPr>
              <a:t/>
            </a:r>
            <a:br>
              <a:rPr lang="ru-RU" sz="2800" b="1" dirty="0" smtClean="0">
                <a:solidFill>
                  <a:srgbClr val="2D06BA"/>
                </a:solidFill>
              </a:rPr>
            </a:br>
            <a:r>
              <a:rPr lang="ru-RU" sz="3600" b="1" i="1" dirty="0">
                <a:latin typeface="+mj-lt"/>
              </a:rPr>
              <a:t>р</a:t>
            </a:r>
            <a:r>
              <a:rPr lang="ru-RU" sz="3600" b="1" i="1" dirty="0" smtClean="0">
                <a:latin typeface="+mj-lt"/>
              </a:rPr>
              <a:t>емонт </a:t>
            </a:r>
            <a:r>
              <a:rPr lang="ru-RU" sz="3600" b="1" i="1" dirty="0">
                <a:latin typeface="+mj-lt"/>
              </a:rPr>
              <a:t>спортивных </a:t>
            </a:r>
            <a:r>
              <a:rPr lang="ru-RU" sz="3600" b="1" i="1" dirty="0" smtClean="0">
                <a:latin typeface="+mj-lt"/>
              </a:rPr>
              <a:t>залов сельских школ</a:t>
            </a:r>
            <a:r>
              <a:rPr lang="ru-RU" sz="3600" b="1" i="1" dirty="0" smtClean="0">
                <a:solidFill>
                  <a:srgbClr val="2D06BA"/>
                </a:solidFill>
                <a:latin typeface="+mj-lt"/>
              </a:rPr>
              <a:t/>
            </a:r>
            <a:br>
              <a:rPr lang="ru-RU" sz="3600" b="1" i="1" dirty="0" smtClean="0">
                <a:solidFill>
                  <a:srgbClr val="2D06BA"/>
                </a:solidFill>
                <a:latin typeface="+mj-lt"/>
              </a:rPr>
            </a:br>
            <a:r>
              <a:rPr lang="ru-RU" sz="3600" b="1" i="1" dirty="0" smtClean="0">
                <a:latin typeface="+mj-lt"/>
              </a:rPr>
              <a:t>2014  год</a:t>
            </a:r>
            <a:r>
              <a:rPr lang="ru-RU" sz="3600" b="1" dirty="0" smtClean="0">
                <a:solidFill>
                  <a:srgbClr val="2D06BA"/>
                </a:solidFill>
              </a:rPr>
              <a:t/>
            </a:r>
            <a:br>
              <a:rPr lang="ru-RU" sz="3600" b="1" dirty="0" smtClean="0">
                <a:solidFill>
                  <a:srgbClr val="2D06BA"/>
                </a:solidFill>
              </a:rPr>
            </a:br>
            <a:r>
              <a:rPr lang="ru-RU" sz="3100" b="1" dirty="0" smtClean="0">
                <a:solidFill>
                  <a:srgbClr val="2D06BA"/>
                </a:solidFill>
              </a:rPr>
              <a:t>средства областного </a:t>
            </a:r>
            <a:r>
              <a:rPr lang="ru-RU" sz="3100" b="1" dirty="0" smtClean="0">
                <a:solidFill>
                  <a:srgbClr val="2D06BA"/>
                </a:solidFill>
              </a:rPr>
              <a:t>бюджета   - </a:t>
            </a:r>
            <a:r>
              <a:rPr lang="ru-RU" sz="3100" b="1" dirty="0" smtClean="0"/>
              <a:t>2,8 млн. рублей </a:t>
            </a:r>
            <a:r>
              <a:rPr lang="ru-RU" sz="3100" b="1" dirty="0" smtClean="0">
                <a:solidFill>
                  <a:srgbClr val="2D06BA"/>
                </a:solidFill>
              </a:rPr>
              <a:t/>
            </a:r>
            <a:br>
              <a:rPr lang="ru-RU" sz="3100" b="1" dirty="0" smtClean="0">
                <a:solidFill>
                  <a:srgbClr val="2D06BA"/>
                </a:solidFill>
              </a:rPr>
            </a:br>
            <a:r>
              <a:rPr lang="ru-RU" sz="3100" b="1" dirty="0" smtClean="0">
                <a:solidFill>
                  <a:srgbClr val="2D06BA"/>
                </a:solidFill>
              </a:rPr>
              <a:t/>
            </a:r>
            <a:br>
              <a:rPr lang="ru-RU" sz="3100" b="1" dirty="0" smtClean="0">
                <a:solidFill>
                  <a:srgbClr val="2D06BA"/>
                </a:solidFill>
              </a:rPr>
            </a:br>
            <a:r>
              <a:rPr lang="ru-RU" sz="3100" b="1" dirty="0"/>
              <a:t> МБОУ «Катунинская СОШ» </a:t>
            </a:r>
            <a:r>
              <a:rPr lang="ru-RU" sz="3100" b="1" dirty="0" smtClean="0"/>
              <a:t/>
            </a:r>
            <a:br>
              <a:rPr lang="ru-RU" sz="3100" b="1" dirty="0" smtClean="0"/>
            </a:br>
            <a:r>
              <a:rPr lang="ru-RU" sz="3100" b="1" dirty="0" smtClean="0">
                <a:solidFill>
                  <a:srgbClr val="2D06BA"/>
                </a:solidFill>
              </a:rPr>
              <a:t>МО </a:t>
            </a:r>
            <a:r>
              <a:rPr lang="ru-RU" sz="3100" b="1" dirty="0">
                <a:solidFill>
                  <a:srgbClr val="2D06BA"/>
                </a:solidFill>
              </a:rPr>
              <a:t>«Приморский  муниципальный район</a:t>
            </a:r>
            <a:r>
              <a:rPr lang="ru-RU" sz="3100" b="1" dirty="0" smtClean="0">
                <a:solidFill>
                  <a:srgbClr val="2D06BA"/>
                </a:solidFill>
              </a:rPr>
              <a:t>»</a:t>
            </a:r>
            <a:br>
              <a:rPr lang="ru-RU" sz="3100" b="1" dirty="0" smtClean="0">
                <a:solidFill>
                  <a:srgbClr val="2D06BA"/>
                </a:solidFill>
              </a:rPr>
            </a:br>
            <a:r>
              <a:rPr lang="ru-RU" sz="3100" b="1" dirty="0" smtClean="0">
                <a:solidFill>
                  <a:srgbClr val="2D06BA"/>
                </a:solidFill>
              </a:rPr>
              <a:t/>
            </a:r>
            <a:br>
              <a:rPr lang="ru-RU" sz="3100" b="1" dirty="0" smtClean="0">
                <a:solidFill>
                  <a:srgbClr val="2D06BA"/>
                </a:solidFill>
              </a:rPr>
            </a:br>
            <a:r>
              <a:rPr lang="ru-RU" sz="3100" b="1" dirty="0"/>
              <a:t>МОУ «Удимская СОШ»</a:t>
            </a:r>
            <a:r>
              <a:rPr lang="ru-RU" sz="3100" b="1" dirty="0" smtClean="0">
                <a:solidFill>
                  <a:srgbClr val="2D06BA"/>
                </a:solidFill>
              </a:rPr>
              <a:t/>
            </a:r>
            <a:br>
              <a:rPr lang="ru-RU" sz="3100" b="1" dirty="0" smtClean="0">
                <a:solidFill>
                  <a:srgbClr val="2D06BA"/>
                </a:solidFill>
              </a:rPr>
            </a:br>
            <a:r>
              <a:rPr lang="ru-RU" sz="3100" b="1" dirty="0">
                <a:solidFill>
                  <a:srgbClr val="2D06BA"/>
                </a:solidFill>
              </a:rPr>
              <a:t> МО «Котласский муниципальный район</a:t>
            </a:r>
            <a:r>
              <a:rPr lang="ru-RU" sz="3100" b="1" dirty="0" smtClean="0">
                <a:solidFill>
                  <a:srgbClr val="2D06BA"/>
                </a:solidFill>
              </a:rPr>
              <a:t>»</a:t>
            </a:r>
            <a:r>
              <a:rPr lang="ru-RU" sz="3600" b="1" dirty="0" smtClean="0">
                <a:solidFill>
                  <a:srgbClr val="2D06BA"/>
                </a:solidFill>
              </a:rPr>
              <a:t/>
            </a:r>
            <a:br>
              <a:rPr lang="ru-RU" sz="3600" b="1" dirty="0" smtClean="0">
                <a:solidFill>
                  <a:srgbClr val="2D06BA"/>
                </a:solidFill>
              </a:rPr>
            </a:br>
            <a:endParaRPr lang="ru-RU" sz="36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0000"/>
            <a:lum bright="35000" contrast="-3000"/>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u="sng" dirty="0" smtClean="0">
                <a:solidFill>
                  <a:srgbClr val="2D06BA"/>
                </a:solidFill>
              </a:rPr>
              <a:t>Реализация направления« Школьный </a:t>
            </a:r>
            <a:r>
              <a:rPr lang="ru-RU" sz="2800" b="1" u="sng" dirty="0">
                <a:solidFill>
                  <a:srgbClr val="2D06BA"/>
                </a:solidFill>
              </a:rPr>
              <a:t>спорт</a:t>
            </a:r>
            <a:r>
              <a:rPr lang="ru-RU" sz="2800" b="1" u="sng" dirty="0" smtClean="0">
                <a:solidFill>
                  <a:srgbClr val="2D06BA"/>
                </a:solidFill>
              </a:rPr>
              <a:t>»</a:t>
            </a:r>
            <a:br>
              <a:rPr lang="ru-RU" sz="2800" b="1" u="sng" dirty="0" smtClean="0">
                <a:solidFill>
                  <a:srgbClr val="2D06BA"/>
                </a:solidFill>
              </a:rPr>
            </a:br>
            <a:r>
              <a:rPr lang="ru-RU" sz="2800" b="1" u="sng" dirty="0" smtClean="0">
                <a:solidFill>
                  <a:srgbClr val="2D06BA"/>
                </a:solidFill>
              </a:rPr>
              <a:t>в Архангельской области</a:t>
            </a:r>
            <a:r>
              <a:rPr lang="ru-RU" sz="3200" b="1" dirty="0" smtClean="0">
                <a:solidFill>
                  <a:srgbClr val="2D06BA"/>
                </a:solidFill>
              </a:rPr>
              <a:t/>
            </a:r>
            <a:br>
              <a:rPr lang="ru-RU" sz="3200" b="1" dirty="0" smtClean="0">
                <a:solidFill>
                  <a:srgbClr val="2D06BA"/>
                </a:solidFill>
              </a:rPr>
            </a:br>
            <a:r>
              <a:rPr lang="ru-RU" sz="3200" b="1" dirty="0"/>
              <a:t> </a:t>
            </a:r>
            <a:r>
              <a:rPr lang="ru-RU" sz="3200" b="1" dirty="0" smtClean="0"/>
              <a:t/>
            </a:r>
            <a:br>
              <a:rPr lang="ru-RU" sz="3200" b="1" dirty="0" smtClean="0"/>
            </a:br>
            <a:r>
              <a:rPr lang="ru-RU" sz="3200" b="1" i="1" dirty="0">
                <a:latin typeface="+mj-lt"/>
              </a:rPr>
              <a:t>р</a:t>
            </a:r>
            <a:r>
              <a:rPr lang="ru-RU" sz="3200" b="1" i="1" dirty="0" smtClean="0">
                <a:latin typeface="+mj-lt"/>
              </a:rPr>
              <a:t>емонт </a:t>
            </a:r>
            <a:r>
              <a:rPr lang="ru-RU" sz="3200" b="1" i="1" dirty="0">
                <a:latin typeface="+mj-lt"/>
              </a:rPr>
              <a:t>спортивных залов сельских школ </a:t>
            </a:r>
            <a:r>
              <a:rPr lang="ru-RU" sz="3200" b="1" i="1" dirty="0">
                <a:solidFill>
                  <a:srgbClr val="2D06BA"/>
                </a:solidFill>
                <a:latin typeface="+mj-lt"/>
              </a:rPr>
              <a:t/>
            </a:r>
            <a:br>
              <a:rPr lang="ru-RU" sz="3200" b="1" i="1" dirty="0">
                <a:solidFill>
                  <a:srgbClr val="2D06BA"/>
                </a:solidFill>
                <a:latin typeface="+mj-lt"/>
              </a:rPr>
            </a:br>
            <a:r>
              <a:rPr lang="ru-RU" sz="3200" b="1" i="1" dirty="0" smtClean="0">
                <a:latin typeface="+mj-lt"/>
              </a:rPr>
              <a:t>2015 год</a:t>
            </a:r>
            <a:r>
              <a:rPr lang="ru-RU" sz="3200" b="1" dirty="0" smtClean="0">
                <a:solidFill>
                  <a:srgbClr val="2D06BA"/>
                </a:solidFill>
              </a:rPr>
              <a:t/>
            </a:r>
            <a:br>
              <a:rPr lang="ru-RU" sz="3200" b="1" dirty="0" smtClean="0">
                <a:solidFill>
                  <a:srgbClr val="2D06BA"/>
                </a:solidFill>
              </a:rPr>
            </a:br>
            <a:r>
              <a:rPr lang="ru-RU" sz="3200" b="1" dirty="0" smtClean="0">
                <a:solidFill>
                  <a:srgbClr val="2D06BA"/>
                </a:solidFill>
              </a:rPr>
              <a:t/>
            </a:r>
            <a:br>
              <a:rPr lang="ru-RU" sz="3200" b="1" dirty="0" smtClean="0">
                <a:solidFill>
                  <a:srgbClr val="2D06BA"/>
                </a:solidFill>
              </a:rPr>
            </a:br>
            <a:r>
              <a:rPr lang="ru-RU" sz="3200" b="1" dirty="0">
                <a:solidFill>
                  <a:srgbClr val="2D06BA"/>
                </a:solidFill>
              </a:rPr>
              <a:t> </a:t>
            </a:r>
            <a:r>
              <a:rPr lang="ru-RU" sz="3200" b="1" dirty="0" smtClean="0">
                <a:solidFill>
                  <a:srgbClr val="2D06BA"/>
                </a:solidFill>
              </a:rPr>
              <a:t>средства </a:t>
            </a:r>
            <a:r>
              <a:rPr lang="ru-RU" sz="3200" b="1" dirty="0" smtClean="0">
                <a:solidFill>
                  <a:srgbClr val="2D06BA"/>
                </a:solidFill>
              </a:rPr>
              <a:t>федерального  </a:t>
            </a:r>
            <a:r>
              <a:rPr lang="ru-RU" sz="3200" b="1" dirty="0">
                <a:solidFill>
                  <a:srgbClr val="2D06BA"/>
                </a:solidFill>
              </a:rPr>
              <a:t>бюджета </a:t>
            </a:r>
            <a:r>
              <a:rPr lang="ru-RU" sz="3200" b="1" dirty="0" smtClean="0">
                <a:solidFill>
                  <a:srgbClr val="2D06BA"/>
                </a:solidFill>
              </a:rPr>
              <a:t>-</a:t>
            </a:r>
            <a:br>
              <a:rPr lang="ru-RU" sz="3200" b="1" dirty="0" smtClean="0">
                <a:solidFill>
                  <a:srgbClr val="2D06BA"/>
                </a:solidFill>
              </a:rPr>
            </a:br>
            <a:r>
              <a:rPr lang="ru-RU" sz="3200" b="1" dirty="0" smtClean="0"/>
              <a:t>24 </a:t>
            </a:r>
            <a:r>
              <a:rPr lang="ru-RU" sz="3200" b="1" dirty="0" smtClean="0"/>
              <a:t>489,0 </a:t>
            </a:r>
            <a:r>
              <a:rPr lang="ru-RU" sz="3200" b="1" dirty="0"/>
              <a:t>млн. рублей </a:t>
            </a:r>
            <a:r>
              <a:rPr lang="ru-RU" sz="3200" b="1" dirty="0">
                <a:solidFill>
                  <a:srgbClr val="2D06BA"/>
                </a:solidFill>
              </a:rPr>
              <a:t/>
            </a:r>
            <a:br>
              <a:rPr lang="ru-RU" sz="3200" b="1" dirty="0">
                <a:solidFill>
                  <a:srgbClr val="2D06BA"/>
                </a:solidFill>
              </a:rPr>
            </a:br>
            <a:r>
              <a:rPr lang="ru-RU" sz="3200" b="1" dirty="0" smtClean="0">
                <a:solidFill>
                  <a:srgbClr val="2D06BA"/>
                </a:solidFill>
              </a:rPr>
              <a:t>средства </a:t>
            </a:r>
            <a:r>
              <a:rPr lang="ru-RU" sz="3200" b="1" dirty="0" smtClean="0">
                <a:solidFill>
                  <a:srgbClr val="2D06BA"/>
                </a:solidFill>
              </a:rPr>
              <a:t>областного бюджета </a:t>
            </a:r>
            <a:r>
              <a:rPr lang="ru-RU" sz="3200" b="1" dirty="0" smtClean="0">
                <a:solidFill>
                  <a:srgbClr val="2D06BA"/>
                </a:solidFill>
              </a:rPr>
              <a:t>-  </a:t>
            </a:r>
            <a:br>
              <a:rPr lang="ru-RU" sz="3200" b="1" dirty="0" smtClean="0">
                <a:solidFill>
                  <a:srgbClr val="2D06BA"/>
                </a:solidFill>
              </a:rPr>
            </a:br>
            <a:r>
              <a:rPr lang="ru-RU" sz="3200" b="1" dirty="0" smtClean="0">
                <a:solidFill>
                  <a:srgbClr val="2D06BA"/>
                </a:solidFill>
              </a:rPr>
              <a:t> </a:t>
            </a:r>
            <a:r>
              <a:rPr lang="ru-RU" sz="3200" b="1" dirty="0" smtClean="0"/>
              <a:t>4,0 млн. рублей </a:t>
            </a:r>
            <a:r>
              <a:rPr lang="ru-RU" sz="3200" b="1" dirty="0" smtClean="0">
                <a:solidFill>
                  <a:srgbClr val="2D06BA"/>
                </a:solidFill>
              </a:rPr>
              <a:t/>
            </a:r>
            <a:br>
              <a:rPr lang="ru-RU" sz="3200" b="1" dirty="0" smtClean="0">
                <a:solidFill>
                  <a:srgbClr val="2D06BA"/>
                </a:solidFill>
              </a:rPr>
            </a:br>
            <a:endParaRPr lang="ru-RU" sz="3200" b="1" dirty="0">
              <a:solidFill>
                <a:srgbClr val="2D06BA"/>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0000"/>
            <a:lum bright="35000" contrast="-3000"/>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579296" cy="6858000"/>
          </a:xfrm>
        </p:spPr>
        <p:txBody>
          <a:bodyPr>
            <a:normAutofit fontScale="90000"/>
          </a:bodyPr>
          <a:lstStyle/>
          <a:p>
            <a:r>
              <a:rPr lang="ru-RU" sz="2700" b="1" dirty="0" smtClean="0"/>
              <a:t/>
            </a:r>
            <a:br>
              <a:rPr lang="ru-RU" sz="2700" b="1" dirty="0" smtClean="0"/>
            </a:br>
            <a:r>
              <a:rPr lang="ru-RU" sz="2700" b="1" dirty="0" smtClean="0"/>
              <a:t> </a:t>
            </a:r>
            <a:r>
              <a:rPr lang="ru-RU" sz="2400" b="1" dirty="0"/>
              <a:t>МБОУ «Афанасьевская СОШ» </a:t>
            </a:r>
            <a:r>
              <a:rPr lang="ru-RU" sz="2000" dirty="0" smtClean="0"/>
              <a:t/>
            </a:r>
            <a:br>
              <a:rPr lang="ru-RU" sz="2000" dirty="0" smtClean="0"/>
            </a:br>
            <a:r>
              <a:rPr lang="ru-RU" dirty="0" smtClean="0">
                <a:solidFill>
                  <a:srgbClr val="2D06BA"/>
                </a:solidFill>
              </a:rPr>
              <a:t>МО </a:t>
            </a:r>
            <a:r>
              <a:rPr lang="ru-RU" dirty="0" smtClean="0">
                <a:solidFill>
                  <a:srgbClr val="2D06BA"/>
                </a:solidFill>
              </a:rPr>
              <a:t>«</a:t>
            </a:r>
            <a:r>
              <a:rPr lang="ru-RU" dirty="0" smtClean="0">
                <a:solidFill>
                  <a:srgbClr val="2D06BA"/>
                </a:solidFill>
              </a:rPr>
              <a:t>Верхнетоемский </a:t>
            </a:r>
            <a:r>
              <a:rPr lang="ru-RU" dirty="0">
                <a:solidFill>
                  <a:srgbClr val="2D06BA"/>
                </a:solidFill>
              </a:rPr>
              <a:t>муниципальный </a:t>
            </a:r>
            <a:r>
              <a:rPr lang="ru-RU" dirty="0" smtClean="0">
                <a:solidFill>
                  <a:srgbClr val="2D06BA"/>
                </a:solidFill>
              </a:rPr>
              <a:t>район»</a:t>
            </a:r>
            <a:r>
              <a:rPr lang="ru-RU" sz="2000" dirty="0" smtClean="0">
                <a:solidFill>
                  <a:srgbClr val="2D06BA"/>
                </a:solidFill>
              </a:rPr>
              <a:t/>
            </a:r>
            <a:br>
              <a:rPr lang="ru-RU" sz="2000" dirty="0" smtClean="0">
                <a:solidFill>
                  <a:srgbClr val="2D06BA"/>
                </a:solidFill>
              </a:rPr>
            </a:br>
            <a:r>
              <a:rPr lang="ru-RU" sz="2700" dirty="0"/>
              <a:t> </a:t>
            </a:r>
            <a:r>
              <a:rPr lang="ru-RU" sz="2400" b="1" dirty="0"/>
              <a:t>МБОУ «Усть-Вельская СОШ №</a:t>
            </a:r>
            <a:r>
              <a:rPr lang="ru-RU" sz="2400" b="1" dirty="0" smtClean="0"/>
              <a:t>23»</a:t>
            </a:r>
            <a:r>
              <a:rPr lang="ru-RU" sz="2000" dirty="0"/>
              <a:t/>
            </a:r>
            <a:br>
              <a:rPr lang="ru-RU" sz="2000" dirty="0"/>
            </a:br>
            <a:r>
              <a:rPr lang="ru-RU" dirty="0" smtClean="0">
                <a:solidFill>
                  <a:srgbClr val="2D06BA"/>
                </a:solidFill>
              </a:rPr>
              <a:t>МО </a:t>
            </a:r>
            <a:r>
              <a:rPr lang="ru-RU" dirty="0" smtClean="0">
                <a:solidFill>
                  <a:srgbClr val="2D06BA"/>
                </a:solidFill>
              </a:rPr>
              <a:t>«Вельский </a:t>
            </a:r>
            <a:r>
              <a:rPr lang="ru-RU" dirty="0">
                <a:solidFill>
                  <a:srgbClr val="2D06BA"/>
                </a:solidFill>
              </a:rPr>
              <a:t>муниципальный </a:t>
            </a:r>
            <a:r>
              <a:rPr lang="ru-RU" dirty="0" smtClean="0">
                <a:solidFill>
                  <a:srgbClr val="2D06BA"/>
                </a:solidFill>
              </a:rPr>
              <a:t>район»</a:t>
            </a:r>
            <a:r>
              <a:rPr lang="ru-RU" sz="2000" dirty="0"/>
              <a:t/>
            </a:r>
            <a:br>
              <a:rPr lang="ru-RU" sz="2000" dirty="0"/>
            </a:br>
            <a:r>
              <a:rPr lang="ru-RU" sz="2700" dirty="0"/>
              <a:t> </a:t>
            </a:r>
            <a:r>
              <a:rPr lang="ru-RU" sz="2400" b="1" dirty="0"/>
              <a:t>МОУ «Ильинская СОШ» </a:t>
            </a:r>
            <a:r>
              <a:rPr lang="ru-RU" sz="2000" dirty="0"/>
              <a:t/>
            </a:r>
            <a:br>
              <a:rPr lang="ru-RU" sz="2000" dirty="0"/>
            </a:br>
            <a:r>
              <a:rPr lang="ru-RU" dirty="0" smtClean="0">
                <a:solidFill>
                  <a:srgbClr val="2D06BA"/>
                </a:solidFill>
              </a:rPr>
              <a:t>МО </a:t>
            </a:r>
            <a:r>
              <a:rPr lang="ru-RU" dirty="0" smtClean="0">
                <a:solidFill>
                  <a:srgbClr val="2D06BA"/>
                </a:solidFill>
              </a:rPr>
              <a:t>«Вилегодский </a:t>
            </a:r>
            <a:r>
              <a:rPr lang="ru-RU" dirty="0">
                <a:solidFill>
                  <a:srgbClr val="2D06BA"/>
                </a:solidFill>
              </a:rPr>
              <a:t>муниципальный </a:t>
            </a:r>
            <a:r>
              <a:rPr lang="ru-RU" dirty="0" smtClean="0">
                <a:solidFill>
                  <a:srgbClr val="2D06BA"/>
                </a:solidFill>
              </a:rPr>
              <a:t>район»</a:t>
            </a:r>
            <a:r>
              <a:rPr lang="ru-RU" sz="2000" dirty="0"/>
              <a:t/>
            </a:r>
            <a:br>
              <a:rPr lang="ru-RU" sz="2000" dirty="0"/>
            </a:br>
            <a:r>
              <a:rPr lang="ru-RU" sz="2700" b="1" dirty="0"/>
              <a:t> </a:t>
            </a:r>
            <a:r>
              <a:rPr lang="ru-RU" sz="2400" b="1" dirty="0"/>
              <a:t>МБОУ</a:t>
            </a:r>
            <a:r>
              <a:rPr lang="ru-RU" sz="2400" b="1" dirty="0">
                <a:solidFill>
                  <a:srgbClr val="2D06BA"/>
                </a:solidFill>
              </a:rPr>
              <a:t> </a:t>
            </a:r>
            <a:r>
              <a:rPr lang="ru-RU" sz="2400" b="1" dirty="0"/>
              <a:t>«Красноборская СОШ» </a:t>
            </a:r>
            <a:r>
              <a:rPr lang="ru-RU" sz="2000" dirty="0"/>
              <a:t/>
            </a:r>
            <a:br>
              <a:rPr lang="ru-RU" sz="2000" dirty="0"/>
            </a:br>
            <a:r>
              <a:rPr lang="ru-RU" dirty="0">
                <a:solidFill>
                  <a:srgbClr val="2D06BA"/>
                </a:solidFill>
              </a:rPr>
              <a:t>МО </a:t>
            </a:r>
            <a:r>
              <a:rPr lang="ru-RU" dirty="0" smtClean="0">
                <a:solidFill>
                  <a:srgbClr val="2D06BA"/>
                </a:solidFill>
              </a:rPr>
              <a:t>«Красноборский </a:t>
            </a:r>
            <a:r>
              <a:rPr lang="ru-RU" dirty="0">
                <a:solidFill>
                  <a:srgbClr val="2D06BA"/>
                </a:solidFill>
              </a:rPr>
              <a:t>муниципальный </a:t>
            </a:r>
            <a:r>
              <a:rPr lang="ru-RU" dirty="0" smtClean="0">
                <a:solidFill>
                  <a:srgbClr val="2D06BA"/>
                </a:solidFill>
              </a:rPr>
              <a:t>район»</a:t>
            </a:r>
            <a:r>
              <a:rPr lang="ru-RU" sz="2000" dirty="0">
                <a:solidFill>
                  <a:srgbClr val="2D06BA"/>
                </a:solidFill>
              </a:rPr>
              <a:t/>
            </a:r>
            <a:br>
              <a:rPr lang="ru-RU" sz="2000" dirty="0">
                <a:solidFill>
                  <a:srgbClr val="2D06BA"/>
                </a:solidFill>
              </a:rPr>
            </a:br>
            <a:r>
              <a:rPr lang="ru-RU" sz="2400" dirty="0"/>
              <a:t> </a:t>
            </a:r>
            <a:r>
              <a:rPr lang="ru-RU" sz="2400" b="1" dirty="0"/>
              <a:t>МБОУ»Козьминская СОШ</a:t>
            </a:r>
            <a:r>
              <a:rPr lang="ru-RU" sz="2400" b="1" dirty="0" smtClean="0"/>
              <a:t>»</a:t>
            </a:r>
            <a:r>
              <a:rPr lang="ru-RU" sz="2000" dirty="0"/>
              <a:t/>
            </a:r>
            <a:br>
              <a:rPr lang="ru-RU" sz="2000" dirty="0"/>
            </a:br>
            <a:r>
              <a:rPr lang="ru-RU" dirty="0" smtClean="0">
                <a:solidFill>
                  <a:srgbClr val="2D06BA"/>
                </a:solidFill>
              </a:rPr>
              <a:t>МО </a:t>
            </a:r>
            <a:r>
              <a:rPr lang="ru-RU" dirty="0" smtClean="0">
                <a:solidFill>
                  <a:srgbClr val="2D06BA"/>
                </a:solidFill>
              </a:rPr>
              <a:t>«</a:t>
            </a:r>
            <a:r>
              <a:rPr lang="ru-RU" dirty="0" smtClean="0">
                <a:solidFill>
                  <a:srgbClr val="2D06BA"/>
                </a:solidFill>
              </a:rPr>
              <a:t>Ленский </a:t>
            </a:r>
            <a:r>
              <a:rPr lang="ru-RU" dirty="0">
                <a:solidFill>
                  <a:srgbClr val="2D06BA"/>
                </a:solidFill>
              </a:rPr>
              <a:t>муниципальный </a:t>
            </a:r>
            <a:r>
              <a:rPr lang="ru-RU" dirty="0" smtClean="0">
                <a:solidFill>
                  <a:srgbClr val="2D06BA"/>
                </a:solidFill>
              </a:rPr>
              <a:t>район»</a:t>
            </a:r>
            <a:r>
              <a:rPr lang="ru-RU" sz="2000" dirty="0"/>
              <a:t/>
            </a:r>
            <a:br>
              <a:rPr lang="ru-RU" sz="2000" dirty="0"/>
            </a:br>
            <a:r>
              <a:rPr lang="ru-RU" sz="2700" b="1" dirty="0"/>
              <a:t> </a:t>
            </a:r>
            <a:r>
              <a:rPr lang="ru-RU" sz="2400" b="1" dirty="0"/>
              <a:t>МБОУ «Усьтвашская СОШ</a:t>
            </a:r>
            <a:r>
              <a:rPr lang="ru-RU" sz="2400" b="1" dirty="0" smtClean="0"/>
              <a:t>»</a:t>
            </a:r>
            <a:r>
              <a:rPr lang="ru-RU" sz="2000" dirty="0"/>
              <a:t/>
            </a:r>
            <a:br>
              <a:rPr lang="ru-RU" sz="2000" dirty="0"/>
            </a:br>
            <a:r>
              <a:rPr lang="ru-RU" dirty="0">
                <a:solidFill>
                  <a:srgbClr val="2D06BA"/>
                </a:solidFill>
              </a:rPr>
              <a:t>МО </a:t>
            </a:r>
            <a:r>
              <a:rPr lang="ru-RU" dirty="0" smtClean="0">
                <a:solidFill>
                  <a:srgbClr val="2D06BA"/>
                </a:solidFill>
              </a:rPr>
              <a:t>«Лешуконский </a:t>
            </a:r>
            <a:r>
              <a:rPr lang="ru-RU" dirty="0">
                <a:solidFill>
                  <a:srgbClr val="2D06BA"/>
                </a:solidFill>
              </a:rPr>
              <a:t>муниципальный </a:t>
            </a:r>
            <a:r>
              <a:rPr lang="ru-RU" dirty="0" smtClean="0">
                <a:solidFill>
                  <a:srgbClr val="2D06BA"/>
                </a:solidFill>
              </a:rPr>
              <a:t>район»</a:t>
            </a:r>
            <a:r>
              <a:rPr lang="ru-RU" sz="2000" dirty="0">
                <a:solidFill>
                  <a:srgbClr val="2D06BA"/>
                </a:solidFill>
              </a:rPr>
              <a:t/>
            </a:r>
            <a:br>
              <a:rPr lang="ru-RU" sz="2000" dirty="0">
                <a:solidFill>
                  <a:srgbClr val="2D06BA"/>
                </a:solidFill>
              </a:rPr>
            </a:br>
            <a:r>
              <a:rPr lang="ru-RU" sz="2100" b="1" dirty="0"/>
              <a:t>МБОУ «Общеобразовательная Дорогорская СШ Мезенского района»</a:t>
            </a:r>
            <a:r>
              <a:rPr lang="ru-RU" sz="2200" dirty="0"/>
              <a:t/>
            </a:r>
            <a:br>
              <a:rPr lang="ru-RU" sz="2200" dirty="0"/>
            </a:br>
            <a:r>
              <a:rPr lang="ru-RU" dirty="0" smtClean="0">
                <a:solidFill>
                  <a:srgbClr val="2D06BA"/>
                </a:solidFill>
              </a:rPr>
              <a:t>МО </a:t>
            </a:r>
            <a:r>
              <a:rPr lang="ru-RU" dirty="0" smtClean="0">
                <a:solidFill>
                  <a:srgbClr val="2D06BA"/>
                </a:solidFill>
              </a:rPr>
              <a:t>«</a:t>
            </a:r>
            <a:r>
              <a:rPr lang="ru-RU" dirty="0" smtClean="0">
                <a:solidFill>
                  <a:srgbClr val="2D06BA"/>
                </a:solidFill>
              </a:rPr>
              <a:t>Мезенский </a:t>
            </a:r>
            <a:r>
              <a:rPr lang="ru-RU" dirty="0">
                <a:solidFill>
                  <a:srgbClr val="2D06BA"/>
                </a:solidFill>
              </a:rPr>
              <a:t>муниципальный </a:t>
            </a:r>
            <a:r>
              <a:rPr lang="ru-RU" dirty="0" smtClean="0">
                <a:solidFill>
                  <a:srgbClr val="2D06BA"/>
                </a:solidFill>
              </a:rPr>
              <a:t>район»</a:t>
            </a:r>
            <a:r>
              <a:rPr lang="ru-RU" sz="2000" dirty="0" smtClean="0">
                <a:solidFill>
                  <a:srgbClr val="2D06BA"/>
                </a:solidFill>
              </a:rPr>
              <a:t/>
            </a:r>
            <a:br>
              <a:rPr lang="ru-RU" sz="2000" dirty="0" smtClean="0">
                <a:solidFill>
                  <a:srgbClr val="2D06BA"/>
                </a:solidFill>
              </a:rPr>
            </a:br>
            <a:r>
              <a:rPr lang="ru-RU" sz="2400" b="1" dirty="0"/>
              <a:t> МБОУ «Карпогорская СОШ № 118» </a:t>
            </a:r>
            <a:r>
              <a:rPr lang="ru-RU" sz="2000" dirty="0"/>
              <a:t/>
            </a:r>
            <a:br>
              <a:rPr lang="ru-RU" sz="2000" dirty="0"/>
            </a:br>
            <a:r>
              <a:rPr lang="ru-RU" dirty="0" smtClean="0">
                <a:solidFill>
                  <a:srgbClr val="2D06BA"/>
                </a:solidFill>
              </a:rPr>
              <a:t>МО </a:t>
            </a:r>
            <a:r>
              <a:rPr lang="ru-RU" dirty="0" smtClean="0">
                <a:solidFill>
                  <a:srgbClr val="2D06BA"/>
                </a:solidFill>
              </a:rPr>
              <a:t>«</a:t>
            </a:r>
            <a:r>
              <a:rPr lang="ru-RU" dirty="0" smtClean="0">
                <a:solidFill>
                  <a:srgbClr val="2D06BA"/>
                </a:solidFill>
              </a:rPr>
              <a:t>Пинежский </a:t>
            </a:r>
            <a:r>
              <a:rPr lang="ru-RU" dirty="0">
                <a:solidFill>
                  <a:srgbClr val="2D06BA"/>
                </a:solidFill>
              </a:rPr>
              <a:t>муниципальный </a:t>
            </a:r>
            <a:r>
              <a:rPr lang="ru-RU" dirty="0" smtClean="0">
                <a:solidFill>
                  <a:srgbClr val="2D06BA"/>
                </a:solidFill>
              </a:rPr>
              <a:t>район»</a:t>
            </a:r>
            <a:r>
              <a:rPr lang="ru-RU" sz="2000" dirty="0"/>
              <a:t/>
            </a:r>
            <a:br>
              <a:rPr lang="ru-RU" sz="2000" dirty="0"/>
            </a:br>
            <a:r>
              <a:rPr lang="ru-RU" sz="2400" b="1" dirty="0"/>
              <a:t> МБОУ «Устьянская СОШ» </a:t>
            </a:r>
            <a:r>
              <a:rPr lang="ru-RU" sz="2000" dirty="0" smtClean="0"/>
              <a:t/>
            </a:r>
            <a:br>
              <a:rPr lang="ru-RU" sz="2000" dirty="0" smtClean="0"/>
            </a:br>
            <a:r>
              <a:rPr lang="ru-RU" dirty="0" smtClean="0">
                <a:solidFill>
                  <a:srgbClr val="2D06BA"/>
                </a:solidFill>
              </a:rPr>
              <a:t>МО </a:t>
            </a:r>
            <a:r>
              <a:rPr lang="ru-RU" dirty="0" smtClean="0">
                <a:solidFill>
                  <a:srgbClr val="2D06BA"/>
                </a:solidFill>
              </a:rPr>
              <a:t>«</a:t>
            </a:r>
            <a:r>
              <a:rPr lang="ru-RU" dirty="0" smtClean="0">
                <a:solidFill>
                  <a:srgbClr val="2D06BA"/>
                </a:solidFill>
              </a:rPr>
              <a:t>Устьянский </a:t>
            </a:r>
            <a:r>
              <a:rPr lang="ru-RU" dirty="0">
                <a:solidFill>
                  <a:srgbClr val="2D06BA"/>
                </a:solidFill>
              </a:rPr>
              <a:t>муниципальный </a:t>
            </a:r>
            <a:r>
              <a:rPr lang="ru-RU" dirty="0" smtClean="0">
                <a:solidFill>
                  <a:srgbClr val="2D06BA"/>
                </a:solidFill>
              </a:rPr>
              <a:t>район»</a:t>
            </a:r>
            <a:r>
              <a:rPr lang="ru-RU" sz="2000" dirty="0"/>
              <a:t/>
            </a:r>
            <a:br>
              <a:rPr lang="ru-RU" sz="2000" dirty="0"/>
            </a:br>
            <a:r>
              <a:rPr lang="ru-RU" sz="2400" b="1" dirty="0"/>
              <a:t> МБОУ «Емецкая СШ им. Н.М.Рубцова» </a:t>
            </a:r>
            <a:r>
              <a:rPr lang="ru-RU" sz="2000" dirty="0"/>
              <a:t/>
            </a:r>
            <a:br>
              <a:rPr lang="ru-RU" sz="2000" dirty="0"/>
            </a:br>
            <a:r>
              <a:rPr lang="ru-RU" dirty="0">
                <a:solidFill>
                  <a:srgbClr val="2D06BA"/>
                </a:solidFill>
              </a:rPr>
              <a:t>МО </a:t>
            </a:r>
            <a:r>
              <a:rPr lang="ru-RU" dirty="0" smtClean="0">
                <a:solidFill>
                  <a:srgbClr val="2D06BA"/>
                </a:solidFill>
              </a:rPr>
              <a:t>«Холмогорский </a:t>
            </a:r>
            <a:r>
              <a:rPr lang="ru-RU" dirty="0">
                <a:solidFill>
                  <a:srgbClr val="2D06BA"/>
                </a:solidFill>
              </a:rPr>
              <a:t>муниципальный </a:t>
            </a:r>
            <a:r>
              <a:rPr lang="ru-RU" dirty="0" smtClean="0">
                <a:solidFill>
                  <a:srgbClr val="2D06BA"/>
                </a:solidFill>
              </a:rPr>
              <a:t>район»</a:t>
            </a:r>
            <a:r>
              <a:rPr lang="ru-RU" sz="2000" dirty="0"/>
              <a:t/>
            </a:r>
            <a:br>
              <a:rPr lang="ru-RU" sz="2000" dirty="0"/>
            </a:br>
            <a:endParaRPr lang="ru-RU" sz="2000" b="1" dirty="0">
              <a:solidFill>
                <a:srgbClr val="2D06BA"/>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TotalTime>
  <Words>241</Words>
  <Application>Microsoft Office PowerPoint</Application>
  <PresentationFormat>Экран (4:3)</PresentationFormat>
  <Paragraphs>57</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Федеральный  проект     «Детский спорт»</vt:lpstr>
      <vt:lpstr>Слайд 2</vt:lpstr>
      <vt:lpstr>     Цель проекта:   - повышение значимости занятий физической культурой и спортом, пропаганда спорта;  -  совершенствование системы физического воспитания в школе;  - приобщение детей и подростков к систематическим занятиям физической культурой и спортом;  - формирование навыков здорового образа жизни;  - обеспечение спортивного досуга детей и подростков, развитие массового детского спорта.         </vt:lpstr>
      <vt:lpstr>Слайд 4</vt:lpstr>
      <vt:lpstr>Слайд 5</vt:lpstr>
      <vt:lpstr>           Реализация направления« Школьный спорт» в Архангельской области  строительство плоскостных спортивных сооружений в муниципальных образованиях Архангельской области:   хоккейные корты,  мини-футбольные поля,  спортивные площадки   2012-2013  –  57   2014  –  19                       </vt:lpstr>
      <vt:lpstr> Реализация направления« Школьный спорт» в Архангельской области   ремонт спортивных залов сельских школ 2014  год средства областного бюджета   - 2,8 млн. рублей    МБОУ «Катунинская СОШ»  МО «Приморский  муниципальный район»  МОУ «Удимская СОШ»  МО «Котласский муниципальный район» </vt:lpstr>
      <vt:lpstr>Реализация направления« Школьный спорт» в Архангельской области   ремонт спортивных залов сельских школ  2015 год   средства федерального  бюджета - 24 489,0 млн. рублей  средства областного бюджета -    4,0 млн. рублей  </vt:lpstr>
      <vt:lpstr>  МБОУ «Афанасьевская СОШ»  МО «Верхнетоемский муниципальный район»  МБОУ «Усть-Вельская СОШ №23» МО «Вельский муниципальный район»  МОУ «Ильинская СОШ»  МО «Вилегодский муниципальный район»  МБОУ «Красноборская СОШ»  МО «Красноборский муниципальный район»  МБОУ»Козьминская СОШ» МО «Ленский муниципальный район»  МБОУ «Усьтвашская СОШ» МО «Лешуконский муниципальный район» МБОУ «Общеобразовательная Дорогорская СШ Мезенского района» МО «Мезенский муниципальный район»  МБОУ «Карпогорская СОШ № 118»  МО «Пинежский муниципальный район»  МБОУ «Устьянская СОШ»  МО «Устьянский муниципальный район»  МБОУ «Емецкая СШ им. Н.М.Рубцова»  МО «Холмогорский муниципальный район» </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Федеральный проект  «Детский спорт»</dc:title>
  <dc:creator>kirievskaya</dc:creator>
  <cp:lastModifiedBy>Виткова Ольга Константиновна</cp:lastModifiedBy>
  <cp:revision>52</cp:revision>
  <dcterms:created xsi:type="dcterms:W3CDTF">2015-11-16T11:14:20Z</dcterms:created>
  <dcterms:modified xsi:type="dcterms:W3CDTF">2015-11-17T15:34:58Z</dcterms:modified>
</cp:coreProperties>
</file>