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6" r:id="rId4"/>
    <p:sldId id="280" r:id="rId5"/>
    <p:sldId id="287" r:id="rId6"/>
    <p:sldId id="278" r:id="rId7"/>
    <p:sldId id="267" r:id="rId8"/>
    <p:sldId id="277" r:id="rId9"/>
    <p:sldId id="281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CCFF"/>
    <a:srgbClr val="CC66FF"/>
    <a:srgbClr val="3399FF"/>
    <a:srgbClr val="0099FF"/>
    <a:srgbClr val="99CCFF"/>
    <a:srgbClr val="66FFFF"/>
    <a:srgbClr val="CCFF99"/>
    <a:srgbClr val="00FF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хват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обучающихся в</a:t>
            </a:r>
            <a:r>
              <a:rPr lang="ru-RU" sz="1600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секциях (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%)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Лист1!$B$13</c:f>
              <c:strCache>
                <c:ptCount val="1"/>
                <c:pt idx="0">
                  <c:v>охват в %</c:v>
                </c:pt>
              </c:strCache>
            </c:strRef>
          </c:tx>
          <c:cat>
            <c:numRef>
              <c:f>Лист1!$A$14:$A$18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Лист1!$B$14:$B$18</c:f>
              <c:numCache>
                <c:formatCode>General</c:formatCode>
                <c:ptCount val="5"/>
                <c:pt idx="0">
                  <c:v>36</c:v>
                </c:pt>
                <c:pt idx="1">
                  <c:v>39</c:v>
                </c:pt>
                <c:pt idx="2">
                  <c:v>38</c:v>
                </c:pt>
                <c:pt idx="3">
                  <c:v>40</c:v>
                </c:pt>
                <c:pt idx="4">
                  <c:v>61</c:v>
                </c:pt>
              </c:numCache>
            </c:numRef>
          </c:val>
        </c:ser>
        <c:axId val="89749760"/>
        <c:axId val="109302144"/>
      </c:barChart>
      <c:catAx>
        <c:axId val="89749760"/>
        <c:scaling>
          <c:orientation val="minMax"/>
        </c:scaling>
        <c:axPos val="b"/>
        <c:numFmt formatCode="General" sourceLinked="1"/>
        <c:tickLblPos val="nextTo"/>
        <c:crossAx val="109302144"/>
        <c:crosses val="autoZero"/>
        <c:auto val="1"/>
        <c:lblAlgn val="ctr"/>
        <c:lblOffset val="100"/>
      </c:catAx>
      <c:valAx>
        <c:axId val="109302144"/>
        <c:scaling>
          <c:orientation val="minMax"/>
        </c:scaling>
        <c:axPos val="l"/>
        <c:majorGridlines/>
        <c:numFmt formatCode="General" sourceLinked="1"/>
        <c:tickLblPos val="nextTo"/>
        <c:crossAx val="8974976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solidFill>
        <a:schemeClr val="tx1">
          <a:lumMod val="85000"/>
          <a:lumOff val="15000"/>
        </a:scheme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FD3A38-6FC4-4D9B-8600-136E9BF53031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35FAE19-3BB3-4EAD-9690-71F7EEEF7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AutoShape 26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0" name="AutoShape 28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2" name="AutoShape 30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4" name="AutoShape 32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46" name="AutoShape 34" descr="&amp;Pcy;&amp;ocy;&amp;kcy;&amp;acy;&amp;zcy;&amp;acy;&amp;tcy;&amp;softcy; &amp;scy;&amp;ocy;&amp;ocy;&amp;bcy;&amp;shchcy;&amp;iecy;&amp;ncy;&amp;icy;&amp;iecy; &amp;ocy;&amp;tcy;&amp;dcy;&amp;iecy;&amp;lcy;&amp;softcy;&amp;ncy;&amp;ocy; - &amp;kcy;&amp;ocy;&amp;zhcy;&amp;acy; :: CS-Mapping.com.ua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54" name="AutoShape 42" descr="http://flytothesky.ru/wp-content/uploads/2012/11/2.png"/>
          <p:cNvSpPr>
            <a:spLocks noChangeAspect="1" noChangeArrowheads="1"/>
          </p:cNvSpPr>
          <p:nvPr userDrawn="1"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&amp;Mcy;&amp;Ocy;&amp;Ucy; &amp;Gcy;&amp;lcy;&amp;iecy;&amp;bcy;&amp;ocy;&amp;vcy;&amp;scy;&amp;kcy;&amp;acy;&amp;yacy; &amp;Scy;&amp;Ocy;&amp;SHcy;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2" name="Скругленный прямоугольник 21"/>
          <p:cNvSpPr/>
          <p:nvPr userDrawn="1"/>
        </p:nvSpPr>
        <p:spPr>
          <a:xfrm>
            <a:off x="142844" y="142852"/>
            <a:ext cx="8786874" cy="6429420"/>
          </a:xfrm>
          <a:prstGeom prst="roundRect">
            <a:avLst>
              <a:gd name="adj" fmla="val 4105"/>
            </a:avLst>
          </a:prstGeom>
          <a:solidFill>
            <a:srgbClr val="FAE69C">
              <a:alpha val="52157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0" name="Picture 8" descr="&amp;Gcy;&amp;rcy;&amp;acy;&amp;fcy;&amp;icy;&amp;chcy;&amp;iecy;&amp;scy;&amp;kcy;&amp;icy;&amp;iecy; &amp;lcy;&amp;icy;&amp;ncy;&amp;icy;&amp;icy;-Graceful lines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15016"/>
            <a:ext cx="4500562" cy="1142984"/>
          </a:xfrm>
          <a:prstGeom prst="rect">
            <a:avLst/>
          </a:prstGeom>
          <a:noFill/>
        </p:spPr>
      </p:pic>
      <p:pic>
        <p:nvPicPr>
          <p:cNvPr id="27" name="Picture 8" descr="&amp;Gcy;&amp;rcy;&amp;acy;&amp;fcy;&amp;icy;&amp;chcy;&amp;iecy;&amp;scy;&amp;kcy;&amp;icy;&amp;iecy; &amp;lcy;&amp;icy;&amp;ncy;&amp;icy;&amp;icy;-Graceful lines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092098">
            <a:off x="4453912" y="5819066"/>
            <a:ext cx="4625880" cy="1106029"/>
          </a:xfrm>
          <a:prstGeom prst="rect">
            <a:avLst/>
          </a:prstGeom>
          <a:noFill/>
        </p:spPr>
      </p:pic>
      <p:pic>
        <p:nvPicPr>
          <p:cNvPr id="24" name="Picture 4" descr="&amp;Ncy;&amp;acy;&amp;shcy;&amp;icy; &amp;ncy;&amp;acy;&amp;rcy;&amp;ocy;&amp;dcy;&amp;ncy;&amp;ycy;&amp;iecy; &amp;gcy;&amp;iecy;&amp;rcy;&amp;ocy;&amp;icy;. - 31 &amp;Mcy;&amp;acy;&amp;yacy; 2012 - &amp;Scy;&amp;pcy;&amp;ocy;&amp;rcy;&amp;tcy; &amp;vcy; &amp;shcy;&amp;kcy;&amp;ocy;&amp;lcy;&amp;iecy; 45 &amp;gcy;. &amp;Ncy;&amp;icy;&amp;zhcy;&amp;ncy;&amp;iecy;&amp;gcy;&amp;ocy; &amp;Ncy;&amp;ocy;&amp;vcy;&amp;gcy;&amp;ocy;&amp;rcy;&amp;ocy;&amp;dcy;&amp;acy;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911067" y="5187574"/>
            <a:ext cx="3321867" cy="1670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586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Современное состояние,</a:t>
            </a:r>
          </a:p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проблемы и перспективы развития</a:t>
            </a:r>
          </a:p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школьного спорта</a:t>
            </a:r>
          </a:p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территории МО «Красноборский </a:t>
            </a:r>
            <a:endParaRPr lang="en-US" sz="3600" b="1" dirty="0" smtClean="0">
              <a:ln w="952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</a:t>
            </a:r>
            <a:r>
              <a:rPr lang="ru-RU" sz="32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n w="952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клубы</a:t>
            </a:r>
            <a:endParaRPr lang="ru-RU" sz="2500" b="1" u="sng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Функционирует 6 спортивных клубов: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«Красноборская СШ» 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«Ермак»,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218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«Черевковская СШ» 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«Черевково», 280 об.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«Евдская Ш»  -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118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«Куликовская СШ» -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«Чемпион»,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Вернеуфтюгская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 им. Д.И. Плакидина» 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 СП «Ипишская Ш» -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4" descr="DSC02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3704736" cy="278608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ОУ к сдаче норм </a:t>
            </a:r>
            <a:r>
              <a:rPr lang="ru-RU" sz="2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ВСЕРОССИЙСКОГО  </a:t>
            </a:r>
            <a:br>
              <a:rPr lang="ru-RU" sz="2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ФИЗКУЛЬТУРНО-СПОРТИВНОГО  КОМПЛЕКСА</a:t>
            </a:r>
            <a:br>
              <a:rPr lang="ru-RU" sz="2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"ГОТОВ К ТРУДУ И ОБОРОНЕ" (ГТО)</a:t>
            </a:r>
            <a:endParaRPr lang="ru-RU" sz="2500" b="1" u="sng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525963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2 районных методических объединения по вопросам сдачи норм ГТО;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Наделено полномочиями центра тестирования по выполнению норм ГТО СП «ДЮСШ» МБОУ «Красноборская СШ»;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 план мероприятий по реализации Всероссийского физкультурно-спортивного комплекса «Готов к труду и обороне» в МО «Красноборский муниципальный район» на 2015-2016 учебный год.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evdaschool29.ru/images/5773680275ae27e96fa273fc5524fa4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00570"/>
            <a:ext cx="4074824" cy="185738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Президентские игры</a:t>
            </a: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Вопросы по организации «Президентских игр и состязаний» рассматривались на  районном методическом объединении учителей физической культуры.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 специалиста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Финансирование муниципального этапа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Бьется пульс, стучат сердца, </a:t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 спортом </a:t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навсегда!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228600"/>
            <a:ext cx="8385175" cy="1049338"/>
          </a:xfrm>
        </p:spPr>
        <p:txBody>
          <a:bodyPr/>
          <a:lstStyle/>
          <a:p>
            <a:pPr eaLnBrk="1" hangingPunct="1"/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Инфраструктура системы образования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71934" y="2286000"/>
            <a:ext cx="4614866" cy="365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- 4 средних,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- 4 основных,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- 1 начальной общеобразовательной школы,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-27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структурных подразделений, в том числе 18 детских садов 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школ,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ЦДО, ДЮСШ, ДОЛ «Заря»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-  районный  информационно- методический центр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-265113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ru-RU" sz="2200" dirty="0" smtClean="0"/>
          </a:p>
          <a:p>
            <a:pPr marL="265113" indent="-265113" algn="ctr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ru-RU" sz="2200" dirty="0" smtClean="0"/>
          </a:p>
        </p:txBody>
      </p:sp>
      <p:pic>
        <p:nvPicPr>
          <p:cNvPr id="50180" name="Picture 5" descr="SV40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099409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990600" y="11430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состоянию на 01.09.2015 г.</a:t>
            </a:r>
          </a:p>
          <a:p>
            <a:pPr marL="265113" indent="-265113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сеть образовательных учреждений района представляет собой систему из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stCxn id="27" idx="2"/>
            <a:endCxn id="40" idx="0"/>
          </p:cNvCxnSpPr>
          <p:nvPr/>
        </p:nvCxnSpPr>
        <p:spPr>
          <a:xfrm rot="5400000">
            <a:off x="7715272" y="3536157"/>
            <a:ext cx="357190" cy="1588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0"/>
          </p:cNvCxnSpPr>
          <p:nvPr/>
        </p:nvCxnSpPr>
        <p:spPr>
          <a:xfrm>
            <a:off x="1571604" y="3214688"/>
            <a:ext cx="1893107" cy="500064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9" idx="0"/>
          </p:cNvCxnSpPr>
          <p:nvPr/>
        </p:nvCxnSpPr>
        <p:spPr>
          <a:xfrm rot="5400000">
            <a:off x="1000100" y="3536157"/>
            <a:ext cx="357190" cy="1588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Материально-техническая база </a:t>
            </a:r>
            <a:r>
              <a:rPr lang="en-US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учреждений</a:t>
            </a:r>
            <a:endParaRPr lang="ru-RU" sz="25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57800"/>
          </a:xfrm>
        </p:spPr>
        <p:txBody>
          <a:bodyPr/>
          <a:lstStyle/>
          <a:p>
            <a:pPr algn="ctr"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643050"/>
            <a:ext cx="2714644" cy="571504"/>
          </a:xfrm>
          <a:prstGeom prst="rect">
            <a:avLst/>
          </a:prstGeom>
          <a:solidFill>
            <a:srgbClr val="FFCC00"/>
          </a:solidFill>
          <a:ln w="34925" cmpd="dbl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ОУ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1928826" cy="714380"/>
          </a:xfrm>
          <a:prstGeom prst="rect">
            <a:avLst/>
          </a:prstGeom>
          <a:solidFill>
            <a:srgbClr val="FFFF00"/>
          </a:solidFill>
          <a:ln w="34925"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спортивных залов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(100 %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643182"/>
            <a:ext cx="1928826" cy="714380"/>
          </a:xfrm>
          <a:prstGeom prst="rect">
            <a:avLst/>
          </a:prstGeom>
          <a:solidFill>
            <a:srgbClr val="FFFF00"/>
          </a:solidFill>
          <a:ln w="34925"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ритмики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1928826" cy="928694"/>
          </a:xfrm>
          <a:prstGeom prst="rect">
            <a:avLst/>
          </a:prstGeom>
          <a:solidFill>
            <a:srgbClr val="CCFFCC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-66 %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714752"/>
            <a:ext cx="1928826" cy="714380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Приспособленные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14752"/>
            <a:ext cx="1928826" cy="714380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Типовые</a:t>
            </a:r>
          </a:p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85918" y="2214554"/>
            <a:ext cx="1214446" cy="357190"/>
          </a:xfrm>
          <a:prstGeom prst="straightConnector1">
            <a:avLst/>
          </a:prstGeom>
          <a:ln w="31750" cmpd="sng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7" idx="0"/>
          </p:cNvCxnSpPr>
          <p:nvPr/>
        </p:nvCxnSpPr>
        <p:spPr>
          <a:xfrm>
            <a:off x="5715008" y="2214554"/>
            <a:ext cx="2178859" cy="42862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00298" y="2643182"/>
            <a:ext cx="1928826" cy="714380"/>
          </a:xfrm>
          <a:prstGeom prst="rect">
            <a:avLst/>
          </a:prstGeom>
          <a:solidFill>
            <a:srgbClr val="FFFF00"/>
          </a:solidFill>
          <a:ln w="34925"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тренажёрных залов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3644100" y="2428074"/>
            <a:ext cx="428628" cy="158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929454" y="2643182"/>
            <a:ext cx="1928826" cy="714380"/>
          </a:xfrm>
          <a:prstGeom prst="rect">
            <a:avLst/>
          </a:prstGeom>
          <a:solidFill>
            <a:srgbClr val="FFFF00"/>
          </a:solidFill>
          <a:ln w="34925"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ед., 100 %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4500570"/>
            <a:ext cx="1928826" cy="928694"/>
          </a:xfrm>
          <a:prstGeom prst="rect">
            <a:avLst/>
          </a:prstGeom>
          <a:solidFill>
            <a:srgbClr val="CCFFCC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-34 %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29454" y="3714752"/>
            <a:ext cx="1928826" cy="857256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сооружений требуют модернизации,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13 ОУ, 100%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5215736" y="2428074"/>
            <a:ext cx="428628" cy="1588"/>
          </a:xfrm>
          <a:prstGeom prst="straightConnector1">
            <a:avLst/>
          </a:prstGeom>
          <a:ln w="254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14282" y="5500702"/>
            <a:ext cx="1928826" cy="928694"/>
          </a:xfrm>
          <a:prstGeom prst="rect">
            <a:avLst/>
          </a:prstGeom>
          <a:solidFill>
            <a:srgbClr val="66FFFF"/>
          </a:solidFill>
          <a:ln w="34925" cmpd="dbl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оборудовано душевыми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-38 %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Финансирование ОУ </a:t>
            </a:r>
            <a:b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приобретение спортивного инвентаря</a:t>
            </a:r>
            <a:endParaRPr lang="ru-RU" sz="2500" b="1" u="sng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643966" cy="5257800"/>
          </a:xfrm>
        </p:spPr>
        <p:txBody>
          <a:bodyPr/>
          <a:lstStyle/>
          <a:p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2013 по 2015 год потрачено 7162.79 тысяч рублей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10" descr="http://evdaschool29.ru/image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572007"/>
            <a:ext cx="3429024" cy="2243287"/>
          </a:xfrm>
          <a:prstGeom prst="rect">
            <a:avLst/>
          </a:prstGeom>
          <a:noFill/>
        </p:spPr>
      </p:pic>
      <p:pic>
        <p:nvPicPr>
          <p:cNvPr id="5" name="Picture 2" descr="http://evdaschool29.ru/images/p5_p1060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3500462" cy="2514028"/>
          </a:xfrm>
          <a:prstGeom prst="rect">
            <a:avLst/>
          </a:prstGeom>
          <a:noFill/>
        </p:spPr>
      </p:pic>
      <p:pic>
        <p:nvPicPr>
          <p:cNvPr id="6" name="Picture 4" descr="http://evdaschool29.ru/images/p5_dsc07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357693"/>
            <a:ext cx="3429024" cy="2408397"/>
          </a:xfrm>
          <a:prstGeom prst="rect">
            <a:avLst/>
          </a:prstGeom>
          <a:noFill/>
        </p:spPr>
      </p:pic>
      <p:pic>
        <p:nvPicPr>
          <p:cNvPr id="7" name="Picture 6" descr="http://evdaschool29.ru/images/p5_dsc073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785926"/>
            <a:ext cx="3622860" cy="2571768"/>
          </a:xfrm>
          <a:prstGeom prst="rect">
            <a:avLst/>
          </a:prstGeom>
          <a:noFill/>
        </p:spPr>
      </p:pic>
      <p:pic>
        <p:nvPicPr>
          <p:cNvPr id="8" name="Picture 7" descr="S80006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357562"/>
            <a:ext cx="2357454" cy="2020675"/>
          </a:xfrm>
          <a:prstGeom prst="rect">
            <a:avLst/>
          </a:prstGeom>
          <a:ln w="381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87016"/>
          </a:xfrm>
        </p:spPr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спортивным </a:t>
            </a:r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инвентарем </a:t>
            </a:r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оборудованием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состоянию на 1 сентября 2015 года:</a:t>
            </a:r>
          </a:p>
          <a:p>
            <a:pPr>
              <a:buNone/>
            </a:pPr>
            <a:endPara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Достаточном количестве мячей для игры в баскетбол и волейбол.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Лыжи – 190 пар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Теннисных мячей – 79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Турник навесной – 21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Гирь – 9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Гимнастические скамейки – 21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Тир для стрельбы – 1.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Снаряды для метания (150г., 500г., 700г.) – 89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Перекладина четвертная – 4 шт.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Коньки – 50 пар.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спортивных залах имеются баскетбольные кольца и волейбольные сетки.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Шведские стенки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Снаряды для гимнастики.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838200"/>
          </a:xfrm>
        </p:spPr>
        <p:txBody>
          <a:bodyPr/>
          <a:lstStyle/>
          <a:p>
            <a:r>
              <a:rPr lang="ru-RU" sz="28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Кадровый состав</a:t>
            </a:r>
            <a:endParaRPr lang="ru-RU" sz="2600" u="sng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219200" y="1752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endParaRPr lang="ru-RU" sz="2400" b="1" kern="0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732428"/>
            <a:ext cx="7543800" cy="369332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профессионализма учителей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Box 15"/>
          <p:cNvSpPr txBox="1">
            <a:spLocks noChangeArrowheads="1"/>
          </p:cNvSpPr>
          <p:nvPr/>
        </p:nvSpPr>
        <p:spPr bwMode="auto">
          <a:xfrm>
            <a:off x="2571736" y="2523016"/>
            <a:ext cx="1981200" cy="1323439"/>
          </a:xfrm>
          <a:prstGeom prst="rect">
            <a:avLst/>
          </a:prstGeom>
          <a:solidFill>
            <a:srgbClr val="FFCC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учителей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500034" y="2523016"/>
            <a:ext cx="1828800" cy="1323975"/>
          </a:xfrm>
          <a:prstGeom prst="rect">
            <a:avLst/>
          </a:prstGeom>
          <a:solidFill>
            <a:srgbClr val="FFCC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Аттестация учителей</a:t>
            </a: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4786314" y="2523016"/>
            <a:ext cx="1752600" cy="1323975"/>
          </a:xfrm>
          <a:prstGeom prst="rect">
            <a:avLst/>
          </a:prstGeom>
          <a:solidFill>
            <a:srgbClr val="FFCC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курсовой переподготовки педагогических работников</a:t>
            </a: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6715140" y="2523016"/>
            <a:ext cx="1928826" cy="1816100"/>
          </a:xfrm>
          <a:prstGeom prst="rect">
            <a:avLst/>
          </a:prstGeom>
          <a:solidFill>
            <a:srgbClr val="FFCC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Материальное и моральное стимулирование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1867694" y="233172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772694" y="233172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677694" y="233282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658894" y="233172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24"/>
          <p:cNvSpPr txBox="1">
            <a:spLocks noChangeArrowheads="1"/>
          </p:cNvSpPr>
          <p:nvPr/>
        </p:nvSpPr>
        <p:spPr bwMode="auto">
          <a:xfrm>
            <a:off x="500034" y="3894616"/>
            <a:ext cx="1828800" cy="1938992"/>
          </a:xfrm>
          <a:prstGeom prst="rect">
            <a:avLst/>
          </a:prstGeom>
          <a:solidFill>
            <a:srgbClr val="FFE6C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кат.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1 кат.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7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соответств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.– 7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/>
            <a:endParaRPr lang="ru-RU" sz="15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79%  аттестовано</a:t>
            </a:r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TextBox 30"/>
          <p:cNvSpPr txBox="1">
            <a:spLocks noChangeArrowheads="1"/>
          </p:cNvSpPr>
          <p:nvPr/>
        </p:nvSpPr>
        <p:spPr bwMode="auto">
          <a:xfrm>
            <a:off x="2571736" y="3894616"/>
            <a:ext cx="1981200" cy="584775"/>
          </a:xfrm>
          <a:prstGeom prst="rect">
            <a:avLst/>
          </a:prstGeom>
          <a:solidFill>
            <a:srgbClr val="FFE6C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ВПО- 15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TextBox 31"/>
          <p:cNvSpPr txBox="1">
            <a:spLocks noChangeArrowheads="1"/>
          </p:cNvSpPr>
          <p:nvPr/>
        </p:nvSpPr>
        <p:spPr bwMode="auto">
          <a:xfrm>
            <a:off x="4786314" y="3894616"/>
            <a:ext cx="1752600" cy="584775"/>
          </a:xfrm>
          <a:prstGeom prst="rect">
            <a:avLst/>
          </a:prstGeom>
          <a:solidFill>
            <a:srgbClr val="FFE6C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2013- 1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2014- 7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TextBox 32"/>
          <p:cNvSpPr txBox="1">
            <a:spLocks noChangeArrowheads="1"/>
          </p:cNvSpPr>
          <p:nvPr/>
        </p:nvSpPr>
        <p:spPr bwMode="auto">
          <a:xfrm>
            <a:off x="6715140" y="3894616"/>
            <a:ext cx="1928826" cy="2677656"/>
          </a:xfrm>
          <a:prstGeom prst="rect">
            <a:avLst/>
          </a:prstGeom>
          <a:solidFill>
            <a:srgbClr val="FFE6CD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-почетный работник ОО РФ -1;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Победитель номинации «Народный тренер»-1;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 спорта –1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грамоты МОН АО-2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Грамоты Управления образования-10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Грамоты главы администрации -1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 Александровна\Desktop\IMG_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429131"/>
            <a:ext cx="1857388" cy="233866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571472" y="85723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ОУ работают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 физической культуры,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тренеров-преподавателей (по совместительству)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rot="5400000">
            <a:off x="4572000" y="3286124"/>
            <a:ext cx="1571636" cy="1428760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143372" y="3214686"/>
            <a:ext cx="1714512" cy="428628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 rot="10800000" flipV="1">
            <a:off x="1714480" y="3214686"/>
            <a:ext cx="4286280" cy="1571636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ФИЗКУЛЬТУРНО-МАССОВАЯ</a:t>
            </a:r>
            <a:b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СПОРТИВНАЯ РАБОТА</a:t>
            </a:r>
            <a:endParaRPr lang="ru-RU" sz="25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257800"/>
          </a:xfrm>
        </p:spPr>
        <p:txBody>
          <a:bodyPr/>
          <a:lstStyle/>
          <a:p>
            <a:pPr algn="ctr"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643050"/>
            <a:ext cx="2714644" cy="571504"/>
          </a:xfrm>
          <a:prstGeom prst="rect">
            <a:avLst/>
          </a:prstGeom>
          <a:solidFill>
            <a:srgbClr val="CCCCFF"/>
          </a:solidFill>
          <a:ln w="34925" cmpd="dbl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643182"/>
            <a:ext cx="2643206" cy="571504"/>
          </a:xfrm>
          <a:prstGeom prst="rect">
            <a:avLst/>
          </a:prstGeom>
          <a:solidFill>
            <a:srgbClr val="66FFFF"/>
          </a:solidFill>
          <a:ln w="34925" cmpd="dbl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в ОУ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643182"/>
            <a:ext cx="2714644" cy="571504"/>
          </a:xfrm>
          <a:prstGeom prst="rect">
            <a:avLst/>
          </a:prstGeom>
          <a:solidFill>
            <a:srgbClr val="66FFFF"/>
          </a:solidFill>
          <a:ln w="34925" cmpd="dbl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Внеурочные занятия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86322"/>
            <a:ext cx="2714644" cy="571504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714752"/>
            <a:ext cx="2714644" cy="571504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Секции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714752"/>
            <a:ext cx="2714644" cy="571504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клубы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786322"/>
            <a:ext cx="2714644" cy="571504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здоровья</a:t>
            </a:r>
          </a:p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85918" y="2214554"/>
            <a:ext cx="1214446" cy="357190"/>
          </a:xfrm>
          <a:prstGeom prst="straightConnector1">
            <a:avLst/>
          </a:prstGeom>
          <a:ln w="31750" cmpd="sng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5008" y="2214554"/>
            <a:ext cx="1000132" cy="357190"/>
          </a:xfrm>
          <a:prstGeom prst="straightConnector1">
            <a:avLst/>
          </a:prstGeom>
          <a:ln w="25400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43636" y="3214686"/>
            <a:ext cx="714380" cy="500068"/>
          </a:xfrm>
          <a:prstGeom prst="straightConnector1">
            <a:avLst/>
          </a:prstGeom>
          <a:ln w="25400" cmpd="sng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43636" y="4786322"/>
            <a:ext cx="2714644" cy="571504"/>
          </a:xfrm>
          <a:prstGeom prst="rect">
            <a:avLst/>
          </a:prstGeom>
          <a:solidFill>
            <a:srgbClr val="99FF66"/>
          </a:solidFill>
          <a:ln w="34925" cmpd="dbl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Олимпиады, спартакиады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643182"/>
            <a:ext cx="2571768" cy="571504"/>
          </a:xfrm>
          <a:prstGeom prst="rect">
            <a:avLst/>
          </a:prstGeom>
          <a:solidFill>
            <a:srgbClr val="66FFFF"/>
          </a:solidFill>
          <a:ln w="34925" cmpd="dbl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ДОУ</a:t>
            </a:r>
          </a:p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4357686" y="2428868"/>
            <a:ext cx="428628" cy="1588"/>
          </a:xfrm>
          <a:prstGeom prst="straightConnector1">
            <a:avLst/>
          </a:prstGeom>
          <a:ln w="254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/>
          <a:lstStyle/>
          <a:p>
            <a:pPr lvl="0"/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Уроки  физической культуры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95800" cy="500066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ОУ района 3-х часовая физкультура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Положительно – решается проблема с гиподинамией школьников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Отрицательно – не хватает спортивных помещений для уроков физической культуры в школах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17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5"/>
            <a:ext cx="352839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DSC00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30704"/>
            <a:ext cx="3024182" cy="2224034"/>
          </a:xfrm>
          <a:prstGeom prst="rect">
            <a:avLst/>
          </a:prstGeom>
          <a:noFill/>
          <a:ln w="19050">
            <a:solidFill>
              <a:srgbClr val="003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1142984"/>
            <a:ext cx="4000528" cy="27146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u="sng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Секции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071546"/>
            <a:ext cx="8215370" cy="4715667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спортивных секций:   </a:t>
            </a:r>
          </a:p>
          <a:p>
            <a:pPr marL="11620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2011г.- 25</a:t>
            </a:r>
          </a:p>
          <a:p>
            <a:pPr marL="11620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2012г.- 28 </a:t>
            </a:r>
          </a:p>
          <a:p>
            <a:pPr marL="11620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2013г. - 28</a:t>
            </a:r>
          </a:p>
          <a:p>
            <a:pPr marL="11620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2014г. – 31</a:t>
            </a:r>
          </a:p>
          <a:p>
            <a:pPr marL="11620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2015г. - 35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7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000504"/>
            <a:ext cx="4352222" cy="257176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4500562" y="1142984"/>
          <a:ext cx="43576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632</Words>
  <Application>Microsoft Office PowerPoint</Application>
  <PresentationFormat>Экран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Инфраструктура системы образования</vt:lpstr>
      <vt:lpstr> Материально-техническая база  образовательных учреждений</vt:lpstr>
      <vt:lpstr>Финансирование ОУ  на приобретение спортивного инвентаря</vt:lpstr>
      <vt:lpstr>Обеспечение спортивным  инвентарем и оборудованием  </vt:lpstr>
      <vt:lpstr>Кадровый состав</vt:lpstr>
      <vt:lpstr> ФИЗКУЛЬТУРНО-МАССОВАЯ  И СПОРТИВНАЯ РАБОТА</vt:lpstr>
      <vt:lpstr>Уроки  физической культуры  </vt:lpstr>
      <vt:lpstr>Секции </vt:lpstr>
      <vt:lpstr>Спортивные клубы</vt:lpstr>
      <vt:lpstr>Подготовка ОУ к сдаче норм ВСЕРОССИЙСКОГО   ФИЗКУЛЬТУРНО-СПОРТИВНОГО  КОМПЛЕКСА  "ГОТОВ К ТРУДУ И ОБОРОНЕ" (ГТО)</vt:lpstr>
      <vt:lpstr>Президентские игры</vt:lpstr>
      <vt:lpstr> Бьется пульс, стучат сердца,  Мы со спортом  навсегда!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Ольга Александровна</cp:lastModifiedBy>
  <cp:revision>97</cp:revision>
  <dcterms:created xsi:type="dcterms:W3CDTF">2014-12-01T13:04:41Z</dcterms:created>
  <dcterms:modified xsi:type="dcterms:W3CDTF">2015-11-20T06:07:46Z</dcterms:modified>
</cp:coreProperties>
</file>