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70" r:id="rId5"/>
    <p:sldId id="271" r:id="rId6"/>
    <p:sldId id="272" r:id="rId7"/>
    <p:sldId id="275" r:id="rId8"/>
    <p:sldId id="273" r:id="rId9"/>
    <p:sldId id="274" r:id="rId10"/>
    <p:sldId id="276" r:id="rId11"/>
    <p:sldId id="264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23145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Спортивно-оздоровительное направление внеурочной деятельности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МБОУ «Красноборская средняя школа»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14338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Владимирова Наталья Валентиновна заместитель директора по воспитательной работе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Приобретение спортоборудования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27" y="1214422"/>
          <a:ext cx="8186739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4100504"/>
                <a:gridCol w="272891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 (руб.)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Мячи, лыжи, сетка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182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430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Мячи, лыжи, палки, ботинки, спортивные костюмы, скрепер, мази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529 886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Мячи, лыжи, ботинки, спортивные костюмы, мази, ворота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237 692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Коньки, лыжи, палки, ботинки, мячи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418 055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Мячи, скакалки, ботинки, мази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96 500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Всего потрачено на спортинвентарь: </a:t>
                      </a:r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Мини-футбольное поле (2013 г.)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1 464 563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1 424 586, 47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2 889 149, 47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5715016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2015 год – Капитальный ремонт спортзала – 2 900 000 рублей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 rtlCol="0"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Успешность детей, результаты участия в спортивных мероприятиях различного уровня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(2014-2015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уч.год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ru-RU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47705922"/>
              </p:ext>
            </p:extLst>
          </p:nvPr>
        </p:nvGraphicFramePr>
        <p:xfrm>
          <a:off x="467544" y="1786599"/>
          <a:ext cx="8136906" cy="1367028"/>
        </p:xfrm>
        <a:graphic>
          <a:graphicData uri="http://schemas.openxmlformats.org/drawingml/2006/table">
            <a:tbl>
              <a:tblPr/>
              <a:tblGrid>
                <a:gridCol w="1089764"/>
                <a:gridCol w="931145"/>
                <a:gridCol w="1103082"/>
                <a:gridCol w="1011044"/>
                <a:gridCol w="1095834"/>
                <a:gridCol w="942654"/>
                <a:gridCol w="1018922"/>
                <a:gridCol w="944461"/>
              </a:tblGrid>
              <a:tr h="3808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Муниципальный уровень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05" marR="57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Региональный уровень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05" marR="57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Межрегиональный, всероссийский уровень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05" marR="57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Международный уровень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05" marR="57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победители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05" marR="57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призеры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05" marR="57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победители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05" marR="57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призеры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05" marR="57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победители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05" marR="57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призеры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05" marR="57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победители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05" marR="57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призеры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05" marR="57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28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05" marR="57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05" marR="57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05" marR="57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05" marR="57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05" marR="57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05" marR="57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05" marR="57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05" marR="57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877" name="Прямоугольник 4"/>
          <p:cNvSpPr>
            <a:spLocks noChangeArrowheads="1"/>
          </p:cNvSpPr>
          <p:nvPr/>
        </p:nvSpPr>
        <p:spPr bwMode="auto">
          <a:xfrm>
            <a:off x="395536" y="1416711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Ребенок считается 1 раз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491036" y="3362508"/>
            <a:ext cx="2209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rgbClr val="C00000"/>
                </a:solidFill>
              </a:rPr>
              <a:t>Победители </a:t>
            </a:r>
            <a:r>
              <a:rPr lang="ru-RU" i="1" u="sng" dirty="0" smtClean="0">
                <a:solidFill>
                  <a:srgbClr val="C00000"/>
                </a:solidFill>
              </a:rPr>
              <a:t>регионального уровня (лыжи):</a:t>
            </a:r>
            <a:endParaRPr lang="ru-RU" i="1" u="sng" dirty="0">
              <a:solidFill>
                <a:srgbClr val="C00000"/>
              </a:solidFill>
            </a:endParaRPr>
          </a:p>
          <a:p>
            <a:r>
              <a:rPr lang="ru-RU" dirty="0" smtClean="0"/>
              <a:t>Смирнова Татьяна</a:t>
            </a:r>
          </a:p>
          <a:p>
            <a:r>
              <a:rPr lang="ru-RU" dirty="0" smtClean="0"/>
              <a:t>Бессонов </a:t>
            </a:r>
            <a:r>
              <a:rPr lang="ru-RU" dirty="0"/>
              <a:t>Сергей</a:t>
            </a:r>
          </a:p>
          <a:p>
            <a:r>
              <a:rPr lang="ru-RU" dirty="0"/>
              <a:t>Попова </a:t>
            </a:r>
            <a:r>
              <a:rPr lang="ru-RU" dirty="0" smtClean="0"/>
              <a:t>Марианна</a:t>
            </a:r>
            <a:endParaRPr lang="ru-RU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5536" y="3362508"/>
            <a:ext cx="2209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rgbClr val="C00000"/>
                </a:solidFill>
              </a:rPr>
              <a:t>Победители </a:t>
            </a:r>
            <a:r>
              <a:rPr lang="ru-RU" i="1" u="sng" dirty="0" smtClean="0">
                <a:solidFill>
                  <a:srgbClr val="C00000"/>
                </a:solidFill>
              </a:rPr>
              <a:t>муниципального уровня:</a:t>
            </a:r>
          </a:p>
          <a:p>
            <a:r>
              <a:rPr lang="ru-RU" dirty="0" err="1" smtClean="0"/>
              <a:t>Футзал</a:t>
            </a:r>
            <a:r>
              <a:rPr lang="ru-RU" dirty="0" smtClean="0"/>
              <a:t>;</a:t>
            </a:r>
          </a:p>
          <a:p>
            <a:r>
              <a:rPr lang="ru-RU" dirty="0" smtClean="0"/>
              <a:t>Баскетбол;</a:t>
            </a:r>
          </a:p>
          <a:p>
            <a:r>
              <a:rPr lang="ru-RU" dirty="0" smtClean="0"/>
              <a:t>Лыжные гонки;</a:t>
            </a:r>
          </a:p>
          <a:p>
            <a:r>
              <a:rPr lang="ru-RU" dirty="0" smtClean="0"/>
              <a:t>Русские шашки;</a:t>
            </a:r>
          </a:p>
          <a:p>
            <a:r>
              <a:rPr lang="ru-RU" dirty="0" smtClean="0"/>
              <a:t>Легкая атлетика.</a:t>
            </a:r>
            <a:endParaRPr lang="ru-RU" dirty="0"/>
          </a:p>
        </p:txBody>
      </p:sp>
      <p:pic>
        <p:nvPicPr>
          <p:cNvPr id="7" name="Picture 4" descr="C:\Documents and Settings\Наталья\Рабочий стол\публичный доклад 2014-15\фото для доклада\-6RW-Hhnpi8.jpg"/>
          <p:cNvPicPr>
            <a:picLocks noChangeAspect="1" noChangeArrowheads="1"/>
          </p:cNvPicPr>
          <p:nvPr/>
        </p:nvPicPr>
        <p:blipFill rotWithShape="1">
          <a:blip r:embed="rId2"/>
          <a:srcRect l="7380" r="7487"/>
          <a:stretch/>
        </p:blipFill>
        <p:spPr bwMode="auto">
          <a:xfrm rot="246666">
            <a:off x="4962607" y="3563487"/>
            <a:ext cx="3859552" cy="3000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512081" y="5123275"/>
            <a:ext cx="2209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rgbClr val="C00000"/>
                </a:solidFill>
              </a:rPr>
              <a:t>П</a:t>
            </a:r>
            <a:r>
              <a:rPr lang="ru-RU" i="1" u="sng" dirty="0" smtClean="0">
                <a:solidFill>
                  <a:srgbClr val="C00000"/>
                </a:solidFill>
              </a:rPr>
              <a:t>ризеры регионального уровня:</a:t>
            </a:r>
            <a:endParaRPr lang="ru-RU" i="1" u="sng" dirty="0">
              <a:solidFill>
                <a:srgbClr val="C00000"/>
              </a:solidFill>
            </a:endParaRPr>
          </a:p>
          <a:p>
            <a:r>
              <a:rPr lang="ru-RU" dirty="0" smtClean="0"/>
              <a:t>Баскетбол;</a:t>
            </a:r>
          </a:p>
          <a:p>
            <a:r>
              <a:rPr lang="ru-RU" dirty="0" smtClean="0"/>
              <a:t>Лыжные гонки.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Красноборская средняя школа - победитель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Спартакиады общеобразовательных учреждений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928802"/>
            <a:ext cx="4643470" cy="4400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2014-15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уч.год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2013-14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уч.год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2012-13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уч.год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2011-12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уч.год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(7-9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.);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2009-10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уч.год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2008-09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уч.год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2007-08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уч.год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Наталья\Рабочий стол\грамоты и кубки\спортзал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20299" y="2649137"/>
            <a:ext cx="4750625" cy="316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500034" y="5715016"/>
            <a:ext cx="4032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i="1" dirty="0"/>
              <a:t>Тренеры: </a:t>
            </a:r>
            <a:r>
              <a:rPr lang="ru-RU" sz="1600" b="1" i="1" dirty="0" smtClean="0"/>
              <a:t>Антонов </a:t>
            </a:r>
            <a:r>
              <a:rPr lang="ru-RU" sz="1600" b="1" i="1" dirty="0"/>
              <a:t>Андрей Николаевич</a:t>
            </a:r>
          </a:p>
          <a:p>
            <a:pPr algn="r"/>
            <a:r>
              <a:rPr lang="ru-RU" sz="1600" b="1" i="1" dirty="0"/>
              <a:t>Вешняков Сергей </a:t>
            </a:r>
            <a:r>
              <a:rPr lang="ru-RU" sz="1600" b="1" i="1" dirty="0" smtClean="0"/>
              <a:t>Леонидович</a:t>
            </a:r>
          </a:p>
          <a:p>
            <a:pPr algn="r"/>
            <a:r>
              <a:rPr lang="ru-RU" sz="1600" b="1" i="1" dirty="0" smtClean="0"/>
              <a:t>Созонов Александр </a:t>
            </a:r>
            <a:r>
              <a:rPr lang="ru-RU" sz="1600" b="1" i="1" dirty="0" err="1" smtClean="0"/>
              <a:t>Авенирович</a:t>
            </a:r>
            <a:endParaRPr lang="ru-RU" sz="1600" b="1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7142019"/>
              </p:ext>
            </p:extLst>
          </p:nvPr>
        </p:nvGraphicFramePr>
        <p:xfrm>
          <a:off x="2357422" y="785794"/>
          <a:ext cx="6203031" cy="2141064"/>
        </p:xfrm>
        <a:graphic>
          <a:graphicData uri="http://schemas.openxmlformats.org/drawingml/2006/table">
            <a:tbl>
              <a:tblPr/>
              <a:tblGrid>
                <a:gridCol w="2067677"/>
                <a:gridCol w="2067677"/>
                <a:gridCol w="2067677"/>
              </a:tblGrid>
              <a:tr h="480670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1" dirty="0">
                          <a:solidFill>
                            <a:srgbClr val="38758B"/>
                          </a:solidFill>
                          <a:effectLst/>
                          <a:latin typeface="Verdana"/>
                        </a:rPr>
                        <a:t>Название объединения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1" dirty="0">
                          <a:solidFill>
                            <a:srgbClr val="38758B"/>
                          </a:solidFill>
                          <a:effectLst/>
                          <a:latin typeface="Verdana"/>
                        </a:rPr>
                        <a:t>Возрастная группа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1">
                          <a:solidFill>
                            <a:srgbClr val="38758B"/>
                          </a:solidFill>
                          <a:effectLst/>
                          <a:latin typeface="Verdana"/>
                        </a:rPr>
                        <a:t>Режим работы 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82077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dirty="0">
                          <a:effectLst/>
                        </a:rPr>
                        <a:t>Лыжи</a:t>
                      </a:r>
                      <a:endParaRPr lang="ru-RU" sz="1600" dirty="0">
                        <a:effectLst/>
                      </a:endParaRPr>
                    </a:p>
                    <a:p>
                      <a:pPr algn="ctr" rtl="0"/>
                      <a:r>
                        <a:rPr lang="ru-RU" sz="1600" b="1" dirty="0">
                          <a:effectLst/>
                        </a:rPr>
                        <a:t>С/П "ДЮСШ"</a:t>
                      </a:r>
                      <a:endParaRPr lang="ru-RU" sz="1600" dirty="0">
                        <a:effectLst/>
                      </a:endParaRP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dirty="0">
                          <a:effectLst/>
                        </a:rPr>
                        <a:t>5-7 класс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dirty="0">
                          <a:effectLst/>
                        </a:rPr>
                        <a:t>пн., вт., ср., чт., пт. 15.00. - 17.15.</a:t>
                      </a:r>
                    </a:p>
                    <a:p>
                      <a:pPr algn="ctr" rtl="0"/>
                      <a:r>
                        <a:rPr lang="ru-RU" sz="1600" dirty="0" err="1">
                          <a:effectLst/>
                        </a:rPr>
                        <a:t>субб</a:t>
                      </a:r>
                      <a:r>
                        <a:rPr lang="ru-RU" sz="1600" dirty="0">
                          <a:effectLst/>
                        </a:rPr>
                        <a:t>. 11.00. - 13.15.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82077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>
                          <a:effectLst/>
                        </a:rPr>
                        <a:t>Лыжи</a:t>
                      </a:r>
                      <a:endParaRPr lang="ru-RU" sz="1600">
                        <a:effectLst/>
                      </a:endParaRPr>
                    </a:p>
                    <a:p>
                      <a:pPr algn="ctr" rtl="0"/>
                      <a:r>
                        <a:rPr lang="ru-RU" sz="1600" b="1">
                          <a:effectLst/>
                        </a:rPr>
                        <a:t>С/П "ДЮСШ"</a:t>
                      </a:r>
                      <a:endParaRPr lang="ru-RU" sz="1600">
                        <a:effectLst/>
                      </a:endParaRP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dirty="0">
                          <a:effectLst/>
                        </a:rPr>
                        <a:t>8-11 класс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dirty="0">
                          <a:effectLst/>
                        </a:rPr>
                        <a:t>пн., вт., ср., чт., пт. 15.00. - 17.15.</a:t>
                      </a:r>
                    </a:p>
                    <a:p>
                      <a:pPr algn="ctr" rtl="0"/>
                      <a:r>
                        <a:rPr lang="ru-RU" sz="1600" dirty="0" err="1">
                          <a:effectLst/>
                        </a:rPr>
                        <a:t>субб</a:t>
                      </a:r>
                      <a:r>
                        <a:rPr lang="ru-RU" sz="1600" dirty="0">
                          <a:effectLst/>
                        </a:rPr>
                        <a:t>. 11.00. - 13.15.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6" descr="F:\ФОТО ШКОЛЬНЫЕ\2014-2015\лыжные соревнования область, район\большие гонки 392.jpg"/>
          <p:cNvPicPr>
            <a:picLocks noChangeAspect="1" noChangeArrowheads="1"/>
          </p:cNvPicPr>
          <p:nvPr/>
        </p:nvPicPr>
        <p:blipFill>
          <a:blip r:embed="rId2" cstate="print"/>
          <a:srcRect l="5425" r="7769" b="6413"/>
          <a:stretch>
            <a:fillRect/>
          </a:stretch>
        </p:blipFill>
        <p:spPr bwMode="auto">
          <a:xfrm>
            <a:off x="714348" y="3000372"/>
            <a:ext cx="3571900" cy="256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F:\ФОТО ШКОЛЬНЫЕ\2014-2015\лыжные соревнования область, район\большие гонки 450.jpg"/>
          <p:cNvPicPr>
            <a:picLocks noChangeAspect="1" noChangeArrowheads="1"/>
          </p:cNvPicPr>
          <p:nvPr/>
        </p:nvPicPr>
        <p:blipFill>
          <a:blip r:embed="rId3" cstate="print"/>
          <a:srcRect l="13144" t="12323" r="12921" b="8813"/>
          <a:stretch>
            <a:fillRect/>
          </a:stretch>
        </p:blipFill>
        <p:spPr bwMode="auto">
          <a:xfrm rot="366709">
            <a:off x="4918126" y="3907550"/>
            <a:ext cx="3764586" cy="2677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бъект 6"/>
          <p:cNvSpPr txBox="1">
            <a:spLocks/>
          </p:cNvSpPr>
          <p:nvPr/>
        </p:nvSpPr>
        <p:spPr>
          <a:xfrm>
            <a:off x="6429388" y="2786058"/>
            <a:ext cx="2952328" cy="11526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>4 группы</a:t>
            </a:r>
          </a:p>
          <a:p>
            <a:r>
              <a:rPr lang="ru-RU" dirty="0" smtClean="0"/>
              <a:t>62 учащихся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52928" cy="5715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С/П «Детско-юношеская спортивная школа». Лыжи.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9286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С/П «Детско-юношеская спортивная школа».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Футзал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D:\с рабочего стола\завуч ВР\Pictures\2014-2015\доска почета, в печать\А4\доска почета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00438"/>
            <a:ext cx="4135190" cy="2756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5929330"/>
            <a:ext cx="3513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Font typeface="Arial" charset="0"/>
              <a:buNone/>
              <a:defRPr/>
            </a:pPr>
            <a:r>
              <a:rPr lang="ru-RU" sz="1600" b="1" i="1" dirty="0"/>
              <a:t>Тренер – Титов Николай Николаевич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2211169"/>
              </p:ext>
            </p:extLst>
          </p:nvPr>
        </p:nvGraphicFramePr>
        <p:xfrm>
          <a:off x="899592" y="1108288"/>
          <a:ext cx="7344816" cy="1960672"/>
        </p:xfrm>
        <a:graphic>
          <a:graphicData uri="http://schemas.openxmlformats.org/drawingml/2006/table">
            <a:tbl>
              <a:tblPr/>
              <a:tblGrid>
                <a:gridCol w="2448272"/>
                <a:gridCol w="2448272"/>
                <a:gridCol w="2448272"/>
              </a:tblGrid>
              <a:tr h="297138"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i="1" dirty="0">
                          <a:solidFill>
                            <a:srgbClr val="38758B"/>
                          </a:solidFill>
                          <a:effectLst/>
                          <a:latin typeface="Verdana"/>
                        </a:rPr>
                        <a:t>Название объединения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i="1">
                          <a:solidFill>
                            <a:srgbClr val="38758B"/>
                          </a:solidFill>
                          <a:effectLst/>
                          <a:latin typeface="Verdana"/>
                        </a:rPr>
                        <a:t>Возрастная группа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i="1">
                          <a:solidFill>
                            <a:srgbClr val="38758B"/>
                          </a:solidFill>
                          <a:effectLst/>
                          <a:latin typeface="Verdana"/>
                        </a:rPr>
                        <a:t>Режим работы 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3461"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dirty="0">
                          <a:effectLst/>
                        </a:rPr>
                        <a:t> </a:t>
                      </a:r>
                      <a:r>
                        <a:rPr lang="ru-RU" sz="1400" b="1" dirty="0" err="1">
                          <a:effectLst/>
                        </a:rPr>
                        <a:t>Футзал</a:t>
                      </a:r>
                      <a:r>
                        <a:rPr lang="ru-RU" sz="1400" b="1" dirty="0">
                          <a:effectLst/>
                        </a:rPr>
                        <a:t> (мальчики)</a:t>
                      </a:r>
                      <a:endParaRPr lang="ru-RU" sz="1400" dirty="0">
                        <a:effectLst/>
                      </a:endParaRPr>
                    </a:p>
                    <a:p>
                      <a:pPr algn="ctr" rtl="0"/>
                      <a:r>
                        <a:rPr lang="ru-RU" sz="1400" b="1" dirty="0">
                          <a:effectLst/>
                        </a:rPr>
                        <a:t>С/П "ДЮСШ"</a:t>
                      </a:r>
                      <a:endParaRPr lang="ru-RU" sz="1400" dirty="0">
                        <a:effectLst/>
                      </a:endParaRP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>
                          <a:effectLst/>
                        </a:rPr>
                        <a:t>5-6 класс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>
                          <a:effectLst/>
                        </a:rPr>
                        <a:t>вт., чт. 15.30. - 16.55. </a:t>
                      </a:r>
                    </a:p>
                    <a:p>
                      <a:pPr algn="ctr" rtl="0"/>
                      <a:r>
                        <a:rPr lang="ru-RU" sz="1400" dirty="0" err="1">
                          <a:effectLst/>
                        </a:rPr>
                        <a:t>субб</a:t>
                      </a:r>
                      <a:r>
                        <a:rPr lang="ru-RU" sz="1400" dirty="0">
                          <a:effectLst/>
                        </a:rPr>
                        <a:t>. 14.00. - 15.25.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3461">
                <a:tc>
                  <a:txBody>
                    <a:bodyPr/>
                    <a:lstStyle/>
                    <a:p>
                      <a:pPr algn="ctr" rtl="0"/>
                      <a:r>
                        <a:rPr lang="ru-RU" sz="1400">
                          <a:effectLst/>
                        </a:rPr>
                        <a:t> </a:t>
                      </a:r>
                      <a:r>
                        <a:rPr lang="ru-RU" sz="1400" b="1">
                          <a:effectLst/>
                        </a:rPr>
                        <a:t>Футзал (юноши)</a:t>
                      </a:r>
                      <a:endParaRPr lang="ru-RU" sz="1400">
                        <a:effectLst/>
                      </a:endParaRPr>
                    </a:p>
                    <a:p>
                      <a:pPr algn="ctr" rtl="0"/>
                      <a:r>
                        <a:rPr lang="ru-RU" sz="1400" b="1">
                          <a:effectLst/>
                        </a:rPr>
                        <a:t>С/П "ДЮСШ"</a:t>
                      </a:r>
                      <a:endParaRPr lang="ru-RU" sz="1400">
                        <a:effectLst/>
                      </a:endParaRP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>
                          <a:effectLst/>
                        </a:rPr>
                        <a:t>7-8 класс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>
                          <a:effectLst/>
                        </a:rPr>
                        <a:t>вт. 17.00. - 18.25.</a:t>
                      </a:r>
                    </a:p>
                    <a:p>
                      <a:pPr algn="ctr" rtl="0"/>
                      <a:r>
                        <a:rPr lang="ru-RU" sz="1400" dirty="0" err="1">
                          <a:effectLst/>
                        </a:rPr>
                        <a:t>субб</a:t>
                      </a:r>
                      <a:r>
                        <a:rPr lang="ru-RU" sz="1400" dirty="0">
                          <a:effectLst/>
                        </a:rPr>
                        <a:t>. 15.30. - 16.55. 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3461"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>
                          <a:effectLst/>
                        </a:rPr>
                        <a:t>Футзал (юноши)</a:t>
                      </a:r>
                      <a:endParaRPr lang="ru-RU" sz="1400">
                        <a:effectLst/>
                      </a:endParaRPr>
                    </a:p>
                    <a:p>
                      <a:pPr algn="ctr" rtl="0"/>
                      <a:r>
                        <a:rPr lang="ru-RU" sz="1400" b="1">
                          <a:effectLst/>
                        </a:rPr>
                        <a:t>С/П "ДЮСШ"</a:t>
                      </a:r>
                      <a:endParaRPr lang="ru-RU" sz="1400">
                        <a:effectLst/>
                      </a:endParaRP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>
                          <a:effectLst/>
                        </a:rPr>
                        <a:t>9-11 класс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>
                          <a:effectLst/>
                        </a:rPr>
                        <a:t>вт., чт. 18.30. - 19.55.</a:t>
                      </a:r>
                    </a:p>
                    <a:p>
                      <a:pPr algn="ctr" rtl="0"/>
                      <a:r>
                        <a:rPr lang="ru-RU" sz="1400" dirty="0" err="1">
                          <a:effectLst/>
                        </a:rPr>
                        <a:t>субб</a:t>
                      </a:r>
                      <a:r>
                        <a:rPr lang="ru-RU" sz="1400" dirty="0">
                          <a:effectLst/>
                        </a:rPr>
                        <a:t>. 17.00. - 18.25. 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55576" y="3861048"/>
            <a:ext cx="2952328" cy="1224136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3 группы</a:t>
            </a:r>
          </a:p>
          <a:p>
            <a:r>
              <a:rPr lang="ru-RU" dirty="0" smtClean="0"/>
              <a:t>51 учащийся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5643578"/>
            <a:ext cx="5616624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600" b="1" i="1" dirty="0" smtClean="0"/>
              <a:t>Тренеры: Владимиров </a:t>
            </a:r>
            <a:r>
              <a:rPr lang="ru-RU" sz="1600" b="1" i="1" dirty="0"/>
              <a:t>Андрей </a:t>
            </a:r>
            <a:r>
              <a:rPr lang="ru-RU" sz="1600" b="1" i="1" dirty="0" smtClean="0"/>
              <a:t>Владимирович</a:t>
            </a:r>
          </a:p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600" b="1" i="1" dirty="0" err="1" smtClean="0"/>
              <a:t>Гилев</a:t>
            </a:r>
            <a:r>
              <a:rPr lang="ru-RU" sz="1600" b="1" i="1" dirty="0" smtClean="0"/>
              <a:t> Андрей Николаевич</a:t>
            </a:r>
            <a:endParaRPr lang="ru-RU" sz="1600" b="1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54239627"/>
              </p:ext>
            </p:extLst>
          </p:nvPr>
        </p:nvGraphicFramePr>
        <p:xfrm>
          <a:off x="755577" y="1196752"/>
          <a:ext cx="7632846" cy="3857896"/>
        </p:xfrm>
        <a:graphic>
          <a:graphicData uri="http://schemas.openxmlformats.org/drawingml/2006/table">
            <a:tbl>
              <a:tblPr/>
              <a:tblGrid>
                <a:gridCol w="2544282"/>
                <a:gridCol w="2544282"/>
                <a:gridCol w="2544282"/>
              </a:tblGrid>
              <a:tr h="169195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1" dirty="0">
                          <a:solidFill>
                            <a:srgbClr val="38758B"/>
                          </a:solidFill>
                          <a:effectLst/>
                          <a:latin typeface="Verdana"/>
                        </a:rPr>
                        <a:t>Название объединения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1" dirty="0">
                          <a:solidFill>
                            <a:srgbClr val="38758B"/>
                          </a:solidFill>
                          <a:effectLst/>
                          <a:latin typeface="Verdana"/>
                        </a:rPr>
                        <a:t>Возрастная группа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1">
                          <a:solidFill>
                            <a:srgbClr val="38758B"/>
                          </a:solidFill>
                          <a:effectLst/>
                          <a:latin typeface="Verdana"/>
                        </a:rPr>
                        <a:t>Режим работы 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942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dirty="0">
                          <a:effectLst/>
                        </a:rPr>
                        <a:t>Баскетбол (мальчики)</a:t>
                      </a:r>
                      <a:endParaRPr lang="ru-RU" sz="1600" dirty="0">
                        <a:effectLst/>
                      </a:endParaRPr>
                    </a:p>
                    <a:p>
                      <a:pPr algn="ctr" rtl="0"/>
                      <a:r>
                        <a:rPr lang="ru-RU" sz="1600" b="1" dirty="0">
                          <a:effectLst/>
                        </a:rPr>
                        <a:t>С/П "ДЮСШ"</a:t>
                      </a:r>
                      <a:endParaRPr lang="ru-RU" sz="1600" dirty="0">
                        <a:effectLst/>
                      </a:endParaRP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dirty="0">
                          <a:effectLst/>
                        </a:rPr>
                        <a:t>5-7 класс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dirty="0">
                          <a:effectLst/>
                        </a:rPr>
                        <a:t>пн. 15.30. - 16.10. </a:t>
                      </a:r>
                    </a:p>
                    <a:p>
                      <a:pPr algn="ctr" rtl="0"/>
                      <a:r>
                        <a:rPr lang="ru-RU" sz="1600" dirty="0">
                          <a:effectLst/>
                        </a:rPr>
                        <a:t>пт. 16.15. - 17.40.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942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dirty="0">
                          <a:effectLst/>
                        </a:rPr>
                        <a:t>Баскетбол (юноши)</a:t>
                      </a:r>
                      <a:endParaRPr lang="ru-RU" sz="1600" dirty="0">
                        <a:effectLst/>
                      </a:endParaRPr>
                    </a:p>
                    <a:p>
                      <a:pPr algn="ctr" rtl="0"/>
                      <a:r>
                        <a:rPr lang="ru-RU" sz="1600" b="1" dirty="0">
                          <a:effectLst/>
                        </a:rPr>
                        <a:t>С/П "ДЮСШ"</a:t>
                      </a:r>
                      <a:endParaRPr lang="ru-RU" sz="1600" dirty="0">
                        <a:effectLst/>
                      </a:endParaRP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dirty="0">
                          <a:effectLst/>
                        </a:rPr>
                        <a:t>8-9 класс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dirty="0">
                          <a:effectLst/>
                        </a:rPr>
                        <a:t> пн. 17.45. - 18.25.</a:t>
                      </a:r>
                    </a:p>
                    <a:p>
                      <a:pPr algn="ctr" rtl="0"/>
                      <a:r>
                        <a:rPr lang="ru-RU" sz="1600" dirty="0">
                          <a:effectLst/>
                        </a:rPr>
                        <a:t>ср. 17.45. - 19.10.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942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>
                          <a:effectLst/>
                        </a:rPr>
                        <a:t>Баскетбол (юноши)</a:t>
                      </a:r>
                      <a:endParaRPr lang="ru-RU" sz="1600">
                        <a:effectLst/>
                      </a:endParaRPr>
                    </a:p>
                    <a:p>
                      <a:pPr algn="ctr" rtl="0"/>
                      <a:r>
                        <a:rPr lang="ru-RU" sz="1600" b="1">
                          <a:effectLst/>
                        </a:rPr>
                        <a:t>С/П "ДЮСШ"</a:t>
                      </a:r>
                      <a:endParaRPr lang="ru-RU" sz="1600">
                        <a:effectLst/>
                      </a:endParaRP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dirty="0">
                          <a:effectLst/>
                        </a:rPr>
                        <a:t>10-11 класс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dirty="0">
                          <a:effectLst/>
                        </a:rPr>
                        <a:t>вт., чт. 20.00. - 20.40.</a:t>
                      </a:r>
                    </a:p>
                    <a:p>
                      <a:pPr algn="ctr" rtl="0"/>
                      <a:r>
                        <a:rPr lang="ru-RU" sz="1600" dirty="0">
                          <a:effectLst/>
                        </a:rPr>
                        <a:t>пт. 19.15. - 20.40.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942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>
                          <a:effectLst/>
                        </a:rPr>
                        <a:t>Баскетбол (девочки)</a:t>
                      </a:r>
                      <a:endParaRPr lang="ru-RU" sz="1600">
                        <a:effectLst/>
                      </a:endParaRPr>
                    </a:p>
                    <a:p>
                      <a:pPr algn="ctr" rtl="0"/>
                      <a:r>
                        <a:rPr lang="ru-RU" sz="1600" b="1">
                          <a:effectLst/>
                        </a:rPr>
                        <a:t>С/П "ДЮСШ"</a:t>
                      </a:r>
                      <a:endParaRPr lang="ru-RU" sz="1600">
                        <a:effectLst/>
                      </a:endParaRP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>
                          <a:effectLst/>
                        </a:rPr>
                        <a:t>5-7 класс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dirty="0">
                          <a:effectLst/>
                        </a:rPr>
                        <a:t>пн.16.15. - 17.40.</a:t>
                      </a:r>
                    </a:p>
                    <a:p>
                      <a:pPr algn="ctr" rtl="0"/>
                      <a:r>
                        <a:rPr lang="ru-RU" sz="1600" dirty="0">
                          <a:effectLst/>
                        </a:rPr>
                        <a:t>пт. 15.30. - 16.10.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942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>
                          <a:effectLst/>
                        </a:rPr>
                        <a:t>Баскетбол (девушки)</a:t>
                      </a:r>
                      <a:endParaRPr lang="ru-RU" sz="1600">
                        <a:effectLst/>
                      </a:endParaRPr>
                    </a:p>
                    <a:p>
                      <a:pPr algn="ctr" rtl="0"/>
                      <a:r>
                        <a:rPr lang="ru-RU" sz="1600" b="1">
                          <a:effectLst/>
                        </a:rPr>
                        <a:t>С/П "ДЮСШ"</a:t>
                      </a:r>
                      <a:endParaRPr lang="ru-RU" sz="1600">
                        <a:effectLst/>
                      </a:endParaRP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>
                          <a:effectLst/>
                        </a:rPr>
                        <a:t>8-9 класс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dirty="0">
                          <a:effectLst/>
                        </a:rPr>
                        <a:t>ср. 17.45. - 18.25.</a:t>
                      </a:r>
                    </a:p>
                    <a:p>
                      <a:pPr algn="ctr" rtl="0"/>
                      <a:r>
                        <a:rPr lang="ru-RU" sz="1600" dirty="0">
                          <a:effectLst/>
                        </a:rPr>
                        <a:t>пт. 17.45. - 18.10.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4942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>
                          <a:effectLst/>
                        </a:rPr>
                        <a:t>Баскетбол (девушки)</a:t>
                      </a:r>
                      <a:endParaRPr lang="ru-RU" sz="1600">
                        <a:effectLst/>
                      </a:endParaRPr>
                    </a:p>
                    <a:p>
                      <a:pPr algn="ctr" rtl="0"/>
                      <a:r>
                        <a:rPr lang="ru-RU" sz="1600" b="1">
                          <a:effectLst/>
                        </a:rPr>
                        <a:t>С/П "ДЮСШ"</a:t>
                      </a:r>
                      <a:endParaRPr lang="ru-RU" sz="1600">
                        <a:effectLst/>
                      </a:endParaRP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>
                          <a:effectLst/>
                        </a:rPr>
                        <a:t>10-11 класс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dirty="0">
                          <a:effectLst/>
                        </a:rPr>
                        <a:t>пн., ср. 19.15. - 20.40.</a:t>
                      </a:r>
                    </a:p>
                  </a:txBody>
                  <a:tcPr marL="63448" marR="63448" marT="31724" marB="31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Объект 6"/>
          <p:cNvSpPr txBox="1">
            <a:spLocks/>
          </p:cNvSpPr>
          <p:nvPr/>
        </p:nvSpPr>
        <p:spPr>
          <a:xfrm>
            <a:off x="755576" y="5114162"/>
            <a:ext cx="2952328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>6 групп</a:t>
            </a:r>
          </a:p>
          <a:p>
            <a:r>
              <a:rPr lang="ru-RU" dirty="0" smtClean="0"/>
              <a:t>59 учащихся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740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С/П «Детско-юношеская спортивная школа». Баскетбол.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79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78674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Школьный спортивный клуб «Ермак»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2786058"/>
            <a:ext cx="4714908" cy="282836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Положение о школьном спортивном клубе «Ермак» принято решением Совета 21.01.2015 года, утверждено приказом директора школы №35 от 22.01.2015 г.</a:t>
            </a:r>
            <a:endParaRPr lang="ru-RU" dirty="0"/>
          </a:p>
        </p:txBody>
      </p:sp>
      <p:pic>
        <p:nvPicPr>
          <p:cNvPr id="2050" name="Picture 2" descr="H:\DCIM\102CANON\IMG_96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43" r="11225"/>
          <a:stretch/>
        </p:blipFill>
        <p:spPr bwMode="auto">
          <a:xfrm>
            <a:off x="5357818" y="2214554"/>
            <a:ext cx="3179021" cy="2930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99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5915000" cy="11430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Объединения Клуба: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3325087"/>
              </p:ext>
            </p:extLst>
          </p:nvPr>
        </p:nvGraphicFramePr>
        <p:xfrm>
          <a:off x="500034" y="1000108"/>
          <a:ext cx="8208911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708"/>
                <a:gridCol w="1516765"/>
                <a:gridCol w="1999372"/>
                <a:gridCol w="310706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Объединение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Руководитель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Хоккей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1-5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Коновалов Александр</a:t>
                      </a:r>
                      <a:r>
                        <a:rPr lang="ru-RU" baseline="0" dirty="0" smtClean="0"/>
                        <a:t> Анатольевич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6-9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Дементьев Алексей</a:t>
                      </a:r>
                      <a:r>
                        <a:rPr lang="ru-RU" baseline="0" dirty="0" smtClean="0"/>
                        <a:t> Евгеньевич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взрослые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Documents and Settings\Наталья\Рабочий стол\хоккей\DSC_0008.JPG"/>
          <p:cNvPicPr>
            <a:picLocks noChangeAspect="1" noChangeArrowheads="1"/>
          </p:cNvPicPr>
          <p:nvPr/>
        </p:nvPicPr>
        <p:blipFill>
          <a:blip r:embed="rId2" cstate="print"/>
          <a:srcRect l="13595" t="20392" r="10062" b="7173"/>
          <a:stretch>
            <a:fillRect/>
          </a:stretch>
        </p:blipFill>
        <p:spPr bwMode="auto">
          <a:xfrm>
            <a:off x="3840537" y="3571876"/>
            <a:ext cx="4874867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H:\DCIM\102CANON\IMG_96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43" t="14673" r="12529"/>
          <a:stretch/>
        </p:blipFill>
        <p:spPr bwMode="auto">
          <a:xfrm>
            <a:off x="500034" y="4357694"/>
            <a:ext cx="3286148" cy="229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0561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5915000" cy="11430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Объединения Клуба: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3325087"/>
              </p:ext>
            </p:extLst>
          </p:nvPr>
        </p:nvGraphicFramePr>
        <p:xfrm>
          <a:off x="500034" y="1214422"/>
          <a:ext cx="8208911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708"/>
                <a:gridCol w="1516765"/>
                <a:gridCol w="1999372"/>
                <a:gridCol w="310706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Объединение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Руководитель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Атлетический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5-11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Ананьин Сергей Николаевич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взрослые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Шашки-шахматы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4-11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Владимиров Андрей Владимирович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14678" y="6215082"/>
            <a:ext cx="5429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6 групп               97 постоянных участников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4" descr="C:\Documents and Settings\Наталья\Рабочий стол\к публичному отчету\IMG_1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14752"/>
            <a:ext cx="3493299" cy="2328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Наталья\Рабочий стол\тренажерный зал\18.11.2015 030.jpg"/>
          <p:cNvPicPr>
            <a:picLocks noChangeAspect="1" noChangeArrowheads="1"/>
          </p:cNvPicPr>
          <p:nvPr/>
        </p:nvPicPr>
        <p:blipFill>
          <a:blip r:embed="rId3" cstate="print"/>
          <a:srcRect t="9766" r="30555"/>
          <a:stretch>
            <a:fillRect/>
          </a:stretch>
        </p:blipFill>
        <p:spPr bwMode="auto">
          <a:xfrm rot="21244776">
            <a:off x="756948" y="3848484"/>
            <a:ext cx="2714644" cy="2351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00561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Деятельность Клуба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Осуществляется согласно планам работы образовательной </a:t>
            </a:r>
            <a:r>
              <a:rPr lang="ru-RU" dirty="0" smtClean="0"/>
              <a:t>организации;</a:t>
            </a:r>
          </a:p>
          <a:p>
            <a:r>
              <a:rPr lang="ru-RU" dirty="0"/>
              <a:t>Руководители объединений осуществляют деятельность на основании программ внеурочной деятельности, согласованных с </a:t>
            </a:r>
            <a:r>
              <a:rPr lang="ru-RU" dirty="0" err="1"/>
              <a:t>методсоветом</a:t>
            </a:r>
            <a:r>
              <a:rPr lang="ru-RU" dirty="0"/>
              <a:t>  и утвержденных директором </a:t>
            </a:r>
            <a:r>
              <a:rPr lang="ru-RU" dirty="0" smtClean="0"/>
              <a:t>школы;</a:t>
            </a:r>
          </a:p>
          <a:p>
            <a:r>
              <a:rPr lang="ru-RU" dirty="0" smtClean="0"/>
              <a:t>Формы работы: тренировочные занятия и соревнования.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85986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Материально-техническая база Клуба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857364"/>
            <a:ext cx="35719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Клуб использует материально-техническую базу образовательной организации: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хоккейный корт;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спортивный зал;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зал с тренажерным оборудованием;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учебные кабинеты.</a:t>
            </a:r>
            <a:endParaRPr lang="ru-RU" dirty="0"/>
          </a:p>
        </p:txBody>
      </p:sp>
      <p:pic>
        <p:nvPicPr>
          <p:cNvPr id="3074" name="Picture 2" descr="H:\DCIM\102CANON\IMG_95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08" t="25241" r="31176" b="5480"/>
          <a:stretch/>
        </p:blipFill>
        <p:spPr bwMode="auto">
          <a:xfrm rot="313805">
            <a:off x="4966688" y="1754182"/>
            <a:ext cx="3873166" cy="2718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Наталья\Рабочий стол\тренажерный зал\18.11.2015 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143380"/>
            <a:ext cx="342902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751765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649</Words>
  <Application>Microsoft Office PowerPoint</Application>
  <PresentationFormat>Экран (4:3)</PresentationFormat>
  <Paragraphs>196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Спортивно-оздоровительное направление внеурочной деятельности  в МБОУ «Красноборская средняя школа»</vt:lpstr>
      <vt:lpstr>С/П «Детско-юношеская спортивная школа». Лыжи.</vt:lpstr>
      <vt:lpstr>С/П «Детско-юношеская спортивная школа». Футзал.</vt:lpstr>
      <vt:lpstr>С/П «Детско-юношеская спортивная школа». Баскетбол.</vt:lpstr>
      <vt:lpstr>Школьный спортивный клуб «Ермак»</vt:lpstr>
      <vt:lpstr>Объединения Клуба:</vt:lpstr>
      <vt:lpstr>Объединения Клуба:</vt:lpstr>
      <vt:lpstr>Деятельность Клуба</vt:lpstr>
      <vt:lpstr>Материально-техническая база Клуба</vt:lpstr>
      <vt:lpstr>Приобретение спортоборудования</vt:lpstr>
      <vt:lpstr>Успешность детей, результаты участия в спортивных мероприятиях различного уровня  (2014-2015 уч.год)</vt:lpstr>
      <vt:lpstr>Красноборская средняя школа - победитель Спартакиады общеобразовательных учреждений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Спортивно-оздоровительное направление внеурочной деятельности  в МБОУ «Красноборская средняя школа»</dc:title>
  <cp:lastModifiedBy>Наталья</cp:lastModifiedBy>
  <cp:revision>77</cp:revision>
  <dcterms:modified xsi:type="dcterms:W3CDTF">2015-11-06T00:51:49Z</dcterms:modified>
</cp:coreProperties>
</file>