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56" r:id="rId3"/>
    <p:sldId id="257" r:id="rId4"/>
    <p:sldId id="258" r:id="rId5"/>
    <p:sldId id="260" r:id="rId6"/>
    <p:sldId id="264" r:id="rId7"/>
    <p:sldId id="265" r:id="rId8"/>
    <p:sldId id="275" r:id="rId9"/>
    <p:sldId id="271" r:id="rId10"/>
    <p:sldId id="261" r:id="rId11"/>
    <p:sldId id="272" r:id="rId12"/>
    <p:sldId id="273" r:id="rId13"/>
    <p:sldId id="274" r:id="rId14"/>
    <p:sldId id="276" r:id="rId15"/>
    <p:sldId id="266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bani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социально-реабилитационные центры</c:v>
                </c:pt>
                <c:pt idx="1">
                  <c:v>центры помощи семье и детям</c:v>
                </c:pt>
                <c:pt idx="2">
                  <c:v>комплексные центры социального обслуживания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2</c:v>
                </c:pt>
                <c:pt idx="2">
                  <c:v>13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8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Формы жизнеустройства детей, прошедших курс реабилитации</c:v>
                </c:pt>
              </c:strCache>
            </c:strRef>
          </c:tx>
          <c:explosion val="25"/>
          <c:dPt>
            <c:idx val="2"/>
            <c:explosion val="27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направлены в организации для детей-сирот</c:v>
                </c:pt>
                <c:pt idx="1">
                  <c:v>переданы под опеку</c:v>
                </c:pt>
                <c:pt idx="2">
                  <c:v>возвращены в родные семьи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19</c:v>
                </c:pt>
                <c:pt idx="2">
                  <c:v>161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DB24D-EA5E-4056-A5AE-274266ACF528}" type="doc">
      <dgm:prSet loTypeId="urn:microsoft.com/office/officeart/2005/8/layout/vList6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F3817D9E-8572-4EF1-B766-EAAADA4F57F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>
              <a:latin typeface="Arial" pitchFamily="34" charset="0"/>
              <a:cs typeface="Arial" pitchFamily="34" charset="0"/>
            </a:rPr>
            <a:t>Федеральный закон </a:t>
          </a:r>
        </a:p>
        <a:p>
          <a:pPr>
            <a:spcAft>
              <a:spcPts val="0"/>
            </a:spcAft>
          </a:pPr>
          <a:r>
            <a:rPr lang="ru-RU" sz="1100" dirty="0" smtClean="0">
              <a:latin typeface="Arial" pitchFamily="34" charset="0"/>
              <a:cs typeface="Arial" pitchFamily="34" charset="0"/>
            </a:rPr>
            <a:t>от 24 июня 1999 года</a:t>
          </a:r>
        </a:p>
        <a:p>
          <a:pPr>
            <a:spcAft>
              <a:spcPts val="0"/>
            </a:spcAft>
          </a:pPr>
          <a:r>
            <a:rPr lang="ru-RU" sz="1400" dirty="0" smtClean="0">
              <a:latin typeface="Arial" pitchFamily="34" charset="0"/>
              <a:cs typeface="Arial" pitchFamily="34" charset="0"/>
            </a:rPr>
            <a:t> № 120-ФЗ</a:t>
          </a:r>
        </a:p>
        <a:p>
          <a:pPr>
            <a:spcAft>
              <a:spcPts val="0"/>
            </a:spcAft>
          </a:pPr>
          <a:r>
            <a:rPr lang="ru-RU" sz="1100" dirty="0" smtClean="0">
              <a:latin typeface="Arial" pitchFamily="34" charset="0"/>
              <a:cs typeface="Arial" pitchFamily="34" charset="0"/>
            </a:rPr>
            <a:t>«Об основах системы профилактики безнадзорности и правонарушений несовершеннолетних» 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FB1BEA3F-388F-4C50-B436-58620F0A3024}" type="parTrans" cxnId="{B4D21C9A-888D-4158-9C1C-1C9E36890A31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8AFD27A8-4B4E-4D80-99D1-CF714029B4F1}" type="sibTrans" cxnId="{B4D21C9A-888D-4158-9C1C-1C9E36890A31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A58FA9EC-1D73-46E6-9B21-1881ABBC9BC4}">
      <dgm:prSet phldrT="[Текст]" custT="1"/>
      <dgm:spPr/>
      <dgm:t>
        <a:bodyPr/>
        <a:lstStyle/>
        <a:p>
          <a:r>
            <a:rPr lang="ru-RU" sz="1100" dirty="0" smtClean="0">
              <a:latin typeface="Arial" pitchFamily="34" charset="0"/>
              <a:cs typeface="Arial" pitchFamily="34" charset="0"/>
            </a:rPr>
            <a:t>  предоставляют социальные услуги  несовершеннолетним, находящимся в социально опасном положении или иной трудной жизненной ситуации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1D48D99C-461F-499B-893C-A64D0863415A}" type="parTrans" cxnId="{D13C69E0-8DB0-40D1-9FE8-DE556777B517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24771AA0-D98C-4933-A70C-78CDF5967568}" type="sibTrans" cxnId="{D13C69E0-8DB0-40D1-9FE8-DE556777B517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AD62D6C7-6F64-4448-A7C9-F6475A093E4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>
              <a:latin typeface="Arial" pitchFamily="34" charset="0"/>
              <a:cs typeface="Arial" pitchFamily="34" charset="0"/>
            </a:rPr>
            <a:t>Федеральный закон</a:t>
          </a:r>
        </a:p>
        <a:p>
          <a:pPr>
            <a:spcAft>
              <a:spcPts val="0"/>
            </a:spcAft>
          </a:pPr>
          <a:r>
            <a:rPr lang="ru-RU" sz="1100" dirty="0" smtClean="0">
              <a:latin typeface="Arial" pitchFamily="34" charset="0"/>
              <a:cs typeface="Arial" pitchFamily="34" charset="0"/>
            </a:rPr>
            <a:t> от 28 декабря 2013 года </a:t>
          </a:r>
          <a:br>
            <a:rPr lang="ru-RU" sz="1100" dirty="0" smtClean="0">
              <a:latin typeface="Arial" pitchFamily="34" charset="0"/>
              <a:cs typeface="Arial" pitchFamily="34" charset="0"/>
            </a:rPr>
          </a:br>
          <a:r>
            <a:rPr lang="ru-RU" sz="1400" dirty="0" smtClean="0">
              <a:latin typeface="Arial" pitchFamily="34" charset="0"/>
              <a:cs typeface="Arial" pitchFamily="34" charset="0"/>
            </a:rPr>
            <a:t>№ 442-ФЗ </a:t>
          </a:r>
        </a:p>
        <a:p>
          <a:pPr>
            <a:spcAft>
              <a:spcPts val="0"/>
            </a:spcAft>
          </a:pPr>
          <a:r>
            <a:rPr lang="ru-RU" sz="1100" dirty="0" smtClean="0">
              <a:latin typeface="Arial" pitchFamily="34" charset="0"/>
              <a:cs typeface="Arial" pitchFamily="34" charset="0"/>
            </a:rPr>
            <a:t>«Об основах социального обслуживания граждан   в Российской Федерации»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44BA3426-6EB0-425D-8958-DFC660805216}" type="parTrans" cxnId="{64F9357C-FAFB-47F0-8A78-F5D562BFEB09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9DD7D214-A26C-42AC-B57A-2297418B45F4}" type="sibTrans" cxnId="{64F9357C-FAFB-47F0-8A78-F5D562BFEB09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F10DC2CC-1418-4E16-98A0-651CEC27409C}">
      <dgm:prSet phldrT="[Текст]" custT="1"/>
      <dgm:spPr/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предоставляют социальное обслуживание в 3 формах социального обслуживания, включая оказание социально-бытовых услуг, социально-медицинских услуг, социально-психологических услуг, социально-педагогических услуг,  социально-трудовых услуг, социально-правовых услуг, срочных социальных услуг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52E4E91E-14D1-4EB1-9AEA-2F92AED84FD3}" type="parTrans" cxnId="{152D242E-E2D7-4D88-820A-4397D3E5269F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CA9B09A8-7D47-4302-AB37-70B2F4902BB7}" type="sibTrans" cxnId="{152D242E-E2D7-4D88-820A-4397D3E5269F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DF2AD1E3-4992-401D-B6E8-5F6B1FE3BE58}">
      <dgm:prSet custT="1"/>
      <dgm:spPr/>
      <dgm:t>
        <a:bodyPr/>
        <a:lstStyle/>
        <a:p>
          <a:r>
            <a:rPr lang="ru-RU" sz="1100" dirty="0" smtClean="0">
              <a:latin typeface="Arial" pitchFamily="34" charset="0"/>
              <a:cs typeface="Arial" pitchFamily="34" charset="0"/>
            </a:rPr>
            <a:t>  выявляют несовершеннолетних, находящихся в социально опасном положении, а также семьи, несовершеннолетние члены которых нуждаются в социальных услугах, осуществляют социальную реабилитацию этих лиц, оказывают им необходимую помощь в соответствии с индивидуальными программами социальной реабилитации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D71A87D6-4F0F-480A-9926-88FE39AFE08E}" type="parTrans" cxnId="{2C588E96-D007-4E89-A71F-DD62082017BD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386B2357-234C-4D4A-AD91-6C1D270D81DB}" type="sibTrans" cxnId="{2C588E96-D007-4E89-A71F-DD62082017BD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522535D6-67FB-429B-A0D7-297410658BBF}">
      <dgm:prSet custT="1"/>
      <dgm:spPr/>
      <dgm:t>
        <a:bodyPr/>
        <a:lstStyle/>
        <a:p>
          <a:r>
            <a:rPr lang="ru-RU" sz="1100" dirty="0" smtClean="0">
              <a:latin typeface="Arial" pitchFamily="34" charset="0"/>
              <a:cs typeface="Arial" pitchFamily="34" charset="0"/>
            </a:rPr>
            <a:t>  принимают участие в пределах своей компетенции в индивидуальной профилактической работе с безнадзорными несовершеннолетними, а также оказывают содействие в организации оздоровления и отдыха несовершеннолетних, нуждающихся в помощи государства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DF99B8F2-7231-4C96-93CF-5921D37917C1}" type="parTrans" cxnId="{466A9535-3634-4363-AFCE-30E347BCA528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916251C9-126E-47DF-B044-6BD7C214CFCF}" type="sibTrans" cxnId="{466A9535-3634-4363-AFCE-30E347BCA528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19FF1138-F16A-416D-A357-FA73794FCACD}">
      <dgm:prSet phldrT="[Текст]" custT="1"/>
      <dgm:spPr/>
      <dgm:t>
        <a:bodyPr/>
        <a:lstStyle/>
        <a:p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39B05BE3-6101-4768-8349-2B51882B6496}" type="parTrans" cxnId="{00F133AD-F505-4BE4-9EAB-B409949BE4D9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F45CA6ED-02DE-417A-8D87-D18CF2EA41D1}" type="sibTrans" cxnId="{00F133AD-F505-4BE4-9EAB-B409949BE4D9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94B90EB5-C0B0-4D70-9904-B5C545201426}">
      <dgm:prSet custT="1"/>
      <dgm:spPr/>
      <dgm:t>
        <a:bodyPr/>
        <a:lstStyle/>
        <a:p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DAA252C0-1995-4D84-9D43-F236DD4D9D16}" type="parTrans" cxnId="{D2AAC98D-21C5-4CD6-A2F7-F8FBB1A3B42E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F16C1AF7-AB94-4B31-BB38-AA13067701AB}" type="sibTrans" cxnId="{D2AAC98D-21C5-4CD6-A2F7-F8FBB1A3B42E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FC601C5C-1979-4938-8911-3FD74D703E59}">
      <dgm:prSet phldrT="[Текст]" custT="1"/>
      <dgm:spPr/>
      <dgm:t>
        <a:bodyPr/>
        <a:lstStyle/>
        <a:p>
          <a:r>
            <a:rPr lang="ru-RU" sz="1100" dirty="0" smtClean="0">
              <a:latin typeface="Arial" pitchFamily="34" charset="0"/>
              <a:cs typeface="Arial" pitchFamily="34" charset="0"/>
            </a:rPr>
            <a:t>  оказывают содействие в предоставлении медицинской, психологической,                педагогической, юридической, социальной помощи, не относящейся  </a:t>
          </a:r>
          <a:br>
            <a:rPr lang="ru-RU" sz="1100" dirty="0" smtClean="0">
              <a:latin typeface="Arial" pitchFamily="34" charset="0"/>
              <a:cs typeface="Arial" pitchFamily="34" charset="0"/>
            </a:rPr>
          </a:br>
          <a:r>
            <a:rPr lang="ru-RU" sz="1100" dirty="0" smtClean="0">
              <a:latin typeface="Arial" pitchFamily="34" charset="0"/>
              <a:cs typeface="Arial" pitchFamily="34" charset="0"/>
            </a:rPr>
            <a:t>к социальным услугам  (социальное сопровождение) 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61EBDF69-D979-4AFE-A810-54AA9C389695}" type="parTrans" cxnId="{F7B7405D-B2DB-4EA4-BCB4-53EA4118C2A7}">
      <dgm:prSet/>
      <dgm:spPr/>
    </dgm:pt>
    <dgm:pt modelId="{3E7A9495-6750-42B4-A344-24277B8F4EE4}" type="sibTrans" cxnId="{F7B7405D-B2DB-4EA4-BCB4-53EA4118C2A7}">
      <dgm:prSet/>
      <dgm:spPr/>
    </dgm:pt>
    <dgm:pt modelId="{C102DB4A-2F9A-49C8-807E-DCFD96740D45}">
      <dgm:prSet phldrT="[Текст]" custT="1"/>
      <dgm:spPr/>
      <dgm:t>
        <a:bodyPr/>
        <a:lstStyle/>
        <a:p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AC7EC14F-611D-44AB-B936-DB398B3E4A47}" type="parTrans" cxnId="{97E7597A-304B-4864-BE05-CF6FC994A29D}">
      <dgm:prSet/>
      <dgm:spPr/>
    </dgm:pt>
    <dgm:pt modelId="{D03CE966-C05D-4CE1-A5BF-D060AF5C18F6}" type="sibTrans" cxnId="{97E7597A-304B-4864-BE05-CF6FC994A29D}">
      <dgm:prSet/>
      <dgm:spPr/>
    </dgm:pt>
    <dgm:pt modelId="{7E2B6EF6-5C85-4692-A2B4-B3FF2D8F7FD2}" type="pres">
      <dgm:prSet presAssocID="{FC7DB24D-EA5E-4056-A5AE-274266ACF52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4E5FF6-85B7-450A-AC01-EB74F8B61DCC}" type="pres">
      <dgm:prSet presAssocID="{F3817D9E-8572-4EF1-B766-EAAADA4F57F3}" presName="linNode" presStyleCnt="0"/>
      <dgm:spPr/>
    </dgm:pt>
    <dgm:pt modelId="{D4261522-4FAE-4813-A1B7-8553FE6942E8}" type="pres">
      <dgm:prSet presAssocID="{F3817D9E-8572-4EF1-B766-EAAADA4F57F3}" presName="parentShp" presStyleLbl="node1" presStyleIdx="0" presStyleCnt="2" custScaleX="76724" custScaleY="80308" custLinFactNeighborX="-7759" custLinFactNeighborY="-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1E44E-03B8-44B5-92FD-C5526830D9AB}" type="pres">
      <dgm:prSet presAssocID="{F3817D9E-8572-4EF1-B766-EAAADA4F57F3}" presName="childShp" presStyleLbl="bgAccFollowNode1" presStyleIdx="0" presStyleCnt="2" custScaleX="11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523A1-1194-4DFC-859C-448F56733C40}" type="pres">
      <dgm:prSet presAssocID="{8AFD27A8-4B4E-4D80-99D1-CF714029B4F1}" presName="spacing" presStyleCnt="0"/>
      <dgm:spPr/>
    </dgm:pt>
    <dgm:pt modelId="{B00CE865-95CD-4E06-8CAA-077D207D55F0}" type="pres">
      <dgm:prSet presAssocID="{AD62D6C7-6F64-4448-A7C9-F6475A093E4D}" presName="linNode" presStyleCnt="0"/>
      <dgm:spPr/>
    </dgm:pt>
    <dgm:pt modelId="{585E4D19-7375-4CF1-B921-8D753155D216}" type="pres">
      <dgm:prSet presAssocID="{AD62D6C7-6F64-4448-A7C9-F6475A093E4D}" presName="parentShp" presStyleLbl="node1" presStyleIdx="1" presStyleCnt="2" custScaleX="72414" custScaleY="81719" custLinFactNeighborX="-919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65B93-368E-4CAD-B4E8-BEBAA23BD419}" type="pres">
      <dgm:prSet presAssocID="{AD62D6C7-6F64-4448-A7C9-F6475A093E4D}" presName="childShp" presStyleLbl="bgAccFollowNode1" presStyleIdx="1" presStyleCnt="2" custScaleX="117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192594-5766-46AC-A959-E5708AD5CBF2}" type="presOf" srcId="{A58FA9EC-1D73-46E6-9B21-1881ABBC9BC4}" destId="{B161E44E-03B8-44B5-92FD-C5526830D9AB}" srcOrd="0" destOrd="0" presId="urn:microsoft.com/office/officeart/2005/8/layout/vList6"/>
    <dgm:cxn modelId="{CDBEDB59-15FB-4318-90CC-BC7CFD1D4949}" type="presOf" srcId="{94B90EB5-C0B0-4D70-9904-B5C545201426}" destId="{B161E44E-03B8-44B5-92FD-C5526830D9AB}" srcOrd="0" destOrd="3" presId="urn:microsoft.com/office/officeart/2005/8/layout/vList6"/>
    <dgm:cxn modelId="{97E7597A-304B-4864-BE05-CF6FC994A29D}" srcId="{AD62D6C7-6F64-4448-A7C9-F6475A093E4D}" destId="{C102DB4A-2F9A-49C8-807E-DCFD96740D45}" srcOrd="1" destOrd="0" parTransId="{AC7EC14F-611D-44AB-B936-DB398B3E4A47}" sibTransId="{D03CE966-C05D-4CE1-A5BF-D060AF5C18F6}"/>
    <dgm:cxn modelId="{B4D21C9A-888D-4158-9C1C-1C9E36890A31}" srcId="{FC7DB24D-EA5E-4056-A5AE-274266ACF528}" destId="{F3817D9E-8572-4EF1-B766-EAAADA4F57F3}" srcOrd="0" destOrd="0" parTransId="{FB1BEA3F-388F-4C50-B436-58620F0A3024}" sibTransId="{8AFD27A8-4B4E-4D80-99D1-CF714029B4F1}"/>
    <dgm:cxn modelId="{18A2A016-823D-4B9F-961B-931CAC95584F}" type="presOf" srcId="{19FF1138-F16A-416D-A357-FA73794FCACD}" destId="{B161E44E-03B8-44B5-92FD-C5526830D9AB}" srcOrd="0" destOrd="1" presId="urn:microsoft.com/office/officeart/2005/8/layout/vList6"/>
    <dgm:cxn modelId="{D2AAC98D-21C5-4CD6-A2F7-F8FBB1A3B42E}" srcId="{F3817D9E-8572-4EF1-B766-EAAADA4F57F3}" destId="{94B90EB5-C0B0-4D70-9904-B5C545201426}" srcOrd="3" destOrd="0" parTransId="{DAA252C0-1995-4D84-9D43-F236DD4D9D16}" sibTransId="{F16C1AF7-AB94-4B31-BB38-AA13067701AB}"/>
    <dgm:cxn modelId="{16DFD075-FA49-4993-B89A-91592DEE63A9}" type="presOf" srcId="{C102DB4A-2F9A-49C8-807E-DCFD96740D45}" destId="{28165B93-368E-4CAD-B4E8-BEBAA23BD419}" srcOrd="0" destOrd="1" presId="urn:microsoft.com/office/officeart/2005/8/layout/vList6"/>
    <dgm:cxn modelId="{2C588E96-D007-4E89-A71F-DD62082017BD}" srcId="{F3817D9E-8572-4EF1-B766-EAAADA4F57F3}" destId="{DF2AD1E3-4992-401D-B6E8-5F6B1FE3BE58}" srcOrd="2" destOrd="0" parTransId="{D71A87D6-4F0F-480A-9926-88FE39AFE08E}" sibTransId="{386B2357-234C-4D4A-AD91-6C1D270D81DB}"/>
    <dgm:cxn modelId="{7C07E480-5341-4350-BD17-EC5AD546762B}" type="presOf" srcId="{AD62D6C7-6F64-4448-A7C9-F6475A093E4D}" destId="{585E4D19-7375-4CF1-B921-8D753155D216}" srcOrd="0" destOrd="0" presId="urn:microsoft.com/office/officeart/2005/8/layout/vList6"/>
    <dgm:cxn modelId="{64F9357C-FAFB-47F0-8A78-F5D562BFEB09}" srcId="{FC7DB24D-EA5E-4056-A5AE-274266ACF528}" destId="{AD62D6C7-6F64-4448-A7C9-F6475A093E4D}" srcOrd="1" destOrd="0" parTransId="{44BA3426-6EB0-425D-8958-DFC660805216}" sibTransId="{9DD7D214-A26C-42AC-B57A-2297418B45F4}"/>
    <dgm:cxn modelId="{829DB25F-CC63-48A7-9D9B-A38949BB203D}" type="presOf" srcId="{F10DC2CC-1418-4E16-98A0-651CEC27409C}" destId="{28165B93-368E-4CAD-B4E8-BEBAA23BD419}" srcOrd="0" destOrd="0" presId="urn:microsoft.com/office/officeart/2005/8/layout/vList6"/>
    <dgm:cxn modelId="{00F133AD-F505-4BE4-9EAB-B409949BE4D9}" srcId="{F3817D9E-8572-4EF1-B766-EAAADA4F57F3}" destId="{19FF1138-F16A-416D-A357-FA73794FCACD}" srcOrd="1" destOrd="0" parTransId="{39B05BE3-6101-4768-8349-2B51882B6496}" sibTransId="{F45CA6ED-02DE-417A-8D87-D18CF2EA41D1}"/>
    <dgm:cxn modelId="{466A9535-3634-4363-AFCE-30E347BCA528}" srcId="{F3817D9E-8572-4EF1-B766-EAAADA4F57F3}" destId="{522535D6-67FB-429B-A0D7-297410658BBF}" srcOrd="4" destOrd="0" parTransId="{DF99B8F2-7231-4C96-93CF-5921D37917C1}" sibTransId="{916251C9-126E-47DF-B044-6BD7C214CFCF}"/>
    <dgm:cxn modelId="{C4BD50BB-E386-4A30-9CDB-7D30FEB2BC62}" type="presOf" srcId="{DF2AD1E3-4992-401D-B6E8-5F6B1FE3BE58}" destId="{B161E44E-03B8-44B5-92FD-C5526830D9AB}" srcOrd="0" destOrd="2" presId="urn:microsoft.com/office/officeart/2005/8/layout/vList6"/>
    <dgm:cxn modelId="{F7B7405D-B2DB-4EA4-BCB4-53EA4118C2A7}" srcId="{AD62D6C7-6F64-4448-A7C9-F6475A093E4D}" destId="{FC601C5C-1979-4938-8911-3FD74D703E59}" srcOrd="2" destOrd="0" parTransId="{61EBDF69-D979-4AFE-A810-54AA9C389695}" sibTransId="{3E7A9495-6750-42B4-A344-24277B8F4EE4}"/>
    <dgm:cxn modelId="{F6E00810-11BC-419E-A503-22EF5C1430E2}" type="presOf" srcId="{FC7DB24D-EA5E-4056-A5AE-274266ACF528}" destId="{7E2B6EF6-5C85-4692-A2B4-B3FF2D8F7FD2}" srcOrd="0" destOrd="0" presId="urn:microsoft.com/office/officeart/2005/8/layout/vList6"/>
    <dgm:cxn modelId="{21606717-3BAF-4219-AF0A-7BCBB68CB8C7}" type="presOf" srcId="{F3817D9E-8572-4EF1-B766-EAAADA4F57F3}" destId="{D4261522-4FAE-4813-A1B7-8553FE6942E8}" srcOrd="0" destOrd="0" presId="urn:microsoft.com/office/officeart/2005/8/layout/vList6"/>
    <dgm:cxn modelId="{4CFC206C-52AB-4C3D-A3C6-7F19978603F9}" type="presOf" srcId="{FC601C5C-1979-4938-8911-3FD74D703E59}" destId="{28165B93-368E-4CAD-B4E8-BEBAA23BD419}" srcOrd="0" destOrd="2" presId="urn:microsoft.com/office/officeart/2005/8/layout/vList6"/>
    <dgm:cxn modelId="{EA30D8E8-4E5D-4F71-8C15-C65819DC54AA}" type="presOf" srcId="{522535D6-67FB-429B-A0D7-297410658BBF}" destId="{B161E44E-03B8-44B5-92FD-C5526830D9AB}" srcOrd="0" destOrd="4" presId="urn:microsoft.com/office/officeart/2005/8/layout/vList6"/>
    <dgm:cxn modelId="{152D242E-E2D7-4D88-820A-4397D3E5269F}" srcId="{AD62D6C7-6F64-4448-A7C9-F6475A093E4D}" destId="{F10DC2CC-1418-4E16-98A0-651CEC27409C}" srcOrd="0" destOrd="0" parTransId="{52E4E91E-14D1-4EB1-9AEA-2F92AED84FD3}" sibTransId="{CA9B09A8-7D47-4302-AB37-70B2F4902BB7}"/>
    <dgm:cxn modelId="{D13C69E0-8DB0-40D1-9FE8-DE556777B517}" srcId="{F3817D9E-8572-4EF1-B766-EAAADA4F57F3}" destId="{A58FA9EC-1D73-46E6-9B21-1881ABBC9BC4}" srcOrd="0" destOrd="0" parTransId="{1D48D99C-461F-499B-893C-A64D0863415A}" sibTransId="{24771AA0-D98C-4933-A70C-78CDF5967568}"/>
    <dgm:cxn modelId="{D7EB8F30-F518-42A6-961F-9F92D4703E07}" type="presParOf" srcId="{7E2B6EF6-5C85-4692-A2B4-B3FF2D8F7FD2}" destId="{3C4E5FF6-85B7-450A-AC01-EB74F8B61DCC}" srcOrd="0" destOrd="0" presId="urn:microsoft.com/office/officeart/2005/8/layout/vList6"/>
    <dgm:cxn modelId="{58BA1480-9241-4C82-9B53-92EBB29D8206}" type="presParOf" srcId="{3C4E5FF6-85B7-450A-AC01-EB74F8B61DCC}" destId="{D4261522-4FAE-4813-A1B7-8553FE6942E8}" srcOrd="0" destOrd="0" presId="urn:microsoft.com/office/officeart/2005/8/layout/vList6"/>
    <dgm:cxn modelId="{1F9EEAD6-8DC6-4278-AF68-C5F17F563281}" type="presParOf" srcId="{3C4E5FF6-85B7-450A-AC01-EB74F8B61DCC}" destId="{B161E44E-03B8-44B5-92FD-C5526830D9AB}" srcOrd="1" destOrd="0" presId="urn:microsoft.com/office/officeart/2005/8/layout/vList6"/>
    <dgm:cxn modelId="{D2D72008-4B88-4CBC-9254-9E57B020D2B1}" type="presParOf" srcId="{7E2B6EF6-5C85-4692-A2B4-B3FF2D8F7FD2}" destId="{6A5523A1-1194-4DFC-859C-448F56733C40}" srcOrd="1" destOrd="0" presId="urn:microsoft.com/office/officeart/2005/8/layout/vList6"/>
    <dgm:cxn modelId="{C2E154F1-E115-4933-8442-BACF6F92F3C0}" type="presParOf" srcId="{7E2B6EF6-5C85-4692-A2B4-B3FF2D8F7FD2}" destId="{B00CE865-95CD-4E06-8CAA-077D207D55F0}" srcOrd="2" destOrd="0" presId="urn:microsoft.com/office/officeart/2005/8/layout/vList6"/>
    <dgm:cxn modelId="{7C520914-FB3C-4B26-AE76-C226A9FB17F7}" type="presParOf" srcId="{B00CE865-95CD-4E06-8CAA-077D207D55F0}" destId="{585E4D19-7375-4CF1-B921-8D753155D216}" srcOrd="0" destOrd="0" presId="urn:microsoft.com/office/officeart/2005/8/layout/vList6"/>
    <dgm:cxn modelId="{D6C04D02-B80B-462E-9333-28E8352901A2}" type="presParOf" srcId="{B00CE865-95CD-4E06-8CAA-077D207D55F0}" destId="{28165B93-368E-4CAD-B4E8-BEBAA23BD4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D511F-8368-469A-9F86-97D9679942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63B52B-F341-44F6-9D08-69B7C11EBF6B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2014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BE5023D-EEB4-4480-A768-3D130978F0EA}" type="parTrans" cxnId="{79FAF933-B458-49B7-82D3-1E54FEAE55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F4005FA-637F-426F-84CD-09A58EF33D24}" type="sibTrans" cxnId="{79FAF933-B458-49B7-82D3-1E54FEAE55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8CC092C-4D0D-41DB-8A74-95E3FBAD3B62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11 327,0 тыс. рублей</a:t>
          </a:r>
          <a:endParaRPr lang="ru-RU" sz="3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08225D7-93E8-410E-8964-6E5F0642C7EE}" type="parTrans" cxnId="{7080126A-B974-4762-AF99-0D556AA177B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63D0962-63DF-4239-90A5-1F03E307FF24}" type="sibTrans" cxnId="{7080126A-B974-4762-AF99-0D556AA177B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330A245-59F4-45E7-BC0B-25DF2F37272B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2015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8A061D8-3178-4AB8-8E26-FC8E99A569B6}" type="parTrans" cxnId="{23A4E455-2663-4741-99FE-84F06112393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3D178EC-A969-4B44-9957-E96FC23D7DC3}" type="sibTrans" cxnId="{23A4E455-2663-4741-99FE-84F06112393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B6AC3A7-CA5D-4F5E-9384-539B24DD4C09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4 149,0 тыс. рублей</a:t>
          </a:r>
          <a:endParaRPr lang="ru-RU" sz="3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1168B2C-32BF-4015-9B71-A698308D9AED}" type="parTrans" cxnId="{10408B84-67B8-496B-8F12-3C534C1A12E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97507A4-6CF9-4A5F-988E-8475BF5BE9B3}" type="sibTrans" cxnId="{10408B84-67B8-496B-8F12-3C534C1A12E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A8F0CD4-90C4-4404-B57A-AD1ADA4D9F37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2016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ED0A398-50FE-4055-BEE9-9162D4E9E84E}" type="parTrans" cxnId="{6BD6E7FC-4A65-446D-8261-B7AB7531D1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4073EA2-D147-4AC5-848D-22A2C32A7DE1}" type="sibTrans" cxnId="{6BD6E7FC-4A65-446D-8261-B7AB7531D1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4562CB7-CB3F-43C1-8651-290665EC24FE}">
      <dgm:prSet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22 466,2 тыс. рублей</a:t>
          </a:r>
          <a:endParaRPr lang="ru-RU" sz="3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52006B0-BA7F-4D92-813A-738CA0FCE939}" type="parTrans" cxnId="{97A93DDD-F52B-4F9A-94B0-1F0F263EB03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507B069-B9C6-4A71-84BE-40606C01387C}" type="sibTrans" cxnId="{97A93DDD-F52B-4F9A-94B0-1F0F263EB03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CE30B60-2290-4063-A103-21A39A999961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2013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44DE1EF-F05F-4D46-9FEC-146827BAEFAB}" type="sibTrans" cxnId="{ABF0C206-120C-4520-9D6B-405F7474E21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E1ECCD5-D40E-498C-BA7E-7940B1C769B1}" type="parTrans" cxnId="{ABF0C206-120C-4520-9D6B-405F7474E21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1F22C37-00F7-4BA6-ADDB-102C454C8362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52 862,3 тыс. рублей</a:t>
          </a:r>
          <a:endParaRPr lang="ru-RU" sz="3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E1ECC82-E68B-47DA-A0CD-FCBC5E046245}" type="sibTrans" cxnId="{75B1A5C3-5963-423A-8C6E-09CCC7D340B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D3234BF-A7CB-4A47-BC6F-0179423C9C85}" type="parTrans" cxnId="{75B1A5C3-5963-423A-8C6E-09CCC7D340B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E6B9D98-E269-4557-86AC-38643F1FECFA}" type="pres">
      <dgm:prSet presAssocID="{453D511F-8368-469A-9F86-97D9679942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F82EA5-C6ED-4523-AFD7-6920FBBBE142}" type="pres">
      <dgm:prSet presAssocID="{9CE30B60-2290-4063-A103-21A39A999961}" presName="composite" presStyleCnt="0"/>
      <dgm:spPr/>
    </dgm:pt>
    <dgm:pt modelId="{DCAEA050-07F7-4DCF-B687-440216278081}" type="pres">
      <dgm:prSet presAssocID="{9CE30B60-2290-4063-A103-21A39A99996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536A9-3964-4B26-A7A9-60D041BE652F}" type="pres">
      <dgm:prSet presAssocID="{9CE30B60-2290-4063-A103-21A39A99996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4DDDD-7699-4FCD-9A51-D8FC39F2709E}" type="pres">
      <dgm:prSet presAssocID="{444DE1EF-F05F-4D46-9FEC-146827BAEFAB}" presName="sp" presStyleCnt="0"/>
      <dgm:spPr/>
    </dgm:pt>
    <dgm:pt modelId="{38ED1E06-58DE-41F7-8505-4653B5DFC261}" type="pres">
      <dgm:prSet presAssocID="{CD63B52B-F341-44F6-9D08-69B7C11EBF6B}" presName="composite" presStyleCnt="0"/>
      <dgm:spPr/>
    </dgm:pt>
    <dgm:pt modelId="{06BBB48D-9592-47C4-9B06-619C6CA49382}" type="pres">
      <dgm:prSet presAssocID="{CD63B52B-F341-44F6-9D08-69B7C11EBF6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215C3-99A5-40C0-B47A-C4B0DFC3AFF2}" type="pres">
      <dgm:prSet presAssocID="{CD63B52B-F341-44F6-9D08-69B7C11EBF6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B25A9-5F1A-4B84-A5B9-2B1A653BE41B}" type="pres">
      <dgm:prSet presAssocID="{8F4005FA-637F-426F-84CD-09A58EF33D24}" presName="sp" presStyleCnt="0"/>
      <dgm:spPr/>
    </dgm:pt>
    <dgm:pt modelId="{1057D8DE-3D89-4636-9701-622FD34F7C9F}" type="pres">
      <dgm:prSet presAssocID="{F330A245-59F4-45E7-BC0B-25DF2F37272B}" presName="composite" presStyleCnt="0"/>
      <dgm:spPr/>
    </dgm:pt>
    <dgm:pt modelId="{D42258AD-7E45-42BD-974A-B5CC28B6FC15}" type="pres">
      <dgm:prSet presAssocID="{F330A245-59F4-45E7-BC0B-25DF2F37272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BBA4C-293C-47D1-9458-6183F08B0413}" type="pres">
      <dgm:prSet presAssocID="{F330A245-59F4-45E7-BC0B-25DF2F37272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729A5-AFA0-4E7E-894B-68DBC1E95007}" type="pres">
      <dgm:prSet presAssocID="{A3D178EC-A969-4B44-9957-E96FC23D7DC3}" presName="sp" presStyleCnt="0"/>
      <dgm:spPr/>
    </dgm:pt>
    <dgm:pt modelId="{9756B1F3-3A2A-48E4-9DBF-4265516B3376}" type="pres">
      <dgm:prSet presAssocID="{CA8F0CD4-90C4-4404-B57A-AD1ADA4D9F37}" presName="composite" presStyleCnt="0"/>
      <dgm:spPr/>
    </dgm:pt>
    <dgm:pt modelId="{8B3773F2-8FAD-495E-93F1-8A2A40623CAE}" type="pres">
      <dgm:prSet presAssocID="{CA8F0CD4-90C4-4404-B57A-AD1ADA4D9F3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EDB8F-92AB-4E9A-97FF-EAD322EEF195}" type="pres">
      <dgm:prSet presAssocID="{CA8F0CD4-90C4-4404-B57A-AD1ADA4D9F3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9168DC-EB75-4939-B87B-6C2C2E43D001}" type="presOf" srcId="{D1F22C37-00F7-4BA6-ADDB-102C454C8362}" destId="{E8E536A9-3964-4B26-A7A9-60D041BE652F}" srcOrd="0" destOrd="0" presId="urn:microsoft.com/office/officeart/2005/8/layout/chevron2"/>
    <dgm:cxn modelId="{83619B67-860A-4B19-9E4F-2AEAD2092334}" type="presOf" srcId="{8B6AC3A7-CA5D-4F5E-9384-539B24DD4C09}" destId="{928BBA4C-293C-47D1-9458-6183F08B0413}" srcOrd="0" destOrd="0" presId="urn:microsoft.com/office/officeart/2005/8/layout/chevron2"/>
    <dgm:cxn modelId="{FF8364E6-305E-429A-8929-789813BD6986}" type="presOf" srcId="{CA8F0CD4-90C4-4404-B57A-AD1ADA4D9F37}" destId="{8B3773F2-8FAD-495E-93F1-8A2A40623CAE}" srcOrd="0" destOrd="0" presId="urn:microsoft.com/office/officeart/2005/8/layout/chevron2"/>
    <dgm:cxn modelId="{1EDFF51C-94C7-4E4B-ACDE-7673366AFB91}" type="presOf" srcId="{453D511F-8368-469A-9F86-97D96799425F}" destId="{0E6B9D98-E269-4557-86AC-38643F1FECFA}" srcOrd="0" destOrd="0" presId="urn:microsoft.com/office/officeart/2005/8/layout/chevron2"/>
    <dgm:cxn modelId="{6BD6E7FC-4A65-446D-8261-B7AB7531D1E3}" srcId="{453D511F-8368-469A-9F86-97D96799425F}" destId="{CA8F0CD4-90C4-4404-B57A-AD1ADA4D9F37}" srcOrd="3" destOrd="0" parTransId="{3ED0A398-50FE-4055-BEE9-9162D4E9E84E}" sibTransId="{94073EA2-D147-4AC5-848D-22A2C32A7DE1}"/>
    <dgm:cxn modelId="{7550AECD-DDA7-413A-B727-2EE7A3E7B855}" type="presOf" srcId="{B4562CB7-CB3F-43C1-8651-290665EC24FE}" destId="{DA5EDB8F-92AB-4E9A-97FF-EAD322EEF195}" srcOrd="0" destOrd="0" presId="urn:microsoft.com/office/officeart/2005/8/layout/chevron2"/>
    <dgm:cxn modelId="{23A4E455-2663-4741-99FE-84F061123931}" srcId="{453D511F-8368-469A-9F86-97D96799425F}" destId="{F330A245-59F4-45E7-BC0B-25DF2F37272B}" srcOrd="2" destOrd="0" parTransId="{C8A061D8-3178-4AB8-8E26-FC8E99A569B6}" sibTransId="{A3D178EC-A969-4B44-9957-E96FC23D7DC3}"/>
    <dgm:cxn modelId="{75B1A5C3-5963-423A-8C6E-09CCC7D340B6}" srcId="{9CE30B60-2290-4063-A103-21A39A999961}" destId="{D1F22C37-00F7-4BA6-ADDB-102C454C8362}" srcOrd="0" destOrd="0" parTransId="{2D3234BF-A7CB-4A47-BC6F-0179423C9C85}" sibTransId="{2E1ECC82-E68B-47DA-A0CD-FCBC5E046245}"/>
    <dgm:cxn modelId="{97A93DDD-F52B-4F9A-94B0-1F0F263EB03B}" srcId="{CA8F0CD4-90C4-4404-B57A-AD1ADA4D9F37}" destId="{B4562CB7-CB3F-43C1-8651-290665EC24FE}" srcOrd="0" destOrd="0" parTransId="{D52006B0-BA7F-4D92-813A-738CA0FCE939}" sibTransId="{9507B069-B9C6-4A71-84BE-40606C01387C}"/>
    <dgm:cxn modelId="{10408B84-67B8-496B-8F12-3C534C1A12E8}" srcId="{F330A245-59F4-45E7-BC0B-25DF2F37272B}" destId="{8B6AC3A7-CA5D-4F5E-9384-539B24DD4C09}" srcOrd="0" destOrd="0" parTransId="{E1168B2C-32BF-4015-9B71-A698308D9AED}" sibTransId="{E97507A4-6CF9-4A5F-988E-8475BF5BE9B3}"/>
    <dgm:cxn modelId="{ECBFFE40-38FF-4849-8217-B4ABFBBEE96C}" type="presOf" srcId="{F330A245-59F4-45E7-BC0B-25DF2F37272B}" destId="{D42258AD-7E45-42BD-974A-B5CC28B6FC15}" srcOrd="0" destOrd="0" presId="urn:microsoft.com/office/officeart/2005/8/layout/chevron2"/>
    <dgm:cxn modelId="{3934C5B4-CD3F-4E34-8FD8-6B795433811D}" type="presOf" srcId="{9CE30B60-2290-4063-A103-21A39A999961}" destId="{DCAEA050-07F7-4DCF-B687-440216278081}" srcOrd="0" destOrd="0" presId="urn:microsoft.com/office/officeart/2005/8/layout/chevron2"/>
    <dgm:cxn modelId="{ABF0C206-120C-4520-9D6B-405F7474E214}" srcId="{453D511F-8368-469A-9F86-97D96799425F}" destId="{9CE30B60-2290-4063-A103-21A39A999961}" srcOrd="0" destOrd="0" parTransId="{BE1ECCD5-D40E-498C-BA7E-7940B1C769B1}" sibTransId="{444DE1EF-F05F-4D46-9FEC-146827BAEFAB}"/>
    <dgm:cxn modelId="{FD10EAED-D765-4682-8E2D-DCE9EBA374E3}" type="presOf" srcId="{B8CC092C-4D0D-41DB-8A74-95E3FBAD3B62}" destId="{315215C3-99A5-40C0-B47A-C4B0DFC3AFF2}" srcOrd="0" destOrd="0" presId="urn:microsoft.com/office/officeart/2005/8/layout/chevron2"/>
    <dgm:cxn modelId="{CF5C4ADF-E3F0-4F93-8AFA-F22871881538}" type="presOf" srcId="{CD63B52B-F341-44F6-9D08-69B7C11EBF6B}" destId="{06BBB48D-9592-47C4-9B06-619C6CA49382}" srcOrd="0" destOrd="0" presId="urn:microsoft.com/office/officeart/2005/8/layout/chevron2"/>
    <dgm:cxn modelId="{7080126A-B974-4762-AF99-0D556AA177B9}" srcId="{CD63B52B-F341-44F6-9D08-69B7C11EBF6B}" destId="{B8CC092C-4D0D-41DB-8A74-95E3FBAD3B62}" srcOrd="0" destOrd="0" parTransId="{C08225D7-93E8-410E-8964-6E5F0642C7EE}" sibTransId="{D63D0962-63DF-4239-90A5-1F03E307FF24}"/>
    <dgm:cxn modelId="{79FAF933-B458-49B7-82D3-1E54FEAE55BC}" srcId="{453D511F-8368-469A-9F86-97D96799425F}" destId="{CD63B52B-F341-44F6-9D08-69B7C11EBF6B}" srcOrd="1" destOrd="0" parTransId="{6BE5023D-EEB4-4480-A768-3D130978F0EA}" sibTransId="{8F4005FA-637F-426F-84CD-09A58EF33D24}"/>
    <dgm:cxn modelId="{32A41540-4246-438D-819C-1A2F7B3EDD50}" type="presParOf" srcId="{0E6B9D98-E269-4557-86AC-38643F1FECFA}" destId="{B3F82EA5-C6ED-4523-AFD7-6920FBBBE142}" srcOrd="0" destOrd="0" presId="urn:microsoft.com/office/officeart/2005/8/layout/chevron2"/>
    <dgm:cxn modelId="{010A51EB-5440-4DEC-A364-91136955FB54}" type="presParOf" srcId="{B3F82EA5-C6ED-4523-AFD7-6920FBBBE142}" destId="{DCAEA050-07F7-4DCF-B687-440216278081}" srcOrd="0" destOrd="0" presId="urn:microsoft.com/office/officeart/2005/8/layout/chevron2"/>
    <dgm:cxn modelId="{72FCAF1B-8E2B-411F-975C-6F5655EA156D}" type="presParOf" srcId="{B3F82EA5-C6ED-4523-AFD7-6920FBBBE142}" destId="{E8E536A9-3964-4B26-A7A9-60D041BE652F}" srcOrd="1" destOrd="0" presId="urn:microsoft.com/office/officeart/2005/8/layout/chevron2"/>
    <dgm:cxn modelId="{999756FE-D0E7-4F1A-8088-FF55CA7BF240}" type="presParOf" srcId="{0E6B9D98-E269-4557-86AC-38643F1FECFA}" destId="{3A14DDDD-7699-4FCD-9A51-D8FC39F2709E}" srcOrd="1" destOrd="0" presId="urn:microsoft.com/office/officeart/2005/8/layout/chevron2"/>
    <dgm:cxn modelId="{51C09A28-E6CC-43FB-9E74-BAF6E4DE257D}" type="presParOf" srcId="{0E6B9D98-E269-4557-86AC-38643F1FECFA}" destId="{38ED1E06-58DE-41F7-8505-4653B5DFC261}" srcOrd="2" destOrd="0" presId="urn:microsoft.com/office/officeart/2005/8/layout/chevron2"/>
    <dgm:cxn modelId="{7CFB82F4-022B-4295-9FBC-C25322CBB7C7}" type="presParOf" srcId="{38ED1E06-58DE-41F7-8505-4653B5DFC261}" destId="{06BBB48D-9592-47C4-9B06-619C6CA49382}" srcOrd="0" destOrd="0" presId="urn:microsoft.com/office/officeart/2005/8/layout/chevron2"/>
    <dgm:cxn modelId="{6A13839B-5987-41C2-BBB3-804B66CEC124}" type="presParOf" srcId="{38ED1E06-58DE-41F7-8505-4653B5DFC261}" destId="{315215C3-99A5-40C0-B47A-C4B0DFC3AFF2}" srcOrd="1" destOrd="0" presId="urn:microsoft.com/office/officeart/2005/8/layout/chevron2"/>
    <dgm:cxn modelId="{2F9059A8-6725-45D4-9634-C391214173C5}" type="presParOf" srcId="{0E6B9D98-E269-4557-86AC-38643F1FECFA}" destId="{937B25A9-5F1A-4B84-A5B9-2B1A653BE41B}" srcOrd="3" destOrd="0" presId="urn:microsoft.com/office/officeart/2005/8/layout/chevron2"/>
    <dgm:cxn modelId="{C9E0A5D6-0D96-451D-9C73-3FE4554C3FC4}" type="presParOf" srcId="{0E6B9D98-E269-4557-86AC-38643F1FECFA}" destId="{1057D8DE-3D89-4636-9701-622FD34F7C9F}" srcOrd="4" destOrd="0" presId="urn:microsoft.com/office/officeart/2005/8/layout/chevron2"/>
    <dgm:cxn modelId="{A8FC1BEE-93A2-4C45-BC42-1468D2D0B969}" type="presParOf" srcId="{1057D8DE-3D89-4636-9701-622FD34F7C9F}" destId="{D42258AD-7E45-42BD-974A-B5CC28B6FC15}" srcOrd="0" destOrd="0" presId="urn:microsoft.com/office/officeart/2005/8/layout/chevron2"/>
    <dgm:cxn modelId="{A72A1232-67FB-439C-8A45-71E2A167C0C0}" type="presParOf" srcId="{1057D8DE-3D89-4636-9701-622FD34F7C9F}" destId="{928BBA4C-293C-47D1-9458-6183F08B0413}" srcOrd="1" destOrd="0" presId="urn:microsoft.com/office/officeart/2005/8/layout/chevron2"/>
    <dgm:cxn modelId="{ADFB4040-5DBA-4F06-B39F-869F024D5956}" type="presParOf" srcId="{0E6B9D98-E269-4557-86AC-38643F1FECFA}" destId="{5C2729A5-AFA0-4E7E-894B-68DBC1E95007}" srcOrd="5" destOrd="0" presId="urn:microsoft.com/office/officeart/2005/8/layout/chevron2"/>
    <dgm:cxn modelId="{DDB0B54B-1C2E-4EAA-A33A-DA1BDAC26FC5}" type="presParOf" srcId="{0E6B9D98-E269-4557-86AC-38643F1FECFA}" destId="{9756B1F3-3A2A-48E4-9DBF-4265516B3376}" srcOrd="6" destOrd="0" presId="urn:microsoft.com/office/officeart/2005/8/layout/chevron2"/>
    <dgm:cxn modelId="{6467435D-33EB-4D0E-863F-6558A3248823}" type="presParOf" srcId="{9756B1F3-3A2A-48E4-9DBF-4265516B3376}" destId="{8B3773F2-8FAD-495E-93F1-8A2A40623CAE}" srcOrd="0" destOrd="0" presId="urn:microsoft.com/office/officeart/2005/8/layout/chevron2"/>
    <dgm:cxn modelId="{B0D0D37A-308C-4272-B8A2-2853A188123F}" type="presParOf" srcId="{9756B1F3-3A2A-48E4-9DBF-4265516B3376}" destId="{DA5EDB8F-92AB-4E9A-97FF-EAD322EEF1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AA1D37-26BF-4BAE-A00D-847C39CBE234}" type="doc">
      <dgm:prSet loTypeId="urn:microsoft.com/office/officeart/2005/8/layout/vList4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633AF35E-7CE3-4C71-9216-BC79ADE16954}">
      <dgm:prSet phldrT="[Текст]" custT="1"/>
      <dgm:spPr>
        <a:solidFill>
          <a:srgbClr val="B2DE82"/>
        </a:solidFill>
      </dgm:spPr>
      <dgm:t>
        <a:bodyPr/>
        <a:lstStyle/>
        <a:p>
          <a:pPr marL="0" indent="0"/>
          <a:r>
            <a:rPr lang="ru-RU" sz="1800" dirty="0" smtClean="0">
              <a:solidFill>
                <a:srgbClr val="003366"/>
              </a:solidFill>
              <a:latin typeface="+mj-lt"/>
            </a:rPr>
            <a:t>Детский телефон доверия </a:t>
          </a:r>
        </a:p>
        <a:p>
          <a:pPr marL="0" indent="0"/>
          <a:r>
            <a:rPr lang="ru-RU" sz="1800" dirty="0" smtClean="0">
              <a:solidFill>
                <a:srgbClr val="003366"/>
              </a:solidFill>
              <a:latin typeface="+mj-lt"/>
            </a:rPr>
            <a:t>1875 звонков за 9 месяцев 2016 года, в том числе 1213 звонков </a:t>
          </a:r>
        </a:p>
        <a:p>
          <a:pPr marL="0" indent="0"/>
          <a:r>
            <a:rPr lang="ru-RU" sz="1800" dirty="0" smtClean="0">
              <a:solidFill>
                <a:srgbClr val="003366"/>
              </a:solidFill>
              <a:latin typeface="+mj-lt"/>
            </a:rPr>
            <a:t>от детей и подростков</a:t>
          </a:r>
          <a:endParaRPr lang="ru-RU" sz="1800" dirty="0">
            <a:solidFill>
              <a:srgbClr val="003366"/>
            </a:solidFill>
            <a:latin typeface="+mj-lt"/>
          </a:endParaRPr>
        </a:p>
      </dgm:t>
    </dgm:pt>
    <dgm:pt modelId="{A81DDF40-4C7B-4B46-A422-85D3B627D590}" type="parTrans" cxnId="{93108E54-1589-44A9-9799-4D471E51643C}">
      <dgm:prSet/>
      <dgm:spPr/>
      <dgm:t>
        <a:bodyPr/>
        <a:lstStyle/>
        <a:p>
          <a:endParaRPr lang="ru-RU"/>
        </a:p>
      </dgm:t>
    </dgm:pt>
    <dgm:pt modelId="{2FC242D5-B2E6-4FC5-A4E0-B0886F562D13}" type="sibTrans" cxnId="{93108E54-1589-44A9-9799-4D471E51643C}">
      <dgm:prSet/>
      <dgm:spPr/>
      <dgm:t>
        <a:bodyPr/>
        <a:lstStyle/>
        <a:p>
          <a:endParaRPr lang="ru-RU"/>
        </a:p>
      </dgm:t>
    </dgm:pt>
    <dgm:pt modelId="{5018BEC6-301F-40CE-89E5-6A27D0D40689}">
      <dgm:prSet custT="1"/>
      <dgm:spPr>
        <a:solidFill>
          <a:srgbClr val="B2DE8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>
            <a:latin typeface="+mj-lt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3366"/>
              </a:solidFill>
              <a:latin typeface="+mj-lt"/>
            </a:rPr>
            <a:t>Мобильная уличная работа – осуществлено  213 рейдов, 1053 несовершеннолетних, находящихся в трудной жизненной ситуации, получили социальную помощь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BB94AE5C-064B-4AD0-BB7D-51A63821E322}" type="parTrans" cxnId="{10E2357E-0C68-4A2E-AA84-20B55BAF01FE}">
      <dgm:prSet/>
      <dgm:spPr/>
      <dgm:t>
        <a:bodyPr/>
        <a:lstStyle/>
        <a:p>
          <a:endParaRPr lang="ru-RU"/>
        </a:p>
      </dgm:t>
    </dgm:pt>
    <dgm:pt modelId="{0080DF42-9692-451A-AE5E-F45B389F17B3}" type="sibTrans" cxnId="{10E2357E-0C68-4A2E-AA84-20B55BAF01FE}">
      <dgm:prSet/>
      <dgm:spPr/>
      <dgm:t>
        <a:bodyPr/>
        <a:lstStyle/>
        <a:p>
          <a:endParaRPr lang="ru-RU"/>
        </a:p>
      </dgm:t>
    </dgm:pt>
    <dgm:pt modelId="{AC293AB8-A9B1-4076-BAFE-39AF4A0230A3}">
      <dgm:prSet custT="1"/>
      <dgm:spPr>
        <a:solidFill>
          <a:srgbClr val="B2DE8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3366"/>
              </a:solidFill>
              <a:latin typeface="+mj-lt"/>
            </a:rPr>
            <a:t>В 2016 году в отношении 255 несовершеннолетних, преступивших закон, организовано социальное сопровождение, проведена 61 процедура примирения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B8761962-6C9E-49B6-839C-349B02553E09}" type="parTrans" cxnId="{8AC47B12-36D7-4A18-9599-3CF1CF63B83B}">
      <dgm:prSet/>
      <dgm:spPr/>
      <dgm:t>
        <a:bodyPr/>
        <a:lstStyle/>
        <a:p>
          <a:endParaRPr lang="ru-RU"/>
        </a:p>
      </dgm:t>
    </dgm:pt>
    <dgm:pt modelId="{FD588E96-C534-44A0-A713-498ABEC6BC3F}" type="sibTrans" cxnId="{8AC47B12-36D7-4A18-9599-3CF1CF63B83B}">
      <dgm:prSet/>
      <dgm:spPr/>
      <dgm:t>
        <a:bodyPr/>
        <a:lstStyle/>
        <a:p>
          <a:endParaRPr lang="ru-RU"/>
        </a:p>
      </dgm:t>
    </dgm:pt>
    <dgm:pt modelId="{48D26B6F-8819-4A59-8968-7BE8B9A1D8A0}">
      <dgm:prSet custT="1"/>
      <dgm:spPr>
        <a:solidFill>
          <a:srgbClr val="B2DE8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3366"/>
              </a:solidFill>
              <a:latin typeface="+mj-lt"/>
            </a:rPr>
            <a:t>Продолжена работа клубов многодетных семей в пяти учреждениях социального обслуживания семьи и детей,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3366"/>
              </a:solidFill>
              <a:latin typeface="+mj-lt"/>
            </a:rPr>
            <a:t>в  работе клубов в 2015 и 2016 годах приняли участие 720 человек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EE91EB13-7CCE-4FEE-8FC6-C560F4EADD20}" type="parTrans" cxnId="{59F9E3D2-0346-44F3-BE51-5146A0C13E7A}">
      <dgm:prSet/>
      <dgm:spPr/>
      <dgm:t>
        <a:bodyPr/>
        <a:lstStyle/>
        <a:p>
          <a:endParaRPr lang="ru-RU"/>
        </a:p>
      </dgm:t>
    </dgm:pt>
    <dgm:pt modelId="{8985D965-4C81-4BCB-AD49-037213B98DA6}" type="sibTrans" cxnId="{59F9E3D2-0346-44F3-BE51-5146A0C13E7A}">
      <dgm:prSet/>
      <dgm:spPr/>
      <dgm:t>
        <a:bodyPr/>
        <a:lstStyle/>
        <a:p>
          <a:endParaRPr lang="ru-RU"/>
        </a:p>
      </dgm:t>
    </dgm:pt>
    <dgm:pt modelId="{96E6F101-A540-42C4-BC19-EF41BDC007D9}" type="pres">
      <dgm:prSet presAssocID="{D5AA1D37-26BF-4BAE-A00D-847C39CBE2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3FC88E-D027-4A04-95FD-5AD5EE35A851}" type="pres">
      <dgm:prSet presAssocID="{633AF35E-7CE3-4C71-9216-BC79ADE16954}" presName="comp" presStyleCnt="0"/>
      <dgm:spPr/>
    </dgm:pt>
    <dgm:pt modelId="{D2EFE2C3-99A9-410E-A032-9E3F5A32941D}" type="pres">
      <dgm:prSet presAssocID="{633AF35E-7CE3-4C71-9216-BC79ADE16954}" presName="box" presStyleLbl="node1" presStyleIdx="0" presStyleCnt="4" custLinFactNeighborX="11017" custLinFactNeighborY="-6519"/>
      <dgm:spPr/>
      <dgm:t>
        <a:bodyPr/>
        <a:lstStyle/>
        <a:p>
          <a:endParaRPr lang="ru-RU"/>
        </a:p>
      </dgm:t>
    </dgm:pt>
    <dgm:pt modelId="{DE48C487-55CC-40F0-A737-CA2239AEE96C}" type="pres">
      <dgm:prSet presAssocID="{633AF35E-7CE3-4C71-9216-BC79ADE16954}" presName="img" presStyleLbl="fgImgPlace1" presStyleIdx="0" presStyleCnt="4" custScaleX="56492" custLinFactNeighborX="-7264" custLinFactNeighborY="33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1FC3F9-9F37-413D-A98B-355B84BA0047}" type="pres">
      <dgm:prSet presAssocID="{633AF35E-7CE3-4C71-9216-BC79ADE1695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1A78B-7E3B-4291-BF38-B3579059A927}" type="pres">
      <dgm:prSet presAssocID="{2FC242D5-B2E6-4FC5-A4E0-B0886F562D13}" presName="spacer" presStyleCnt="0"/>
      <dgm:spPr/>
    </dgm:pt>
    <dgm:pt modelId="{20DE9A9B-FB90-4F96-B12E-5EF6C94B06A6}" type="pres">
      <dgm:prSet presAssocID="{5018BEC6-301F-40CE-89E5-6A27D0D40689}" presName="comp" presStyleCnt="0"/>
      <dgm:spPr/>
    </dgm:pt>
    <dgm:pt modelId="{020824BC-C530-4ECD-ADBA-12BB14D442DC}" type="pres">
      <dgm:prSet presAssocID="{5018BEC6-301F-40CE-89E5-6A27D0D40689}" presName="box" presStyleLbl="node1" presStyleIdx="1" presStyleCnt="4" custLinFactNeighborY="-8764"/>
      <dgm:spPr/>
      <dgm:t>
        <a:bodyPr/>
        <a:lstStyle/>
        <a:p>
          <a:endParaRPr lang="ru-RU"/>
        </a:p>
      </dgm:t>
    </dgm:pt>
    <dgm:pt modelId="{F53A217D-0E9C-43C6-BB23-15C01F6CC457}" type="pres">
      <dgm:prSet presAssocID="{5018BEC6-301F-40CE-89E5-6A27D0D40689}" presName="img" presStyleLbl="fgImgPlace1" presStyleIdx="1" presStyleCnt="4" custScaleX="81915" custLinFactNeighborX="-7265" custLinFactNeighborY="-76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8967BB-BD2A-4785-B9ED-115783875449}" type="pres">
      <dgm:prSet presAssocID="{5018BEC6-301F-40CE-89E5-6A27D0D4068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5CEE4-0DB5-4ECC-8C9B-B569191EC34B}" type="pres">
      <dgm:prSet presAssocID="{0080DF42-9692-451A-AE5E-F45B389F17B3}" presName="spacer" presStyleCnt="0"/>
      <dgm:spPr/>
    </dgm:pt>
    <dgm:pt modelId="{60E65BA5-2605-4E1B-A0A0-78AA1D663CE2}" type="pres">
      <dgm:prSet presAssocID="{AC293AB8-A9B1-4076-BAFE-39AF4A0230A3}" presName="comp" presStyleCnt="0"/>
      <dgm:spPr/>
    </dgm:pt>
    <dgm:pt modelId="{EB890C64-F9F3-4E6E-B2AB-7411D37254F5}" type="pres">
      <dgm:prSet presAssocID="{AC293AB8-A9B1-4076-BAFE-39AF4A0230A3}" presName="box" presStyleLbl="node1" presStyleIdx="2" presStyleCnt="4" custLinFactNeighborY="-11201"/>
      <dgm:spPr/>
      <dgm:t>
        <a:bodyPr/>
        <a:lstStyle/>
        <a:p>
          <a:endParaRPr lang="ru-RU"/>
        </a:p>
      </dgm:t>
    </dgm:pt>
    <dgm:pt modelId="{A8B9DA64-4CC2-49FB-9392-27BBC6E08861}" type="pres">
      <dgm:prSet presAssocID="{AC293AB8-A9B1-4076-BAFE-39AF4A0230A3}" presName="img" presStyleLbl="fgImgPlace1" presStyleIdx="2" presStyleCnt="4" custScaleX="73441" custLinFactNeighborX="-7265" custLinFactNeighborY="-106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58D451A-C05D-4CE2-A3AD-C015ADC0DA45}" type="pres">
      <dgm:prSet presAssocID="{AC293AB8-A9B1-4076-BAFE-39AF4A0230A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B4ABD-BFFA-4109-88D3-E9DA214B2F7A}" type="pres">
      <dgm:prSet presAssocID="{FD588E96-C534-44A0-A713-498ABEC6BC3F}" presName="spacer" presStyleCnt="0"/>
      <dgm:spPr/>
    </dgm:pt>
    <dgm:pt modelId="{1400720E-9963-4EA8-941E-57B83F88A5CC}" type="pres">
      <dgm:prSet presAssocID="{48D26B6F-8819-4A59-8968-7BE8B9A1D8A0}" presName="comp" presStyleCnt="0"/>
      <dgm:spPr/>
    </dgm:pt>
    <dgm:pt modelId="{6060137E-3876-414B-8A52-EA78F77D1689}" type="pres">
      <dgm:prSet presAssocID="{48D26B6F-8819-4A59-8968-7BE8B9A1D8A0}" presName="box" presStyleLbl="node1" presStyleIdx="3" presStyleCnt="4" custLinFactNeighborY="-13638"/>
      <dgm:spPr/>
      <dgm:t>
        <a:bodyPr/>
        <a:lstStyle/>
        <a:p>
          <a:endParaRPr lang="ru-RU"/>
        </a:p>
      </dgm:t>
    </dgm:pt>
    <dgm:pt modelId="{2D0CB242-6A98-4E89-861B-C71EE64F57B0}" type="pres">
      <dgm:prSet presAssocID="{48D26B6F-8819-4A59-8968-7BE8B9A1D8A0}" presName="img" presStyleLbl="fgImgPlace1" presStyleIdx="3" presStyleCnt="4" custScaleX="64966" custLinFactNeighborX="-7265" custLinFactNeighborY="-2163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EFB5F25-489A-4A16-81BD-DC8CC68BE08F}" type="pres">
      <dgm:prSet presAssocID="{48D26B6F-8819-4A59-8968-7BE8B9A1D8A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108E54-1589-44A9-9799-4D471E51643C}" srcId="{D5AA1D37-26BF-4BAE-A00D-847C39CBE234}" destId="{633AF35E-7CE3-4C71-9216-BC79ADE16954}" srcOrd="0" destOrd="0" parTransId="{A81DDF40-4C7B-4B46-A422-85D3B627D590}" sibTransId="{2FC242D5-B2E6-4FC5-A4E0-B0886F562D13}"/>
    <dgm:cxn modelId="{354B36B4-0016-4CB4-AAB9-1A38E5839805}" type="presOf" srcId="{633AF35E-7CE3-4C71-9216-BC79ADE16954}" destId="{D2EFE2C3-99A9-410E-A032-9E3F5A32941D}" srcOrd="0" destOrd="0" presId="urn:microsoft.com/office/officeart/2005/8/layout/vList4"/>
    <dgm:cxn modelId="{3444F440-F620-47EA-93D0-D1A08B777BDE}" type="presOf" srcId="{633AF35E-7CE3-4C71-9216-BC79ADE16954}" destId="{EB1FC3F9-9F37-413D-A98B-355B84BA0047}" srcOrd="1" destOrd="0" presId="urn:microsoft.com/office/officeart/2005/8/layout/vList4"/>
    <dgm:cxn modelId="{8AC47B12-36D7-4A18-9599-3CF1CF63B83B}" srcId="{D5AA1D37-26BF-4BAE-A00D-847C39CBE234}" destId="{AC293AB8-A9B1-4076-BAFE-39AF4A0230A3}" srcOrd="2" destOrd="0" parTransId="{B8761962-6C9E-49B6-839C-349B02553E09}" sibTransId="{FD588E96-C534-44A0-A713-498ABEC6BC3F}"/>
    <dgm:cxn modelId="{10E2357E-0C68-4A2E-AA84-20B55BAF01FE}" srcId="{D5AA1D37-26BF-4BAE-A00D-847C39CBE234}" destId="{5018BEC6-301F-40CE-89E5-6A27D0D40689}" srcOrd="1" destOrd="0" parTransId="{BB94AE5C-064B-4AD0-BB7D-51A63821E322}" sibTransId="{0080DF42-9692-451A-AE5E-F45B389F17B3}"/>
    <dgm:cxn modelId="{9516482E-44E0-476A-B56D-BEC0964DC580}" type="presOf" srcId="{5018BEC6-301F-40CE-89E5-6A27D0D40689}" destId="{8D8967BB-BD2A-4785-B9ED-115783875449}" srcOrd="1" destOrd="0" presId="urn:microsoft.com/office/officeart/2005/8/layout/vList4"/>
    <dgm:cxn modelId="{59F9E3D2-0346-44F3-BE51-5146A0C13E7A}" srcId="{D5AA1D37-26BF-4BAE-A00D-847C39CBE234}" destId="{48D26B6F-8819-4A59-8968-7BE8B9A1D8A0}" srcOrd="3" destOrd="0" parTransId="{EE91EB13-7CCE-4FEE-8FC6-C560F4EADD20}" sibTransId="{8985D965-4C81-4BCB-AD49-037213B98DA6}"/>
    <dgm:cxn modelId="{4E217AF7-17E0-4F0A-8D5E-AD6B84E12EC7}" type="presOf" srcId="{AC293AB8-A9B1-4076-BAFE-39AF4A0230A3}" destId="{858D451A-C05D-4CE2-A3AD-C015ADC0DA45}" srcOrd="1" destOrd="0" presId="urn:microsoft.com/office/officeart/2005/8/layout/vList4"/>
    <dgm:cxn modelId="{0746BC39-A5E2-4E86-85CE-7CB841FAE724}" type="presOf" srcId="{D5AA1D37-26BF-4BAE-A00D-847C39CBE234}" destId="{96E6F101-A540-42C4-BC19-EF41BDC007D9}" srcOrd="0" destOrd="0" presId="urn:microsoft.com/office/officeart/2005/8/layout/vList4"/>
    <dgm:cxn modelId="{C88F54DF-FEC4-4690-8DF0-5F5817E00E47}" type="presOf" srcId="{AC293AB8-A9B1-4076-BAFE-39AF4A0230A3}" destId="{EB890C64-F9F3-4E6E-B2AB-7411D37254F5}" srcOrd="0" destOrd="0" presId="urn:microsoft.com/office/officeart/2005/8/layout/vList4"/>
    <dgm:cxn modelId="{288FC86C-19E9-4C7E-A1CB-2CBC3DB93979}" type="presOf" srcId="{48D26B6F-8819-4A59-8968-7BE8B9A1D8A0}" destId="{6060137E-3876-414B-8A52-EA78F77D1689}" srcOrd="0" destOrd="0" presId="urn:microsoft.com/office/officeart/2005/8/layout/vList4"/>
    <dgm:cxn modelId="{8C7EEEA0-45E6-4048-BA1C-4FC441841665}" type="presOf" srcId="{5018BEC6-301F-40CE-89E5-6A27D0D40689}" destId="{020824BC-C530-4ECD-ADBA-12BB14D442DC}" srcOrd="0" destOrd="0" presId="urn:microsoft.com/office/officeart/2005/8/layout/vList4"/>
    <dgm:cxn modelId="{022127FE-2167-4E96-9C50-49BF3DF1475C}" type="presOf" srcId="{48D26B6F-8819-4A59-8968-7BE8B9A1D8A0}" destId="{8EFB5F25-489A-4A16-81BD-DC8CC68BE08F}" srcOrd="1" destOrd="0" presId="urn:microsoft.com/office/officeart/2005/8/layout/vList4"/>
    <dgm:cxn modelId="{438F7A6A-C6BC-465B-9498-2BA385EAC4E5}" type="presParOf" srcId="{96E6F101-A540-42C4-BC19-EF41BDC007D9}" destId="{EB3FC88E-D027-4A04-95FD-5AD5EE35A851}" srcOrd="0" destOrd="0" presId="urn:microsoft.com/office/officeart/2005/8/layout/vList4"/>
    <dgm:cxn modelId="{BB48D660-16FA-4EC0-876C-2D9DF0839472}" type="presParOf" srcId="{EB3FC88E-D027-4A04-95FD-5AD5EE35A851}" destId="{D2EFE2C3-99A9-410E-A032-9E3F5A32941D}" srcOrd="0" destOrd="0" presId="urn:microsoft.com/office/officeart/2005/8/layout/vList4"/>
    <dgm:cxn modelId="{A70B334D-3430-435A-9B2A-5604CE75DDA1}" type="presParOf" srcId="{EB3FC88E-D027-4A04-95FD-5AD5EE35A851}" destId="{DE48C487-55CC-40F0-A737-CA2239AEE96C}" srcOrd="1" destOrd="0" presId="urn:microsoft.com/office/officeart/2005/8/layout/vList4"/>
    <dgm:cxn modelId="{CBA81BB1-49D9-4C02-A164-D7B31D6780B7}" type="presParOf" srcId="{EB3FC88E-D027-4A04-95FD-5AD5EE35A851}" destId="{EB1FC3F9-9F37-413D-A98B-355B84BA0047}" srcOrd="2" destOrd="0" presId="urn:microsoft.com/office/officeart/2005/8/layout/vList4"/>
    <dgm:cxn modelId="{C76C9A15-35CC-4FD3-8114-46D686DF4CD2}" type="presParOf" srcId="{96E6F101-A540-42C4-BC19-EF41BDC007D9}" destId="{10B1A78B-7E3B-4291-BF38-B3579059A927}" srcOrd="1" destOrd="0" presId="urn:microsoft.com/office/officeart/2005/8/layout/vList4"/>
    <dgm:cxn modelId="{7859ABBB-5FAD-4C65-8D20-311774FE42FA}" type="presParOf" srcId="{96E6F101-A540-42C4-BC19-EF41BDC007D9}" destId="{20DE9A9B-FB90-4F96-B12E-5EF6C94B06A6}" srcOrd="2" destOrd="0" presId="urn:microsoft.com/office/officeart/2005/8/layout/vList4"/>
    <dgm:cxn modelId="{AB5141E7-B84C-4E3D-A558-E51C16074E96}" type="presParOf" srcId="{20DE9A9B-FB90-4F96-B12E-5EF6C94B06A6}" destId="{020824BC-C530-4ECD-ADBA-12BB14D442DC}" srcOrd="0" destOrd="0" presId="urn:microsoft.com/office/officeart/2005/8/layout/vList4"/>
    <dgm:cxn modelId="{232EB78E-38A1-4895-9D73-BF54BB3D0DDB}" type="presParOf" srcId="{20DE9A9B-FB90-4F96-B12E-5EF6C94B06A6}" destId="{F53A217D-0E9C-43C6-BB23-15C01F6CC457}" srcOrd="1" destOrd="0" presId="urn:microsoft.com/office/officeart/2005/8/layout/vList4"/>
    <dgm:cxn modelId="{E819DC73-9AB8-4EA7-8C43-226978795F9F}" type="presParOf" srcId="{20DE9A9B-FB90-4F96-B12E-5EF6C94B06A6}" destId="{8D8967BB-BD2A-4785-B9ED-115783875449}" srcOrd="2" destOrd="0" presId="urn:microsoft.com/office/officeart/2005/8/layout/vList4"/>
    <dgm:cxn modelId="{D52808C5-F641-4A6E-9FF4-40A5F4B524E1}" type="presParOf" srcId="{96E6F101-A540-42C4-BC19-EF41BDC007D9}" destId="{6025CEE4-0DB5-4ECC-8C9B-B569191EC34B}" srcOrd="3" destOrd="0" presId="urn:microsoft.com/office/officeart/2005/8/layout/vList4"/>
    <dgm:cxn modelId="{FABA068D-AC7A-4B5C-80C9-3A44778193CB}" type="presParOf" srcId="{96E6F101-A540-42C4-BC19-EF41BDC007D9}" destId="{60E65BA5-2605-4E1B-A0A0-78AA1D663CE2}" srcOrd="4" destOrd="0" presId="urn:microsoft.com/office/officeart/2005/8/layout/vList4"/>
    <dgm:cxn modelId="{E1C4F455-DF15-4E82-9BBF-52C48BC0C504}" type="presParOf" srcId="{60E65BA5-2605-4E1B-A0A0-78AA1D663CE2}" destId="{EB890C64-F9F3-4E6E-B2AB-7411D37254F5}" srcOrd="0" destOrd="0" presId="urn:microsoft.com/office/officeart/2005/8/layout/vList4"/>
    <dgm:cxn modelId="{DEDD4EAB-9A96-4687-A995-B5023FD5A525}" type="presParOf" srcId="{60E65BA5-2605-4E1B-A0A0-78AA1D663CE2}" destId="{A8B9DA64-4CC2-49FB-9392-27BBC6E08861}" srcOrd="1" destOrd="0" presId="urn:microsoft.com/office/officeart/2005/8/layout/vList4"/>
    <dgm:cxn modelId="{C85D188C-00E4-45FD-95CD-3E46FF85776E}" type="presParOf" srcId="{60E65BA5-2605-4E1B-A0A0-78AA1D663CE2}" destId="{858D451A-C05D-4CE2-A3AD-C015ADC0DA45}" srcOrd="2" destOrd="0" presId="urn:microsoft.com/office/officeart/2005/8/layout/vList4"/>
    <dgm:cxn modelId="{B1E85DBC-8330-4637-A899-F9E1ECFE38E7}" type="presParOf" srcId="{96E6F101-A540-42C4-BC19-EF41BDC007D9}" destId="{2C1B4ABD-BFFA-4109-88D3-E9DA214B2F7A}" srcOrd="5" destOrd="0" presId="urn:microsoft.com/office/officeart/2005/8/layout/vList4"/>
    <dgm:cxn modelId="{E182AF4B-8CBA-4D08-AA61-2E7971EE41DF}" type="presParOf" srcId="{96E6F101-A540-42C4-BC19-EF41BDC007D9}" destId="{1400720E-9963-4EA8-941E-57B83F88A5CC}" srcOrd="6" destOrd="0" presId="urn:microsoft.com/office/officeart/2005/8/layout/vList4"/>
    <dgm:cxn modelId="{502054D6-A312-4D20-99C1-49383B2E9F98}" type="presParOf" srcId="{1400720E-9963-4EA8-941E-57B83F88A5CC}" destId="{6060137E-3876-414B-8A52-EA78F77D1689}" srcOrd="0" destOrd="0" presId="urn:microsoft.com/office/officeart/2005/8/layout/vList4"/>
    <dgm:cxn modelId="{23F3F167-1B91-48E3-847E-01C00DA0C648}" type="presParOf" srcId="{1400720E-9963-4EA8-941E-57B83F88A5CC}" destId="{2D0CB242-6A98-4E89-861B-C71EE64F57B0}" srcOrd="1" destOrd="0" presId="urn:microsoft.com/office/officeart/2005/8/layout/vList4"/>
    <dgm:cxn modelId="{9BE8FC47-3771-44C9-8C76-227A08DD6B2D}" type="presParOf" srcId="{1400720E-9963-4EA8-941E-57B83F88A5CC}" destId="{8EFB5F25-489A-4A16-81BD-DC8CC68BE0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61E44E-03B8-44B5-92FD-C5526830D9AB}">
      <dsp:nvSpPr>
        <dsp:cNvPr id="0" name=""/>
        <dsp:cNvSpPr/>
      </dsp:nvSpPr>
      <dsp:spPr>
        <a:xfrm>
          <a:off x="2723903" y="694"/>
          <a:ext cx="6238292" cy="27082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  предоставляют социальные услуги  несовершеннолетним, находящимся в социально опасном положении или иной трудной жизненной ситуации</a:t>
          </a: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  выявляют несовершеннолетних, находящихся в социально опасном положении, а также семьи, несовершеннолетние члены которых нуждаются в социальных услугах, осуществляют социальную реабилитацию этих лиц, оказывают им необходимую помощь в соответствии с индивидуальными программами социальной реабилитации</a:t>
          </a: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  принимают участие в пределах своей компетенции в индивидуальной профилактической работе с безнадзорными несовершеннолетними, а также оказывают содействие в организации оздоровления и отдыха несовершеннолетних, нуждающихся в помощи государства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>
        <a:off x="2723903" y="694"/>
        <a:ext cx="6238292" cy="2708211"/>
      </dsp:txXfrm>
    </dsp:sp>
    <dsp:sp modelId="{D4261522-4FAE-4813-A1B7-8553FE6942E8}">
      <dsp:nvSpPr>
        <dsp:cNvPr id="0" name=""/>
        <dsp:cNvSpPr/>
      </dsp:nvSpPr>
      <dsp:spPr>
        <a:xfrm>
          <a:off x="0" y="261657"/>
          <a:ext cx="2721611" cy="2174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Федеральный закон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от 24 июня 1999 года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 № 120-ФЗ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«Об основах системы профилактики безнадзорности и правонарушений несовершеннолетних» 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>
        <a:off x="0" y="261657"/>
        <a:ext cx="2721611" cy="2174910"/>
      </dsp:txXfrm>
    </dsp:sp>
    <dsp:sp modelId="{28165B93-368E-4CAD-B4E8-BEBAA23BD419}">
      <dsp:nvSpPr>
        <dsp:cNvPr id="0" name=""/>
        <dsp:cNvSpPr/>
      </dsp:nvSpPr>
      <dsp:spPr>
        <a:xfrm>
          <a:off x="2627536" y="2979726"/>
          <a:ext cx="6306033" cy="27082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предоставляют социальное обслуживание в 3 формах социального обслуживания, включая оказание социально-бытовых услуг, социально-медицинских услуг, социально-психологических услуг, социально-педагогических услуг,  социально-трудовых услуг, социально-правовых услуг, срочных социальных услуг</a:t>
          </a: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  оказывают содействие в предоставлении медицинской, психологической,                педагогической, юридической, социальной помощи, не относящейся  </a:t>
          </a:r>
          <a:br>
            <a:rPr lang="ru-RU" sz="1100" kern="1200" dirty="0" smtClean="0">
              <a:latin typeface="Arial" pitchFamily="34" charset="0"/>
              <a:cs typeface="Arial" pitchFamily="34" charset="0"/>
            </a:rPr>
          </a:br>
          <a:r>
            <a:rPr lang="ru-RU" sz="1100" kern="1200" dirty="0" smtClean="0">
              <a:latin typeface="Arial" pitchFamily="34" charset="0"/>
              <a:cs typeface="Arial" pitchFamily="34" charset="0"/>
            </a:rPr>
            <a:t>к социальным услугам  (социальное сопровождение) 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>
        <a:off x="2627536" y="2979726"/>
        <a:ext cx="6306033" cy="2708211"/>
      </dsp:txXfrm>
    </dsp:sp>
    <dsp:sp modelId="{585E4D19-7375-4CF1-B921-8D753155D216}">
      <dsp:nvSpPr>
        <dsp:cNvPr id="0" name=""/>
        <dsp:cNvSpPr/>
      </dsp:nvSpPr>
      <dsp:spPr>
        <a:xfrm>
          <a:off x="0" y="3227270"/>
          <a:ext cx="2596617" cy="2213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Федеральный закон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 от 28 декабря 2013 года </a:t>
          </a:r>
          <a:br>
            <a:rPr lang="ru-RU" sz="1100" kern="1200" dirty="0" smtClean="0">
              <a:latin typeface="Arial" pitchFamily="34" charset="0"/>
              <a:cs typeface="Arial" pitchFamily="34" charset="0"/>
            </a:rPr>
          </a:br>
          <a:r>
            <a:rPr lang="ru-RU" sz="1400" kern="1200" dirty="0" smtClean="0">
              <a:latin typeface="Arial" pitchFamily="34" charset="0"/>
              <a:cs typeface="Arial" pitchFamily="34" charset="0"/>
            </a:rPr>
            <a:t>№ 442-ФЗ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«Об основах социального обслуживания граждан   в Российской Федерации»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>
        <a:off x="0" y="3227270"/>
        <a:ext cx="2596617" cy="22131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AEA050-07F7-4DCF-B687-440216278081}">
      <dsp:nvSpPr>
        <dsp:cNvPr id="0" name=""/>
        <dsp:cNvSpPr/>
      </dsp:nvSpPr>
      <dsp:spPr>
        <a:xfrm rot="5400000">
          <a:off x="-197819" y="199311"/>
          <a:ext cx="1318795" cy="923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Arial" pitchFamily="34" charset="0"/>
              <a:cs typeface="Arial" pitchFamily="34" charset="0"/>
            </a:rPr>
            <a:t>2013</a:t>
          </a:r>
          <a:endParaRPr lang="ru-RU" sz="2700" kern="1200" dirty="0">
            <a:latin typeface="Arial" pitchFamily="34" charset="0"/>
            <a:cs typeface="Arial" pitchFamily="34" charset="0"/>
          </a:endParaRPr>
        </a:p>
      </dsp:txBody>
      <dsp:txXfrm rot="5400000">
        <a:off x="-197819" y="199311"/>
        <a:ext cx="1318795" cy="923157"/>
      </dsp:txXfrm>
    </dsp:sp>
    <dsp:sp modelId="{E8E536A9-3964-4B26-A7A9-60D041BE652F}">
      <dsp:nvSpPr>
        <dsp:cNvPr id="0" name=""/>
        <dsp:cNvSpPr/>
      </dsp:nvSpPr>
      <dsp:spPr>
        <a:xfrm rot="5400000">
          <a:off x="3501185" y="-2576536"/>
          <a:ext cx="857217" cy="6013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52 862,3 тыс. рублей</a:t>
          </a:r>
          <a:endParaRPr lang="ru-RU" sz="32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5400000">
        <a:off x="3501185" y="-2576536"/>
        <a:ext cx="857217" cy="6013274"/>
      </dsp:txXfrm>
    </dsp:sp>
    <dsp:sp modelId="{06BBB48D-9592-47C4-9B06-619C6CA49382}">
      <dsp:nvSpPr>
        <dsp:cNvPr id="0" name=""/>
        <dsp:cNvSpPr/>
      </dsp:nvSpPr>
      <dsp:spPr>
        <a:xfrm rot="5400000">
          <a:off x="-197819" y="1372155"/>
          <a:ext cx="1318795" cy="923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Arial" pitchFamily="34" charset="0"/>
              <a:cs typeface="Arial" pitchFamily="34" charset="0"/>
            </a:rPr>
            <a:t>2014</a:t>
          </a:r>
          <a:endParaRPr lang="ru-RU" sz="2700" kern="1200" dirty="0">
            <a:latin typeface="Arial" pitchFamily="34" charset="0"/>
            <a:cs typeface="Arial" pitchFamily="34" charset="0"/>
          </a:endParaRPr>
        </a:p>
      </dsp:txBody>
      <dsp:txXfrm rot="5400000">
        <a:off x="-197819" y="1372155"/>
        <a:ext cx="1318795" cy="923157"/>
      </dsp:txXfrm>
    </dsp:sp>
    <dsp:sp modelId="{315215C3-99A5-40C0-B47A-C4B0DFC3AFF2}">
      <dsp:nvSpPr>
        <dsp:cNvPr id="0" name=""/>
        <dsp:cNvSpPr/>
      </dsp:nvSpPr>
      <dsp:spPr>
        <a:xfrm rot="5400000">
          <a:off x="3501185" y="-1403692"/>
          <a:ext cx="857217" cy="6013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11 327,0 тыс. рублей</a:t>
          </a:r>
          <a:endParaRPr lang="ru-RU" sz="32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5400000">
        <a:off x="3501185" y="-1403692"/>
        <a:ext cx="857217" cy="6013274"/>
      </dsp:txXfrm>
    </dsp:sp>
    <dsp:sp modelId="{D42258AD-7E45-42BD-974A-B5CC28B6FC15}">
      <dsp:nvSpPr>
        <dsp:cNvPr id="0" name=""/>
        <dsp:cNvSpPr/>
      </dsp:nvSpPr>
      <dsp:spPr>
        <a:xfrm rot="5400000">
          <a:off x="-197819" y="2544999"/>
          <a:ext cx="1318795" cy="923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Arial" pitchFamily="34" charset="0"/>
              <a:cs typeface="Arial" pitchFamily="34" charset="0"/>
            </a:rPr>
            <a:t>2015</a:t>
          </a:r>
          <a:endParaRPr lang="ru-RU" sz="2700" kern="1200" dirty="0">
            <a:latin typeface="Arial" pitchFamily="34" charset="0"/>
            <a:cs typeface="Arial" pitchFamily="34" charset="0"/>
          </a:endParaRPr>
        </a:p>
      </dsp:txBody>
      <dsp:txXfrm rot="5400000">
        <a:off x="-197819" y="2544999"/>
        <a:ext cx="1318795" cy="923157"/>
      </dsp:txXfrm>
    </dsp:sp>
    <dsp:sp modelId="{928BBA4C-293C-47D1-9458-6183F08B0413}">
      <dsp:nvSpPr>
        <dsp:cNvPr id="0" name=""/>
        <dsp:cNvSpPr/>
      </dsp:nvSpPr>
      <dsp:spPr>
        <a:xfrm rot="5400000">
          <a:off x="3501185" y="-230848"/>
          <a:ext cx="857217" cy="6013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4 149,0 тыс. рублей</a:t>
          </a:r>
          <a:endParaRPr lang="ru-RU" sz="32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5400000">
        <a:off x="3501185" y="-230848"/>
        <a:ext cx="857217" cy="6013274"/>
      </dsp:txXfrm>
    </dsp:sp>
    <dsp:sp modelId="{8B3773F2-8FAD-495E-93F1-8A2A40623CAE}">
      <dsp:nvSpPr>
        <dsp:cNvPr id="0" name=""/>
        <dsp:cNvSpPr/>
      </dsp:nvSpPr>
      <dsp:spPr>
        <a:xfrm rot="5400000">
          <a:off x="-197819" y="3717843"/>
          <a:ext cx="1318795" cy="923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Arial" pitchFamily="34" charset="0"/>
              <a:cs typeface="Arial" pitchFamily="34" charset="0"/>
            </a:rPr>
            <a:t>2016</a:t>
          </a:r>
          <a:endParaRPr lang="ru-RU" sz="2700" kern="1200" dirty="0">
            <a:latin typeface="Arial" pitchFamily="34" charset="0"/>
            <a:cs typeface="Arial" pitchFamily="34" charset="0"/>
          </a:endParaRPr>
        </a:p>
      </dsp:txBody>
      <dsp:txXfrm rot="5400000">
        <a:off x="-197819" y="3717843"/>
        <a:ext cx="1318795" cy="923157"/>
      </dsp:txXfrm>
    </dsp:sp>
    <dsp:sp modelId="{DA5EDB8F-92AB-4E9A-97FF-EAD322EEF195}">
      <dsp:nvSpPr>
        <dsp:cNvPr id="0" name=""/>
        <dsp:cNvSpPr/>
      </dsp:nvSpPr>
      <dsp:spPr>
        <a:xfrm rot="5400000">
          <a:off x="3501185" y="941995"/>
          <a:ext cx="857217" cy="6013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22 466,2 тыс. рублей</a:t>
          </a:r>
          <a:endParaRPr lang="ru-RU" sz="32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5400000">
        <a:off x="3501185" y="941995"/>
        <a:ext cx="857217" cy="60132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EFE2C3-99A9-410E-A032-9E3F5A32941D}">
      <dsp:nvSpPr>
        <dsp:cNvPr id="0" name=""/>
        <dsp:cNvSpPr/>
      </dsp:nvSpPr>
      <dsp:spPr>
        <a:xfrm>
          <a:off x="0" y="0"/>
          <a:ext cx="8496944" cy="1138063"/>
        </a:xfrm>
        <a:prstGeom prst="roundRect">
          <a:avLst>
            <a:gd name="adj" fmla="val 10000"/>
          </a:avLst>
        </a:prstGeom>
        <a:solidFill>
          <a:srgbClr val="B2DE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66"/>
              </a:solidFill>
              <a:latin typeface="+mj-lt"/>
            </a:rPr>
            <a:t>Детский телефон доверия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66"/>
              </a:solidFill>
              <a:latin typeface="+mj-lt"/>
            </a:rPr>
            <a:t>1875 звонков за 9 месяцев 2016 года, в том числе 1213 звонков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3366"/>
              </a:solidFill>
              <a:latin typeface="+mj-lt"/>
            </a:rPr>
            <a:t>от детей и подростков</a:t>
          </a:r>
          <a:endParaRPr lang="ru-RU" sz="1800" kern="1200" dirty="0">
            <a:solidFill>
              <a:srgbClr val="003366"/>
            </a:solidFill>
            <a:latin typeface="+mj-lt"/>
          </a:endParaRPr>
        </a:p>
      </dsp:txBody>
      <dsp:txXfrm>
        <a:off x="1813195" y="0"/>
        <a:ext cx="6683748" cy="1138063"/>
      </dsp:txXfrm>
    </dsp:sp>
    <dsp:sp modelId="{DE48C487-55CC-40F0-A737-CA2239AEE96C}">
      <dsp:nvSpPr>
        <dsp:cNvPr id="0" name=""/>
        <dsp:cNvSpPr/>
      </dsp:nvSpPr>
      <dsp:spPr>
        <a:xfrm>
          <a:off x="360047" y="144015"/>
          <a:ext cx="960018" cy="910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824BC-C530-4ECD-ADBA-12BB14D442DC}">
      <dsp:nvSpPr>
        <dsp:cNvPr id="0" name=""/>
        <dsp:cNvSpPr/>
      </dsp:nvSpPr>
      <dsp:spPr>
        <a:xfrm>
          <a:off x="0" y="1152130"/>
          <a:ext cx="8496944" cy="1138063"/>
        </a:xfrm>
        <a:prstGeom prst="roundRect">
          <a:avLst>
            <a:gd name="adj" fmla="val 10000"/>
          </a:avLst>
        </a:prstGeom>
        <a:solidFill>
          <a:srgbClr val="B2DE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>
            <a:latin typeface="+mj-lt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rgbClr val="003366"/>
              </a:solidFill>
              <a:latin typeface="+mj-lt"/>
            </a:rPr>
            <a:t>Мобильная уличная работа – осуществлено  213 рейдов, 1053 несовершеннолетних, находящихся в трудной жизненной ситуации, получили социальную помощь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813195" y="1152130"/>
        <a:ext cx="6683748" cy="1138063"/>
      </dsp:txXfrm>
    </dsp:sp>
    <dsp:sp modelId="{F53A217D-0E9C-43C6-BB23-15C01F6CC457}">
      <dsp:nvSpPr>
        <dsp:cNvPr id="0" name=""/>
        <dsp:cNvSpPr/>
      </dsp:nvSpPr>
      <dsp:spPr>
        <a:xfrm>
          <a:off x="144013" y="1296145"/>
          <a:ext cx="1392054" cy="910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90C64-F9F3-4E6E-B2AB-7411D37254F5}">
      <dsp:nvSpPr>
        <dsp:cNvPr id="0" name=""/>
        <dsp:cNvSpPr/>
      </dsp:nvSpPr>
      <dsp:spPr>
        <a:xfrm>
          <a:off x="0" y="2376266"/>
          <a:ext cx="8496944" cy="1138063"/>
        </a:xfrm>
        <a:prstGeom prst="roundRect">
          <a:avLst>
            <a:gd name="adj" fmla="val 10000"/>
          </a:avLst>
        </a:prstGeom>
        <a:solidFill>
          <a:srgbClr val="B2DE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rgbClr val="003366"/>
              </a:solidFill>
              <a:latin typeface="+mj-lt"/>
            </a:rPr>
            <a:t>В 2016 году в отношении 255 несовершеннолетних, преступивших закон, организовано социальное сопровождение, проведена 61 процедура примирения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813195" y="2376266"/>
        <a:ext cx="6683748" cy="1138063"/>
      </dsp:txXfrm>
    </dsp:sp>
    <dsp:sp modelId="{A8B9DA64-4CC2-49FB-9392-27BBC6E08861}">
      <dsp:nvSpPr>
        <dsp:cNvPr id="0" name=""/>
        <dsp:cNvSpPr/>
      </dsp:nvSpPr>
      <dsp:spPr>
        <a:xfrm>
          <a:off x="216016" y="2520283"/>
          <a:ext cx="1248048" cy="910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0137E-3876-414B-8A52-EA78F77D1689}">
      <dsp:nvSpPr>
        <dsp:cNvPr id="0" name=""/>
        <dsp:cNvSpPr/>
      </dsp:nvSpPr>
      <dsp:spPr>
        <a:xfrm>
          <a:off x="0" y="3600401"/>
          <a:ext cx="8496944" cy="1138063"/>
        </a:xfrm>
        <a:prstGeom prst="roundRect">
          <a:avLst>
            <a:gd name="adj" fmla="val 10000"/>
          </a:avLst>
        </a:prstGeom>
        <a:solidFill>
          <a:srgbClr val="B2DE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rgbClr val="003366"/>
              </a:solidFill>
              <a:latin typeface="+mj-lt"/>
            </a:rPr>
            <a:t>Продолжена работа клубов многодетных семей в пяти учреждениях социального обслуживания семьи и детей,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rgbClr val="003366"/>
              </a:solidFill>
              <a:latin typeface="+mj-lt"/>
            </a:rPr>
            <a:t>в  работе клубов в 2015 и 2016 годах приняли участие 720 человек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813195" y="3600401"/>
        <a:ext cx="6683748" cy="1138063"/>
      </dsp:txXfrm>
    </dsp:sp>
    <dsp:sp modelId="{2D0CB242-6A98-4E89-861B-C71EE64F57B0}">
      <dsp:nvSpPr>
        <dsp:cNvPr id="0" name=""/>
        <dsp:cNvSpPr/>
      </dsp:nvSpPr>
      <dsp:spPr>
        <a:xfrm>
          <a:off x="288027" y="3672404"/>
          <a:ext cx="1104024" cy="9104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BED1B4-D5EA-416A-BC17-52A2EB138D75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F6C7F4-5A61-4078-A269-D83AF2508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D3B147-B9A9-4C49-A092-A0F82F876143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80E5FA-E53F-4615-99DB-73D2F4D49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Полномочия министерства в части реализации закона Архангельской области от 19.10.2006 N 251-внеоч.-ОЗ  "О профилактике безнадзорности и правонарушений несовершеннолетних в Архангельской области», в соответствии с Положением о министерстве труда, занятости и социального развития Архангельской области, утвержденным постановлением Правительства Архангельской области от 27.03.2012 N 117-пп, представлены на слайде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639773-642D-47DA-AECD-346C99E3FE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17550" algn="l"/>
                <a:tab pos="1435100" algn="l"/>
                <a:tab pos="2152650" algn="l"/>
                <a:tab pos="2870200" algn="l"/>
              </a:tabLst>
            </a:pPr>
            <a:fld id="{5ACBD8AE-717D-496E-AB00-0D08CE36C967}" type="slidenum">
              <a:rPr lang="ru-RU" smtClean="0">
                <a:latin typeface="Tahoma" pitchFamily="34" charset="0"/>
                <a:ea typeface="Microsoft YaHei" pitchFamily="34" charset="-122"/>
              </a:rPr>
              <a:pPr>
                <a:tabLst>
                  <a:tab pos="717550" algn="l"/>
                  <a:tab pos="1435100" algn="l"/>
                  <a:tab pos="2152650" algn="l"/>
                  <a:tab pos="2870200" algn="l"/>
                </a:tabLst>
              </a:pPr>
              <a:t>11</a:t>
            </a:fld>
            <a:endParaRPr lang="ru-RU" smtClean="0">
              <a:latin typeface="Tahoma" pitchFamily="34" charset="0"/>
              <a:ea typeface="Microsoft YaHei" pitchFamily="34" charset="-122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5454" y="8683785"/>
            <a:ext cx="2972547" cy="458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77" tIns="45688" rIns="91377" bIns="45688" anchor="b"/>
          <a:lstStyle/>
          <a:p>
            <a:pPr algn="r">
              <a:tabLst>
                <a:tab pos="0" algn="l"/>
                <a:tab pos="906463" algn="l"/>
                <a:tab pos="1812925" algn="l"/>
                <a:tab pos="2719388" algn="l"/>
                <a:tab pos="3625850" algn="l"/>
                <a:tab pos="4532313" algn="l"/>
                <a:tab pos="5438775" algn="l"/>
                <a:tab pos="6345238" algn="l"/>
                <a:tab pos="7251700" algn="l"/>
                <a:tab pos="8158163" algn="l"/>
                <a:tab pos="9066213" algn="l"/>
                <a:tab pos="9972675" algn="l"/>
              </a:tabLst>
            </a:pPr>
            <a:fld id="{63E4B1AC-542D-4EBF-A1EF-339E5B91E7A2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906463" algn="l"/>
                  <a:tab pos="1812925" algn="l"/>
                  <a:tab pos="2719388" algn="l"/>
                  <a:tab pos="3625850" algn="l"/>
                  <a:tab pos="4532313" algn="l"/>
                  <a:tab pos="5438775" algn="l"/>
                  <a:tab pos="6345238" algn="l"/>
                  <a:tab pos="7251700" algn="l"/>
                  <a:tab pos="8158163" algn="l"/>
                  <a:tab pos="9066213" algn="l"/>
                  <a:tab pos="9972675" algn="l"/>
                </a:tabLst>
              </a:pPr>
              <a:t>11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171450"/>
            <a:ext cx="4575175" cy="3430588"/>
          </a:xfrm>
          <a:solidFill>
            <a:srgbClr val="FFFFFF"/>
          </a:solidFill>
          <a:ln/>
        </p:spPr>
      </p:sp>
      <p:sp>
        <p:nvSpPr>
          <p:cNvPr id="245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288287" y="3653779"/>
            <a:ext cx="6279827" cy="4113991"/>
          </a:xfrm>
          <a:noFill/>
          <a:ln/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Архангельской области исполнительным органом по организации оздоровительной кампании детей определено министерство труда, занятости и социального развития Архангельской области. Всего на проведение оздоровительной кампании детей в 2016 году было запланировано 528,3 млн. рублей. В целом за летний период охват детей организованными формами отдыха и оздоровления составил 43 процента (51 982 человека) от числа детей школьного возраста, что соответствует уровню 2015 года. Общее число детей, направленных в организации отдыха и оздоровления в летний период 2016 года составило 50 706 человек, из них 37 692 ребенка отдохнуло в лагерях Архангельской области,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11 765 детей выехало за пределы Архангельской области. В многодневных походах и экспедициях на территории Архангельской области побывали 1 249 детей. В летний период 2016 года на территории Архангельской области отработало 471 учреждение отдыха и оздоровления детей, из которых  23 – стационарные загородные лагеря, 4 лагеря при санаторно-курортных организациях, 23 лагеря палаточного типа, 420 – лагерей с дневным пребыванием. </a:t>
            </a:r>
            <a:endParaRPr lang="ru-RU" sz="1600" b="1" dirty="0" smtClean="0">
              <a:latin typeface="Calibri" pitchFamily="34" charset="0"/>
              <a:ea typeface="Microsoft YaHei" pitchFamily="34" charset="-122"/>
            </a:endParaRPr>
          </a:p>
          <a:p>
            <a:pPr algn="ctr" eaLnBrk="1" hangingPunct="1">
              <a:spcBef>
                <a:spcPts val="600"/>
              </a:spcBef>
              <a:buClrTx/>
              <a:tabLst>
                <a:tab pos="0" algn="l"/>
                <a:tab pos="906463" algn="l"/>
                <a:tab pos="1812925" algn="l"/>
                <a:tab pos="2719388" algn="l"/>
                <a:tab pos="3625850" algn="l"/>
                <a:tab pos="4532313" algn="l"/>
                <a:tab pos="5438775" algn="l"/>
                <a:tab pos="6345238" algn="l"/>
                <a:tab pos="7251700" algn="l"/>
                <a:tab pos="8158163" algn="l"/>
                <a:tab pos="9066213" algn="l"/>
                <a:tab pos="9972675" algn="l"/>
              </a:tabLst>
            </a:pPr>
            <a:endParaRPr lang="ru-RU" sz="1600" b="1" dirty="0" smtClean="0">
              <a:latin typeface="Calibri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 временного трудоустройства несовершеннолетних – еще одно важное направление деятельности министерства. Для информирования несовершеннолетних граждан и их законных представителей об услугах службы занятости, имеющихся вакансиях и консультирования по вопросам регулирования социально-трудовых отношений в учебных заведениях, детских домах, школах-интернатах, социальных приютах специалистами центров занятости организована работа 120 консультационных пунктов центров занятости;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организованы 491 ярмарка вакансий, в том числе 67 для молодежи.</a:t>
            </a:r>
            <a:endParaRPr lang="ru-RU" dirty="0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DA790F-1EC1-4AB1-95E9-6D3008B432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целях поиска подходящей работы в отчетном периоде в центры занятости обратилось 4963 несовершеннолетних граждан в возрасте 14 – 18 лет, нашли работу при содействии центров занятости 4559 несовершеннолетних граждан, в том числе 4484 человека – в рамках мероприятий по временному трудоустройству. Основные профессии и виды деятельности, по которым осуществляется трудоустройство несовершеннолетних: рабочий по благоустройству и озеленению территорий, курьер, переплетчик, фасовщик-упаковщик продукции, младший воспитатель, вожатый. Также несовершеннолетним гражданам предлагаются легкие подсобные и сельскохозяйственные работы.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0E5FA-E53F-4615-99DB-73D2F4D4927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56F88F-B2BE-48ED-9261-B13919979F05}" type="slidenum">
              <a:rPr lang="ru-RU">
                <a:latin typeface="Times New Roman" pitchFamily="18" charset="0"/>
                <a:ea typeface="Microsoft YaHei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latin typeface="Times New Roman" pitchFamily="18" charset="0"/>
              <a:ea typeface="Microsoft YaHei"/>
              <a:cs typeface="Arial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B828CBD-A0C9-49BE-A19A-9DF7CC52F2FD}" type="slidenum">
              <a:rPr lang="ru-RU" sz="12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685800"/>
            <a:ext cx="4592637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839544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Профилактическая работа должна быть направлена, прежде всего, </a:t>
            </a:r>
            <a:r>
              <a:rPr lang="ru-RU" dirty="0" smtClean="0"/>
              <a:t>на укрепление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 </a:t>
            </a:r>
            <a:r>
              <a:rPr lang="ru-RU" dirty="0" smtClean="0"/>
              <a:t>института семьи, возрождение и сохранение духовно-нравственных традиций </a:t>
            </a: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семейных </a:t>
            </a:r>
            <a:r>
              <a:rPr lang="ru-RU" dirty="0" smtClean="0"/>
              <a:t>отношений, на повышение уровня жизни и формирование такого </a:t>
            </a: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кружения </a:t>
            </a:r>
            <a:r>
              <a:rPr lang="ru-RU" dirty="0" smtClean="0"/>
              <a:t>несовершеннолетнего, </a:t>
            </a:r>
            <a:r>
              <a:rPr lang="ru-RU" dirty="0" smtClean="0"/>
              <a:t> которое </a:t>
            </a:r>
            <a:r>
              <a:rPr lang="ru-RU" dirty="0" smtClean="0"/>
              <a:t>обеспечивает развитие нравственных </a:t>
            </a: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ценностей</a:t>
            </a:r>
            <a:r>
              <a:rPr lang="ru-RU" dirty="0" smtClean="0"/>
              <a:t>, конструктивное социальное поведение ребенка, </a:t>
            </a:r>
            <a:r>
              <a:rPr lang="ru-RU" dirty="0" smtClean="0"/>
              <a:t>мотивацию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 </a:t>
            </a:r>
            <a:r>
              <a:rPr lang="ru-RU" dirty="0" smtClean="0"/>
              <a:t>и способности к духовно-нравственному развитию. Несколько примеров </a:t>
            </a: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мероприятий</a:t>
            </a:r>
            <a:r>
              <a:rPr lang="ru-RU" dirty="0" smtClean="0"/>
              <a:t>, обеспечивающих укрепление института семьи представлены на слайде</a:t>
            </a:r>
            <a:endParaRPr lang="ru-RU" dirty="0" smtClean="0">
              <a:latin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Мероприятия, направленные на поддержку семьи в Архангельской области, реализуются министерством при активном участии региональных общественных организаций. Архангельское региональное отделение Общероссийской общественной организации «Национальная родительская ассоциация социальной поддержки семьи и защиты семейных ценностей», региональное отделение общероссийской общественной организации «Союз женщин России», региональное общественное движение «Совет отцов Архангельской области», региональная общественная организация родителей детей с инвалидностью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Благодея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региональная общественная благотворительная организация «Общество помощи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аутичным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детям «Ангел», Архангельская региональная общественная организация «Приемная семья»,  региональная общественная организация многодетных семей Архангельской области «Семь Я» являются партнерами в проведении социально значимых мероприятий, реализации инновационных социальных проектов в сфере поддержке семьи и детей, находящихся в трудной жизненной ситуации.</a:t>
            </a:r>
          </a:p>
          <a:p>
            <a:pPr algn="l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отметить тесное взаимодействие нашего региона с Фондом поддержки детей, находящихся в трудной жизненной ситуации. В 2016 году </a:t>
            </a:r>
            <a:r>
              <a:rPr lang="ru-RU" sz="1200" b="0" dirty="0" smtClean="0">
                <a:solidFill>
                  <a:srgbClr val="7030A0"/>
                </a:solidFill>
                <a:ea typeface="Times New Roman" pitchFamily="18" charset="0"/>
                <a:cs typeface="Arial" charset="0"/>
              </a:rPr>
              <a:t>Комплекс мер по развитию эффективных практик социального</a:t>
            </a:r>
            <a:r>
              <a:rPr lang="ru-RU" sz="1200" b="0" baseline="0" dirty="0" smtClean="0">
                <a:solidFill>
                  <a:srgbClr val="7030A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1200" b="0" dirty="0" smtClean="0">
                <a:solidFill>
                  <a:srgbClr val="7030A0"/>
                </a:solidFill>
                <a:ea typeface="Times New Roman" pitchFamily="18" charset="0"/>
                <a:cs typeface="Arial" charset="0"/>
              </a:rPr>
              <a:t>сопровождения семей с детьми, нуждающихся в социальной помощи, на территории Архангельской области получил </a:t>
            </a:r>
            <a:r>
              <a:rPr lang="ru-RU" sz="1200" b="0" dirty="0" err="1" smtClean="0">
                <a:solidFill>
                  <a:srgbClr val="7030A0"/>
                </a:solidFill>
                <a:ea typeface="Times New Roman" pitchFamily="18" charset="0"/>
                <a:cs typeface="Arial" charset="0"/>
              </a:rPr>
              <a:t>софинансирование</a:t>
            </a:r>
            <a:r>
              <a:rPr lang="ru-RU" sz="1200" b="0" dirty="0" smtClean="0">
                <a:solidFill>
                  <a:srgbClr val="7030A0"/>
                </a:solidFill>
                <a:ea typeface="Times New Roman" pitchFamily="18" charset="0"/>
                <a:cs typeface="Arial" charset="0"/>
              </a:rPr>
              <a:t> в размере более 10 млн. рублей.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2015 года при финансовой поддержке Фонда в области реализуется инновационная социальная программа «Право быть равным», направленная на организацию системной помощи,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абилитации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реабилитации детей-инвалидов и детей раннего возраста с ограниченными возможностями здоровья.</a:t>
            </a:r>
            <a:endParaRPr lang="ru-RU" sz="1200" b="0" dirty="0" smtClean="0">
              <a:solidFill>
                <a:srgbClr val="7030A0"/>
              </a:solidFill>
              <a:ea typeface="Times New Roman" pitchFamily="18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0E5FA-E53F-4615-99DB-73D2F4D4927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Вопросы выявления, учета и организации индивидуальной профилактической работы в отношении несовершеннолетних и (или) семей, находящихся в социально опасном положении, ведения и использования единого областного банка данных регламентированы постановлением Правительства Архангельской области от 07.12.2010 N 373-пп.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На слайде представлена динамика количества семей и несовершеннолетних, находящихся в социально-опасном положении и группе социального риска, работа с которыми осуществляется в соответствии с постановлением 373-пп. Диаграмма показывает постоянный</a:t>
            </a:r>
            <a:r>
              <a:rPr lang="ru-RU" baseline="0" dirty="0" smtClean="0"/>
              <a:t> рост количества как семей и детей, находящихся в социально опасном положении, так и семей социального риска. Рост количества семей, в отношении которых проводится индивидуальная профилактическая работа </a:t>
            </a:r>
            <a:endParaRPr lang="ru-RU" dirty="0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1E4C2C-93C0-4D14-AA14-A25278B25E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На слайде представлены статистические сведения об информации поступающей в государственные организации социального обслуживания семьи и детей Архангельской области, а также источники информации, поступившей за 9 месяцев 2016 года. Необходимо отметить постоянный рост количества сообщений о семейном неблагополучии. При этом структура взаимодействия (откуда поступает информация) в части информирования о выявленном семейном неблагополучии остается стабильной. Причины постановки на учет представлены на слайде: необходимо отметить, что самой частой причиной является отсутствие контроля со стороны родителей за воспитанием и обучением детей;</a:t>
            </a:r>
            <a:r>
              <a:rPr lang="ru-RU" baseline="0" dirty="0" smtClean="0"/>
              <a:t> на втором месте – наличие факторов, отрицательно влияющих на воспитание детей; в 18 процентах случаев – неисполнение родителями своих обязанностей; в 6 процентах случаев – жестокое обращение с детьми</a:t>
            </a: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009420-EABB-45D7-88C6-93BFA0E4BC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Архангельской области сформирована сеть учреждений социального обслуживания семьи и детей, осуществляющих деятельность по защите детей, находящихся в социально опасном положении, в которую включены 24 учреждения (9 социально-реабилитационных центров для несовершеннолетних, нуждающихся в социальной реабилитации; 2 центра социальной помощи семье и детям; 13 отделений профилактики детской безнадзорности и семейного неблагополучия в комплексных центрах социального обслуживания). В данных учреждениях предусмотрено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213 мест в отделениях круглосуточного пребывания, а также 130 мест в отделениях дневного пребывания. Необходимо отметить, что отделения дневного пребывания как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стационарозамещающая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форма обслуживают большее количество несовершеннолетних в связи с использованием таких отделений в качестве лагерей с дневным пребыванием в </a:t>
            </a:r>
            <a:r>
              <a:rPr lang="ru-RU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каникулярный период.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9ADEF1-A19F-467F-9F92-C2AFC5883E8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государственных учреждениях функции по профилактике детской безнадзорности осуществляют 108 специалистов, в том числе 19 педагогов-психологов. В связи с увеличением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количества семей, состоящих на учете в государственных организациях социального обслуживания, растет нагрузка на каждого специалиста. В 13 муниципальных образованиях нагрузка превышает 20 семей на одного специалиста. При этом необходимо учитывать территориальную удаленность многих сельских поселений от районных центров. Трудности в работе влекут за собой высокий уровень текучести кадров. Специалисты уходят в смежные сферы, например, образовательные организации, органы опеки и попечительства. Одной из причин ухода специалисты считают низкую заработную плату. Вновь и вновь возникает необходимость обучать новых специалистов, повышать их квалификацию.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0E5FA-E53F-4615-99DB-73D2F4D4927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Федеральный закон от 28 декабря 2013 года № 442-ФЗ «Об основах социального обслуживания граждан в Российской Федерации», регламентируя предоставление социальных услуг, при этом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регулирует деятельность по профилактике безнадзорности и правонарушений несовершеннолетних. В целях регулирования отношений, возникающих в связи с деятельностью по профилактике безнадзорности и правонарушений несовершеннолетних, на территории Архангельской области применяются нормы Федерального закона от 24 июня 1999 года № 120-ФЗ «Об основах системы профилактики безнадзорности и правонарушений несовершеннолетних».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Социальные услуги предоставляются несовершеннолетним, находящимся на территории Архангельской области, в соответствии с областным законом от 24 октября 2014 года № 190-11-ОЗ «О реализации государственных полномочий Архангельской области в сфере социального обслуживания граждан». В соответствии со статьей 22 Федерального закона № 442-ФЗ  при необходимости гражданам, в том числе родителям, опекунам, попечителям, иным законным представителям несовершеннолетних детей, оказывается содействие в предоставлении медицинской, психологической, педагогической, юридической, социальной помощи, не относящейся  к социальным услугам  (социальное сопровождение). Государственные учреждения предоставляют социальные услуги несовершеннолетним, находящимся в социально опасном положении или иной трудной жизненной ситуации, включая социально-бытовые, социально-медицинские, социально-психологические, социально-педагогические и социально-правовые услуги, а также мероприятия по социальной адаптации и реабилитации детей в условиях круглосуточного и дневного стационара, а также на дому.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0E5FA-E53F-4615-99DB-73D2F4D4927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Ежегодно курс реабилитации в условиях круглосуточного стационара проходят более 500 детей (в 2014 году – 705 детей, в 2015 году – 497 детей, за 9 месяцев 2016 года – 576 детей), в условиях отделений дневного пребывания – более 3000 детей (в 2013 году – 4336 детей, в 2014 году – 4237 детей, в 2015 году – 3105 детей). Основная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задача учреждений круглосуточного стационарного обслуживания – обеспечить ребенку курс социальной реабилитации и приложить все усилия для возвращения ребенка в семью. Статистическая информация о формах жизнеустройства детей представлена </a:t>
            </a:r>
            <a:r>
              <a:rPr lang="ru-RU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слайде.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0E5FA-E53F-4615-99DB-73D2F4D4927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Мероприятия, направленные на развитие системы профилактики безнадзорности и правонарушений несовершеннолетних в Архангельской области, реализуются в рамках подпрограммы № 5 «Семья и дети Архангельской области» государственной программы Архангельской области «Социальная поддержка граждан в Архангельской области (2013 – 2018 годы)», утвержденной постановлением Правительства Архангельской области от 12 октября 2012 года № 464-пп. Общий объем финансирования подпрограммы № 5 в 2016 году составил 22 466,2 тыс. рублей (в 2014 году – 11 327,0 тыс. рублей, в 2015 году –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4 149,0 тыс. рублей). В рамках подпрограммы № 5 реализуются мероприятия, направленные на профилактику суицидов, преступности несовершеннолетних, преступлений против детей,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краткую информацию о которых вы видите на следующем слайде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0E5FA-E53F-4615-99DB-73D2F4D4927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рамках деятельности государственные учреждения реализуют современные технологии и методики. Кроме представленных на слайде, хочется сказать еще о нескольких из них: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проведеан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вторая областная выставка-форум  "Вместе ради детей", в которой приняли участие 120 человек; продолжена деятельность служб социализации несовершеннолетних, вступивших в конфликт с законом, в 5 организациях социального обслуживания семьи и детей Архангельской области; продолжено развитие служб примирения в 6 организациях социального обслуживания семьи и детей Архангельской области;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организациями социального обслуживания семьи и детей Архангельской области выявлены и поставлены на учет 592 семьи, находящиеся в социально опасном положении, в которых воспитывается 1053 ребенка; продолжена работа служб детского телефона доверия с единым федеральным номером 88002000122; в мероприятиях, реализуемых  в клубах многодетных семей в 5 организациях социального обслуживания семьи и детей Архангельской области, приняли участие 168 семей; проведен четвертый областной конкурс «Лучшая семья Архангельской области», в котором приняли участие 27 семей Архангельской области; в рамках реализации проекта «Реклама счастья» 4 макета наружной рекламы, пропагандирующей семейные ценности, размещены в 3 муниципальных районах Архангельской области и 4 городских округах г. Архангельска.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0E5FA-E53F-4615-99DB-73D2F4D4927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4BF7-82DB-46C6-BF08-83308CA5AC51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2706-4CD6-4307-8E98-6DC08D654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5F73-377E-4132-9742-44BF9ADA8D75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0FEE-59EF-4C6D-A2C8-ED33789BF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2DF6-A930-4743-8E90-67D4309210BF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39324-9425-42B3-B7EF-7D121E2CA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44DE-A780-49E8-A64A-5D0EF9212783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A75B-9A46-457A-9659-D74757CAB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817B5-41BE-4514-8135-949893155398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8E21-9C4B-4F34-A630-57B838864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16F0-69E5-4070-9FEE-E6C08E028AB7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DAB5-F928-471D-A54B-4A6A26845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47190-8B80-4A3C-9A7D-63797A11E102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B258-080D-419D-B946-8BEA272E0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78A7-5999-4AE9-AE0C-B3A97E9AEA1C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C9D48-9E38-4189-A740-2B7AF2D82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84DA-EBB8-440B-81D2-9342606B342E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81C7C-2366-4EAA-8333-57C6E8125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4024-849C-4EB2-98FB-8B602CA5F7A1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715B1-24A7-4759-A29B-F7E877C81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CA136-7B62-4120-8B04-C659336D7617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061A3-91CC-44F0-8A97-BE613D6EE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AE6A0"/>
            </a:gs>
            <a:gs pos="50000">
              <a:srgbClr val="EDF4C8"/>
            </a:gs>
            <a:gs pos="100000">
              <a:schemeClr val="tx1">
                <a:lumMod val="95000"/>
                <a:alpha val="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3AD66B-8C29-48AD-BE5B-7BCD0514B463}" type="datetimeFigureOut">
              <a:rPr lang="ru-RU"/>
              <a:pPr>
                <a:defRPr/>
              </a:pPr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97BCD8-0E21-4D3A-84F6-5CCC2DBDA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8.xls"/><Relationship Id="rId4" Type="http://schemas.openxmlformats.org/officeDocument/2006/relationships/oleObject" Target="../embeddings/_____Microsoft_Office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______Microsoft_Office_PowerPoint3.sl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______Microsoft_Office_PowerPoint4.sld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images.yandex.ru/yandsearch?text=%D0%90%D1%80%D1%85%D0%B0%D0%BD%D0%B3%D0%B5%D0%BB%D1%8C%D1%81%D0%BA%D0%B0%D1%8F%20%D0%BE%D0%B1%D0%BB%D0%B0%D1%81%D1%82%D1%8C%20%D0%B2%D1%80%D1%83%D1%87%D0%B5%D0%BD%D0%B8%D0%B5%20%D1%81%D0%BF%D0%B5%D1%86%D0%B8%D0%B0%D0%BB%D1%8C%D0%BD%D0%BE%D0%B3%D0%BE%20%D0%B4%D0%B8%D0%BF%D0%BB%D0%BE%D0%BC%D0%B0%20%22%D0%9F%D1%80%D0%B8%D0%B7%D0%BD%D0%B0%D1%82%D0%B5%D0%BB%D1%8C%D0%BD%D0%BE%D1%81%D1%82%D1%8C%22%20%D1%84%D0%BE%D1%82%D0%BE&amp;img_url=http://www.arhzan.ru/MediaFiles/DownFile.ashx?fileId=54032b07-e7c3-4776-badf-59c0c2af5982&amp;pos=29&amp;uinfo=sw-1235-sh-981-fw-0-fh-598-pd-1&amp;rpt=simage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4.xls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6.xls"/><Relationship Id="rId4" Type="http://schemas.openxmlformats.org/officeDocument/2006/relationships/oleObject" Target="../embeddings/_____Microsoft_Office_Excel_97-2003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989138"/>
            <a:ext cx="7851775" cy="1828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 ходе исполнения закона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Архангельской области от 19.10.2006 № 251-внеоч.-ОЗ 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«О профилактике безнадзорности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 правонарушений несовершеннолетних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Архангельской области»</a:t>
            </a:r>
            <a:endParaRPr lang="ru-RU" sz="28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077072"/>
            <a:ext cx="4686672" cy="12763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2303E"/>
                </a:solidFill>
                <a:latin typeface="Arial" charset="0"/>
                <a:cs typeface="Arial" charset="0"/>
              </a:rPr>
              <a:t>Заместитель начальника управления -  начальник отдела семейной политики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2303E"/>
                </a:solidFill>
                <a:latin typeface="Arial" charset="0"/>
                <a:cs typeface="Arial" charset="0"/>
              </a:rPr>
              <a:t>управления социального развития министерства труда, занятости и социального развития Архангельской области</a:t>
            </a: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rgbClr val="02303E"/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2303E"/>
                </a:solidFill>
                <a:latin typeface="Arial" charset="0"/>
                <a:cs typeface="Arial" charset="0"/>
              </a:rPr>
              <a:t>Елена Владимировна Колпакова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4888" y="115888"/>
            <a:ext cx="2879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ТРУДА, ЗАНЯТОСТИ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 СОЦИАЛЬНОГО РАЗВИТИЯ </a:t>
            </a:r>
            <a:br>
              <a:rPr lang="ru-RU" sz="8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8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АРХАНГЕЛЬСКОЙ ОБЛАСТИ</a:t>
            </a:r>
          </a:p>
        </p:txBody>
      </p:sp>
      <p:pic>
        <p:nvPicPr>
          <p:cNvPr id="15364" name="Picture 3" descr="http://www.arhzan.ru/App_Themes/Rostrud_Arhangelsk/images/gerb_re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492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979613" y="6165850"/>
            <a:ext cx="5472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9613" y="6308725"/>
            <a:ext cx="52562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27 октября 2016 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0" y="1889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3366"/>
                </a:solidFill>
                <a:latin typeface="Calibri" pitchFamily="34" charset="0"/>
              </a:rPr>
              <a:t>Технологии работы по профилактике безнадзорности несовершеннолетних</a:t>
            </a:r>
          </a:p>
          <a:p>
            <a:pPr algn="ctr"/>
            <a:r>
              <a:rPr lang="ru-RU" sz="1600" b="1">
                <a:solidFill>
                  <a:srgbClr val="003366"/>
                </a:solidFill>
                <a:latin typeface="Calibri" pitchFamily="34" charset="0"/>
              </a:rPr>
              <a:t>и семейного неблагополучия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764704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288" y="5589588"/>
            <a:ext cx="8497887" cy="1138237"/>
          </a:xfrm>
          <a:prstGeom prst="roundRect">
            <a:avLst>
              <a:gd name="adj" fmla="val 10000"/>
            </a:avLst>
          </a:prstGeom>
          <a:solidFill>
            <a:srgbClr val="B2DE8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кругленный прямоугольник 4"/>
          <p:cNvSpPr/>
          <p:nvPr/>
        </p:nvSpPr>
        <p:spPr>
          <a:xfrm>
            <a:off x="2195513" y="5589588"/>
            <a:ext cx="6683375" cy="11382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700" dirty="0">
                <a:solidFill>
                  <a:srgbClr val="003366"/>
                </a:solidFill>
                <a:latin typeface="+mj-lt"/>
              </a:rPr>
              <a:t>Продолжена реализация проекта«Крепкая семья. Оказание помощи семье в воспитании детей в Архангельской области</a:t>
            </a:r>
            <a:r>
              <a:rPr lang="ru-RU" sz="1700" dirty="0" smtClean="0">
                <a:solidFill>
                  <a:srgbClr val="003366"/>
                </a:solidFill>
                <a:latin typeface="+mj-lt"/>
              </a:rPr>
              <a:t>». </a:t>
            </a:r>
            <a:r>
              <a:rPr lang="ru-RU" sz="1600" dirty="0" smtClean="0">
                <a:solidFill>
                  <a:srgbClr val="002060"/>
                </a:solidFill>
              </a:rPr>
              <a:t>Педагогическую компетенцию повысили 675 родителей</a:t>
            </a:r>
          </a:p>
          <a:p>
            <a:pPr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7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188" y="5661025"/>
            <a:ext cx="1385887" cy="911225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"/>
          <p:cNvSpPr txBox="1">
            <a:spLocks noChangeArrowheads="1"/>
          </p:cNvSpPr>
          <p:nvPr/>
        </p:nvSpPr>
        <p:spPr bwMode="auto">
          <a:xfrm>
            <a:off x="611188" y="2349500"/>
            <a:ext cx="78486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250825" y="1412875"/>
            <a:ext cx="8713788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467544" y="260648"/>
            <a:ext cx="8229600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изменения численности оздоровленных детей за летний период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2012 - 2016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годах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457200" y="1700213"/>
            <a:ext cx="8229600" cy="507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80000"/>
              </a:lnSpc>
              <a:spcBef>
                <a:spcPts val="350"/>
              </a:spcBef>
              <a:buSzPct val="75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300" b="1">
                <a:solidFill>
                  <a:srgbClr val="00007D"/>
                </a:solidFill>
                <a:latin typeface="Times New Roman" pitchFamily="18" charset="0"/>
              </a:rPr>
              <a:t>		</a:t>
            </a:r>
          </a:p>
          <a:p>
            <a:pPr marL="342900" indent="-341313">
              <a:lnSpc>
                <a:spcPct val="80000"/>
              </a:lnSpc>
              <a:spcBef>
                <a:spcPts val="325"/>
              </a:spcBef>
              <a:buSzPct val="75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1300" b="1">
              <a:solidFill>
                <a:srgbClr val="00007D"/>
              </a:solidFill>
              <a:latin typeface="Times New Roman" pitchFamily="18" charset="0"/>
            </a:endParaRPr>
          </a:p>
        </p:txBody>
      </p:sp>
      <p:graphicFrame>
        <p:nvGraphicFramePr>
          <p:cNvPr id="3074" name="Диаграмма 26"/>
          <p:cNvGraphicFramePr>
            <a:graphicFrameLocks/>
          </p:cNvGraphicFramePr>
          <p:nvPr/>
        </p:nvGraphicFramePr>
        <p:xfrm>
          <a:off x="4376738" y="5754688"/>
          <a:ext cx="4457700" cy="749300"/>
        </p:xfrm>
        <a:graphic>
          <a:graphicData uri="http://schemas.openxmlformats.org/presentationml/2006/ole">
            <p:oleObj spid="_x0000_s48130" r:id="rId4" imgW="4456562" imgH="749873" progId="Excel.Sheet.8">
              <p:embed/>
            </p:oleObj>
          </a:graphicData>
        </a:graphic>
      </p:graphicFrame>
      <p:graphicFrame>
        <p:nvGraphicFramePr>
          <p:cNvPr id="48132" name="Диаграмма 21"/>
          <p:cNvGraphicFramePr>
            <a:graphicFrameLocks/>
          </p:cNvGraphicFramePr>
          <p:nvPr/>
        </p:nvGraphicFramePr>
        <p:xfrm>
          <a:off x="395536" y="1700809"/>
          <a:ext cx="8330952" cy="3882430"/>
        </p:xfrm>
        <a:graphic>
          <a:graphicData uri="http://schemas.openxmlformats.org/presentationml/2006/ole">
            <p:oleObj spid="_x0000_s48132" r:id="rId5" imgW="8382727" imgH="3359187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68313" y="333375"/>
          <a:ext cx="8280400" cy="6119813"/>
        </p:xfrm>
        <a:graphic>
          <a:graphicData uri="http://schemas.openxmlformats.org/presentationml/2006/ole">
            <p:oleObj spid="_x0000_s55298" name="Слайд" r:id="rId4" imgW="4251990" imgH="318805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467544" y="332656"/>
          <a:ext cx="8352606" cy="6264696"/>
        </p:xfrm>
        <a:graphic>
          <a:graphicData uri="http://schemas.openxmlformats.org/presentationml/2006/ole">
            <p:oleObj spid="_x0000_s56322" name="Слайд" r:id="rId4" imgW="4236548" imgH="3176194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24300" y="115888"/>
            <a:ext cx="5111750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600" i="1">
                <a:solidFill>
                  <a:srgbClr val="480670"/>
                </a:solidFill>
                <a:cs typeface="Arial" charset="0"/>
              </a:rPr>
              <a:t>Укрепление института семьи, </a:t>
            </a:r>
            <a:br>
              <a:rPr lang="ru-RU" sz="1600" i="1">
                <a:solidFill>
                  <a:srgbClr val="480670"/>
                </a:solidFill>
                <a:cs typeface="Arial" charset="0"/>
              </a:rPr>
            </a:br>
            <a:r>
              <a:rPr lang="ru-RU" sz="1600" i="1">
                <a:solidFill>
                  <a:srgbClr val="480670"/>
                </a:solidFill>
                <a:cs typeface="Arial" charset="0"/>
              </a:rPr>
              <a:t>духовно-нравственных  традиций семейных отношений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95288" y="260350"/>
            <a:ext cx="2808287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B0F0"/>
                </a:solidFill>
                <a:cs typeface="Arial" charset="0"/>
              </a:rPr>
              <a:t>День семьи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B0F0"/>
                </a:solidFill>
                <a:cs typeface="Arial" charset="0"/>
              </a:rPr>
              <a:t>специальный диплом «Признательность»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372225" y="1341438"/>
            <a:ext cx="2663825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E6147A"/>
                </a:solidFill>
                <a:cs typeface="Arial" charset="0"/>
              </a:rPr>
              <a:t>День матери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E6147A"/>
                </a:solidFill>
                <a:cs typeface="Arial" charset="0"/>
              </a:rPr>
              <a:t>знак отличия </a:t>
            </a:r>
            <a:br>
              <a:rPr lang="ru-RU" sz="1400">
                <a:solidFill>
                  <a:srgbClr val="E6147A"/>
                </a:solidFill>
                <a:cs typeface="Arial" charset="0"/>
              </a:rPr>
            </a:br>
            <a:r>
              <a:rPr lang="ru-RU" sz="1400">
                <a:solidFill>
                  <a:srgbClr val="E6147A"/>
                </a:solidFill>
                <a:cs typeface="Arial" charset="0"/>
              </a:rPr>
              <a:t>«Материнская слава»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492500" y="1196975"/>
            <a:ext cx="2951163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E6147A"/>
                </a:solidFill>
                <a:cs typeface="Arial" charset="0"/>
              </a:rPr>
              <a:t>День семьи, любви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E6147A"/>
                </a:solidFill>
                <a:cs typeface="Arial" charset="0"/>
              </a:rPr>
              <a:t>и верности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E6147A"/>
                </a:solidFill>
                <a:cs typeface="Arial" charset="0"/>
              </a:rPr>
              <a:t>медаль «За любовь </a:t>
            </a:r>
            <a:br>
              <a:rPr lang="ru-RU" sz="1400">
                <a:solidFill>
                  <a:srgbClr val="E6147A"/>
                </a:solidFill>
                <a:cs typeface="Arial" charset="0"/>
              </a:rPr>
            </a:br>
            <a:r>
              <a:rPr lang="ru-RU" sz="1400">
                <a:solidFill>
                  <a:srgbClr val="E6147A"/>
                </a:solidFill>
                <a:cs typeface="Arial" charset="0"/>
              </a:rPr>
              <a:t>и верность»</a:t>
            </a:r>
          </a:p>
        </p:txBody>
      </p:sp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3" cstate="print"/>
          <a:srcRect t="11711" b="25787"/>
          <a:stretch>
            <a:fillRect/>
          </a:stretch>
        </p:blipFill>
        <p:spPr bwMode="auto">
          <a:xfrm>
            <a:off x="6659563" y="2276475"/>
            <a:ext cx="22796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0" name="Picture 1" descr="G:\TEMP\CHILDREN\RU\iCAPE0M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349500"/>
            <a:ext cx="27368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5" descr="http://im5-tub-ru.yandex.net/i?id=107842159-08-73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1268413"/>
            <a:ext cx="3024188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Прямоугольник 15"/>
          <p:cNvSpPr>
            <a:spLocks noChangeArrowheads="1"/>
          </p:cNvSpPr>
          <p:nvPr/>
        </p:nvSpPr>
        <p:spPr bwMode="auto">
          <a:xfrm>
            <a:off x="3635375" y="4149725"/>
            <a:ext cx="27368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E6147A"/>
                </a:solidFill>
                <a:cs typeface="Arial" charset="0"/>
              </a:rPr>
              <a:t>Региональный форум для родителей «Счастье </a:t>
            </a:r>
            <a:br>
              <a:rPr lang="ru-RU" sz="1400">
                <a:solidFill>
                  <a:srgbClr val="E6147A"/>
                </a:solidFill>
                <a:cs typeface="Arial" charset="0"/>
              </a:rPr>
            </a:br>
            <a:r>
              <a:rPr lang="ru-RU" sz="1400">
                <a:solidFill>
                  <a:srgbClr val="E6147A"/>
                </a:solidFill>
                <a:cs typeface="Arial" charset="0"/>
              </a:rPr>
              <a:t>быть вместе»</a:t>
            </a:r>
          </a:p>
        </p:txBody>
      </p:sp>
      <p:sp>
        <p:nvSpPr>
          <p:cNvPr id="31753" name="Прямоугольник 16"/>
          <p:cNvSpPr>
            <a:spLocks noChangeArrowheads="1"/>
          </p:cNvSpPr>
          <p:nvPr/>
        </p:nvSpPr>
        <p:spPr bwMode="auto">
          <a:xfrm>
            <a:off x="6659563" y="4005263"/>
            <a:ext cx="22685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E6147A"/>
                </a:solidFill>
                <a:cs typeface="Arial" charset="0"/>
              </a:rPr>
              <a:t>Областной конкурс «Лучшая семья Архангельской области»</a:t>
            </a:r>
          </a:p>
        </p:txBody>
      </p:sp>
      <p:sp>
        <p:nvSpPr>
          <p:cNvPr id="31754" name="Прямоугольник 17"/>
          <p:cNvSpPr>
            <a:spLocks noChangeArrowheads="1"/>
          </p:cNvSpPr>
          <p:nvPr/>
        </p:nvSpPr>
        <p:spPr bwMode="auto">
          <a:xfrm>
            <a:off x="250825" y="3429000"/>
            <a:ext cx="31686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E6147A"/>
                </a:solidFill>
                <a:cs typeface="Arial" charset="0"/>
              </a:rPr>
              <a:t>Региональная выставка-форум </a:t>
            </a:r>
            <a:br>
              <a:rPr lang="ru-RU" sz="1400" dirty="0">
                <a:solidFill>
                  <a:srgbClr val="E6147A"/>
                </a:solidFill>
                <a:cs typeface="Arial" charset="0"/>
              </a:rPr>
            </a:br>
            <a:r>
              <a:rPr lang="ru-RU" sz="1400" dirty="0">
                <a:solidFill>
                  <a:srgbClr val="E6147A"/>
                </a:solidFill>
                <a:cs typeface="Arial" charset="0"/>
              </a:rPr>
              <a:t>по продвижению лучших социальных практик, направленных на оказание помощи семье </a:t>
            </a:r>
          </a:p>
          <a:p>
            <a:r>
              <a:rPr lang="ru-RU" sz="1400" dirty="0">
                <a:solidFill>
                  <a:srgbClr val="E6147A"/>
                </a:solidFill>
                <a:cs typeface="Arial" charset="0"/>
              </a:rPr>
              <a:t>и детям, «Вместе – ради детей!»</a:t>
            </a:r>
          </a:p>
        </p:txBody>
      </p:sp>
      <p:pic>
        <p:nvPicPr>
          <p:cNvPr id="31755" name="Picture 2" descr="G:\TEMP\CHILDREN\Елена Тихомирова\МЕРОПРИЯТИЯ\Форум для родителей\ФОТО для презентации\КАШИН\DSCN50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5013325"/>
            <a:ext cx="23336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2" descr="http://cdn.dvinanews.ru/hvb53kga/ddo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4868863"/>
            <a:ext cx="31686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6" descr="http://kotlas-info.ru/sites/default/files/styles/photo-for-news-crop-mini2/public/02_1.jpg?itok=TsAVNcD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3663" y="5013325"/>
            <a:ext cx="2520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G:\TEMP\1Колпакова Е.В\НРА\Эмблемы\nra234x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25273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76600" y="404813"/>
            <a:ext cx="5724525" cy="7921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sz="1400" b="1" dirty="0" err="1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проектах</a:t>
            </a: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 рамках деятельности Национальной родительской ассоциации приняли участие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более 100 семей с детьми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851275" y="1582738"/>
            <a:ext cx="50419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ea typeface="Times New Roman" pitchFamily="18" charset="0"/>
                <a:cs typeface="Arial" charset="0"/>
              </a:rPr>
              <a:t>Комплекс мер по развитию эффективных практик социального сопровождения семей с детьми, нуждающихся в социальной помощи, на территории Архангельской области получил финансирование 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  <a:ea typeface="Times New Roman" pitchFamily="18" charset="0"/>
                <a:cs typeface="Arial" charset="0"/>
              </a:rPr>
              <a:t>в размере более 10 млн. рублей</a:t>
            </a:r>
            <a:endParaRPr lang="ru-RU" sz="1400" dirty="0">
              <a:solidFill>
                <a:srgbClr val="7030A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4067175" y="3206750"/>
            <a:ext cx="45370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cs typeface="Arial" charset="0"/>
              </a:rPr>
              <a:t>В рамках реализации программы Совета Баренц – </a:t>
            </a:r>
            <a:r>
              <a:rPr lang="ru-RU" sz="1400" b="1" dirty="0" err="1">
                <a:solidFill>
                  <a:srgbClr val="7030A0"/>
                </a:solidFill>
                <a:cs typeface="Arial" charset="0"/>
              </a:rPr>
              <a:t>Евроарктического</a:t>
            </a:r>
            <a:r>
              <a:rPr lang="ru-RU" sz="1400" b="1" dirty="0">
                <a:solidFill>
                  <a:srgbClr val="7030A0"/>
                </a:solidFill>
                <a:cs typeface="Arial" charset="0"/>
              </a:rPr>
              <a:t> региона  «Дети и молодежь групп риска» </a:t>
            </a:r>
            <a:r>
              <a:rPr lang="ru-RU" sz="1400" b="1" dirty="0">
                <a:solidFill>
                  <a:srgbClr val="7030A0"/>
                </a:solidFill>
                <a:ea typeface="Times New Roman" pitchFamily="18" charset="0"/>
                <a:cs typeface="Arial" charset="0"/>
              </a:rPr>
              <a:t>проведено  622 занятия, поддержку получили: 533 семьи, 848 несовершеннолетних</a:t>
            </a:r>
            <a:endParaRPr lang="ru-RU" sz="1400" b="1" dirty="0">
              <a:solidFill>
                <a:srgbClr val="7030A0"/>
              </a:solidFill>
              <a:cs typeface="Arial" charset="0"/>
            </a:endParaRPr>
          </a:p>
          <a:p>
            <a:pPr eaLnBrk="0" hangingPunct="0"/>
            <a:endParaRPr lang="ru-RU" sz="1400" b="1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36869" name="Прямоугольник 5"/>
          <p:cNvSpPr>
            <a:spLocks noChangeArrowheads="1"/>
          </p:cNvSpPr>
          <p:nvPr/>
        </p:nvSpPr>
        <p:spPr bwMode="auto">
          <a:xfrm>
            <a:off x="3995738" y="4797425"/>
            <a:ext cx="4679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cs typeface="Arial" charset="0"/>
              </a:rPr>
              <a:t>Привлечено более 9 млн. рублей внебюджетных средств, 6042 семей и 10986 детей в трудной жизненной ситуации и с ограниченными возможностями здоровья получили помощь </a:t>
            </a:r>
          </a:p>
        </p:txBody>
      </p:sp>
      <p:pic>
        <p:nvPicPr>
          <p:cNvPr id="36870" name="Picture 9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628775"/>
            <a:ext cx="11112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357563"/>
            <a:ext cx="3546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Рисунок 8" descr="G:\TEMP\1Колпакова Е.В\КОНФЕРЕНЦИИ\2013\Конференция со Спасем детей\Логотип Спасем Дете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868863"/>
            <a:ext cx="33464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Задачи на 2017 год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8229600" cy="492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сформировать региональную программу, направленную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на реабилитацию детей, находящихся в конфликте с законом (совершивших правонарушения и преступления), профилактику безнадзорности и беспризорности детей, преступности несовершеннолетних, для участия в конкурсном отборе Фонда поддержки детей, находящихся в трудной жизненной ситуации, в 2017 году;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рассмотреть вопрос о создании ресурсного центра помощи детям, пострадавшим от преступлений, на базе государственного бюджетного комплексного учреждения Архангельской области общего типа «Архангельский центр социальной помощи семье и детям»;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рассмотреть вопрос о привлечении негосударственных некоммерческих организаций к предоставлению социальных услуг семьям с детьми;</a:t>
            </a: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проработать вопрос по увеличению количества лагерей с дневным пребыванием на базе государственных организаций социального обслуживания семьи и детей Архангельской области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468313" y="1557338"/>
            <a:ext cx="79914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>
                <a:cs typeface="Arial" charset="0"/>
              </a:rPr>
              <a:t> организация выявления и учета несовершеннолетних, нуждающихся  в помощи государства в связи с безнадзорностью или беспризорностью, а также семей, находящихся в социально опасном положении;</a:t>
            </a:r>
          </a:p>
          <a:p>
            <a:endParaRPr lang="ru-RU">
              <a:cs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>
                <a:cs typeface="Arial" charset="0"/>
              </a:rPr>
              <a:t> осуществление мер по профилактике безнадзорности несовершеннолетних и организация индивидуальной профилактической работы в отношении безнадзорных и беспризорных несовершеннолетних, их родителей или иных законных представителей, не исполняющих своих обязанностей по воспитанию, содержанию несовершеннолетних и (или) отрицательно влияющих на их поведение либо жестоко обращающихся с ними;</a:t>
            </a:r>
          </a:p>
          <a:p>
            <a:endParaRPr lang="ru-RU">
              <a:cs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>
                <a:cs typeface="Arial" charset="0"/>
              </a:rPr>
              <a:t> организация внедрения в деятельность учреждений и служб, предоставляющих социальные услуги несовершеннолетним и их семьям, современных методик и технологий социальной реабилитации;</a:t>
            </a:r>
          </a:p>
          <a:p>
            <a:r>
              <a:rPr lang="ru-RU">
                <a:cs typeface="Arial" charset="0"/>
              </a:rPr>
              <a:t>осуществление полномочий уполномоченного исполнительного органа государственной власти Архангельской области в сфере организации отдыха, оздоровления и занятости детей</a:t>
            </a:r>
          </a:p>
        </p:txBody>
      </p:sp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468313" y="404813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cs typeface="Arial" charset="0"/>
              </a:rPr>
              <a:t>Положение о министерстве труда, занятости и социального развития Архангельской области, утвержденное постановлением Правительства Архангельской области от 27.03.2012 N 117-пп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Постановление Правительства Архангельской области от 07.12.2010 N 373-пп «Об утверждении Положения о формировании, ведении и использовании единого областного банка данных </a:t>
            </a:r>
            <a:br>
              <a:rPr lang="ru-RU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 несовершеннолетних и (или) семьях, находящихся в социально опасном положении, </a:t>
            </a:r>
            <a:br>
              <a:rPr lang="ru-RU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и Порядка взаимодействия органов и учреждений системы профилактики безнадзорности </a:t>
            </a:r>
            <a:br>
              <a:rPr lang="ru-RU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и правонарушений несовершеннолетних по выявлению, учету и организации индивидуальной профилактической работы в отношении несовершеннолетних и (или) семей, находящихся </a:t>
            </a:r>
            <a:br>
              <a:rPr lang="ru-RU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 социально опасном положении, на территории Архангельской области»</a:t>
            </a:r>
          </a:p>
        </p:txBody>
      </p:sp>
      <p:graphicFrame>
        <p:nvGraphicFramePr>
          <p:cNvPr id="1026" name="Объект 1"/>
          <p:cNvGraphicFramePr>
            <a:graphicFrameLocks noGrp="1"/>
          </p:cNvGraphicFramePr>
          <p:nvPr>
            <p:ph idx="1"/>
          </p:nvPr>
        </p:nvGraphicFramePr>
        <p:xfrm>
          <a:off x="0" y="2813050"/>
          <a:ext cx="8964613" cy="2957513"/>
        </p:xfrm>
        <a:graphic>
          <a:graphicData uri="http://schemas.openxmlformats.org/presentationml/2006/ole">
            <p:oleObj spid="_x0000_s1026" name="Worksheet" r:id="rId4" imgW="7477010" imgH="246699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Содержимое 7"/>
          <p:cNvGraphicFramePr>
            <a:graphicFrameLocks noGrp="1"/>
          </p:cNvGraphicFramePr>
          <p:nvPr>
            <p:ph idx="1"/>
          </p:nvPr>
        </p:nvGraphicFramePr>
        <p:xfrm>
          <a:off x="107950" y="3789363"/>
          <a:ext cx="4679950" cy="2768600"/>
        </p:xfrm>
        <a:graphic>
          <a:graphicData uri="http://schemas.openxmlformats.org/presentationml/2006/ole">
            <p:oleObj spid="_x0000_s34817" r:id="rId4" imgW="4676037" imgH="2767824" progId="Excel.Sheet.8">
              <p:embed/>
            </p:oleObj>
          </a:graphicData>
        </a:graphic>
      </p:graphicFrame>
      <p:graphicFrame>
        <p:nvGraphicFramePr>
          <p:cNvPr id="34818" name="Диаграмма 6"/>
          <p:cNvGraphicFramePr>
            <a:graphicFrameLocks/>
          </p:cNvGraphicFramePr>
          <p:nvPr/>
        </p:nvGraphicFramePr>
        <p:xfrm>
          <a:off x="1476375" y="549275"/>
          <a:ext cx="5878513" cy="3384550"/>
        </p:xfrm>
        <a:graphic>
          <a:graphicData uri="http://schemas.openxmlformats.org/presentationml/2006/ole">
            <p:oleObj spid="_x0000_s34818" r:id="rId5" imgW="5883150" imgH="3383573" progId="Excel.Sheet.8">
              <p:embed/>
            </p:oleObj>
          </a:graphicData>
        </a:graphic>
      </p:graphicFrame>
      <p:graphicFrame>
        <p:nvGraphicFramePr>
          <p:cNvPr id="34819" name="Диаграмма 7"/>
          <p:cNvGraphicFramePr>
            <a:graphicFrameLocks/>
          </p:cNvGraphicFramePr>
          <p:nvPr/>
        </p:nvGraphicFramePr>
        <p:xfrm>
          <a:off x="4859338" y="3213100"/>
          <a:ext cx="3960812" cy="3644900"/>
        </p:xfrm>
        <a:graphic>
          <a:graphicData uri="http://schemas.openxmlformats.org/presentationml/2006/ole">
            <p:oleObj spid="_x0000_s34819" r:id="rId6" imgW="3962743" imgH="3645724" progId="Excel.Sheet.8">
              <p:embed/>
            </p:oleObj>
          </a:graphicData>
        </a:graphic>
      </p:graphicFrame>
      <p:sp>
        <p:nvSpPr>
          <p:cNvPr id="34820" name="Text Box 9"/>
          <p:cNvSpPr txBox="1">
            <a:spLocks noChangeArrowheads="1"/>
          </p:cNvSpPr>
          <p:nvPr/>
        </p:nvSpPr>
        <p:spPr bwMode="auto">
          <a:xfrm>
            <a:off x="1042988" y="115888"/>
            <a:ext cx="6480175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solidFill>
                  <a:srgbClr val="C00000"/>
                </a:solidFill>
                <a:latin typeface="Calibri" pitchFamily="34" charset="0"/>
              </a:rPr>
              <a:t>Количество сообщений о фактах семейного неблагополучия</a:t>
            </a:r>
            <a:endParaRPr lang="ru-RU" sz="16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4716463" y="3068638"/>
            <a:ext cx="4176712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Calibri" pitchFamily="34" charset="0"/>
              </a:rPr>
              <a:t>Основные причины постановки на учет</a:t>
            </a:r>
            <a:endParaRPr lang="ru-RU" sz="14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0" y="3284538"/>
            <a:ext cx="3600450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rgbClr val="C00000"/>
                </a:solidFill>
                <a:cs typeface="Arial" charset="0"/>
              </a:rPr>
              <a:t>Источники информации</a:t>
            </a:r>
            <a:endParaRPr lang="ru-RU" sz="140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A1C9057-58DA-474C-BC0D-7532287D199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547813" y="692150"/>
            <a:ext cx="7167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СЕТЬ ГОСУДАРСТВЕННЫХ УЧРЕЖДЕНИЙ СОЦИАЛЬНОГО ОБСЛУЖИВАНИЯ СЕМЕЙ С ДЕТЬМИ АРХАНГЕЛЬСКОЙ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5" descr="map_r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5934075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195513" y="306863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58915-89B1-4860-9CD9-78F4B570E8F9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55776" y="24208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Диаграмма 1"/>
          <p:cNvGraphicFramePr>
            <a:graphicFrameLocks/>
          </p:cNvGraphicFramePr>
          <p:nvPr/>
        </p:nvGraphicFramePr>
        <p:xfrm>
          <a:off x="1187450" y="188913"/>
          <a:ext cx="6408738" cy="2447925"/>
        </p:xfrm>
        <a:graphic>
          <a:graphicData uri="http://schemas.openxmlformats.org/presentationml/2006/ole">
            <p:oleObj spid="_x0000_s28673" r:id="rId4" imgW="6407451" imgH="2450804" progId="Excel.Sheet.8">
              <p:embed/>
            </p:oleObj>
          </a:graphicData>
        </a:graphic>
      </p:graphicFrame>
      <p:graphicFrame>
        <p:nvGraphicFramePr>
          <p:cNvPr id="28674" name="Диаграмма 2"/>
          <p:cNvGraphicFramePr>
            <a:graphicFrameLocks/>
          </p:cNvGraphicFramePr>
          <p:nvPr/>
        </p:nvGraphicFramePr>
        <p:xfrm>
          <a:off x="179388" y="2997200"/>
          <a:ext cx="8785225" cy="3311525"/>
        </p:xfrm>
        <a:graphic>
          <a:graphicData uri="http://schemas.openxmlformats.org/presentationml/2006/ole">
            <p:oleObj spid="_x0000_s28674" r:id="rId5" imgW="8791194" imgH="331041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764704"/>
          <a:ext cx="89644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26064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Государственные организации социального обслуживания семьи и детей Архангельской области: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755576" y="476672"/>
          <a:ext cx="756084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83568" y="1397000"/>
          <a:ext cx="693643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1663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Подпрограмма № 5 «Семья и дети Архангельской области» государственной программы Архангельской области «Социальная поддержка граждан в Архангельской области (2013 – 2018 годы)»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2126</Words>
  <Application>Microsoft Office PowerPoint</Application>
  <PresentationFormat>Экран (4:3)</PresentationFormat>
  <Paragraphs>127</Paragraphs>
  <Slides>16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Worksheet</vt:lpstr>
      <vt:lpstr>Лист Microsoft Office Excel 97-2003</vt:lpstr>
      <vt:lpstr>Слайд</vt:lpstr>
      <vt:lpstr>О ходе исполнения закона Архангельской области от 19.10.2006 № 251-внеоч.-ОЗ   «О профилактике безнадзорности  и правонарушений несовершеннолетних  в Архангельской области»</vt:lpstr>
      <vt:lpstr>Слайд 2</vt:lpstr>
      <vt:lpstr>Постановление Правительства Архангельской области от 07.12.2010 N 373-пп «Об утверждении Положения о формировании, ведении и использовании единого областного банка данных  о несовершеннолетних и (или) семьях, находящихся в социально опасном положении,  и Порядка взаимодействия органов и учреждений системы профилактики безнадзорности  и правонарушений несовершеннолетних по выявлению, учету и организации индивидуальной профилактической работы в отношении несовершеннолетних и (или) семей, находящихся  в социально опасном положении, на территории Архангельской области»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Задачи на 2017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Бобровская Ирина Александровна</dc:creator>
  <cp:lastModifiedBy>Tihomirova</cp:lastModifiedBy>
  <cp:revision>63</cp:revision>
  <dcterms:created xsi:type="dcterms:W3CDTF">2016-10-25T08:12:16Z</dcterms:created>
  <dcterms:modified xsi:type="dcterms:W3CDTF">2016-10-27T06:45:23Z</dcterms:modified>
</cp:coreProperties>
</file>