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handoutMasterIdLst>
    <p:handoutMasterId r:id="rId37"/>
  </p:handoutMasterIdLst>
  <p:sldIdLst>
    <p:sldId id="261" r:id="rId2"/>
    <p:sldId id="286" r:id="rId3"/>
    <p:sldId id="258" r:id="rId4"/>
    <p:sldId id="301" r:id="rId5"/>
    <p:sldId id="260" r:id="rId6"/>
    <p:sldId id="263" r:id="rId7"/>
    <p:sldId id="303" r:id="rId8"/>
    <p:sldId id="265" r:id="rId9"/>
    <p:sldId id="262" r:id="rId10"/>
    <p:sldId id="266" r:id="rId11"/>
    <p:sldId id="293" r:id="rId12"/>
    <p:sldId id="300" r:id="rId13"/>
    <p:sldId id="295" r:id="rId14"/>
    <p:sldId id="296" r:id="rId15"/>
    <p:sldId id="297" r:id="rId16"/>
    <p:sldId id="298" r:id="rId17"/>
    <p:sldId id="308" r:id="rId18"/>
    <p:sldId id="309" r:id="rId19"/>
    <p:sldId id="310" r:id="rId20"/>
    <p:sldId id="311" r:id="rId21"/>
    <p:sldId id="312" r:id="rId22"/>
    <p:sldId id="299" r:id="rId23"/>
    <p:sldId id="275" r:id="rId24"/>
    <p:sldId id="276" r:id="rId25"/>
    <p:sldId id="304" r:id="rId26"/>
    <p:sldId id="277" r:id="rId27"/>
    <p:sldId id="305" r:id="rId28"/>
    <p:sldId id="279" r:id="rId29"/>
    <p:sldId id="306" r:id="rId30"/>
    <p:sldId id="281" r:id="rId31"/>
    <p:sldId id="307" r:id="rId32"/>
    <p:sldId id="283" r:id="rId33"/>
    <p:sldId id="284" r:id="rId34"/>
    <p:sldId id="270" r:id="rId3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3" d="100"/>
          <a:sy n="83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Word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Word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94181275468934E-2"/>
          <c:y val="1.8942237473716341E-2"/>
          <c:w val="0.88816202787485765"/>
          <c:h val="0.69493427921836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Word]УПР+САФУ'!$E$1</c:f>
              <c:strCache>
                <c:ptCount val="1"/>
                <c:pt idx="0">
                  <c:v>Обращения, поступившие в адрес уполномоченного  по правам ребенка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6052074460862378E-2"/>
                  <c:y val="-1.496362059463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71786065311261E-2"/>
                  <c:y val="-6.8246167139633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104134520032747E-2"/>
                  <c:y val="1.5494251498540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367855315420777E-2"/>
                  <c:y val="-2.047344712127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471277696178588E-2"/>
                  <c:y val="-6.483258255071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0127238948758774E-2"/>
                  <c:y val="-0.13702069118734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5451145395044416E-2"/>
                  <c:y val="-0.10066111501294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Word]УПР+САФУ'!$D$2:$D$8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'[Диаграмма в Microsoft Word]УПР+САФУ'!$E$2:$E$8</c:f>
              <c:numCache>
                <c:formatCode>General</c:formatCode>
                <c:ptCount val="7"/>
                <c:pt idx="0">
                  <c:v>364</c:v>
                </c:pt>
                <c:pt idx="1">
                  <c:v>772</c:v>
                </c:pt>
                <c:pt idx="2">
                  <c:v>983</c:v>
                </c:pt>
                <c:pt idx="3">
                  <c:v>1265</c:v>
                </c:pt>
                <c:pt idx="4">
                  <c:v>1178</c:v>
                </c:pt>
                <c:pt idx="5">
                  <c:v>1486</c:v>
                </c:pt>
                <c:pt idx="6">
                  <c:v>1683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Word]УПР+САФУ'!$F$1</c:f>
              <c:strCache>
                <c:ptCount val="1"/>
                <c:pt idx="0">
                  <c:v>Обращения, поступившие в адрес Общественной приемной уполномоченного при САФУ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054190995239212E-2"/>
                  <c:y val="-6.932765390218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55531072679167E-3"/>
                  <c:y val="-6.526076535603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534584634629073E-3"/>
                  <c:y val="-6.4209330046440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873604578915099E-3"/>
                  <c:y val="-5.3191048487360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917589403646506E-4"/>
                  <c:y val="-8.5553338659580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28903784353179E-3"/>
                  <c:y val="-8.6700261897539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963539030642805E-2"/>
                  <c:y val="-0.11484100298640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Word]УПР+САФУ'!$D$2:$D$8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'[Диаграмма в Microsoft Word]УПР+САФУ'!$F$2:$F$8</c:f>
              <c:numCache>
                <c:formatCode>General</c:formatCode>
                <c:ptCount val="7"/>
                <c:pt idx="0">
                  <c:v>57</c:v>
                </c:pt>
                <c:pt idx="1">
                  <c:v>130</c:v>
                </c:pt>
                <c:pt idx="2">
                  <c:v>78</c:v>
                </c:pt>
                <c:pt idx="3">
                  <c:v>90</c:v>
                </c:pt>
                <c:pt idx="4">
                  <c:v>250</c:v>
                </c:pt>
                <c:pt idx="5">
                  <c:v>231</c:v>
                </c:pt>
                <c:pt idx="6">
                  <c:v>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375168"/>
        <c:axId val="82060416"/>
        <c:axId val="0"/>
      </c:bar3DChart>
      <c:catAx>
        <c:axId val="803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82060416"/>
        <c:crosses val="autoZero"/>
        <c:auto val="1"/>
        <c:lblAlgn val="ctr"/>
        <c:lblOffset val="100"/>
        <c:noMultiLvlLbl val="0"/>
      </c:catAx>
      <c:valAx>
        <c:axId val="8206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75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787566528531934E-2"/>
          <c:y val="0.79504804966263409"/>
          <c:w val="0.86822219415086488"/>
          <c:h val="0.1617933158028982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Word]Источники, категории'!$M$21:$M$30</c:f>
              <c:strCache>
                <c:ptCount val="10"/>
                <c:pt idx="0">
                  <c:v>г.Архангельск</c:v>
                </c:pt>
                <c:pt idx="1">
                  <c:v>Вельский район</c:v>
                </c:pt>
                <c:pt idx="2">
                  <c:v>г.Котлас</c:v>
                </c:pt>
                <c:pt idx="3">
                  <c:v>Приморский район</c:v>
                </c:pt>
                <c:pt idx="4">
                  <c:v>Коношский район</c:v>
                </c:pt>
                <c:pt idx="5">
                  <c:v>Няндомский район</c:v>
                </c:pt>
                <c:pt idx="6">
                  <c:v>Устьянский район</c:v>
                </c:pt>
                <c:pt idx="7">
                  <c:v>Лешуконский район</c:v>
                </c:pt>
                <c:pt idx="8">
                  <c:v>Онежский район</c:v>
                </c:pt>
                <c:pt idx="9">
                  <c:v>Виноградовский район</c:v>
                </c:pt>
              </c:strCache>
            </c:strRef>
          </c:cat>
          <c:val>
            <c:numRef>
              <c:f>'[Диаграмма в Microsoft Word]Источники, категории'!$N$21:$N$30</c:f>
              <c:numCache>
                <c:formatCode>General</c:formatCode>
                <c:ptCount val="10"/>
                <c:pt idx="0">
                  <c:v>228</c:v>
                </c:pt>
                <c:pt idx="1">
                  <c:v>35</c:v>
                </c:pt>
                <c:pt idx="2">
                  <c:v>30</c:v>
                </c:pt>
                <c:pt idx="3">
                  <c:v>22</c:v>
                </c:pt>
                <c:pt idx="4">
                  <c:v>18</c:v>
                </c:pt>
                <c:pt idx="5">
                  <c:v>11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82090240"/>
        <c:axId val="82092032"/>
        <c:axId val="0"/>
      </c:bar3DChart>
      <c:catAx>
        <c:axId val="820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82092032"/>
        <c:crosses val="autoZero"/>
        <c:auto val="1"/>
        <c:lblAlgn val="ctr"/>
        <c:lblOffset val="100"/>
        <c:noMultiLvlLbl val="0"/>
      </c:catAx>
      <c:valAx>
        <c:axId val="82092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8209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85243369561457"/>
          <c:y val="0.13849219298038196"/>
          <c:w val="0.64692024530937786"/>
          <c:h val="0.5155946497678781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'УПР+САФУ'!$A$1:$B$1</c:f>
              <c:strCache>
                <c:ptCount val="2"/>
                <c:pt idx="0">
                  <c:v>Обращения, поступившие в адрес уполномоченного  по правам ребенка </c:v>
                </c:pt>
                <c:pt idx="1">
                  <c:v>Обращения, поступившие в адрес Общественной приемной уполномоченного при САФУ</c:v>
                </c:pt>
              </c:strCache>
            </c:strRef>
          </c:cat>
          <c:val>
            <c:numRef>
              <c:f>'УПР+САФУ'!$A$2:$B$2</c:f>
              <c:numCache>
                <c:formatCode>General</c:formatCode>
                <c:ptCount val="2"/>
                <c:pt idx="0">
                  <c:v>1683</c:v>
                </c:pt>
                <c:pt idx="1">
                  <c:v>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8176044800245504E-2"/>
          <c:y val="0.71473018253670673"/>
          <c:w val="0.8236479103995118"/>
          <c:h val="0.22842344706911641"/>
        </c:manualLayout>
      </c:layout>
      <c:overlay val="0"/>
      <c:txPr>
        <a:bodyPr/>
        <a:lstStyle/>
        <a:p>
          <a:pPr>
            <a:defRPr sz="13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978941037203037E-5"/>
          <c:y val="0.22113967061874196"/>
          <c:w val="0.61726384364820863"/>
          <c:h val="0.498947368421052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 по защите жилищных прав ребенка</c:v>
                </c:pt>
              </c:strCache>
            </c:strRef>
          </c:tx>
          <c:explosion val="38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CFF33"/>
              </a:solidFill>
            </c:spPr>
          </c:dPt>
          <c:dLbls>
            <c:dLbl>
              <c:idx val="0"/>
              <c:layout>
                <c:manualLayout>
                  <c:x val="2.082039745031871E-2"/>
                  <c:y val="-1.764607224926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781443986168394E-2"/>
                  <c:y val="-1.306324261334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37299504228637E-2"/>
                  <c:y val="8.5853998540638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0485355997166252E-3"/>
                  <c:y val="8.57320220864508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625630129567912E-3"/>
                  <c:y val="8.4335827316191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924551097779482E-2"/>
                  <c:y val="5.71764629006436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70074574011581E-2"/>
                  <c:y val="2.1276178651942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387076615423073E-2"/>
                  <c:y val="-3.0929743740538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9224263633712461E-3"/>
                  <c:y val="-8.2850328356258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1662292213472929E-3"/>
                  <c:y val="-2.156413020986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5223930342040576E-3"/>
                  <c:y val="-1.027847660121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66">
                <a:noFill/>
              </a:ln>
            </c:spPr>
            <c:txPr>
              <a:bodyPr/>
              <a:lstStyle/>
              <a:p>
                <a:pPr>
                  <a:defRPr sz="1404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Жилье для детей-сирот, детей, оставшихся без попечения родителей, и лиц из их числа</c:v>
                </c:pt>
                <c:pt idx="1">
                  <c:v>Получение жилья семьями с детьми</c:v>
                </c:pt>
                <c:pt idx="2">
                  <c:v>Разъяснение законодательства по жилищным вопросам</c:v>
                </c:pt>
                <c:pt idx="3">
                  <c:v>Жилье для многодетных семей</c:v>
                </c:pt>
                <c:pt idx="4">
                  <c:v>Выселение </c:v>
                </c:pt>
                <c:pt idx="5">
                  <c:v>Жилье для семей с детьми-инвалидами</c:v>
                </c:pt>
                <c:pt idx="6">
                  <c:v>Право детей на регистрацию и (или) получение гражданства</c:v>
                </c:pt>
                <c:pt idx="7">
                  <c:v>Предоставление коммунальных услуг</c:v>
                </c:pt>
                <c:pt idx="8">
                  <c:v>Сделки с жильем несовершеннолетних</c:v>
                </c:pt>
                <c:pt idx="9">
                  <c:v>Прочие жилищные вопросы</c:v>
                </c:pt>
                <c:pt idx="10">
                  <c:v>Жилье по программе "Молодая семья"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61</c:v>
                </c:pt>
                <c:pt idx="1">
                  <c:v>32</c:v>
                </c:pt>
                <c:pt idx="2">
                  <c:v>56</c:v>
                </c:pt>
                <c:pt idx="3">
                  <c:v>11</c:v>
                </c:pt>
                <c:pt idx="4">
                  <c:v>10</c:v>
                </c:pt>
                <c:pt idx="5">
                  <c:v>15</c:v>
                </c:pt>
                <c:pt idx="6">
                  <c:v>16</c:v>
                </c:pt>
                <c:pt idx="7">
                  <c:v>28</c:v>
                </c:pt>
                <c:pt idx="8">
                  <c:v>11</c:v>
                </c:pt>
                <c:pt idx="9">
                  <c:v>92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66">
          <a:noFill/>
        </a:ln>
      </c:spPr>
    </c:plotArea>
    <c:legend>
      <c:legendPos val="r"/>
      <c:layout>
        <c:manualLayout>
          <c:xMode val="edge"/>
          <c:yMode val="edge"/>
          <c:x val="0.58470909841435248"/>
          <c:y val="3.447544413991098E-2"/>
          <c:w val="0.41290958092778957"/>
          <c:h val="0.94954411852256915"/>
        </c:manualLayout>
      </c:layout>
      <c:overlay val="0"/>
      <c:txPr>
        <a:bodyPr/>
        <a:lstStyle/>
        <a:p>
          <a:pPr>
            <a:defRPr sz="1103" kern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92420332167099E-2"/>
          <c:y val="0.21006954270779576"/>
          <c:w val="0.64643523215089038"/>
          <c:h val="0.46775045362987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граждан, связанных с защитой прав ребенка на семейное воспитание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2729428059905913E-2"/>
                  <c:y val="6.8710359408033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516318769681333E-2"/>
                  <c:y val="5.929025652977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048584765627131E-2"/>
                  <c:y val="0.10565143746566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932541128806693E-2"/>
                  <c:y val="2.281805179052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183077222989752E-2"/>
                  <c:y val="3.309289341443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119364654229847E-3"/>
                  <c:y val="3.531808850264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705220243594416E-3"/>
                  <c:y val="5.090796418071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6359729791580142E-4"/>
                  <c:y val="-3.6707422016112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1771632688301969E-2"/>
                  <c:y val="1.436550082402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9805344943458013E-2"/>
                  <c:y val="5.285412262156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43">
                <a:noFill/>
              </a:ln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Внутрисемейные проблемы</c:v>
                </c:pt>
                <c:pt idx="1">
                  <c:v>Ненадлежащее отношение к ребенку со стороны родителей</c:v>
                </c:pt>
                <c:pt idx="2">
                  <c:v>Определение места жительства детей</c:v>
                </c:pt>
                <c:pt idx="3">
                  <c:v>Определение порядка общения с ребенком</c:v>
                </c:pt>
                <c:pt idx="4">
                  <c:v>Установление опеки, усыновления</c:v>
                </c:pt>
                <c:pt idx="5">
                  <c:v>Установление отцовства</c:v>
                </c:pt>
                <c:pt idx="6">
                  <c:v>Изъятие детей из семей, лишение родительских прав, ограничение в родительских правах, временное жизнеустройство</c:v>
                </c:pt>
                <c:pt idx="7">
                  <c:v>Передача детей на воспитание в семью</c:v>
                </c:pt>
                <c:pt idx="8">
                  <c:v>Восстановление в родительских правах</c:v>
                </c:pt>
                <c:pt idx="9">
                  <c:v>Разъяснение законодательства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33</c:v>
                </c:pt>
                <c:pt idx="1">
                  <c:v>41</c:v>
                </c:pt>
                <c:pt idx="2">
                  <c:v>30</c:v>
                </c:pt>
                <c:pt idx="3">
                  <c:v>31</c:v>
                </c:pt>
                <c:pt idx="4">
                  <c:v>24</c:v>
                </c:pt>
                <c:pt idx="5">
                  <c:v>2</c:v>
                </c:pt>
                <c:pt idx="6">
                  <c:v>31</c:v>
                </c:pt>
                <c:pt idx="7">
                  <c:v>1</c:v>
                </c:pt>
                <c:pt idx="8">
                  <c:v>22</c:v>
                </c:pt>
                <c:pt idx="9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43">
          <a:noFill/>
        </a:ln>
      </c:spPr>
    </c:plotArea>
    <c:legend>
      <c:legendPos val="r"/>
      <c:layout>
        <c:manualLayout>
          <c:xMode val="edge"/>
          <c:yMode val="edge"/>
          <c:x val="0.6407020349287238"/>
          <c:y val="4.5624968786935463E-2"/>
          <c:w val="0.33587240306632599"/>
          <c:h val="0.92530526377120403"/>
        </c:manualLayout>
      </c:layout>
      <c:overlay val="0"/>
      <c:txPr>
        <a:bodyPr anchor="t" anchorCtr="0"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199329416845246"/>
          <c:w val="0.71350571609170865"/>
          <c:h val="0.51564317327981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 по защите прав ребенка в сфере образования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2.9024685311465254E-2"/>
                  <c:y val="-3.019317346151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823372556899289E-3"/>
                  <c:y val="-2.51927848426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529635350605099E-2"/>
                  <c:y val="1.2399691496421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00458794325352E-2"/>
                  <c:y val="-2.1695693505281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243006107490152E-2"/>
                  <c:y val="2.1262831895443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198566686341241E-2"/>
                  <c:y val="1.002995354510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90428110361805E-2"/>
                  <c:y val="-4.4434081275148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052351111613442E-2"/>
                  <c:y val="-2.559120884376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062607006660052E-2"/>
                  <c:y val="-2.4718789422392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25">
                <a:noFill/>
              </a:ln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Доступность образования</c:v>
                </c:pt>
                <c:pt idx="1">
                  <c:v>Предоставление мест в детских садах</c:v>
                </c:pt>
                <c:pt idx="2">
                  <c:v>Ненадлежащее отношение к ребенку в образовательных организациях</c:v>
                </c:pt>
                <c:pt idx="3">
                  <c:v>Реорганизация образовательных организаций</c:v>
                </c:pt>
                <c:pt idx="4">
                  <c:v>Работа образовательных организаций</c:v>
                </c:pt>
                <c:pt idx="5">
                  <c:v>Дополнительное образование</c:v>
                </c:pt>
                <c:pt idx="6">
                  <c:v>Перевод из одного детского сада в другой</c:v>
                </c:pt>
                <c:pt idx="7">
                  <c:v>Нарушения прав в организациях для детей-сирот и детей, оставшихся без попечения родителей</c:v>
                </c:pt>
                <c:pt idx="8">
                  <c:v>Прочие вопросы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27</c:v>
                </c:pt>
                <c:pt idx="2">
                  <c:v>34</c:v>
                </c:pt>
                <c:pt idx="3">
                  <c:v>4</c:v>
                </c:pt>
                <c:pt idx="4">
                  <c:v>44</c:v>
                </c:pt>
                <c:pt idx="5">
                  <c:v>9</c:v>
                </c:pt>
                <c:pt idx="6">
                  <c:v>6</c:v>
                </c:pt>
                <c:pt idx="7">
                  <c:v>8</c:v>
                </c:pt>
                <c:pt idx="8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25">
          <a:noFill/>
        </a:ln>
      </c:spPr>
    </c:plotArea>
    <c:legend>
      <c:legendPos val="r"/>
      <c:layout>
        <c:manualLayout>
          <c:xMode val="edge"/>
          <c:yMode val="edge"/>
          <c:x val="0.64914185209932329"/>
          <c:y val="1.4267817712195142E-2"/>
          <c:w val="0.34809869985806263"/>
          <c:h val="0.98482489876068413"/>
        </c:manualLayout>
      </c:layout>
      <c:overlay val="0"/>
      <c:txPr>
        <a:bodyPr/>
        <a:lstStyle/>
        <a:p>
          <a:pPr>
            <a:defRPr sz="1088" spc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626650802238809E-4"/>
          <c:y val="0.30841895835103289"/>
          <c:w val="0.67418505918697202"/>
          <c:h val="0.420738790461190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граждан, связанных с защитой права ребенка на социальное обеспечение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5"/>
            <c:bubble3D val="0"/>
            <c:explosion val="23"/>
          </c:dPt>
          <c:dLbls>
            <c:dLbl>
              <c:idx val="0"/>
              <c:layout>
                <c:manualLayout>
                  <c:x val="2.4556741262605333E-2"/>
                  <c:y val="-1.7908673018082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88088824423263E-2"/>
                  <c:y val="-2.2779058695011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175611272275197E-2"/>
                  <c:y val="-1.489518230110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256976101671499E-2"/>
                  <c:y val="-1.3114659010165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708695952479623E-2"/>
                  <c:y val="-3.441616759231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033015609890948E-2"/>
                  <c:y val="-2.3041622559610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472199198784444E-2"/>
                  <c:y val="-4.1497851442602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59">
                <a:noFill/>
              </a:ln>
            </c:spPr>
            <c:txPr>
              <a:bodyPr/>
              <a:lstStyle/>
              <a:p>
                <a:pPr>
                  <a:defRPr sz="1387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Содействие в получении мер социальной поддержки или адресной социальной помощи</c:v>
                </c:pt>
                <c:pt idx="1">
                  <c:v>Разъяснение законодательства</c:v>
                </c:pt>
                <c:pt idx="2">
                  <c:v>Помощь детям-инвалидам, реабилитация</c:v>
                </c:pt>
                <c:pt idx="3">
                  <c:v>Получение материнского капитала</c:v>
                </c:pt>
                <c:pt idx="4">
                  <c:v>Нарушения в социальных учреждениях</c:v>
                </c:pt>
                <c:pt idx="5">
                  <c:v>Предоставление субсидий на приобретение жилья, автотранспорта и земельных участков семьям</c:v>
                </c:pt>
                <c:pt idx="6">
                  <c:v>Получение пособий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</c:v>
                </c:pt>
                <c:pt idx="1">
                  <c:v>71</c:v>
                </c:pt>
                <c:pt idx="2">
                  <c:v>17</c:v>
                </c:pt>
                <c:pt idx="3">
                  <c:v>4</c:v>
                </c:pt>
                <c:pt idx="4">
                  <c:v>14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59">
          <a:noFill/>
        </a:ln>
      </c:spPr>
    </c:plotArea>
    <c:legend>
      <c:legendPos val="r"/>
      <c:layout>
        <c:manualLayout>
          <c:xMode val="edge"/>
          <c:yMode val="edge"/>
          <c:x val="0.54718057760607242"/>
          <c:y val="1.4005388290190011E-2"/>
          <c:w val="0.43934343316692409"/>
          <c:h val="0.98503046230157454"/>
        </c:manualLayout>
      </c:layout>
      <c:overlay val="0"/>
      <c:txPr>
        <a:bodyPr/>
        <a:lstStyle/>
        <a:p>
          <a:pPr>
            <a:defRPr sz="900" spc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80236941303177E-3"/>
          <c:y val="0.17220707988424525"/>
          <c:w val="0.7312037449276837"/>
          <c:h val="0.611829754343037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граждан, связанных с защитой прав ребенка в сфере здравоохранения</c:v>
                </c:pt>
              </c:strCache>
            </c:strRef>
          </c:tx>
          <c:explosion val="23"/>
          <c:dPt>
            <c:idx val="2"/>
            <c:bubble3D val="0"/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1.3292118775944686E-2"/>
                  <c:y val="-4.020332794939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211271248605248E-3"/>
                  <c:y val="-9.266348481507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2547712634471E-2"/>
                  <c:y val="5.5792890387346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261246019530273E-2"/>
                  <c:y val="1.866623040683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521834811036343E-2"/>
                  <c:y val="2.06749224097665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327969504619677E-2"/>
                  <c:y val="-8.7930065652362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3">
                <a:noFill/>
              </a:ln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Неоказание помощи детям</c:v>
                </c:pt>
                <c:pt idx="1">
                  <c:v>Нарушение прав в учреждениях здравоохранения</c:v>
                </c:pt>
                <c:pt idx="2">
                  <c:v>Обеспечение лекарственными средствами</c:v>
                </c:pt>
                <c:pt idx="3">
                  <c:v>Доступность учреждений здравоохранения</c:v>
                </c:pt>
                <c:pt idx="4">
                  <c:v>Установление инвалидности</c:v>
                </c:pt>
                <c:pt idx="5">
                  <c:v>Содействие в получении медицинских услуг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45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65983058334020239"/>
          <c:y val="1.4519967866818216E-2"/>
          <c:w val="0.32923528339248387"/>
          <c:h val="0.94166994265594417"/>
        </c:manualLayout>
      </c:layout>
      <c:overlay val="0"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552063787126828"/>
          <c:w val="0.64809557432094311"/>
          <c:h val="0.60468255499242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 о нарушении иных прав ребенка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569727653187132E-3"/>
                  <c:y val="-4.543406461720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114031182289612E-2"/>
                  <c:y val="-3.72677691457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688605362132639E-2"/>
                  <c:y val="-1.308992277969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114361916392037E-2"/>
                  <c:y val="-3.11373773155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383363226607985E-2"/>
                  <c:y val="1.871174789120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081343628492357E-2"/>
                  <c:y val="-3.9272574224435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8175322995772938E-3"/>
                  <c:y val="-4.763574931752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425014522619244E-2"/>
                  <c:y val="-3.3555816658775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0105962118224722E-2"/>
                  <c:y val="-4.777160093295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43">
                <a:noFill/>
              </a:ln>
            </c:spPr>
            <c:txPr>
              <a:bodyPr/>
              <a:lstStyle/>
              <a:p>
                <a:pPr>
                  <a:defRPr sz="1386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Гибель детей</c:v>
                </c:pt>
                <c:pt idx="1">
                  <c:v>Безопасность детских игровых площадок, улиц, транспорта и пр.</c:v>
                </c:pt>
                <c:pt idx="2">
                  <c:v>Насилие над детьми</c:v>
                </c:pt>
                <c:pt idx="3">
                  <c:v>Прочие</c:v>
                </c:pt>
                <c:pt idx="4">
                  <c:v>Нарушения в ходе предварительного следствия</c:v>
                </c:pt>
                <c:pt idx="5">
                  <c:v>Нарушение трудового законодательства</c:v>
                </c:pt>
                <c:pt idx="6">
                  <c:v>Причинение вреда здоровью детей</c:v>
                </c:pt>
                <c:pt idx="7">
                  <c:v>Нарушение правил дорожного движения</c:v>
                </c:pt>
                <c:pt idx="8">
                  <c:v>Гражданство, вид на жительство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305</c:v>
                </c:pt>
                <c:pt idx="4">
                  <c:v>2</c:v>
                </c:pt>
                <c:pt idx="5">
                  <c:v>2</c:v>
                </c:pt>
                <c:pt idx="6">
                  <c:v>17</c:v>
                </c:pt>
                <c:pt idx="7">
                  <c:v>18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43">
          <a:noFill/>
        </a:ln>
      </c:spPr>
    </c:plotArea>
    <c:legend>
      <c:legendPos val="r"/>
      <c:layout>
        <c:manualLayout>
          <c:xMode val="edge"/>
          <c:yMode val="edge"/>
          <c:x val="0.53493826673069389"/>
          <c:y val="1.6368599804757144E-2"/>
          <c:w val="0.45505412162652265"/>
          <c:h val="0.97232251313797358"/>
        </c:manualLayout>
      </c:layout>
      <c:overlay val="0"/>
      <c:txPr>
        <a:bodyPr/>
        <a:lstStyle/>
        <a:p>
          <a:pPr>
            <a:defRPr sz="1188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746343910802815E-2"/>
          <c:y val="3.0691362443331056E-2"/>
          <c:w val="0.90208356656839694"/>
          <c:h val="0.5185521953453878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2.1063717746182212E-3"/>
                  <c:y val="1.42239322357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531858873091099E-2"/>
                  <c:y val="-1.136363636363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191153238546811E-3"/>
                  <c:y val="-2.272727272727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254870984729353E-3"/>
                  <c:y val="-7.5757575757575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191153238546811E-3"/>
                  <c:y val="-1.1363636363636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3189494678094144E-3"/>
                  <c:y val="-7.5757575757575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2127435492364399E-3"/>
                  <c:y val="-1.1363636363636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531858873091099E-2"/>
                  <c:y val="-1.893939393939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'Источники, категории'!$A$56:$A$63</c:f>
              <c:strCache>
                <c:ptCount val="8"/>
                <c:pt idx="0">
                  <c:v>Родители</c:v>
                </c:pt>
                <c:pt idx="1">
                  <c:v>Прочие лица</c:v>
                </c:pt>
                <c:pt idx="2">
                  <c:v>Близкие родственники</c:v>
                </c:pt>
                <c:pt idx="3">
                  <c:v>Дети</c:v>
                </c:pt>
                <c:pt idx="4">
                  <c:v>Приемные родители, опекуны</c:v>
                </c:pt>
                <c:pt idx="5">
                  <c:v>Дети-сироты</c:v>
                </c:pt>
                <c:pt idx="6">
                  <c:v>Сообщение СМИ</c:v>
                </c:pt>
                <c:pt idx="7">
                  <c:v>УПР других регионов</c:v>
                </c:pt>
              </c:strCache>
            </c:strRef>
          </c:cat>
          <c:val>
            <c:numRef>
              <c:f>'Источники, категории'!$B$56:$B$63</c:f>
              <c:numCache>
                <c:formatCode>General</c:formatCode>
                <c:ptCount val="8"/>
                <c:pt idx="0">
                  <c:v>727</c:v>
                </c:pt>
                <c:pt idx="1">
                  <c:v>493</c:v>
                </c:pt>
                <c:pt idx="2">
                  <c:v>159</c:v>
                </c:pt>
                <c:pt idx="3">
                  <c:v>106</c:v>
                </c:pt>
                <c:pt idx="4">
                  <c:v>61</c:v>
                </c:pt>
                <c:pt idx="5">
                  <c:v>49</c:v>
                </c:pt>
                <c:pt idx="6">
                  <c:v>44</c:v>
                </c:pt>
                <c:pt idx="7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556416"/>
        <c:axId val="82557952"/>
        <c:axId val="0"/>
      </c:bar3DChart>
      <c:catAx>
        <c:axId val="8255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557952"/>
        <c:crosses val="autoZero"/>
        <c:auto val="1"/>
        <c:lblAlgn val="ctr"/>
        <c:lblOffset val="100"/>
        <c:noMultiLvlLbl val="0"/>
      </c:catAx>
      <c:valAx>
        <c:axId val="825579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2556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38D47-7FEE-4C9B-ADA4-D280C9DFC79C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63FF3-FBF0-4AB6-ACAE-B90703A83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3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BEFBB-CE07-4F91-8687-496F9020D19A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D2CCD-0BDE-4607-B40C-E98363498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D2CCD-0BDE-4607-B40C-E983634989E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8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1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5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5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9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2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2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8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4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4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32540"/>
            <a:ext cx="8352928" cy="26642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Доклад о деятельности уполномоченного при Губернаторе Архангельской области по правам ребенка в 2017 году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6400800" cy="84164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Смирнова Ольга Леонидовна – уполномоченный при Губернаторе Архангельской области по правам ребенка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476672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34165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2017 году (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16302969"/>
              </p:ext>
            </p:extLst>
          </p:nvPr>
        </p:nvGraphicFramePr>
        <p:xfrm>
          <a:off x="179512" y="1772816"/>
          <a:ext cx="8712968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19898"/>
            <a:ext cx="8640960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Развитие института уполномоченного    </a:t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 правам ребенка в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24744"/>
            <a:ext cx="864096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16 муниципальных образованиях осуществляют свою деятельность уполномоченные по правам ребенка в муниципальных образованиях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Рассмотрено обращений по муниципальным 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образованиям в 2017 году (</a:t>
            </a:r>
            <a:r>
              <a:rPr lang="ru-RU" sz="2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24809632"/>
              </p:ext>
            </p:extLst>
          </p:nvPr>
        </p:nvGraphicFramePr>
        <p:xfrm>
          <a:off x="143508" y="2833038"/>
          <a:ext cx="8856984" cy="402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13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313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Деятельность уполномоченного </a:t>
            </a:r>
            <a:b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в 2017 году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19256" cy="4929411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52 раза посещены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муниципальные образования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Архангельской области.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 Мониторинг соблюдения прав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 проведен в 18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оздоровительных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лагерях.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 За отчетный период осуществляли деятельность девять площадок Правовой школы детей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Поморья, проведены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мероприятия в рамках реализации проекта в 44 детских организациях (в 2016 – в 24), расположенных в Архангельской области.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период летней оздоровительной кампании в детских оздоровительных лагерях и площадках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проведено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256 мероприятий правового содержания.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жалобам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состоялись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выезды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области (детские сады – 7, школы – 7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 государственные учреждения для детей-сирот, детей, оставшихся без попечения родителей (детские дома – 7, некоторые из них неоднократно от 2 до 4 раз)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 негосударственное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образовательное учреждение «Северный экономический лицей»; МБУДО МО «Город Архангельск» «Городская детская музыкальная школа «Классика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»; два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учреждения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здравоохранения; три социально-реабилитационных центра для несовершеннолетних; два центра помощи семье и детям.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Проведены проверки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образовательных организаций области (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детские сады, школы,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пришкольный интернат,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учреждения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профессионального образования), учреждения системы профилактики безнадзорности и правонарушений несовершеннолетних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ФКУ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«Архангельская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воспитательная колония»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Центр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временного содержания для несовершеннолетних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правонарушителей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Управлении министерства внутренних дел России по Архангельской области. </a:t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Обследованы жилищно-бытовые условия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проживания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семей - 6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раз.</a:t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рамках рассмотрения обращений уполномоченный 4 раза выезжала в Архангельскую воспитательную колонию.</a:t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lang="ru-RU" sz="1400" dirty="0">
              <a:solidFill>
                <a:srgbClr val="003300"/>
              </a:solidFill>
            </a:endParaRPr>
          </a:p>
        </p:txBody>
      </p:sp>
      <p:pic>
        <p:nvPicPr>
          <p:cNvPr id="4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6632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smirnova\Desktop\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84" y="620688"/>
            <a:ext cx="3350806" cy="237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mirnova\Desktop\AOJ_71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324784" cy="244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7-28 июня в Архангельске прошло совещание с участием Уполномоченных по правам ребенка в Северо-Западном федеральном  округе на тему: «Роль социальных институтов в духовно-нравственном воспитании ребенка».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50" y="3645024"/>
            <a:ext cx="3622675" cy="243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опросы развития института уполномоченных по правам ребёнка обсуждают в Архангельск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9" y="620688"/>
            <a:ext cx="3992409" cy="2375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3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smirnova\Desktop\16zdCX-jYTU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96" y="3501008"/>
            <a:ext cx="381986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mirnova\Desktop\slide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08" y="356672"/>
            <a:ext cx="5941060" cy="288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smirnova\Desktop\scJNW05V_Z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8" y="3501008"/>
            <a:ext cx="414497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рхангельск – город детей – город семей: акция &quot;С любовью к детям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7" y="4220895"/>
            <a:ext cx="3642149" cy="24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mirnova\Desktop\cFmmZlaDv4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0895"/>
            <a:ext cx="3615025" cy="24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mirnova\Desktop\p140_20171216_10451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847"/>
            <a:ext cx="2736303" cy="20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smirnova\Desktop\Новая папка\nvZaK9KHUVQ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5" y="219864"/>
            <a:ext cx="5710406" cy="3795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2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smirnova\Desktop\Новая папка\Смирнова О Л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9" y="282760"/>
            <a:ext cx="3793991" cy="252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mirnova\Desktop\fJFMrYdAy2ZfBssATEFYocpke6kgLlK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65" y="2912241"/>
            <a:ext cx="5776727" cy="3464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1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mirnova\Desktop\Проверка АВК с Прокуратурой\i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54" y="1451719"/>
            <a:ext cx="2679790" cy="178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smirnova\Desktop\Проверка АВК с Прокуратурой\i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01" y="3454292"/>
            <a:ext cx="2679790" cy="178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smirnova\Desktop\Проверка АВК с Прокуратурой\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719705" cy="181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smirnova\Desktop\Новая папка\484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875788" cy="192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VAN390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4866"/>
            <a:ext cx="2838450" cy="1880235"/>
          </a:xfrm>
          <a:prstGeom prst="rect">
            <a:avLst/>
          </a:prstGeom>
          <a:noFill/>
        </p:spPr>
      </p:pic>
      <p:pic>
        <p:nvPicPr>
          <p:cNvPr id="10" name="Рисунок 9" descr="DSC_029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03467"/>
            <a:ext cx="2821798" cy="1953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1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fc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690620" cy="2769870"/>
          </a:xfrm>
          <a:prstGeom prst="rect">
            <a:avLst/>
          </a:prstGeom>
          <a:noFill/>
        </p:spPr>
      </p:pic>
      <p:pic>
        <p:nvPicPr>
          <p:cNvPr id="4" name="Рисунок 3" descr="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160213" cy="2769870"/>
          </a:xfrm>
          <a:prstGeom prst="rect">
            <a:avLst/>
          </a:prstGeom>
          <a:noFill/>
        </p:spPr>
      </p:pic>
      <p:pic>
        <p:nvPicPr>
          <p:cNvPr id="6" name="Рисунок 5" descr="Семинар у кризисного психолога М. И. Хасьминског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31383" cy="2803044"/>
          </a:xfrm>
          <a:prstGeom prst="rect">
            <a:avLst/>
          </a:prstGeom>
          <a:noFill/>
        </p:spPr>
      </p:pic>
      <p:pic>
        <p:nvPicPr>
          <p:cNvPr id="7" name="Рисунок 6" descr="Уполномоченный при Губернаторе Архангельской области Ольга Смирнова приняла участие в работе VIII форума &quot;Отец - ответственная должность&quot; и выступила с приветственным словом.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40" y="3629010"/>
            <a:ext cx="4215353" cy="2803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3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mirnova\Desktop\семинар москва 12-14.12.17\BDV_72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16" y="3082498"/>
            <a:ext cx="5488940" cy="365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BDV_47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5" y="199145"/>
            <a:ext cx="4083541" cy="2722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7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12" y="124512"/>
            <a:ext cx="7772400" cy="223224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Количество обращений,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находившихся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работе уполномоченного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 период с 2011 года по 2017 год</a:t>
            </a:r>
            <a:b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97770073"/>
              </p:ext>
            </p:extLst>
          </p:nvPr>
        </p:nvGraphicFramePr>
        <p:xfrm>
          <a:off x="611560" y="1844824"/>
          <a:ext cx="7776864" cy="468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89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mirnova\Desktop\семинар москва 12-14.12.17\BDV_7313.m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37254"/>
            <a:ext cx="5862320" cy="391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smirnova\Desktop\Проверка АВК с Прокуратурой\AOJ_93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5594"/>
            <a:ext cx="2898775" cy="193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smirnova\Desktop\Проверка АВК с Прокуратурой\AOJ_9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31574"/>
            <a:ext cx="2898775" cy="193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mirnova\Desktop\Проверка АВК с Прокуратурой\AOJ_92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994"/>
            <a:ext cx="3855978" cy="257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mirnova\Desktop\семинар москва 12-14.12.17\BDV_4873.m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994"/>
            <a:ext cx="3855978" cy="2570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0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mirnova\Desktop\Проверка АВК с Прокуратурой\004sep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279522" cy="218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ием Уполномоченного по правам ребенка в консультпун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1" y="620688"/>
            <a:ext cx="3096895" cy="218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Участие в видео-конференц связи: Заседание рабочей группы по вопросам соблюдения прав детей-инвалидов и детей с ОВЗ Общественного совета при Уполномоченном при Президенте Российской Федерации  по правам ребенка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456384" cy="3643444"/>
          </a:xfrm>
          <a:prstGeom prst="rect">
            <a:avLst/>
          </a:prstGeom>
          <a:noFill/>
        </p:spPr>
      </p:pic>
      <p:pic>
        <p:nvPicPr>
          <p:cNvPr id="11" name="Рисунок 10" descr="C:\Users\smirnova\Desktop\588f4998990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4993"/>
            <a:ext cx="2506418" cy="150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Ольга Смирнова:  «Мы обязаны предотвращать ситуации, которые могут негативно сказаться на ребёнке»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993195"/>
            <a:ext cx="2501986" cy="167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0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856984" cy="4968551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Правовое просвещение:</a:t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пропаганда основ правового просвещения;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подготовка и проведение мероприятий в рамках «Дня правовой помощи»;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размещение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образовательных организациях правовых информационных стендов;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развитие института уполномоченных по защите прав участников образовательного процесса;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деятельность Общественной приемной уполномоченного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С(А)ФУ имени М.В.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Ломоносова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6696744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Предложения уполномоченного по защите жилищных прав:</a:t>
            </a:r>
            <a:br>
              <a:rPr lang="ru-RU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1)расширение перечня лиц, имеющих право на предоставление жилых помещений маневренного фонда;</a:t>
            </a:r>
            <a:b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2)внесение </a:t>
            </a:r>
            <a: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изменений в жилищное законодательство с включением в льготные очереди семей, имеющих детей-инвалидов, нуждающихся в улучшении жилищных условий и желающих встать на учет после 01 января 2005 года;</a:t>
            </a:r>
            <a:b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3)создание социальных гостиниц для детей-сирот и детей, оставшихся без попечения родителей, предоставляемых им для проживания до момента обеспечения жилыми помещениями специализированного найма;</a:t>
            </a:r>
            <a:b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4) внесение изменений в действующее федеральное законодательство в части обеспечения права детей-сирот, детей, оставшихся без попечения родителей, и лиц из их числа, получать жилое помещение по договорам специализированного найма в других регионах Российской Федерации, отличных от места фактического выявления данных лиц;</a:t>
            </a:r>
            <a:br>
              <a:rPr lang="ru-RU" sz="1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7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83060"/>
            <a:ext cx="8640960" cy="62646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5) разработка нормативных правовых актов, направленных на обеспечение формирования рынка доступного арендного жилья и развитие некоммерческого  жилищного фонда для граждан, имеющих невысокий уровень дохода;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6) внесение изменений в областные законодательные акты о социальной поддержке детей-сирот, детей, оставшихся без попечения родителей, и лиц из их числа, в части урегулирования вопроса, связанного  с включением в списки детей-сирот, детей, оставшихся без попечения родителей, и лиц из их числа, имеющих право на обеспечение жилыми помещениями, лиц из данных категорий граждан в тех муниципальных образованиях, на территории которых они фактически проживают длительное время, отличных от места их фактического выявления; 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7) разработка на федеральном уровне единого порядка исполнения судебных решений по предоставлению жилых помещений гражданам;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8) разработка на федеральном уровне локального акта, регламентирующего порядок выкупа органами местного самоуправления жилых помещений, признанных в установленном законом порядке аварийными, находящихся в собственности граждан;</a:t>
            </a: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62646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9) разработка на федеральном уровне локального акта, регламентирующего условия льготного ипотечного кредитования для наиболее незащищенных слоев населения;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10)  внесение изменений в законодательство по переселению из аварийного жилья, брать за основу жилую площадь занимаемого ранее жилого помещения, а не общую;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11) рассмотрение вопроса по сохранению статуса семьи, нуждающейся в предоставлении жилого помещения по договору социального найма, несмотря на использования средств материнского капитала; 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12) разработка целевой программы, направленной на создание доступной среды проживания детей-инвалидов.</a:t>
            </a: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6237311"/>
          </a:xfrm>
        </p:spPr>
        <p:txBody>
          <a:bodyPr>
            <a:noAutofit/>
          </a:bodyPr>
          <a:lstStyle/>
          <a:p>
            <a:pPr lvl="0" algn="l"/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Меры, направленные на улучшение</a:t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положения семей с детьми в регионе:</a:t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 совершенствование правовых механизмов, позволяющих предупредить распад семьи, возникновение семейно-правовых конфликтов;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расширение правовых гарантий реализации семейных прав и обязанностей, их защиты, особенно в случае развода супругов;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продолжение развития службы семейного примирения по урегулированию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родительских конфликтов и конфликтов между родителями, в которые вовлечены дети;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  разработка и реализация социальных проектов, направленных на налаживание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межпоколенческих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отношений между людьми пожилого возраста и семьями с детьми, вовлечение представителей старшего поколения в волонтерскую деятельность с семьями, имеющими детей;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разработка и реализация социальных проектов, направленных на позиционирование здорового образа жизни;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разработка программ комплексного сопровождения семей, взявших на воспитание ребенка (детей);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формирование общенациональной идеи на основе духовных и нравственных ценностей, признанных в обществе;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6237311"/>
          </a:xfrm>
        </p:spPr>
        <p:txBody>
          <a:bodyPr>
            <a:noAutofit/>
          </a:bodyPr>
          <a:lstStyle/>
          <a:p>
            <a:pPr lvl="0" algn="l"/>
            <a: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внесение изменений в действующее федеральное законодательство в части невозможности передачи в замещающие семьи, чьи родители были ограничены в родительских правах в течение срока, установленного для восстановления в родительских правах;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 разработка программ обучения для родителей, лишенных или ограниченных в родительских правах и желающих восстановиться в них, для снятия рисков семейного неблагополучия или жестокого обращения в будущем;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10) рассмотрение вопроса об обязательной подготовке всех совершеннолетних членов семьи (особенно супругов) при создании приемной семьи, изъявивших желание принять на воспитание в свою семью ребенка, особенно, когда речь идет о приемной семье;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11) повышение качества отбора кандидатов в замещающие родители, в целях предотвращения случаев гибели, жестокого обращения с детьми;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12) внедрение обязательного психологического обследования лиц, выразивших желание принять на воспитание детей, оставшихся без попечения родителей, в том числе и близких родственников;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13) предотвращение случаев принудительного отобрания детей из семей с точки зрения избыточно применяемых мер и неправомерного вмешательства в семью.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9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784976" cy="5256584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Предложения уполномоченного в сфере образования:</a:t>
            </a:r>
            <a:b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в первоочередном порядке решать вопрос об устройстве детей, достигших возраста трех лет, в дошкольные образовательные организации;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2)руководителям образовательных организаций все решения, связанные с изменениями в организации образовательного процесса, оперативно и прозрачно согласовывать с родителями обучающихся;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3)не допускать в образовательных организациях Архангельской области нарушения прав детей, изложенных в главе 2 Конституции Российской Федерации;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4)разработать областной закон, регламентирующий вопросы организации и финансирования семейной формы образования;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5)разработать и ввести социальные стандарты дополнительного образования детей, закрепляющие государственные гарантии в части объема и состава услуг дополнительного образования детей, предоставляемых за счет бюджетных средств;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6)развивать на территории Архангельской области технические виды спорта, поисковой деятельности, поддержку научных исследований школьников. Эти направления, хотя и являются достаточно ресурсоемкими, несут в себе большой воспитательный потенциал, эффективно вовлекают  в систему дополнительного образования подростков, в том числе из неблагополучных семей, снижая, таким образом, потенциальную и реальную базу правонарушений.</a:t>
            </a: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98260"/>
            <a:ext cx="8784976" cy="505507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7)внедрять в общеобразовательных организациях Архангельской области программы, направленные на формирование основ нравственности в семейной жизни;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8)на федеральном уровне рекомендовать разработать методические рекомендации и обязательные для исполнения инструктивных материалов, направленные на однозначное истолкование органами исполнительной власти субъектов Российской Федерации в сфере образования в части обеспечения обучающихся общеобразовательных школ бесплатными учебниками и учебными пособиями, в том числе рабочими тетрадями, а также необходимости внесения соответствующих изменений в действующий Федеральный закон от 29 декабря 2012 года № 273-ФЗ «Об образовании в Российской Федерации»;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9)на федеральном уровне рекомендовать разработать систему общественного духовно-нравственного воспитания, а также четко структурированного культурологического учебного курса, включающего рассмотрение всех компонентов традиционной культуры, для разных уровней системы образования, основанного на выделении приоритетных аспектов деятельности, связанных единой целью, общими формами организации; также назрела необходимость разработки на федеральном уровне нормативной правовой базы, регламентирующей деятельность частных детских садов и групп дневного пребывания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рассмотрения обращений граждан в 2017 году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абс.ч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71452860"/>
              </p:ext>
            </p:extLst>
          </p:nvPr>
        </p:nvGraphicFramePr>
        <p:xfrm>
          <a:off x="899592" y="2060848"/>
          <a:ext cx="757310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5616624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Анализ состояния прав детей в сфере здравоохранения, показывает, что для его улучшения, необходимо принять ряд мер, среди которых: </a:t>
            </a:r>
            <a:br>
              <a:rPr lang="ru-RU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обеспечить доступность, качество и объем медицинских услуг детям во всех населенных пунктах Архангельской области;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разработать индикаторы качества оказания медицинской помощи в учреждениях здравоохранения Архангельской области;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исключить грубое пренебрежительное отношение со стороны медицинского персонала к пациентам, их родным и близким, безукоризненно соблюдать этические нормы и правила;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разработать самостоятельную систему сопровождения семей, имеющих в своем составе лиц, страдающих зависимостью 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веществ;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создать на территории Архангельской области реабилитационный центра помощи несовершеннолетним, страдающим алкогольной, наркотической и иными видами зависимостей;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разработать информационные программы, направленные на пропаганду здорового образа жизни, профилактику потребления наркотиков, курения, употребления алкоголя, интернет-зависимости среди детей;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сформировать единый реестр благотворителей Архангельской области, готовых оказать помощь семьям с детьми-инвалидами, нуждающимся в средствах реабилитации, лекарственных препаратах и дорогостоящем лечении;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5832648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федеральном уровне в сфере здравоохранения необходимо:</a:t>
            </a:r>
            <a:b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на федеральном уровне предусмотреть ответственность медицинских учреждений за неправильное лечение в виде компенсации причиненного вреда, рассмотреть вопрос о принятии Закона Российской Федерации об обязательном страховании пациентов при оказании медицинской помощи, разработать алгоритм для максимального исключения врачебных ошибок;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законодательно закрепить возможность возмещения гражданам материальных затрат на приобретение льготных лекарств за свой счет;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разработать систему распределения молодых специалистов, закончивших образовательные организации высшего и среднего профессионального медицинского образования, позволяющую обязать их осуществлять профессиональную деятельность в сельских местностях или населенных пунктах, испытывающих дефицит в кадрах медицинских работников;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развивать технологии персонифицированной медицинской помощи, которые позволят индивидуализировать диагностические процессы, обеспечить узконаправленное медикаментозное или иное терапевтическое воздействие, что значительно усилит полезный эффект от лечения и снизит затраты на лечение.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640960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97" y="856357"/>
            <a:ext cx="892899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решения проблемных вопросов, связанных </a:t>
            </a:r>
            <a:endParaRPr lang="ru-RU" sz="2400" b="1" u="sng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защитой права ребенка на социальное обеспечение</a:t>
            </a:r>
            <a:r>
              <a:rPr lang="ru-RU" dirty="0"/>
              <a:t>: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1)создание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системы помощи детям в возрасте от нуля до трех лет с ограниченными возможностями и доведение до сведения родителей (законных представителей) полной информации о возможностях данной системы;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2)формирование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терпимости и уважения к семьям, воспитывающим детей-инвалидов, со стороны педагогов в образовательных организациях региона;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3)усиление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мер социальной поддержки, реабилитации, адаптации детей-инвалидов и детей с ограничениями возможностями здоровья. Разработка и внедрение форм работы с такими детьми, позволяющими преодолевать их социальную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исключенность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 способствующими реабилитации и полноценной интеграции в общество;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4) развитие сети специализированных служб, оказывающих медико-психолого-педагогическую помощь детям с проблемами в развитии раннего возраста с использованием современных средств реабилитации 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инновационных форм и методов работы с детьми;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5) обеспечение пролонгированного сопровождения детей-инвалидов и детей с ограниченными возможностями здоровья с целью максимальной адаптации их в обществе;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6) развитие социального волонтерского движения на территории региона;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7)повышение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информированности населения о мерах социальной поддержки семей с детьми на территории Архангельской области;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8)принятие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мер к обеспечению детей-инвалидов качественными средствами индивидуальной реабилитации;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9) создание социально-экономических, организационных условий для повышения качества жизни семей с детьми, степени их социальной защищенности, содействие их активному участию в жизни общества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76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-35406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6" y="1340768"/>
            <a:ext cx="9027910" cy="5400600"/>
          </a:xfrm>
        </p:spPr>
        <p:txBody>
          <a:bodyPr>
            <a:noAutofit/>
          </a:bodyPr>
          <a:lstStyle/>
          <a:p>
            <a:pPr algn="l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10) внесение изменений в областное законодательство в части введения именных социальных проездных билетов для детей-инвалидов и сопровождающих их лиц для проезда в общественном транспорте;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11) рассмотрение вопроса об открытии на территории областного центра кризисного центра для женщин с детьми, оказавшимися в трудной жизненной ситуации, работающего в условиях стационара;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12) осуществление дифференцированного подхода в предоставлении мер государственной поддержки применительно к различным типам семей, в зависимости от количества детей и их возраста, материального положения семьи, состояния здоровья родителей и детей, а не только наличия у них статуса малоимущей семьи;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13) рассмотрение вопроса о внесении изменений в постановление мэрии г. Архангельска от 15 мая 2012 года  № 108 «О порядке организации одноразового горячего питания детей из малоимущих семей, обучающихся в муниципальных образовательных учреждениях муниципального образования «Город Архангельск», реализующих основные общеобразовательные программы начального, общего, основного общего, среднего (полного) общего образования» в части исключения ограничения получения питания в школе детям из многодетных семей;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14) рассмотрение вопроса о внесении изменений в областной закон в части адресной помощи при выделении многодетным семьям субсидий на приобретение автотранспортных средств и жилья;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15) Государственному учреждению – Архангельское региональное отделение Фонда социального страхования Российской Федерации своевременно производить обеспечение необходимыми предметами ухода и средствами реабилитации надлежащего качества детей-инвалидов; </a:t>
            </a:r>
          </a:p>
        </p:txBody>
      </p:sp>
    </p:spTree>
    <p:extLst>
      <p:ext uri="{BB962C8B-B14F-4D97-AF65-F5344CB8AC3E}">
        <p14:creationId xmlns:p14="http://schemas.microsoft.com/office/powerpoint/2010/main" val="38794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24936" cy="374684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6600"/>
                </a:solidFill>
              </a:rPr>
              <a:t>Без детей нельзя было бы так любить </a:t>
            </a:r>
            <a:r>
              <a:rPr lang="ru-RU" dirty="0" smtClean="0">
                <a:solidFill>
                  <a:srgbClr val="006600"/>
                </a:solidFill>
              </a:rPr>
              <a:t>человечество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3600" dirty="0" smtClean="0"/>
              <a:t>Федор </a:t>
            </a:r>
            <a:r>
              <a:rPr lang="ru-RU" sz="3600" dirty="0"/>
              <a:t>Михайлович </a:t>
            </a:r>
            <a:r>
              <a:rPr lang="ru-RU" sz="3600" dirty="0" smtClean="0"/>
              <a:t>Достоевский</a:t>
            </a:r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59898"/>
            <a:ext cx="7844408" cy="13826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 защите жилищных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прав ребенка</a:t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 2017 году (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</a:p>
        </p:txBody>
      </p:sp>
      <p:pic>
        <p:nvPicPr>
          <p:cNvPr id="7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659534"/>
              </p:ext>
            </p:extLst>
          </p:nvPr>
        </p:nvGraphicFramePr>
        <p:xfrm>
          <a:off x="467544" y="1988840"/>
          <a:ext cx="8352928" cy="453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55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6632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048"/>
            <a:ext cx="8496944" cy="21747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граждан,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связанных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защитой прав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b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семейное воспитание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2017 году (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612473"/>
              </p:ext>
            </p:extLst>
          </p:nvPr>
        </p:nvGraphicFramePr>
        <p:xfrm>
          <a:off x="179512" y="1844824"/>
          <a:ext cx="8784976" cy="480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99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280920" cy="22322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защите прав ребенка в сфере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образования в 2017 году (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</a:p>
        </p:txBody>
      </p:sp>
      <p:pic>
        <p:nvPicPr>
          <p:cNvPr id="7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897391"/>
              </p:ext>
            </p:extLst>
          </p:nvPr>
        </p:nvGraphicFramePr>
        <p:xfrm>
          <a:off x="179512" y="1700808"/>
          <a:ext cx="8852495" cy="49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граждан, </a:t>
            </a:r>
            <a:b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защитой права ребенка </a:t>
            </a:r>
            <a:b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социальное </a:t>
            </a:r>
            <a:r>
              <a:rPr lang="ru-RU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2017 году</a:t>
            </a:r>
            <a:br>
              <a:rPr lang="ru-RU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ч.)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91" y="116631"/>
            <a:ext cx="18526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529364"/>
              </p:ext>
            </p:extLst>
          </p:nvPr>
        </p:nvGraphicFramePr>
        <p:xfrm>
          <a:off x="107504" y="1844824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18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33" y="134414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2812"/>
            <a:ext cx="8280920" cy="215089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граждан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связанных с защитой прав ребенка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сфере здравоохранения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2017 году (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27485"/>
              </p:ext>
            </p:extLst>
          </p:nvPr>
        </p:nvGraphicFramePr>
        <p:xfrm>
          <a:off x="107504" y="2060848"/>
          <a:ext cx="89289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ban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0"/>
            <a:ext cx="9122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568952" cy="10801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граждан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нарушении иных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2017 году (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://minsoc.ryazangov.ru/resources/s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1" y="119898"/>
            <a:ext cx="1854079" cy="12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810944"/>
              </p:ext>
            </p:extLst>
          </p:nvPr>
        </p:nvGraphicFramePr>
        <p:xfrm>
          <a:off x="251520" y="2420888"/>
          <a:ext cx="8712968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519</Words>
  <Application>Microsoft Office PowerPoint</Application>
  <PresentationFormat>Экран (4:3)</PresentationFormat>
  <Paragraphs>117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Доклад о деятельности уполномоченного при Губернаторе Архангельской области по правам ребенка в 2017 году</vt:lpstr>
      <vt:lpstr>Количество обращений,  находившихся в работе уполномоченного   в период с 2011 года по 2017 год (абс. ч.) </vt:lpstr>
      <vt:lpstr> Результаты рассмотрения обращений граждан в 2017 году (в абс.ч.) </vt:lpstr>
      <vt:lpstr>Категории обращений граждан  по защите жилищных прав ребенка  в 2017 году (абс. ч.)</vt:lpstr>
      <vt:lpstr>Категории обращений граждан,  связанных с защитой прав ребенка  на семейное воспитание в 2017 году (абс. ч.)</vt:lpstr>
      <vt:lpstr>Категории обращений граждан  по защите прав ребенка в сфере образования в 2017 году (абс. ч.)</vt:lpstr>
      <vt:lpstr>Категории обращений граждан,  связанных с защитой права ребенка  на социальное обеспечение в 2017 году  (абс. ч.)</vt:lpstr>
      <vt:lpstr>Категории обращений граждан,  связанных с защитой прав ребенка  в сфере здравоохранения  в 2017 году (абс. ч.) </vt:lpstr>
      <vt:lpstr>Категории обращений граждан  о нарушении иных прав ребенка в 2017 году (абс. ч.) </vt:lpstr>
      <vt:lpstr>Категории обращений в 2017 году (абс. ч.) </vt:lpstr>
      <vt:lpstr>Развитие института уполномоченного     по правам ребенка в  Архангельской области</vt:lpstr>
      <vt:lpstr>  Деятельность уполномоченного          в 2017 году: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Правовое просвещение: – пропаганда основ правового просвещения; – подготовка и проведение мероприятий в рамках «Дня правовой помощи»; – размещение в образовательных организациях правовых информационных стендов; – развитие института уполномоченных по защите прав участников образовательного процесса; – деятельность Общественной приемной уполномоченного в С(А)ФУ имени М.В. Ломоносова</vt:lpstr>
      <vt:lpstr>Предложения уполномоченного по защите жилищных прав:   1)расширение перечня лиц, имеющих право на предоставление жилых помещений маневренного фонда;  2)внесение изменений в жилищное законодательство с включением в льготные очереди семей, имеющих детей-инвалидов, нуждающихся в улучшении жилищных условий и желающих встать на учет после 01 января 2005 года;  3)создание социальных гостиниц для детей-сирот и детей, оставшихся без попечения родителей, предоставляемых им для проживания до момента обеспечения жилыми помещениями специализированного найма;  4) внесение изменений в действующее федеральное законодательство в части обеспечения права детей-сирот, детей, оставшихся без попечения родителей, и лиц из их числа, получать жилое помещение по договорам специализированного найма в других регионах Российской Федерации, отличных от места фактического выявления данных лиц; </vt:lpstr>
      <vt:lpstr>5) разработка нормативных правовых актов, направленных на обеспечение формирования рынка доступного арендного жилья и развитие некоммерческого  жилищного фонда для граждан, имеющих невысокий уровень дохода;  6) внесение изменений в областные законодательные акты о социальной поддержке детей-сирот, детей, оставшихся без попечения родителей, и лиц из их числа, в части урегулирования вопроса, связанного  с включением в списки детей-сирот, детей, оставшихся без попечения родителей, и лиц из их числа, имеющих право на обеспечение жилыми помещениями, лиц из данных категорий граждан в тех муниципальных образованиях, на территории которых они фактически проживают длительное время, отличных от места их фактического выявления;   7) разработка на федеральном уровне единого порядка исполнения судебных решений по предоставлению жилых помещений гражданам;  8) разработка на федеральном уровне локального акта, регламентирующего порядок выкупа органами местного самоуправления жилых помещений, признанных в установленном законом порядке аварийными, находящихся в собственности граждан;</vt:lpstr>
      <vt:lpstr>9) разработка на федеральном уровне локального акта, регламентирующего условия льготного ипотечного кредитования для наиболее незащищенных слоев населения;  10)  внесение изменений в законодательство по переселению из аварийного жилья, брать за основу жилую площадь занимаемого ранее жилого помещения, а не общую;  11) рассмотрение вопроса по сохранению статуса семьи, нуждающейся в предоставлении жилого помещения по договору социального найма, несмотря на использования средств материнского капитала;   12) разработка целевой программы, направленной на создание доступной среды проживания детей-инвалидов.</vt:lpstr>
      <vt:lpstr>    Меры, направленные на улучшение положения семей с детьми в регионе:   1)  совершенствование правовых механизмов, позволяющих предупредить распад семьи, возникновение семейно-правовых конфликтов; 2) расширение правовых гарантий реализации семейных прав и обязанностей, их защиты, особенно в случае развода супругов;   3) продолжение развития службы семейного примирения по урегулированию детско – родительских конфликтов и конфликтов между родителями, в которые вовлечены дети; 4)   разработка и реализация социальных проектов, направленных на налаживание межпоколенческих отношений между людьми пожилого возраста и семьями с детьми, вовлечение представителей старшего поколения в волонтерскую деятельность с семьями, имеющими детей; 5) разработка и реализация социальных проектов, направленных на позиционирование здорового образа жизни; 6) разработка программ комплексного сопровождения семей, взявших на воспитание ребенка (детей); 7) формирование общенациональной идеи на основе духовных и нравственных ценностей, признанных в обществе;    </vt:lpstr>
      <vt:lpstr>    8) внесение изменений в действующее федеральное законодательство в части невозможности передачи в замещающие семьи, чьи родители были ограничены в родительских правах в течение срока, установленного для восстановления в родительских правах;  9) разработка программ обучения для родителей, лишенных или ограниченных в родительских правах и желающих восстановиться в них, для снятия рисков семейного неблагополучия или жестокого обращения в будущем; 10) рассмотрение вопроса об обязательной подготовке всех совершеннолетних членов семьи (особенно супругов) при создании приемной семьи, изъявивших желание принять на воспитание в свою семью ребенка, особенно, когда речь идет о приемной семье; 11) повышение качества отбора кандидатов в замещающие родители, в целях предотвращения случаев гибели, жестокого обращения с детьми;  12) внедрение обязательного психологического обследования лиц, выразивших желание принять на воспитание детей, оставшихся без попечения родителей, в том числе и близких родственников;  13) предотвращение случаев принудительного отобрания детей из семей с точки зрения избыточно применяемых мер и неправомерного вмешательства в семью.    </vt:lpstr>
      <vt:lpstr>Предложения уполномоченного в сфере образования:  1) в первоочередном порядке решать вопрос об устройстве детей, достигших возраста трех лет, в дошкольные образовательные организации;  2)руководителям образовательных организаций все решения, связанные с изменениями в организации образовательного процесса, оперативно и прозрачно согласовывать с родителями обучающихся; 3)не допускать в образовательных организациях Архангельской области нарушения прав детей, изложенных в главе 2 Конституции Российской Федерации; 4)разработать областной закон, регламентирующий вопросы организации и финансирования семейной формы образования; 5)разработать и ввести социальные стандарты дополнительного образования детей, закрепляющие государственные гарантии в части объема и состава услуг дополнительного образования детей, предоставляемых за счет бюджетных средств; 6)развивать на территории Архангельской области технические виды спорта, поисковой деятельности, поддержку научных исследований школьников. Эти направления, хотя и являются достаточно ресурсоемкими, несут в себе большой воспитательный потенциал, эффективно вовлекают  в систему дополнительного образования подростков, в том числе из неблагополучных семей, снижая, таким образом, потенциальную и реальную базу правонарушений.</vt:lpstr>
      <vt:lpstr>7)внедрять в общеобразовательных организациях Архангельской области программы, направленные на формирование основ нравственности в семейной жизни; 8)на федеральном уровне рекомендовать разработать методические рекомендации и обязательные для исполнения инструктивных материалов, направленные на однозначное истолкование органами исполнительной власти субъектов Российской Федерации в сфере образования в части обеспечения обучающихся общеобразовательных школ бесплатными учебниками и учебными пособиями, в том числе рабочими тетрадями, а также необходимости внесения соответствующих изменений в действующий Федеральный закон от 29 декабря 2012 года № 273-ФЗ «Об образовании в Российской Федерации»; 9)на федеральном уровне рекомендовать разработать систему общественного духовно-нравственного воспитания, а также четко структурированного культурологического учебного курса, включающего рассмотрение всех компонентов традиционной культуры, для разных уровней системы образования, основанного на выделении приоритетных аспектов деятельности, связанных единой целью, общими формами организации; также назрела необходимость разработки на федеральном уровне нормативной правовой базы, регламентирующей деятельность частных детских садов и групп дневного пребывания детей. </vt:lpstr>
      <vt:lpstr>Анализ состояния прав детей в сфере здравоохранения, показывает, что для его улучшения, необходимо принять ряд мер, среди которых:  1) обеспечить доступность, качество и объем медицинских услуг детям во всех населенных пунктах Архангельской области; 2) разработать индикаторы качества оказания медицинской помощи в учреждениях здравоохранения Архангельской области; 3) исключить грубое пренебрежительное отношение со стороны медицинского персонала к пациентам, их родным и близким, безукоризненно соблюдать этические нормы и правила; 4) разработать самостоятельную систему сопровождения семей, имеющих в своем составе лиц, страдающих зависимостью от психоактивных веществ; 5) создать на территории Архангельской области реабилитационный центра помощи несовершеннолетним, страдающим алкогольной, наркотической и иными видами зависимостей; 6) разработать информационные программы, направленные на пропаганду здорового образа жизни, профилактику потребления наркотиков, курения, употребления алкоголя, интернет-зависимости среди детей;  7) сформировать единый реестр благотворителей Архангельской области, готовых оказать помощь семьям с детьми-инвалидами, нуждающимся в средствах реабилитации, лекарственных препаратах и дорогостоящем лечении;  </vt:lpstr>
      <vt:lpstr> На федеральном уровне в сфере здравоохранения необходимо: 1) на федеральном уровне предусмотреть ответственность медицинских учреждений за неправильное лечение в виде компенсации причиненного вреда, рассмотреть вопрос о принятии Закона Российской Федерации об обязательном страховании пациентов при оказании медицинской помощи, разработать алгоритм для максимального исключения врачебных ошибок; 2) законодательно закрепить возможность возмещения гражданам материальных затрат на приобретение льготных лекарств за свой счет; 3) разработать систему распределения молодых специалистов, закончивших образовательные организации высшего и среднего профессионального медицинского образования, позволяющую обязать их осуществлять профессиональную деятельность в сельских местностях или населенных пунктах, испытывающих дефицит в кадрах медицинских работников; 4) развивать технологии персонифицированной медицинской помощи, которые позволят индивидуализировать диагностические процессы, обеспечить узконаправленное медикаментозное или иное терапевтическое воздействие, что значительно усилит полезный эффект от лечения и снизит затраты на лечение.   </vt:lpstr>
      <vt:lpstr>  </vt:lpstr>
      <vt:lpstr>10) внесение изменений в областное законодательство в части введения именных социальных проездных билетов для детей-инвалидов и сопровождающих их лиц для проезда в общественном транспорте; 11) рассмотрение вопроса об открытии на территории областного центра кризисного центра для женщин с детьми, оказавшимися в трудной жизненной ситуации, работающего в условиях стационара; 12) осуществление дифференцированного подхода в предоставлении мер государственной поддержки применительно к различным типам семей, в зависимости от количества детей и их возраста, материального положения семьи, состояния здоровья родителей и детей, а не только наличия у них статуса малоимущей семьи; 13) рассмотрение вопроса о внесении изменений в постановление мэрии г. Архангельска от 15 мая 2012 года  № 108 «О порядке организации одноразового горячего питания детей из малоимущих семей, обучающихся в муниципальных образовательных учреждениях муниципального образования «Город Архангельск», реализующих основные общеобразовательные программы начального, общего, основного общего, среднего (полного) общего образования» в части исключения ограничения получения питания в школе детям из многодетных семей; 14) рассмотрение вопроса о внесении изменений в областной закон в части адресной помощи при выделении многодетным семьям субсидий на приобретение автотранспортных средств и жилья; 15) Государственному учреждению – Архангельское региональное отделение Фонда социального страхования Российской Федерации своевременно производить обеспечение необходимыми предметами ухода и средствами реабилитации надлежащего качества детей-инвалидов; </vt:lpstr>
      <vt:lpstr>«Без детей нельзя было бы так любить человечество»               Федор Михайлович Достоевский 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Табанина Юлия Викторовна</dc:creator>
  <cp:lastModifiedBy>Табанина Юлия Викторовна</cp:lastModifiedBy>
  <cp:revision>106</cp:revision>
  <cp:lastPrinted>2017-05-25T06:20:09Z</cp:lastPrinted>
  <dcterms:created xsi:type="dcterms:W3CDTF">2016-05-24T07:31:35Z</dcterms:created>
  <dcterms:modified xsi:type="dcterms:W3CDTF">2018-06-04T12:30:03Z</dcterms:modified>
</cp:coreProperties>
</file>