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  <p:sldMasterId id="2147484164" r:id="rId2"/>
  </p:sldMasterIdLst>
  <p:handoutMasterIdLst>
    <p:handoutMasterId r:id="rId33"/>
  </p:handoutMasterIdLst>
  <p:sldIdLst>
    <p:sldId id="417" r:id="rId3"/>
    <p:sldId id="440" r:id="rId4"/>
    <p:sldId id="441" r:id="rId5"/>
    <p:sldId id="422" r:id="rId6"/>
    <p:sldId id="442" r:id="rId7"/>
    <p:sldId id="443" r:id="rId8"/>
    <p:sldId id="444" r:id="rId9"/>
    <p:sldId id="445" r:id="rId10"/>
    <p:sldId id="446" r:id="rId11"/>
    <p:sldId id="447" r:id="rId12"/>
    <p:sldId id="358" r:id="rId13"/>
    <p:sldId id="431" r:id="rId14"/>
    <p:sldId id="432" r:id="rId15"/>
    <p:sldId id="430" r:id="rId16"/>
    <p:sldId id="448" r:id="rId17"/>
    <p:sldId id="449" r:id="rId18"/>
    <p:sldId id="450" r:id="rId19"/>
    <p:sldId id="451" r:id="rId20"/>
    <p:sldId id="452" r:id="rId21"/>
    <p:sldId id="453" r:id="rId22"/>
    <p:sldId id="454" r:id="rId23"/>
    <p:sldId id="455" r:id="rId24"/>
    <p:sldId id="456" r:id="rId25"/>
    <p:sldId id="457" r:id="rId26"/>
    <p:sldId id="458" r:id="rId27"/>
    <p:sldId id="459" r:id="rId28"/>
    <p:sldId id="460" r:id="rId29"/>
    <p:sldId id="461" r:id="rId30"/>
    <p:sldId id="462" r:id="rId31"/>
    <p:sldId id="463" r:id="rId3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533DBA-AB71-4502-A138-03D1563C8708}" type="datetimeFigureOut">
              <a:rPr lang="ru-RU" smtClean="0"/>
              <a:t>08.12.2017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AC75E2-3FAA-4E27-B37A-2F3817EC7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59682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AFFC-4B4B-441D-94BA-2CEBFB4CDAE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5FD6955-9961-4946-8CE4-2A84144A978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5843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AFFC-4B4B-441D-94BA-2CEBFB4CDAE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5FD6955-9961-4946-8CE4-2A84144A978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062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AFFC-4B4B-441D-94BA-2CEBFB4CDAE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5FD6955-9961-4946-8CE4-2A84144A978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40980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AFFC-4B4B-441D-94BA-2CEBFB4CDAE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5FD6955-9961-4946-8CE4-2A84144A978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50518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AFFC-4B4B-441D-94BA-2CEBFB4CDAE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5FD6955-9961-4946-8CE4-2A84144A978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89025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AFFC-4B4B-441D-94BA-2CEBFB4CDAE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5FD6955-9961-4946-8CE4-2A84144A978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27436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AFFC-4B4B-441D-94BA-2CEBFB4CDAE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6955-9961-4946-8CE4-2A84144A978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62153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AFFC-4B4B-441D-94BA-2CEBFB4CDAE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6955-9961-4946-8CE4-2A84144A978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21563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AFFC-4B4B-441D-94BA-2CEBFB4CDAEB}" type="datetimeFigureOut">
              <a:rPr lang="ru-RU" smtClean="0">
                <a:solidFill>
                  <a:srgbClr val="B01513"/>
                </a:solidFill>
              </a:rPr>
              <a:pPr/>
              <a:t>08.12.2017</a:t>
            </a:fld>
            <a:endParaRPr lang="ru-RU">
              <a:solidFill>
                <a:srgbClr val="B01513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B01513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6955-9961-4946-8CE4-2A84144A978B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7663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694F8-1B09-4091-BD01-4DF28C883556}" type="datetimeFigureOut">
              <a:rPr lang="ru-RU" smtClean="0">
                <a:solidFill>
                  <a:prstClr val="black"/>
                </a:solidFill>
              </a:rPr>
              <a:pPr/>
              <a:t>08.12.2017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B7D86-9755-49AD-AAD8-771A5C61A8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4055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694F8-1B09-4091-BD01-4DF28C883556}" type="datetimeFigureOut">
              <a:rPr lang="ru-RU" smtClean="0">
                <a:solidFill>
                  <a:prstClr val="black"/>
                </a:solidFill>
              </a:rPr>
              <a:pPr/>
              <a:t>08.12.2017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6DB7D86-9755-49AD-AAD8-771A5C61A8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537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AFFC-4B4B-441D-94BA-2CEBFB4CDAE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6955-9961-4946-8CE4-2A84144A978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24951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694F8-1B09-4091-BD01-4DF28C883556}" type="datetimeFigureOut">
              <a:rPr lang="ru-RU" smtClean="0">
                <a:solidFill>
                  <a:prstClr val="black"/>
                </a:solidFill>
              </a:rPr>
              <a:pPr/>
              <a:t>08.12.2017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B7D86-9755-49AD-AAD8-771A5C61A8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2495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694F8-1B09-4091-BD01-4DF28C883556}" type="datetimeFigureOut">
              <a:rPr lang="ru-RU" smtClean="0">
                <a:solidFill>
                  <a:prstClr val="black"/>
                </a:solidFill>
              </a:rPr>
              <a:pPr/>
              <a:t>08.12.2017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B7D86-9755-49AD-AAD8-771A5C61A8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1683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694F8-1B09-4091-BD01-4DF28C883556}" type="datetimeFigureOut">
              <a:rPr lang="ru-RU" smtClean="0">
                <a:solidFill>
                  <a:prstClr val="black"/>
                </a:solidFill>
              </a:rPr>
              <a:pPr/>
              <a:t>08.12.2017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B7D86-9755-49AD-AAD8-771A5C61A8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4416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694F8-1B09-4091-BD01-4DF28C883556}" type="datetimeFigureOut">
              <a:rPr lang="ru-RU" smtClean="0">
                <a:solidFill>
                  <a:prstClr val="black"/>
                </a:solidFill>
              </a:rPr>
              <a:pPr/>
              <a:t>08.12.2017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B7D86-9755-49AD-AAD8-771A5C61A8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8233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694F8-1B09-4091-BD01-4DF28C883556}" type="datetimeFigureOut">
              <a:rPr lang="ru-RU" smtClean="0">
                <a:solidFill>
                  <a:prstClr val="black"/>
                </a:solidFill>
              </a:rPr>
              <a:pPr/>
              <a:t>08.12.2017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B7D86-9755-49AD-AAD8-771A5C61A8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6229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694F8-1B09-4091-BD01-4DF28C883556}" type="datetimeFigureOut">
              <a:rPr lang="ru-RU" smtClean="0">
                <a:solidFill>
                  <a:prstClr val="black"/>
                </a:solidFill>
              </a:rPr>
              <a:pPr/>
              <a:t>08.12.2017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B7D86-9755-49AD-AAD8-771A5C61A8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6620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694F8-1B09-4091-BD01-4DF28C883556}" type="datetimeFigureOut">
              <a:rPr lang="ru-RU" smtClean="0">
                <a:solidFill>
                  <a:prstClr val="black"/>
                </a:solidFill>
              </a:rPr>
              <a:pPr/>
              <a:t>08.12.2017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B7D86-9755-49AD-AAD8-771A5C61A8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0393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694F8-1B09-4091-BD01-4DF28C883556}" type="datetimeFigureOut">
              <a:rPr lang="ru-RU" smtClean="0">
                <a:solidFill>
                  <a:prstClr val="black"/>
                </a:solidFill>
              </a:rPr>
              <a:pPr/>
              <a:t>08.12.2017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B7D86-9755-49AD-AAD8-771A5C61A8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6557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694F8-1B09-4091-BD01-4DF28C883556}" type="datetimeFigureOut">
              <a:rPr lang="ru-RU" smtClean="0">
                <a:solidFill>
                  <a:prstClr val="black"/>
                </a:solidFill>
              </a:rPr>
              <a:pPr/>
              <a:t>08.12.2017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B7D86-9755-49AD-AAD8-771A5C61A8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27054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694F8-1B09-4091-BD01-4DF28C883556}" type="datetimeFigureOut">
              <a:rPr lang="ru-RU" smtClean="0">
                <a:solidFill>
                  <a:prstClr val="black"/>
                </a:solidFill>
              </a:rPr>
              <a:pPr/>
              <a:t>08.12.2017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B7D86-9755-49AD-AAD8-771A5C61A8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251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AFFC-4B4B-441D-94BA-2CEBFB4CDAE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5FD6955-9961-4946-8CE4-2A84144A978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22352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694F8-1B09-4091-BD01-4DF28C883556}" type="datetimeFigureOut">
              <a:rPr lang="ru-RU" smtClean="0">
                <a:solidFill>
                  <a:prstClr val="black"/>
                </a:solidFill>
              </a:rPr>
              <a:pPr/>
              <a:t>08.12.2017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B7D86-9755-49AD-AAD8-771A5C61A8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14463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694F8-1B09-4091-BD01-4DF28C883556}" type="datetimeFigureOut">
              <a:rPr lang="ru-RU" smtClean="0">
                <a:solidFill>
                  <a:prstClr val="black"/>
                </a:solidFill>
              </a:rPr>
              <a:pPr/>
              <a:t>08.12.2017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B7D86-9755-49AD-AAD8-771A5C61A8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6161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694F8-1B09-4091-BD01-4DF28C883556}" type="datetimeFigureOut">
              <a:rPr lang="ru-RU" smtClean="0">
                <a:solidFill>
                  <a:prstClr val="black"/>
                </a:solidFill>
              </a:rPr>
              <a:pPr/>
              <a:t>08.12.2017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B7D86-9755-49AD-AAD8-771A5C61A8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14195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694F8-1B09-4091-BD01-4DF28C883556}" type="datetimeFigureOut">
              <a:rPr lang="ru-RU" smtClean="0">
                <a:solidFill>
                  <a:prstClr val="black"/>
                </a:solidFill>
              </a:rPr>
              <a:pPr/>
              <a:t>08.12.2017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B7D86-9755-49AD-AAD8-771A5C61A8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2067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694F8-1B09-4091-BD01-4DF28C883556}" type="datetimeFigureOut">
              <a:rPr lang="ru-RU" smtClean="0">
                <a:solidFill>
                  <a:prstClr val="black"/>
                </a:solidFill>
              </a:rPr>
              <a:pPr/>
              <a:t>08.12.2017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B7D86-9755-49AD-AAD8-771A5C61A8A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879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AFFC-4B4B-441D-94BA-2CEBFB4CDAE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5FD6955-9961-4946-8CE4-2A84144A978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0353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AFFC-4B4B-441D-94BA-2CEBFB4CDAE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5FD6955-9961-4946-8CE4-2A84144A978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9864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AFFC-4B4B-441D-94BA-2CEBFB4CDAE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6955-9961-4946-8CE4-2A84144A978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9904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AFFC-4B4B-441D-94BA-2CEBFB4CDAE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6955-9961-4946-8CE4-2A84144A978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348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AFFC-4B4B-441D-94BA-2CEBFB4CDAE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6955-9961-4946-8CE4-2A84144A978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1617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AFFC-4B4B-441D-94BA-2CEBFB4CDAE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5FD6955-9961-4946-8CE4-2A84144A978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4048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FAFFC-4B4B-441D-94BA-2CEBFB4CDAE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08.12.2017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5FD6955-9961-4946-8CE4-2A84144A978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2193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5" r:id="rId15"/>
    <p:sldLayoutId id="2147483756" r:id="rId16"/>
    <p:sldLayoutId id="214748418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6725C8E-639E-40E0-908A-1FBDE518071D}" type="datetimeFigureOut">
              <a:rPr lang="ru-RU" smtClean="0"/>
              <a:t>08.12.2017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7F4B449-1537-4437-AD35-3DD22DC8095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7844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  <p:sldLayoutId id="2147484176" r:id="rId12"/>
    <p:sldLayoutId id="2147484177" r:id="rId13"/>
    <p:sldLayoutId id="2147484178" r:id="rId14"/>
    <p:sldLayoutId id="2147484179" r:id="rId15"/>
    <p:sldLayoutId id="2147484180" r:id="rId16"/>
    <p:sldLayoutId id="214748418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28401" y="900531"/>
            <a:ext cx="8574622" cy="3317965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 ПРОЕКТЕ</a:t>
            </a:r>
            <a:br>
              <a:rPr lang="ru-RU" sz="36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ФЕДЕРАЛЬНОГО ЗАКОНА</a:t>
            </a:r>
            <a:br>
              <a:rPr lang="ru-RU" sz="36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«О МОЛОДЕЖИ И ГОСУДАРСТВЕННОЙ МОЛОДЕЖНОЙ ПОЛИТИКЕ В РОССИЙСКОЙ ФЕДЕРАЦИИ»</a:t>
            </a:r>
          </a:p>
        </p:txBody>
      </p:sp>
    </p:spTree>
    <p:extLst>
      <p:ext uri="{BB962C8B-B14F-4D97-AF65-F5344CB8AC3E}">
        <p14:creationId xmlns:p14="http://schemas.microsoft.com/office/powerpoint/2010/main" val="399138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5055" y="554620"/>
            <a:ext cx="10044935" cy="763541"/>
          </a:xfr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ОПРЕДЕЛЕНИЯ: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95055" y="1650671"/>
            <a:ext cx="10044935" cy="495201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Разное юридическое толкование термина «государственная молодежная политика»:</a:t>
            </a:r>
          </a:p>
          <a:p>
            <a:pPr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варианта на федеральном уровне </a:t>
            </a:r>
          </a:p>
          <a:p>
            <a:pPr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20-30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вариантов в регионах и образованных на его основе словосочетаний как в федеральных подзаконных актах и других документах, так и в нормативных правовых актах субъектов Российской Федерации.</a:t>
            </a:r>
          </a:p>
        </p:txBody>
      </p:sp>
    </p:spTree>
    <p:extLst>
      <p:ext uri="{BB962C8B-B14F-4D97-AF65-F5344CB8AC3E}">
        <p14:creationId xmlns:p14="http://schemas.microsoft.com/office/powerpoint/2010/main" val="2566435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2530" y="1318162"/>
            <a:ext cx="10913423" cy="4678878"/>
          </a:xfr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endParaRPr lang="ru-RU" sz="8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9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ЗАЧЕМ НУЖЕН ФЕДЕРАЛЬНЫЙ ЗАКОН О МОЛОДЕЖИ И ГОСУДАРСТВЕННОЙ МОЛОДЕЖНОЙ ПОЛИТИКЕ?</a:t>
            </a:r>
          </a:p>
        </p:txBody>
      </p:sp>
    </p:spTree>
    <p:extLst>
      <p:ext uri="{BB962C8B-B14F-4D97-AF65-F5344CB8AC3E}">
        <p14:creationId xmlns:p14="http://schemas.microsoft.com/office/powerpoint/2010/main" val="3136770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514" y="2327563"/>
            <a:ext cx="11194181" cy="42988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федеральном уровне должны быть реализованы положения пунктов «в» и «е» статьи 71 Конституции Российской Федерации в части, касающейся: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регулирования и защиты прав и свобод молодого человека и гражданина в Российской Федерации;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установления основ федеральной молодежной политики.</a:t>
            </a:r>
          </a:p>
          <a:p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35E6E6F-B00B-4E03-916E-7613625665BE}"/>
              </a:ext>
            </a:extLst>
          </p:cNvPr>
          <p:cNvSpPr/>
          <p:nvPr/>
        </p:nvSpPr>
        <p:spPr>
          <a:xfrm>
            <a:off x="1638795" y="641269"/>
            <a:ext cx="10224654" cy="878774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ЗАЧЕМ НУЖЕН ФЕДЕРАЛЬНЫЙ ЗАКОН О МОЛОДЕЖИ И ГОСУДАРСТВЕННОЙ МОЛОДЕЖНОЙ ПОЛИТИКЕ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98764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7526" y="1579418"/>
            <a:ext cx="10220933" cy="4572000"/>
          </a:xfrm>
          <a:noFill/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Конституция Российской Федерации 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отличие от конституций целого ряда государств, в том числе федеративных,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содержит термин «молодежь» и образованные на его основе слова и словосочетания.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отсутствии данного термина в Конституции он должен быть закреплен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исключительно в законах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 не в подзаконных актах.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противном случае, как показывает правоприменительная практика, 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невозможно обеспечить единство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механизмов правового регулирования работы с молодежью на федеральном, региональном и муниципальном уровнях.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2A3BD09-9D1C-4A60-829D-340030E4A6D5}"/>
              </a:ext>
            </a:extLst>
          </p:cNvPr>
          <p:cNvSpPr/>
          <p:nvPr/>
        </p:nvSpPr>
        <p:spPr>
          <a:xfrm>
            <a:off x="1626918" y="706582"/>
            <a:ext cx="10196948" cy="670956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ЗАЧЕМ НУЖЕН ФЕДЕРАЛЬНЫЙ ЗАКОН О МОЛОДЕЖИ И ГОСУДАРСТВЕННОЙ МОЛОДЕЖНОЙ ПОЛИТИКЕ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3928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514" y="1816925"/>
            <a:ext cx="11194181" cy="480950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800" b="1" dirty="0">
                <a:solidFill>
                  <a:srgbClr val="002060"/>
                </a:solidFill>
              </a:rPr>
              <a:t>Федеральный Закон – обеспечит системную работу по реализации государственной молодежной политики на всем пространстве Российской Федерации.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800" b="1" dirty="0">
                <a:solidFill>
                  <a:srgbClr val="002060"/>
                </a:solidFill>
              </a:rPr>
              <a:t>Устранит различия в трактовка понятия социальной группы – молодежь на всем пространстве Российской Федерации.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800" b="1" dirty="0">
                <a:solidFill>
                  <a:srgbClr val="002060"/>
                </a:solidFill>
              </a:rPr>
              <a:t>Устранит различия в трактовка понятия «государственная молодежная политика» на всем пространстве Российской Федерации.</a:t>
            </a:r>
          </a:p>
          <a:p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35E6E6F-B00B-4E03-916E-7613625665BE}"/>
              </a:ext>
            </a:extLst>
          </p:cNvPr>
          <p:cNvSpPr/>
          <p:nvPr/>
        </p:nvSpPr>
        <p:spPr>
          <a:xfrm>
            <a:off x="1591295" y="641268"/>
            <a:ext cx="10367158" cy="855023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ЗАЧЕМ НУЖЕН ФЕДЕРАЛЬНЫЙ ЗАКОН О МОЛОДЕЖИ И ГОСУДАРСТВЕННОЙ МОЛОДЕЖНОЙ ПОЛИТИКЕ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2993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67297" y="582548"/>
            <a:ext cx="9601196" cy="799167"/>
          </a:xfr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ЗАЧЕМ НУЖЕН ФЕДЕРАЛЬНЫЙ ЗАКОН О МОЛОДЕЖИ И ГОСУДАРСТВЕННОЙ МОЛОДЕЖНОЙ ПОЛИТИКЕ</a:t>
            </a:r>
            <a:br>
              <a:rPr lang="ru-RU" sz="2800" dirty="0"/>
            </a:br>
            <a:br>
              <a:rPr lang="ru-RU" sz="2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2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5401" y="1733798"/>
            <a:ext cx="10651176" cy="4738254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 призван 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сделать механизм разработки и реализации государственной молодежной политики в нашей стране более четким и технологичным во всех отношениях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чем ныне существующий, а также определить механизм гарантий участия молодежи и ее объединений в осуществлении данной политики</a:t>
            </a:r>
          </a:p>
          <a:p>
            <a:pPr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 направлен на оптимизацию и 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разграничение полномочий федеральных органов по делам молодежи и иных федеральных органов государственной власти,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осуществляющих функции по работе с молодежью, на усиление их правовой ответственности за результаты реализации государственной молодежной политики, на создание правовых предпосылок для ее профессионализации. </a:t>
            </a:r>
          </a:p>
        </p:txBody>
      </p:sp>
    </p:spTree>
    <p:extLst>
      <p:ext uri="{BB962C8B-B14F-4D97-AF65-F5344CB8AC3E}">
        <p14:creationId xmlns:p14="http://schemas.microsoft.com/office/powerpoint/2010/main" val="26567365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0063" y="795647"/>
            <a:ext cx="9507184" cy="5008969"/>
          </a:xfr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Autofit/>
          </a:bodyPr>
          <a:lstStyle/>
          <a:p>
            <a:pPr marL="0" indent="0" algn="ctr">
              <a:buNone/>
            </a:pP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ПРЕДМЕТ РЕГУЛИРОВАНИЯ БАЗОВОГО ФЕДЕРАЛЬНОГО ЗАКОНА В СФЕРЕ ГОСУДАРСТВЕННОЙ МОЛОДЕЖНОЙ ПОЛИТИКИ</a:t>
            </a:r>
          </a:p>
        </p:txBody>
      </p:sp>
    </p:spTree>
    <p:extLst>
      <p:ext uri="{BB962C8B-B14F-4D97-AF65-F5344CB8AC3E}">
        <p14:creationId xmlns:p14="http://schemas.microsoft.com/office/powerpoint/2010/main" val="39697501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741" y="676097"/>
            <a:ext cx="9354708" cy="930006"/>
          </a:xfr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ПРЕДМЕТ</a:t>
            </a:r>
            <a:r>
              <a:rPr lang="ru-RU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РЕГУЛИРОВАНИЯ ГМП</a:t>
            </a:r>
            <a:endParaRPr lang="ru-RU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5184" y="2342628"/>
            <a:ext cx="11136573" cy="434318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ПРАВООТНОШЕНИЯ, КАСАЮЩИЕСЯ МОЛОДЕЖИ</a:t>
            </a:r>
          </a:p>
          <a:p>
            <a:pPr algn="ctr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ПРАВООТНОШЕНИЯ В СФЕРЕ ГОСУДАРСТВЕННОЙ МОЛОДЕЖНОЙ ПОЛИТИКИ</a:t>
            </a:r>
          </a:p>
        </p:txBody>
      </p:sp>
    </p:spTree>
    <p:extLst>
      <p:ext uri="{BB962C8B-B14F-4D97-AF65-F5344CB8AC3E}">
        <p14:creationId xmlns:p14="http://schemas.microsoft.com/office/powerpoint/2010/main" val="33608069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7840" y="573207"/>
            <a:ext cx="9736772" cy="1041838"/>
          </a:xfr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ПРЕДМЕТ</a:t>
            </a:r>
            <a:r>
              <a:rPr lang="ru-RU" sz="7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РЕГУЛИРОВАНИЯ ГМП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7840" y="2133600"/>
            <a:ext cx="9736772" cy="3777622"/>
          </a:xfrm>
        </p:spPr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Char char="q"/>
            </a:pPr>
            <a:r>
              <a:rPr lang="ru-RU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отношения, возникающие в связи с разработкой и реализацией государственной молодежной политики в Российской Федерации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58493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4421" y="94668"/>
            <a:ext cx="10517579" cy="1045363"/>
          </a:xfr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Предмет регулирования Федерального закона</a:t>
            </a:r>
            <a:b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 молодежи и государственной молодежной политике в Российской Федерации»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1730" y="1318161"/>
            <a:ext cx="11420270" cy="5445171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общественные отношения, возникающие в связи с разработкой и реализацией государственной молодежной политики на территории Российской Федерации органами государственной власти совместно с другими государственными органами, органами местного самоуправления, молодежными парламентскими структурами, иными органами молодежного самоуправления, молодежными общественными объединениями и иными молодежными организациями, учреждениями органов по делам молодежи, образовательными, спортивными и другими организациями.</a:t>
            </a:r>
          </a:p>
        </p:txBody>
      </p:sp>
    </p:spTree>
    <p:extLst>
      <p:ext uri="{BB962C8B-B14F-4D97-AF65-F5344CB8AC3E}">
        <p14:creationId xmlns:p14="http://schemas.microsoft.com/office/powerpoint/2010/main" val="1966614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2" y="759854"/>
            <a:ext cx="9601196" cy="798490"/>
          </a:xfr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КЛЮЧЕВЫЕ ВОПРОСЫ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5400" y="1700011"/>
            <a:ext cx="9601197" cy="4487033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Актуальность и необходимость базового федерального закона в сфере государственной молодежной политики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Предмет регулирования базового федерального закона в сфере государственной молодежной политики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Структура и содержание проекта Федерального  закона «О молодежи и государственной молодежной политике в Российской Федерации»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Последствия принятия и реализации проекта Федерального  закона «О молодежи и государственной молодежной политике в Российской Федерации»</a:t>
            </a:r>
          </a:p>
        </p:txBody>
      </p:sp>
    </p:spTree>
    <p:extLst>
      <p:ext uri="{BB962C8B-B14F-4D97-AF65-F5344CB8AC3E}">
        <p14:creationId xmlns:p14="http://schemas.microsoft.com/office/powerpoint/2010/main" val="9451090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7559" y="139135"/>
            <a:ext cx="9367054" cy="1214651"/>
          </a:xfr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/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Правоотношения в сфере государственной молодежной политики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83179" y="2030681"/>
            <a:ext cx="9868395" cy="438199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отношения между молодыми людьми и государством по поводу обеспечения его органами реализации конституционных прав и свобод молодого человека и гражданина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властные отношения по поводу управления в сфере государственной молодежной политики</a:t>
            </a:r>
          </a:p>
        </p:txBody>
      </p:sp>
    </p:spTree>
    <p:extLst>
      <p:ext uri="{BB962C8B-B14F-4D97-AF65-F5344CB8AC3E}">
        <p14:creationId xmlns:p14="http://schemas.microsoft.com/office/powerpoint/2010/main" val="39323740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45427" y="912640"/>
            <a:ext cx="9601196" cy="5032720"/>
          </a:xfr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Autofit/>
          </a:bodyPr>
          <a:lstStyle/>
          <a:p>
            <a:pPr marL="0" indent="0" algn="ctr">
              <a:buNone/>
            </a:pP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СТРУКТУРА И СОДЕРЖАНИЕ ПРОЕКТА ФЕДЕРАЛЬНОГО ЗАКОНА «О МОЛОДЕЖИ И ГОСУДАРСТВЕННОЙ МОЛОДЕЖНОЙ ПОЛИТИКЕ В РОССИЙСКОЙ </a:t>
            </a: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</a:t>
            </a:r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АЦИИ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9666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65964" y="255320"/>
            <a:ext cx="9849984" cy="862884"/>
          </a:xfr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ПРЕАМБУЛА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5155" y="1365661"/>
            <a:ext cx="11550175" cy="5237019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Настоящий Федеральный закон устанавливает правовой статус молодежи в Российской Федерации, цели, принципы и основные направления государственной молодежной политики Российской Федерации, основы деятельности федеральных органов государственной власти и органов государственной власти субъектов Российской Федерации по разработке и реализации указанной политики, гарантии участия молодых граждан и их объединений в ее осуществлении.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 призван содействовать социальному становлению, интеллектуальному, нравственному и физическому развитию молодежи, а также реализации потенциала молодого поколения в интересах многонационального народа Российской Федерации, ее политического, социально-экономического и культурного развития.</a:t>
            </a:r>
          </a:p>
        </p:txBody>
      </p:sp>
    </p:spTree>
    <p:extLst>
      <p:ext uri="{BB962C8B-B14F-4D97-AF65-F5344CB8AC3E}">
        <p14:creationId xmlns:p14="http://schemas.microsoft.com/office/powerpoint/2010/main" val="8242815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6914" y="124692"/>
            <a:ext cx="10569039" cy="742207"/>
          </a:xfr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Категориальный аппарат законопроекта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half" idx="15"/>
          </p:nvPr>
        </p:nvSpPr>
        <p:spPr>
          <a:xfrm>
            <a:off x="1225633" y="1018307"/>
            <a:ext cx="3701145" cy="5551715"/>
          </a:xfrm>
        </p:spPr>
        <p:txBody>
          <a:bodyPr>
            <a:noAutofit/>
          </a:bodyPr>
          <a:lstStyle/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Молодежь 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Государственная молодежная политика 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Муниципальная молодежная политика 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с молодежью 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Программа по работе с молодежью (молодежная программа) 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Федеральные органы по делам молодежи 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Органы по делам молодежи субъектов Российской Федерации 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Органы по делам молодежи муниципальных образований 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Учреждение органа по делам молодежи 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Инфраструктура для молодежи 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Специализированные организации, создающие условия для социального развития молодежи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Молодежный центр 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half" idx="16"/>
          </p:nvPr>
        </p:nvSpPr>
        <p:spPr>
          <a:xfrm>
            <a:off x="5070764" y="1116279"/>
            <a:ext cx="3309258" cy="5248895"/>
          </a:xfrm>
        </p:spPr>
        <p:txBody>
          <a:bodyPr>
            <a:normAutofit/>
          </a:bodyPr>
          <a:lstStyle/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sz="1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Молодежное самоуправление 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sz="1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Форумы молодежи 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sz="1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Органы молодежного самоуправления 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sz="1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Молодежный парламентаризм 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sz="1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Палата (совет) молодых законодателей субъекта Российской 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sz="1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Молодежный парламент субъекта Российской Федерации 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sz="1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Молодежная парламентская структура 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sz="1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Молодежный совет при государственном органе 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sz="1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Студенческое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(ученическое) самоуправление 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half" idx="17"/>
          </p:nvPr>
        </p:nvSpPr>
        <p:spPr>
          <a:xfrm>
            <a:off x="8524008" y="1116279"/>
            <a:ext cx="3576948" cy="5355773"/>
          </a:xfrm>
        </p:spPr>
        <p:txBody>
          <a:bodyPr>
            <a:noAutofit/>
          </a:bodyPr>
          <a:lstStyle/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Молодежная организация 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Молодежные общественные объединения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Детские общественные объединения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Государственная поддержка молодежных и детских общественных объединений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Молодежный проект 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Молодежное добровольчество (молодежная добровольческая (волонтерская) деятельность) 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Молодежное наставничество 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Молодежные инициативы 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Молодежное предпринимательство 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Молодая семья 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Молодой специалист 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Молодой ученый 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Специалист по работе с молодежью </a:t>
            </a:r>
          </a:p>
        </p:txBody>
      </p:sp>
    </p:spTree>
    <p:extLst>
      <p:ext uri="{BB962C8B-B14F-4D97-AF65-F5344CB8AC3E}">
        <p14:creationId xmlns:p14="http://schemas.microsoft.com/office/powerpoint/2010/main" val="42375922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2556" y="201882"/>
            <a:ext cx="9521433" cy="783772"/>
          </a:xfr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Понятие молодежи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2015" y="1377536"/>
            <a:ext cx="11378935" cy="5278581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Молодежь – социально-демографическая группа, выделяемая на основе возрастных особенностей, социального положения и характеризующаяся специфическими интересами и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ценостями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 молодежью (молодыми гражданами) в настоящем Федеральном законе понимаются лица в возрасте от 14 до 30 лет.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некоторых случаях, определенных федеральными законами и законами субъектов Российской Федерации, предельный возраст для молодых граждан может быть установлен свыше 30 лет, но не более 35 лет (для участников программ решения отдельных социальных проблем работников – до 45 лет), имеющих постоянное место жительства в Российской Федерации или проживающих за рубежом (граждане Российской Федерации и соотечественники).</a:t>
            </a:r>
          </a:p>
        </p:txBody>
      </p:sp>
    </p:spTree>
    <p:extLst>
      <p:ext uri="{BB962C8B-B14F-4D97-AF65-F5344CB8AC3E}">
        <p14:creationId xmlns:p14="http://schemas.microsoft.com/office/powerpoint/2010/main" val="29548535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0682" y="172945"/>
            <a:ext cx="9956862" cy="1056068"/>
          </a:xfr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Понятие государственной молодежной политики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5991" y="1549333"/>
            <a:ext cx="11091553" cy="521960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Государственная молодежная политика – деятельность государства, направленная на создание правовых, социальных, экономических и организационных условий и гарантий для самореализации личности молодого человека и развития органов молодежного самоуправления, молодежных и детских общественных объединений, иных молодежных организаций, а также для поддержки проектов и инициатив молодых граждан, защиты их прав, свобод и законных интересов</a:t>
            </a:r>
          </a:p>
        </p:txBody>
      </p:sp>
    </p:spTree>
    <p:extLst>
      <p:ext uri="{BB962C8B-B14F-4D97-AF65-F5344CB8AC3E}">
        <p14:creationId xmlns:p14="http://schemas.microsoft.com/office/powerpoint/2010/main" val="27887156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9429" y="184068"/>
            <a:ext cx="9909361" cy="849085"/>
          </a:xfr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Понятие муниципальной молодежной политики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9118" y="1393783"/>
            <a:ext cx="10889672" cy="5280149"/>
          </a:xfrm>
        </p:spPr>
        <p:txBody>
          <a:bodyPr>
            <a:normAutofit fontScale="92500"/>
          </a:bodyPr>
          <a:lstStyle/>
          <a:p>
            <a:pPr algn="ctr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Муниципальная молодежная политика – деятельность органов местного самоуправления в рамках решения ими вопросов местного значения, связанная с непосредственной реализацией прав, свобод и законных интересов молодых граждан, поддержки их проектов и инициатив, развития органов молодежного самоуправления, местных молодежных и детских общественных объединений в пределах территории соответствующего муниципального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19304606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7554" y="172945"/>
            <a:ext cx="9838110" cy="1056068"/>
          </a:xfr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ЗДЕСЬ ДОЛЖНЫ БЫТЬ ЕЩЕ ОСНОВНЫЕ ПАРАМЕТРЫ ФЗ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1264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04803" y="877014"/>
            <a:ext cx="9601196" cy="5103972"/>
          </a:xfr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Autofit/>
          </a:bodyPr>
          <a:lstStyle/>
          <a:p>
            <a:pPr marL="0" indent="0" algn="ctr">
              <a:buNone/>
            </a:pP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ПОЗИТИВНЫЕ ПОСЛЕДСТВИЯ ПРИНЯТИЯ И РЕАЛИЗАЦИИ ФЕДЕРАЛЬНОГО ЗАКОНА «О МОЛОДЕЖИ И ГОСУДАРСТВЕННОЙ МОЛОДЕЖНОЙ ПОЛИТИКЕ В РОССИЙСКОЙ ФЕДЕРАЦИИ</a:t>
            </a:r>
          </a:p>
        </p:txBody>
      </p:sp>
    </p:spTree>
    <p:extLst>
      <p:ext uri="{BB962C8B-B14F-4D97-AF65-F5344CB8AC3E}">
        <p14:creationId xmlns:p14="http://schemas.microsoft.com/office/powerpoint/2010/main" val="38747783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676" y="231570"/>
            <a:ext cx="10105902" cy="889063"/>
          </a:xfr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ПОЗИТИВНЫЕ ПОСЛЕДСТВИЯ ПРИНЯТИЯ И РЕАЛИЗАЦИИ ФЕДЕРАЛЬНОГО ЗАКОНА</a:t>
            </a:r>
            <a:endParaRPr lang="ru-RU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615" y="1401289"/>
            <a:ext cx="11427962" cy="5225142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Гармонизация отношений между государством и молодыми людьми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Создание надежных правовых условий для участия молодого поколения в государственном и муниципальном управлении, активного включения молодежи и ее объединений в социально-экономическую и культурную жизнь современной России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 качества разработки и реализации государственной молодежной политики, формирование эффективного механизма ее правового регулирования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Унификация правовой терминологии в сфере государственной молодежной политики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Оформление системы законодательства в сфере государственной молодежной политики </a:t>
            </a:r>
          </a:p>
        </p:txBody>
      </p:sp>
    </p:spTree>
    <p:extLst>
      <p:ext uri="{BB962C8B-B14F-4D97-AF65-F5344CB8AC3E}">
        <p14:creationId xmlns:p14="http://schemas.microsoft.com/office/powerpoint/2010/main" val="1909731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5401" y="890649"/>
            <a:ext cx="9601196" cy="4985219"/>
          </a:xfr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АКТУАЛЬНОСТЬ И НЕОБХОДИМОСТЬ БАЗОВОГО ФЕДЕРАЛЬНОГО ЗАКОНА В СФЕРЕ ГОСУДАРСТВЕННОЙ МОЛОДЕЖНОЙ ПОЛИТИКИ</a:t>
            </a:r>
          </a:p>
        </p:txBody>
      </p:sp>
    </p:spTree>
    <p:extLst>
      <p:ext uri="{BB962C8B-B14F-4D97-AF65-F5344CB8AC3E}">
        <p14:creationId xmlns:p14="http://schemas.microsoft.com/office/powerpoint/2010/main" val="26574383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66306" y="220354"/>
            <a:ext cx="10125694" cy="646545"/>
          </a:xfr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ЗАКОН ДАСТ МОЛОДЕЖИ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7539" y="1187532"/>
            <a:ext cx="10664040" cy="530761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Восстановит право называться молодежью по закону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Внесет для молодых людей ясность в вопросе о том, кто и каким образом в государстве отвечает за решение молодежных проблем, результаты молодежной политики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Создаст условия для системного  решения проблем молодежи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Предоставит четкие гарантии участия молодежи в управлении делами государства, формировании и осуществлении государственной молодежной политики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Обеспечит системное развитие различных форм молодежного самоуправления, молодежных общественных объединений, молодежного добровольчества, молодежного наставничества</a:t>
            </a:r>
          </a:p>
        </p:txBody>
      </p:sp>
    </p:spTree>
    <p:extLst>
      <p:ext uri="{BB962C8B-B14F-4D97-AF65-F5344CB8AC3E}">
        <p14:creationId xmlns:p14="http://schemas.microsoft.com/office/powerpoint/2010/main" val="2082341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354842"/>
            <a:ext cx="9675811" cy="586853"/>
          </a:xfr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 fontScale="90000"/>
          </a:bodyPr>
          <a:lstStyle/>
          <a:p>
            <a:pPr algn="ctr"/>
            <a:r>
              <a:rPr lang="ru-RU" sz="2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ГОСУДАРСТВЕННАЯ МОЛОДЕЖНАЯ ПОЛИТИКА – ВЧЕРА: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2589211" y="1255595"/>
            <a:ext cx="4342894" cy="586853"/>
          </a:xfr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/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ФЕДЕРАЛЬНЫЕ АКТЫ: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2589212" y="1983179"/>
            <a:ext cx="4342893" cy="4773881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 СССР «Об общих началах государственной молодежной политики в СССР», действовавший с 1991 по 2013 гг. в части, не противоречащей законодательству РФ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Федеральная программа «Молодежь России»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«О государственной поддержке молодежных и детских объединений»</a:t>
            </a:r>
          </a:p>
          <a:p>
            <a:pPr algn="ctr"/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7165938" y="1255595"/>
            <a:ext cx="4338673" cy="586853"/>
          </a:xfr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ОРГАНЫ УПРАВЛЕНИЯ…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4"/>
          </p:nvPr>
        </p:nvSpPr>
        <p:spPr>
          <a:xfrm>
            <a:off x="7166957" y="1983179"/>
            <a:ext cx="4338674" cy="4607626"/>
          </a:xfrm>
        </p:spPr>
        <p:txBody>
          <a:bodyPr>
            <a:normAutofit fontScale="70000" lnSpcReduction="20000"/>
          </a:bodyPr>
          <a:lstStyle/>
          <a:p>
            <a:pPr algn="ctr">
              <a:buFont typeface="Wingdings" panose="05000000000000000000" pitchFamily="2" charset="2"/>
              <a:buChar char="q"/>
            </a:pPr>
            <a:r>
              <a:rPr lang="ru-RU" sz="3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Совет по делам молодежи при Президенте Российской Федерации 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ru-RU" sz="3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Правительственная комиссия по делам молодежи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ru-RU" sz="3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Профильное министерство, имеющее в своем названии словосочетание «молодежная политика»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0519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810991" y="637254"/>
            <a:ext cx="9601196" cy="772731"/>
          </a:xfr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ГОСУДАРСТВЕННАЯ МОЛОДЕЖНАЯ ПОЛИТИКА – СЕГОДНЯ:</a:t>
            </a: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1295401" y="1567543"/>
            <a:ext cx="10116786" cy="4857008"/>
          </a:xfrm>
          <a:noFill/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Прекращено действие 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Закона СССР «Об общих началах государственной молодежной политики в СССР» на территории Российской Федерации с принятием Федерального закона «Об образовании в Российской Федерации» 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используется 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словосочетание «молодежная политика» в названии профильного Федерального Министерства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Отсутствует ФЦП «Молодежь России», появляется подпрограмма в государственной программе «Развитие образования»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Исключается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словосочетание «молодежная политика» из названия профильного Департамента Минобрнауки России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Заменяется 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словосочетание «молодежная политика» на словосочетание «воспитание детей и молодежи» в документах и материалах Минобрнауки России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Упраздняется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почетное звание «Почетный работник сферы молодежной политики Российской Федерации»</a:t>
            </a:r>
          </a:p>
        </p:txBody>
      </p:sp>
    </p:spTree>
    <p:extLst>
      <p:ext uri="{BB962C8B-B14F-4D97-AF65-F5344CB8AC3E}">
        <p14:creationId xmlns:p14="http://schemas.microsoft.com/office/powerpoint/2010/main" val="2229038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727648" y="1390301"/>
            <a:ext cx="3185397" cy="4930709"/>
          </a:xfrm>
          <a:gradFill>
            <a:gsLst>
              <a:gs pos="0">
                <a:schemeClr val="bg2">
                  <a:tint val="90000"/>
                  <a:satMod val="92000"/>
                  <a:lumMod val="120000"/>
                </a:schemeClr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circle">
              <a:fillToRect l="50000" t="50000" r="100000" b="100000"/>
            </a:path>
          </a:gradFill>
        </p:spPr>
        <p:txBody>
          <a:bodyPr>
            <a:normAutofit/>
          </a:bodyPr>
          <a:lstStyle/>
          <a:p>
            <a:pPr algn="ctr"/>
            <a:b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ЗАКОНОДАТЕЛЬСТВО О ГОСУДАРСТВЕНННОЙ МОЛОДЕЖНОЙ ПОЛИТИКЕ</a:t>
            </a:r>
            <a:endParaRPr lang="ru-RU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3954484" y="617518"/>
            <a:ext cx="3863978" cy="911032"/>
          </a:xfr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Autofit/>
          </a:bodyPr>
          <a:lstStyle/>
          <a:p>
            <a:pPr algn="ctr"/>
            <a:r>
              <a:rPr lang="ru-RU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«ПОГРАНИЧНЫЕ» НОРМАТИВНЫЕ ПРАВОВЫЕ АКТЫ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041110" y="1733266"/>
            <a:ext cx="3777352" cy="4833789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поддержке талантливой молодежи</a:t>
            </a:r>
          </a:p>
          <a:p>
            <a:pPr algn="just"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патриотическом воспитании молодежи</a:t>
            </a:r>
          </a:p>
          <a:p>
            <a:pPr algn="just"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развитии студенческого и ученического самоуправления</a:t>
            </a:r>
          </a:p>
          <a:p>
            <a:pPr algn="just"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развитии молодежных трудовых отрядов</a:t>
            </a:r>
          </a:p>
          <a:p>
            <a:pPr algn="just"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развитии молодежного спорта</a:t>
            </a:r>
          </a:p>
          <a:p>
            <a:pPr algn="just"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социальной поддержке молодежи</a:t>
            </a:r>
          </a:p>
          <a:p>
            <a:pPr algn="just"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профилактике девиантного поведения молодежи</a:t>
            </a:r>
          </a:p>
          <a:p>
            <a:pPr algn="just"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др.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xfrm>
            <a:off x="8340978" y="617518"/>
            <a:ext cx="3617474" cy="791569"/>
          </a:xfr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/>
          <a:lstStyle/>
          <a:p>
            <a:pPr algn="ctr"/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ОТРАСЛЕВОЕ ЗАКОНОДАТЕЛЬСТВО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4"/>
          </p:nvPr>
        </p:nvSpPr>
        <p:spPr>
          <a:xfrm>
            <a:off x="8278957" y="1665145"/>
            <a:ext cx="3679495" cy="4833789"/>
          </a:xfrm>
        </p:spPr>
        <p:txBody>
          <a:bodyPr>
            <a:normAutofit/>
          </a:bodyPr>
          <a:lstStyle/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образовании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культуре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физической культуре и спорте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занятости населения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охране здоровья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социальном обеспечении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общественных объединениях</a:t>
            </a:r>
          </a:p>
          <a:p>
            <a:pPr algn="just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др.</a:t>
            </a:r>
            <a:endParaRPr lang="ru-RU" sz="1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002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876301" y="581890"/>
            <a:ext cx="9590312" cy="819398"/>
          </a:xfr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92% субъектов Российской Федерации приняты Законы о молодежной политике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1396410" y="1840676"/>
            <a:ext cx="4699590" cy="4298868"/>
          </a:xfrm>
          <a:noFill/>
        </p:spPr>
        <p:txBody>
          <a:bodyPr>
            <a:normAutofit lnSpcReduction="10000"/>
          </a:bodyPr>
          <a:lstStyle/>
          <a:p>
            <a:pPr algn="ctr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 молодежи» (4)</a:t>
            </a:r>
          </a:p>
          <a:p>
            <a:pPr algn="ctr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 молодежи и молодежной политике» (3)</a:t>
            </a:r>
          </a:p>
          <a:p>
            <a:pPr algn="ctr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 молодежи и государственной молодежной политике» (2)</a:t>
            </a:r>
          </a:p>
          <a:p>
            <a:pPr algn="ctr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 поддержке молодежи» (1)</a:t>
            </a:r>
          </a:p>
          <a:p>
            <a:pPr algn="ctr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 государственной поддержке молодежи» (1)</a:t>
            </a:r>
          </a:p>
          <a:p>
            <a:pPr algn="ctr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 молодежной политике» (18)</a:t>
            </a:r>
          </a:p>
          <a:p>
            <a:pPr algn="ctr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 государственной молодежной политике» (37)</a:t>
            </a:r>
          </a:p>
          <a:p>
            <a:pPr algn="ctr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 государственной региональной молодежной политике» (1)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605721" y="1840676"/>
            <a:ext cx="5181600" cy="4298868"/>
          </a:xfrm>
          <a:noFill/>
        </p:spPr>
        <p:txBody>
          <a:bodyPr>
            <a:normAutofit lnSpcReduction="10000"/>
          </a:bodyPr>
          <a:lstStyle/>
          <a:p>
            <a:pPr algn="ctr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«Об общих принципах осуществления государственной молодежной политики» (1)</a:t>
            </a:r>
          </a:p>
          <a:p>
            <a:pPr algn="ctr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«Об основных направлениях государственной молодежной политики» (2)</a:t>
            </a:r>
          </a:p>
          <a:p>
            <a:pPr algn="ctr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 реализации государственной молодежной политики» (5)</a:t>
            </a:r>
          </a:p>
          <a:p>
            <a:pPr algn="ctr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 деятельности государственных органов в сфере молодежной политики» (1)</a:t>
            </a:r>
          </a:p>
          <a:p>
            <a:pPr algn="ctr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 регулировании отдельных отношений в сфере государственной молодежной политики» (2)</a:t>
            </a:r>
          </a:p>
        </p:txBody>
      </p:sp>
    </p:spTree>
    <p:extLst>
      <p:ext uri="{BB962C8B-B14F-4D97-AF65-F5344CB8AC3E}">
        <p14:creationId xmlns:p14="http://schemas.microsoft.com/office/powerpoint/2010/main" val="3309658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4431" y="273131"/>
            <a:ext cx="9773392" cy="736801"/>
          </a:xfrm>
          <a:noFill/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ФЕДЕРАЛЬНЫЕ ОРГАНЫ ПО ДЕЛАМ МОЛОДЕЖИ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1330036" y="1214649"/>
            <a:ext cx="5080257" cy="887283"/>
          </a:xfr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 fontScale="85000" lnSpcReduction="10000"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 образования и науки Российской Федерации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1330036" y="2217319"/>
            <a:ext cx="5080257" cy="3770680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pPr algn="ctr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 орган исполнительной власти, осуществляющий функции по 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выработке и реализации государственной политики и нормативно-правовому регулированию в сфере молодежной политики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6683724" y="1214650"/>
            <a:ext cx="5305890" cy="887282"/>
          </a:xfr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 fontScale="85000" lnSpcReduction="10000"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Федеральное агентство по делам молодежи</a:t>
            </a:r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6683724" y="2238234"/>
            <a:ext cx="5305890" cy="3936934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 орган исполнительной власти, осуществляющий функции по </a:t>
            </a:r>
            <a:r>
              <a:rPr lang="ru-RU" sz="17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оказанию государственных услуг и управлению государственным имуществом </a:t>
            </a:r>
            <a:r>
              <a:rPr 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сфере государственной молодежной политики, реализации во взаимодействии с общественными организациями и движениями, представляющими интересы молодежи, мероприятий, направленных на обеспечение здорового образа жизни молодежи, нравственного и патриотического воспитания и на реализацию молодежью своих профессиональных возможностей</a:t>
            </a:r>
          </a:p>
        </p:txBody>
      </p:sp>
    </p:spTree>
    <p:extLst>
      <p:ext uri="{BB962C8B-B14F-4D97-AF65-F5344CB8AC3E}">
        <p14:creationId xmlns:p14="http://schemas.microsoft.com/office/powerpoint/2010/main" val="1367678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92530" y="300415"/>
            <a:ext cx="10687794" cy="732737"/>
          </a:xfrm>
          <a:noFill/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ОРГАНЫ  В СУБЪЕКТАХ ФЕДЕРАЦИИ - В НАЗВАНИИ КОТОРЫХ ПРИСУТСТВУЮТ СЛОВОСОЧЕТАНИЯ «МОЛОДЕЖНАЯ ПОЛИТИКА» ИЛИ «ДЕЛА МОЛОДЕЖИ» (63)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half" idx="15"/>
          </p:nvPr>
        </p:nvSpPr>
        <p:spPr>
          <a:xfrm>
            <a:off x="1092530" y="1147729"/>
            <a:ext cx="10687794" cy="468277"/>
          </a:xfr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rmAutofit fontScale="25000" lnSpcReduction="20000"/>
          </a:bodyPr>
          <a:lstStyle/>
          <a:p>
            <a:pPr algn="ctr"/>
            <a:r>
              <a:rPr lang="ru-RU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Самостоятельные (не совмещенные) органы по делам молодежи – 24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half" idx="16"/>
          </p:nvPr>
        </p:nvSpPr>
        <p:spPr>
          <a:xfrm>
            <a:off x="1092530" y="2695700"/>
            <a:ext cx="5003470" cy="4010326"/>
          </a:xfrm>
          <a:noFill/>
        </p:spPr>
        <p:txBody>
          <a:bodyPr>
            <a:noAutofit/>
          </a:bodyPr>
          <a:lstStyle/>
          <a:p>
            <a:pPr marL="342900" indent="-34290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гражданско-патриотическое воспитание – 1</a:t>
            </a:r>
          </a:p>
          <a:p>
            <a:pPr marL="342900" indent="-34290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семейную политику – 1</a:t>
            </a:r>
          </a:p>
          <a:p>
            <a:pPr marL="342900" indent="-34290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общественное развитие – 1</a:t>
            </a:r>
          </a:p>
          <a:p>
            <a:pPr marL="342900" indent="-34290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общественные связи – 2</a:t>
            </a:r>
          </a:p>
          <a:p>
            <a:pPr marL="342900" indent="-34290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спорт – 11</a:t>
            </a:r>
          </a:p>
          <a:p>
            <a:endParaRPr lang="ru-RU" sz="20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sz="half" idx="17"/>
          </p:nvPr>
        </p:nvSpPr>
        <p:spPr>
          <a:xfrm>
            <a:off x="6250069" y="2695934"/>
            <a:ext cx="5185870" cy="4010092"/>
          </a:xfrm>
          <a:noFill/>
        </p:spPr>
        <p:txBody>
          <a:bodyPr>
            <a:normAutofit/>
          </a:bodyPr>
          <a:lstStyle/>
          <a:p>
            <a:pPr marL="342900" indent="-34290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физическое развитие и спорт – 8</a:t>
            </a:r>
          </a:p>
          <a:p>
            <a:pPr marL="342900" indent="-34290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спорт и туризм – 1</a:t>
            </a:r>
          </a:p>
          <a:p>
            <a:pPr marL="342900" indent="-34290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туризм – 3</a:t>
            </a:r>
          </a:p>
          <a:p>
            <a:pPr marL="342900" indent="-34290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образование – 5</a:t>
            </a:r>
          </a:p>
          <a:p>
            <a:pPr marL="342900" indent="-34290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образование и науку – 6</a:t>
            </a:r>
          </a:p>
          <a:p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F85A93A-0BCE-44FF-94F5-33ACD54F52AC}"/>
              </a:ext>
            </a:extLst>
          </p:cNvPr>
          <p:cNvSpPr/>
          <p:nvPr/>
        </p:nvSpPr>
        <p:spPr>
          <a:xfrm>
            <a:off x="771896" y="1778234"/>
            <a:ext cx="11150930" cy="584956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Органы по делам молодежи, совмещенные с органами, отвечающими за другие вопросы – 39 :</a:t>
            </a:r>
          </a:p>
        </p:txBody>
      </p:sp>
    </p:spTree>
    <p:extLst>
      <p:ext uri="{BB962C8B-B14F-4D97-AF65-F5344CB8AC3E}">
        <p14:creationId xmlns:p14="http://schemas.microsoft.com/office/powerpoint/2010/main" val="3438915347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1044</TotalTime>
  <Words>1762</Words>
  <Application>Microsoft Office PowerPoint</Application>
  <PresentationFormat>Широкоэкранный</PresentationFormat>
  <Paragraphs>170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30</vt:i4>
      </vt:variant>
    </vt:vector>
  </HeadingPairs>
  <TitlesOfParts>
    <vt:vector size="38" baseType="lpstr">
      <vt:lpstr>Arial</vt:lpstr>
      <vt:lpstr>Calibri</vt:lpstr>
      <vt:lpstr>Century Gothic</vt:lpstr>
      <vt:lpstr>Corbel</vt:lpstr>
      <vt:lpstr>Wingdings</vt:lpstr>
      <vt:lpstr>Wingdings 3</vt:lpstr>
      <vt:lpstr>Легкий дым</vt:lpstr>
      <vt:lpstr>Параллакс</vt:lpstr>
      <vt:lpstr>О ПРОЕКТЕ ФЕДЕРАЛЬНОГО ЗАКОНА «О МОЛОДЕЖИ И ГОСУДАРСТВЕННОЙ МОЛОДЕЖНОЙ ПОЛИТИКЕ В РОССИЙСКОЙ ФЕДЕРАЦИИ»</vt:lpstr>
      <vt:lpstr>КЛЮЧЕВЫЕ ВОПРОСЫ</vt:lpstr>
      <vt:lpstr>Презентация PowerPoint</vt:lpstr>
      <vt:lpstr>ГОСУДАРСТВЕННАЯ МОЛОДЕЖНАЯ ПОЛИТИКА – ВЧЕРА:</vt:lpstr>
      <vt:lpstr>ГОСУДАРСТВЕННАЯ МОЛОДЕЖНАЯ ПОЛИТИКА – СЕГОДНЯ:</vt:lpstr>
      <vt:lpstr>    ЗАКОНОДАТЕЛЬСТВО О ГОСУДАРСТВЕНННОЙ МОЛОДЕЖНОЙ ПОЛИТИКЕ</vt:lpstr>
      <vt:lpstr>В 92% субъектов Российской Федерации приняты Законы о молодежной политике</vt:lpstr>
      <vt:lpstr>ФЕДЕРАЛЬНЫЕ ОРГАНЫ ПО ДЕЛАМ МОЛОДЕЖИ</vt:lpstr>
      <vt:lpstr>ОРГАНЫ  В СУБЪЕКТАХ ФЕДЕРАЦИИ - В НАЗВАНИИ КОТОРЫХ ПРИСУТСТВУЮТ СЛОВОСОЧЕТАНИЯ «МОЛОДЕЖНАЯ ПОЛИТИКА» ИЛИ «ДЕЛА МОЛОДЕЖИ» (63)</vt:lpstr>
      <vt:lpstr>ОПРЕДЕЛЕНИЯ:</vt:lpstr>
      <vt:lpstr>Презентация PowerPoint</vt:lpstr>
      <vt:lpstr>Презентация PowerPoint</vt:lpstr>
      <vt:lpstr>Презентация PowerPoint</vt:lpstr>
      <vt:lpstr>Презентация PowerPoint</vt:lpstr>
      <vt:lpstr>ЗАЧЕМ НУЖЕН ФЕДЕРАЛЬНЫЙ ЗАКОН О МОЛОДЕЖИ И ГОСУДАРСТВЕННОЙ МОЛОДЕЖНОЙ ПОЛИТИКЕ   </vt:lpstr>
      <vt:lpstr>Презентация PowerPoint</vt:lpstr>
      <vt:lpstr>ПРЕДМЕТ РЕГУЛИРОВАНИЯ ГМП</vt:lpstr>
      <vt:lpstr>ПРЕДМЕТ РЕГУЛИРОВАНИЯ ГМП</vt:lpstr>
      <vt:lpstr>Предмет регулирования Федерального закона «О молодежи и государственной молодежной политике в Российской Федерации»</vt:lpstr>
      <vt:lpstr>Правоотношения в сфере государственной молодежной политики</vt:lpstr>
      <vt:lpstr>Презентация PowerPoint</vt:lpstr>
      <vt:lpstr>ПРЕАМБУЛА</vt:lpstr>
      <vt:lpstr>Категориальный аппарат законопроекта</vt:lpstr>
      <vt:lpstr>Понятие молодежи</vt:lpstr>
      <vt:lpstr>Понятие государственной молодежной политики</vt:lpstr>
      <vt:lpstr>Понятие муниципальной молодежной политики</vt:lpstr>
      <vt:lpstr>ЗДЕСЬ ДОЛЖНЫ БЫТЬ ЕЩЕ ОСНОВНЫЕ ПАРАМЕТРЫ ФЗ</vt:lpstr>
      <vt:lpstr>Презентация PowerPoint</vt:lpstr>
      <vt:lpstr>ПОЗИТИВНЫЕ ПОСЛЕДСТВИЯ ПРИНЯТИЯ И РЕАЛИЗАЦИИ ФЕДЕРАЛЬНОГО ЗАКОНА</vt:lpstr>
      <vt:lpstr>ЧТО ЗАКОН ДАСТ МОЛОДЕЖИ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Tatiana</cp:lastModifiedBy>
  <cp:revision>104</cp:revision>
  <cp:lastPrinted>2017-11-17T11:22:38Z</cp:lastPrinted>
  <dcterms:created xsi:type="dcterms:W3CDTF">2017-11-09T16:03:53Z</dcterms:created>
  <dcterms:modified xsi:type="dcterms:W3CDTF">2017-12-08T15:49:40Z</dcterms:modified>
</cp:coreProperties>
</file>