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7" r:id="rId5"/>
    <p:sldId id="269" r:id="rId6"/>
    <p:sldId id="266" r:id="rId7"/>
    <p:sldId id="259" r:id="rId8"/>
    <p:sldId id="261" r:id="rId9"/>
    <p:sldId id="262" r:id="rId10"/>
    <p:sldId id="263" r:id="rId11"/>
    <p:sldId id="264" r:id="rId12"/>
    <p:sldId id="265" r:id="rId13"/>
    <p:sldId id="270" r:id="rId14"/>
    <p:sldId id="271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68"/>
    <a:srgbClr val="B05408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4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1346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0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t-3\Desktop\картинки\служба_занят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72514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Круглый стол «О совершенствовании регионального законодательства по профессиональной ориентации и содействии трудоустройству молодежи в Архангельской области»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28 ноября 2017 года</a:t>
            </a:r>
          </a:p>
        </p:txBody>
      </p:sp>
      <p:pic>
        <p:nvPicPr>
          <p:cNvPr id="7" name="Picture 12" descr="D:\Download\80_let 13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7" y="0"/>
            <a:ext cx="1230313" cy="1106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5796136" y="0"/>
            <a:ext cx="3347864" cy="3861048"/>
            <a:chOff x="5796136" y="0"/>
            <a:chExt cx="3347864" cy="3861048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5975648" y="116632"/>
              <a:ext cx="3168352" cy="3629435"/>
              <a:chOff x="5975648" y="116632"/>
              <a:chExt cx="3168352" cy="36294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0993"/>
              <a:stretch>
                <a:fillRect/>
              </a:stretch>
            </p:blipFill>
            <p:spPr bwMode="auto">
              <a:xfrm>
                <a:off x="6516216" y="116632"/>
                <a:ext cx="2627784" cy="2945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75648" y="764704"/>
                <a:ext cx="3168352" cy="298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5796136" y="0"/>
              <a:ext cx="2574000" cy="3861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0" y="66119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15968"/>
                </a:solidFill>
                <a:latin typeface="+mn-lt"/>
              </a:rPr>
              <a:t>9</a:t>
            </a:r>
            <a:endParaRPr lang="ru-RU" sz="1200" b="1" dirty="0">
              <a:solidFill>
                <a:srgbClr val="215968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48680"/>
            <a:ext cx="784887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B05408"/>
                </a:solidFill>
              </a:rPr>
              <a:t>В целях формирования базы стажировок </a:t>
            </a:r>
            <a:r>
              <a:rPr lang="ru-RU" dirty="0" smtClean="0">
                <a:solidFill>
                  <a:srgbClr val="B05408"/>
                </a:solidFill>
              </a:rPr>
              <a:t>для молодежи и выпускников образовательных организаций на портале «Работа в России» </a:t>
            </a:r>
            <a:r>
              <a:rPr lang="ru-RU" b="1" dirty="0" smtClean="0">
                <a:solidFill>
                  <a:srgbClr val="B05408"/>
                </a:solidFill>
              </a:rPr>
              <a:t>и реализации иных мероприятий, направленных на  содействие трудоустройству молодежи</a:t>
            </a:r>
            <a:r>
              <a:rPr lang="en-US" b="1" dirty="0" smtClean="0">
                <a:solidFill>
                  <a:srgbClr val="B05408"/>
                </a:solidFill>
              </a:rPr>
              <a:t>:</a:t>
            </a:r>
            <a:endParaRPr lang="ru-RU" b="1" dirty="0" smtClean="0">
              <a:solidFill>
                <a:srgbClr val="B05408"/>
              </a:solidFill>
            </a:endParaRPr>
          </a:p>
          <a:p>
            <a:pPr indent="450850" eaLnBrk="0" fontAlgn="base" hangingPunct="0">
              <a:spcAft>
                <a:spcPts val="60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организована </a:t>
            </a:r>
            <a:r>
              <a:rPr lang="ru-RU" b="1" dirty="0" smtClean="0">
                <a:solidFill>
                  <a:srgbClr val="B05408"/>
                </a:solidFill>
              </a:rPr>
              <a:t>рабочая группа </a:t>
            </a:r>
            <a:r>
              <a:rPr lang="ru-RU" dirty="0" smtClean="0">
                <a:solidFill>
                  <a:srgbClr val="B05408"/>
                </a:solidFill>
              </a:rPr>
              <a:t>в целях реализации данных требований,</a:t>
            </a:r>
          </a:p>
          <a:p>
            <a:pPr indent="450850" eaLnBrk="0" fontAlgn="base" hangingPunct="0">
              <a:spcAft>
                <a:spcPts val="60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организована </a:t>
            </a:r>
            <a:r>
              <a:rPr lang="ru-RU" b="1" dirty="0" smtClean="0">
                <a:solidFill>
                  <a:srgbClr val="B05408"/>
                </a:solidFill>
              </a:rPr>
              <a:t>разъяснительная работа </a:t>
            </a:r>
            <a:r>
              <a:rPr lang="ru-RU" dirty="0" smtClean="0">
                <a:solidFill>
                  <a:srgbClr val="B05408"/>
                </a:solidFill>
              </a:rPr>
              <a:t>с центрами занятости по обеспечению взаимодействия с работодателями в муниципальных районах,</a:t>
            </a:r>
          </a:p>
          <a:p>
            <a:pPr indent="450850" eaLnBrk="0" fontAlgn="base" hangingPunct="0">
              <a:spcAft>
                <a:spcPts val="60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проводится </a:t>
            </a:r>
            <a:r>
              <a:rPr lang="ru-RU" b="1" dirty="0" smtClean="0">
                <a:solidFill>
                  <a:srgbClr val="B05408"/>
                </a:solidFill>
              </a:rPr>
              <a:t>ежедекадный мониторинг </a:t>
            </a:r>
            <a:r>
              <a:rPr lang="ru-RU" dirty="0" smtClean="0">
                <a:solidFill>
                  <a:srgbClr val="B05408"/>
                </a:solidFill>
              </a:rPr>
              <a:t>результатов работы по формированию базы стажировок для молодежи и выпускников на портале «Работа в России»</a:t>
            </a:r>
          </a:p>
        </p:txBody>
      </p:sp>
      <p:pic>
        <p:nvPicPr>
          <p:cNvPr id="33794" name="Picture 2" descr="http://czn-yarcevo.admin-smolensk.ru/files/286/up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8"/>
            <a:ext cx="403665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uristos24.ru/wp-content/uploads/2016/03/prikaz-o-stajirovke-1-1024x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1048"/>
            <a:ext cx="3456384" cy="230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5796136" y="0"/>
            <a:ext cx="3347864" cy="3861048"/>
            <a:chOff x="5796136" y="0"/>
            <a:chExt cx="3347864" cy="3861048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5975648" y="116632"/>
              <a:ext cx="3168352" cy="3629435"/>
              <a:chOff x="5975648" y="116632"/>
              <a:chExt cx="3168352" cy="36294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0993"/>
              <a:stretch>
                <a:fillRect/>
              </a:stretch>
            </p:blipFill>
            <p:spPr bwMode="auto">
              <a:xfrm>
                <a:off x="6516216" y="116632"/>
                <a:ext cx="2627784" cy="2945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75648" y="764704"/>
                <a:ext cx="3168352" cy="298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5796136" y="0"/>
              <a:ext cx="2574000" cy="3861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528" y="220580"/>
            <a:ext cx="7668344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b="1" dirty="0" smtClean="0">
                <a:solidFill>
                  <a:srgbClr val="B05408"/>
                </a:solidFill>
              </a:rPr>
              <a:t>Через центры занятости организована персонифицированная работа </a:t>
            </a:r>
            <a:br>
              <a:rPr lang="ru-RU" b="1" dirty="0" smtClean="0">
                <a:solidFill>
                  <a:srgbClr val="B05408"/>
                </a:solidFill>
              </a:rPr>
            </a:br>
            <a:r>
              <a:rPr lang="ru-RU" b="1" dirty="0" smtClean="0">
                <a:solidFill>
                  <a:srgbClr val="B05408"/>
                </a:solidFill>
              </a:rPr>
              <a:t>с инвалидами молодого возраста: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b="1" dirty="0" smtClean="0">
              <a:solidFill>
                <a:srgbClr val="B05408"/>
              </a:solidFill>
            </a:endParaRPr>
          </a:p>
          <a:p>
            <a:pPr marR="0" indent="4508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>
                <a:tab pos="630238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установлено взаимодействие с целью уточнения пожеланий инвалида и готовности к реализации мер по трудоустройству, выявления барьеров, препятствующих трудоустройству,</a:t>
            </a:r>
          </a:p>
          <a:p>
            <a:pPr marR="0" indent="4508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>
                <a:tab pos="630238" algn="l"/>
              </a:tabLst>
            </a:pPr>
            <a:endParaRPr lang="ru-RU" sz="1200" dirty="0" smtClean="0">
              <a:solidFill>
                <a:srgbClr val="B05408"/>
              </a:solidFill>
            </a:endParaRPr>
          </a:p>
          <a:p>
            <a:pPr marR="0" indent="4508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>
                <a:tab pos="630238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проводится информирование его об имеющихся возможностях содействия занятости и о состоянии рынка труда, о наличии вакансий, </a:t>
            </a:r>
          </a:p>
          <a:p>
            <a:pPr marR="0" indent="4508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>
                <a:tab pos="630238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оказывается содействие в составлении резюме и его размещении, направлении работодателям, </a:t>
            </a:r>
          </a:p>
          <a:p>
            <a:pPr marR="0" indent="4508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>
                <a:tab pos="630238" algn="l"/>
              </a:tabLst>
            </a:pPr>
            <a:endParaRPr lang="ru-RU" sz="1200" dirty="0" smtClean="0">
              <a:solidFill>
                <a:srgbClr val="B05408"/>
              </a:solidFill>
            </a:endParaRPr>
          </a:p>
          <a:p>
            <a:pPr marR="0" indent="4508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4"/>
              </a:buBlip>
              <a:tabLst>
                <a:tab pos="630238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проводятся индивидуальные консультации; привлечение к участию </a:t>
            </a:r>
            <a:br>
              <a:rPr lang="ru-RU" dirty="0" smtClean="0">
                <a:solidFill>
                  <a:srgbClr val="B05408"/>
                </a:solidFill>
              </a:rPr>
            </a:br>
            <a:r>
              <a:rPr lang="ru-RU" dirty="0" smtClean="0">
                <a:solidFill>
                  <a:srgbClr val="B05408"/>
                </a:solidFill>
              </a:rPr>
              <a:t>в ярмарках вакансий, подбор вариантов трудоустройства </a:t>
            </a:r>
          </a:p>
        </p:txBody>
      </p:sp>
      <p:pic>
        <p:nvPicPr>
          <p:cNvPr id="34821" name="Picture 5" descr="http://pobeda26.ru/assets/img/afisha/1387540912_invali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2448272" cy="160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3" name="Picture 7" descr="http://www.bezgranitc.ru/sites/default/files/666594841282cc98581f75f84446f0ef4281c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2469363" cy="16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5" name="Picture 9" descr="http://krasnoeznamia.ru/img/image_big/8b94b07e-8cda-472d-85b8-dcdfb2f025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581128"/>
            <a:ext cx="2136000" cy="16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5796136" y="0"/>
            <a:ext cx="3347864" cy="3861048"/>
            <a:chOff x="5796136" y="0"/>
            <a:chExt cx="3347864" cy="3861048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5975648" y="116632"/>
              <a:ext cx="3168352" cy="3629435"/>
              <a:chOff x="5975648" y="116632"/>
              <a:chExt cx="3168352" cy="36294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0993"/>
              <a:stretch>
                <a:fillRect/>
              </a:stretch>
            </p:blipFill>
            <p:spPr bwMode="auto">
              <a:xfrm>
                <a:off x="6516216" y="116632"/>
                <a:ext cx="2627784" cy="2945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75648" y="764704"/>
                <a:ext cx="3168352" cy="298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5796136" y="0"/>
              <a:ext cx="2574000" cy="3861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/>
          <p:nvPr/>
        </p:nvPicPr>
        <p:blipFill>
          <a:blip r:embed="rId4" cstate="print"/>
          <a:srcRect l="33376" t="42283" r="20822" b="21554"/>
          <a:stretch>
            <a:fillRect/>
          </a:stretch>
        </p:blipFill>
        <p:spPr bwMode="auto">
          <a:xfrm>
            <a:off x="2339752" y="3717032"/>
            <a:ext cx="6624736" cy="300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332656"/>
            <a:ext cx="8172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5"/>
              </a:buBlip>
              <a:tabLst>
                <a:tab pos="630238" algn="l"/>
              </a:tabLst>
            </a:pPr>
            <a:r>
              <a:rPr lang="ru-RU" sz="2000" dirty="0" smtClean="0">
                <a:solidFill>
                  <a:srgbClr val="B05408"/>
                </a:solidFill>
              </a:rPr>
              <a:t>формирование базы стажировок для молодежи и выпускников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B05408"/>
                </a:solidFill>
              </a:rPr>
              <a:t>образовательных организаций в целях повышения численности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B05408"/>
                </a:solidFill>
              </a:rPr>
              <a:t>высококвалифицированных работников и закрепления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B05408"/>
                </a:solidFill>
              </a:rPr>
              <a:t>востребованных специалистов в Архангельской области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tabLst>
                <a:tab pos="630238" algn="l"/>
              </a:tabLst>
            </a:pPr>
            <a:endParaRPr lang="ru-RU" dirty="0" smtClean="0">
              <a:solidFill>
                <a:srgbClr val="B05408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5"/>
              </a:buBlip>
              <a:tabLst>
                <a:tab pos="630238" algn="l"/>
              </a:tabLst>
            </a:pPr>
            <a:r>
              <a:rPr lang="ru-RU" sz="2000" dirty="0" smtClean="0">
                <a:solidFill>
                  <a:srgbClr val="B05408"/>
                </a:solidFill>
              </a:rPr>
              <a:t>организация сопровождения инвалидов молодого возраста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tabLst>
                <a:tab pos="630238" algn="l"/>
              </a:tabLst>
            </a:pPr>
            <a:endParaRPr lang="ru-RU" dirty="0" smtClean="0">
              <a:solidFill>
                <a:srgbClr val="B05408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5"/>
              </a:buBlip>
              <a:tabLst>
                <a:tab pos="630238" algn="l"/>
              </a:tabLst>
            </a:pPr>
            <a:r>
              <a:rPr lang="ru-RU" sz="2000" dirty="0" smtClean="0">
                <a:solidFill>
                  <a:srgbClr val="B05408"/>
                </a:solidFill>
              </a:rPr>
              <a:t>ориентация обучающихся на выбор востребованных в регионе,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B05408"/>
                </a:solidFill>
              </a:rPr>
              <a:t>в том числе рабочих, профессий и инженерно-технических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B05408"/>
                </a:solidFill>
              </a:rPr>
              <a:t>специальностей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5"/>
              </a:buBlip>
              <a:tabLst>
                <a:tab pos="630238" algn="l"/>
              </a:tabLst>
            </a:pPr>
            <a:endParaRPr lang="ru-RU" sz="1600" dirty="0" smtClean="0">
              <a:solidFill>
                <a:srgbClr val="B05408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5"/>
              </a:buBlip>
              <a:tabLst>
                <a:tab pos="630238" algn="l"/>
              </a:tabLst>
            </a:pPr>
            <a:endParaRPr lang="ru-RU" sz="1600" dirty="0" smtClean="0">
              <a:solidFill>
                <a:srgbClr val="B05408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tabLst>
                <a:tab pos="630238" algn="l"/>
              </a:tabLst>
            </a:pPr>
            <a:endParaRPr lang="ru-RU" sz="2000" dirty="0" smtClean="0">
              <a:solidFill>
                <a:srgbClr val="B054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t-3\Desktop\картинки\служба_занят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72514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Круглый стол «О совершенствовании регионального законодательства по профессиональной ориентации и содействии трудоустройству молодежи в Архангельской области»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28 ноября 2017 года</a:t>
            </a:r>
          </a:p>
        </p:txBody>
      </p:sp>
      <p:pic>
        <p:nvPicPr>
          <p:cNvPr id="7" name="Picture 12" descr="D:\Download\80_let 13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7" y="0"/>
            <a:ext cx="1230313" cy="1106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12968" cy="11521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эффективности деятельности системы профессиональной ориентации и содействия трудоустройству молодежи в Архангельской области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основные задачи на ближайшую перспективу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6281936"/>
            <a:ext cx="9144000" cy="576064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Архангельск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2017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4076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закон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«О профессиональной ориентации и содействии </a:t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трудоустройству молодежи в Архангельской области» </a:t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от 21 ноября 2011 года № 387-26-ОЗ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rgbClr val="B05408"/>
                </a:solidFill>
              </a:rPr>
              <a:t>межведомственная комиссия вопросам профессиональной </a:t>
            </a:r>
            <a:br>
              <a:rPr lang="ru-RU" sz="1800" dirty="0" smtClean="0">
                <a:solidFill>
                  <a:srgbClr val="B05408"/>
                </a:solidFill>
              </a:rPr>
            </a:br>
            <a:r>
              <a:rPr lang="ru-RU" sz="1800" dirty="0" smtClean="0">
                <a:solidFill>
                  <a:srgbClr val="B05408"/>
                </a:solidFill>
              </a:rPr>
              <a:t>ориентации и содействия трудоустройству молодежи </a:t>
            </a:r>
            <a:br>
              <a:rPr lang="ru-RU" sz="1800" dirty="0" smtClean="0">
                <a:solidFill>
                  <a:srgbClr val="B05408"/>
                </a:solidFill>
              </a:rPr>
            </a:br>
            <a:r>
              <a:rPr lang="ru-RU" sz="1800" dirty="0" smtClean="0">
                <a:solidFill>
                  <a:srgbClr val="B05408"/>
                </a:solidFill>
              </a:rPr>
              <a:t>Архангельской области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00808"/>
            <a:ext cx="302433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органы государственной власти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204864"/>
            <a:ext cx="3024336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образовательные организации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636912"/>
            <a:ext cx="302433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учреждения службы занятости населения Архангельской области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573016"/>
            <a:ext cx="302433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медицинские организации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149080"/>
            <a:ext cx="3024336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специализированные учреждения для несовершеннолетних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869160"/>
            <a:ext cx="3024336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реабилитационные центры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подростков и молодежи,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социально-психологической помощи молодежи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2924944"/>
            <a:ext cx="2736304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профессиональной ориентации и трудоустройства молодежи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1700808"/>
            <a:ext cx="2736304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штабы трудовых отрядов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2348880"/>
            <a:ext cx="2736304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учреждения культуры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4509120"/>
            <a:ext cx="273630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индивидуальные предприниматели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5229200"/>
            <a:ext cx="273630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общественные объединения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общественные организации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4581128"/>
            <a:ext cx="1944216" cy="1484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иные организации, осуществляющие деятельность на территории Архангельской области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861048"/>
            <a:ext cx="266429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молодежные клубы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3212976"/>
            <a:ext cx="1944216" cy="108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иные учреждения органов по делам молодежи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6211669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a typeface="+mj-ea"/>
                <a:cs typeface="+mj-cs"/>
              </a:rPr>
              <a:t>Система профессиональной ориентации и содействия трудоустройству молодежи в Архангельской области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>
            <a:off x="4355976" y="6021288"/>
            <a:ext cx="216024" cy="216024"/>
          </a:xfrm>
          <a:prstGeom prst="up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0" y="66119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15968"/>
                </a:solidFill>
                <a:latin typeface="+mn-lt"/>
              </a:rPr>
              <a:t>5</a:t>
            </a:r>
            <a:endParaRPr lang="ru-RU" sz="1200" b="1" dirty="0">
              <a:solidFill>
                <a:srgbClr val="215968"/>
              </a:solidFill>
              <a:latin typeface="+mn-lt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5796136" y="0"/>
            <a:ext cx="3347864" cy="3861048"/>
            <a:chOff x="5796136" y="0"/>
            <a:chExt cx="3347864" cy="3861048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5975648" y="116632"/>
              <a:ext cx="3168352" cy="3629435"/>
              <a:chOff x="5975648" y="116632"/>
              <a:chExt cx="3168352" cy="36294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0993"/>
              <a:stretch>
                <a:fillRect/>
              </a:stretch>
            </p:blipFill>
            <p:spPr bwMode="auto">
              <a:xfrm>
                <a:off x="6516216" y="116632"/>
                <a:ext cx="2627784" cy="2945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75648" y="764704"/>
                <a:ext cx="3168352" cy="298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5796136" y="0"/>
              <a:ext cx="2574000" cy="3861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51520" y="1196752"/>
            <a:ext cx="718254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B05408"/>
                </a:solidFill>
              </a:rPr>
              <a:t>региональный центр содействия профессиональному</a:t>
            </a:r>
          </a:p>
          <a:p>
            <a:pPr>
              <a:buNone/>
            </a:pPr>
            <a:r>
              <a:rPr lang="ru-RU" b="1" dirty="0" smtClean="0">
                <a:solidFill>
                  <a:srgbClr val="B05408"/>
                </a:solidFill>
              </a:rPr>
              <a:t>самоопределению обучающихся</a:t>
            </a:r>
          </a:p>
          <a:p>
            <a:pPr>
              <a:buNone/>
            </a:pPr>
            <a:endParaRPr lang="ru-RU" sz="1000" dirty="0" smtClean="0">
              <a:solidFill>
                <a:srgbClr val="B05408"/>
              </a:solidFill>
            </a:endParaRP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внедрение эффективных методов и средств предоставления</a:t>
            </a:r>
          </a:p>
          <a:p>
            <a:pPr indent="450850" eaLnBrk="0" fontAlgn="base" hangingPunct="0">
              <a:spcBef>
                <a:spcPct val="0"/>
              </a:spcBef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профессиональной информации, проведения профессиональных консультаций;</a:t>
            </a: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методическое, информационное обеспечение деятельности субъектов </a:t>
            </a:r>
          </a:p>
          <a:p>
            <a:pPr indent="450850" eaLnBrk="0" fontAlgn="base" hangingPunct="0">
              <a:spcBef>
                <a:spcPct val="0"/>
              </a:spcBef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системы профессиональной ориентации и содействия трудоустройству </a:t>
            </a:r>
          </a:p>
          <a:p>
            <a:pPr indent="450850" eaLnBrk="0" fontAlgn="base" hangingPunct="0">
              <a:spcBef>
                <a:spcPct val="0"/>
              </a:spcBef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молодежи в Архангельской области;</a:t>
            </a: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и проведение социологических исследований, анализа </a:t>
            </a:r>
          </a:p>
          <a:p>
            <a:pPr indent="450850" eaLnBrk="0" fontAlgn="base" hangingPunct="0">
              <a:spcBef>
                <a:spcPct val="0"/>
              </a:spcBef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эффективности деятельности системы профессиональной ориентации</a:t>
            </a:r>
          </a:p>
          <a:p>
            <a:pPr indent="450850" eaLnBrk="0" fontAlgn="base" hangingPunct="0">
              <a:spcBef>
                <a:spcPct val="0"/>
              </a:spcBef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содействия трудоустройству молодежи в Архангельской области;</a:t>
            </a: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рекомендаций по осуществлению профессиональной </a:t>
            </a:r>
          </a:p>
          <a:p>
            <a:pPr indent="450850" eaLnBrk="0" fontAlgn="base" hangingPunct="0">
              <a:spcBef>
                <a:spcPct val="0"/>
              </a:spcBef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ориентации и содействия трудоустройству молодежи;</a:t>
            </a: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450850" eaLnBrk="0" fontAlgn="base" hangingPunct="0">
              <a:spcBef>
                <a:spcPct val="0"/>
              </a:spcBef>
              <a:buBlip>
                <a:blip r:embed="rId4"/>
              </a:buBlip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проектов, планов и программ в сфере профессиональной ориентации  </a:t>
            </a:r>
          </a:p>
          <a:p>
            <a:pPr indent="450850" eaLnBrk="0" fontAlgn="base" hangingPunct="0">
              <a:spcBef>
                <a:spcPct val="0"/>
              </a:spcBef>
              <a:tabLst>
                <a:tab pos="630238" algn="l"/>
              </a:tabLs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содействия трудоустройству молодежи в Архангельской области.</a:t>
            </a:r>
          </a:p>
          <a:p>
            <a:pPr>
              <a:buNone/>
            </a:pPr>
            <a:endParaRPr lang="ru-RU" sz="1300" dirty="0" smtClean="0">
              <a:solidFill>
                <a:srgbClr val="B05408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188640"/>
            <a:ext cx="82296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 профессиональной ориентации и содействии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трудоустройству молодежи в Архангельской области»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 21 ноября 2011 года № 387-26-ОЗ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https://pp.userapi.com/c623830/v623830863/23c51/q8tZAvmlr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1584176" cy="1627195"/>
          </a:xfrm>
          <a:prstGeom prst="rect">
            <a:avLst/>
          </a:prstGeom>
          <a:noFill/>
        </p:spPr>
      </p:pic>
      <p:pic>
        <p:nvPicPr>
          <p:cNvPr id="19" name="Picture 6" descr="https://pp.userapi.com/c837421/v837421508/68550/JUDYHudB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16216" y="2276872"/>
            <a:ext cx="167418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https://pp.userapi.com/c840221/v840221508/3e2a5/6bAspL7d0t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229200"/>
            <a:ext cx="223224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s://pp.userapi.com/c638524/v638524093/3c88b/xa2oA-Xcae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5229200"/>
            <a:ext cx="2664296" cy="149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https://pp.userapi.com/c836730/v836730870/18c06/XMRvMIQDJP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5229200"/>
            <a:ext cx="237626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88640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15968"/>
                </a:solidFill>
              </a:rPr>
              <a:t>межведомственный План мероприятий по профессиональной ориентации и содействию трудоустройству молодежи Архангельской области, утверждаемый заместителем председателя Правительства Архангельской области</a:t>
            </a:r>
            <a:endParaRPr lang="ru-RU" sz="2000" b="1" dirty="0" smtClean="0">
              <a:solidFill>
                <a:srgbClr val="21596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11760" y="2132856"/>
            <a:ext cx="4968552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B05408"/>
                </a:solidFill>
                <a:ea typeface="Times New Roman" pitchFamily="18" charset="0"/>
                <a:cs typeface="Arial" pitchFamily="34" charset="0"/>
              </a:rPr>
              <a:t>акция «Профессию выбираю нужную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B05408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B05408"/>
                </a:solidFill>
                <a:ea typeface="Times New Roman" pitchFamily="18" charset="0"/>
                <a:cs typeface="Arial" pitchFamily="34" charset="0"/>
              </a:rPr>
              <a:t>Поморскому краю» </a:t>
            </a:r>
            <a:endParaRPr lang="ru-RU" sz="2000" b="1" dirty="0" smtClean="0">
              <a:solidFill>
                <a:srgbClr val="B05408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15968"/>
                </a:solidFill>
                <a:effectLst/>
                <a:ea typeface="Calibri" pitchFamily="34" charset="0"/>
                <a:cs typeface="Times New Roman" pitchFamily="18" charset="0"/>
              </a:rPr>
              <a:t>Основные цели акции: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5968"/>
                </a:solidFill>
                <a:effectLst/>
                <a:ea typeface="Calibri" pitchFamily="34" charset="0"/>
                <a:cs typeface="Times New Roman" pitchFamily="18" charset="0"/>
              </a:rPr>
              <a:t> организация профессиональной ориентации обучающихся на профессии и рабочие места, востребованные на рынке труда региона;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5968"/>
                </a:solidFill>
                <a:effectLst/>
                <a:ea typeface="Calibri" pitchFamily="34" charset="0"/>
                <a:cs typeface="Times New Roman" pitchFamily="18" charset="0"/>
              </a:rPr>
              <a:t> ориентация обучающихся и их родителей на выбор профессиональных образовательных организаций Архангельской области.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15968"/>
              </a:solidFill>
              <a:effectLst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19528" t="31435" r="78465" b="63098"/>
          <a:stretch>
            <a:fillRect/>
          </a:stretch>
        </p:blipFill>
        <p:spPr bwMode="auto">
          <a:xfrm rot="5400000">
            <a:off x="4247964" y="1736812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:\Вохтомина О.С\для коллегии\Вельск май 2017\вельск май 2017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2088232" cy="134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Z:\Вохтомина О.С\для коллегии\Вельск май 2017\вельск май 2017 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027064" cy="146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Z:\Вохтомина О.С\для коллегии\Вельск май 2017\вельск май  2017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16832"/>
            <a:ext cx="2088000" cy="139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339752" y="5013176"/>
          <a:ext cx="6696745" cy="1512168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1440160"/>
                <a:gridCol w="817743"/>
                <a:gridCol w="892806"/>
                <a:gridCol w="892107"/>
                <a:gridCol w="892806"/>
                <a:gridCol w="807444"/>
                <a:gridCol w="953679"/>
              </a:tblGrid>
              <a:tr h="733667"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Участники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2012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2013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2016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январь-сентябрь 2017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7593"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молодежь, чел.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31 306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25 467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26 557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27 202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32 916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21 701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908"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родители, чел.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1 688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1 321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1 360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1 605 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1 726 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1 552 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32656"/>
            <a:ext cx="5976664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lang="ru-RU" b="1" dirty="0" smtClean="0">
                <a:solidFill>
                  <a:srgbClr val="B05408"/>
                </a:solidFill>
              </a:rPr>
              <a:t>Служба занятости организует</a:t>
            </a:r>
            <a:r>
              <a:rPr lang="en-US" b="1" dirty="0" smtClean="0">
                <a:solidFill>
                  <a:srgbClr val="B05408"/>
                </a:solidFill>
              </a:rPr>
              <a:t>:</a:t>
            </a:r>
            <a:r>
              <a:rPr lang="ru-RU" b="1" dirty="0" smtClean="0">
                <a:solidFill>
                  <a:srgbClr val="B05408"/>
                </a:solidFill>
              </a:rPr>
              <a:t>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>
                <a:tab pos="6030913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  дни профориентации,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>
                <a:tab pos="6030913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  фестивали профессий,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>
                <a:tab pos="6030913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  ярмарки учебных мест,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>
                <a:tab pos="6030913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  дни службы занятости,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>
                <a:tab pos="6030913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  групповые </a:t>
            </a:r>
            <a:r>
              <a:rPr lang="ru-RU" dirty="0" err="1" smtClean="0">
                <a:solidFill>
                  <a:srgbClr val="B05408"/>
                </a:solidFill>
              </a:rPr>
              <a:t>профориентационные</a:t>
            </a:r>
            <a:r>
              <a:rPr lang="ru-RU" dirty="0" smtClean="0">
                <a:solidFill>
                  <a:srgbClr val="B05408"/>
                </a:solidFill>
              </a:rPr>
              <a:t> консультации, беседы, игры, </a:t>
            </a:r>
            <a:r>
              <a:rPr lang="ru-RU" dirty="0" err="1" smtClean="0">
                <a:solidFill>
                  <a:srgbClr val="B05408"/>
                </a:solidFill>
              </a:rPr>
              <a:t>квесты</a:t>
            </a:r>
            <a:r>
              <a:rPr lang="ru-RU" dirty="0" smtClean="0">
                <a:solidFill>
                  <a:srgbClr val="B05408"/>
                </a:solidFill>
              </a:rPr>
              <a:t>,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>
                <a:tab pos="6030913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  экскурсии, мастер-классы, </a:t>
            </a:r>
            <a:r>
              <a:rPr lang="ru-RU" dirty="0" err="1" smtClean="0">
                <a:solidFill>
                  <a:srgbClr val="B05408"/>
                </a:solidFill>
              </a:rPr>
              <a:t>профориентационные</a:t>
            </a:r>
            <a:r>
              <a:rPr lang="ru-RU" dirty="0" smtClean="0">
                <a:solidFill>
                  <a:srgbClr val="B05408"/>
                </a:solidFill>
              </a:rPr>
              <a:t> профессиональные пробы,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>
                <a:tab pos="6030913" algn="l"/>
              </a:tabLst>
            </a:pPr>
            <a:r>
              <a:rPr lang="ru-RU" dirty="0" smtClean="0">
                <a:solidFill>
                  <a:srgbClr val="B05408"/>
                </a:solidFill>
              </a:rPr>
              <a:t>  профориентационные игры и </a:t>
            </a:r>
            <a:r>
              <a:rPr lang="ru-RU" dirty="0" err="1" smtClean="0">
                <a:solidFill>
                  <a:srgbClr val="B05408"/>
                </a:solidFill>
              </a:rPr>
              <a:t>квесты</a:t>
            </a:r>
            <a:endParaRPr lang="ru-RU" dirty="0" smtClean="0">
              <a:solidFill>
                <a:srgbClr val="B05408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975648" y="116632"/>
            <a:ext cx="3168352" cy="3629435"/>
            <a:chOff x="5975648" y="116632"/>
            <a:chExt cx="3168352" cy="36294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10993"/>
            <a:stretch>
              <a:fillRect/>
            </a:stretch>
          </p:blipFill>
          <p:spPr bwMode="auto">
            <a:xfrm>
              <a:off x="6516216" y="116632"/>
              <a:ext cx="2627784" cy="2945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5648" y="764704"/>
              <a:ext cx="3168352" cy="298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5796136" y="0"/>
            <a:ext cx="2574000" cy="3861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Z:\Вохтомина О.С\для коллегии\IMG_1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132855"/>
            <a:ext cx="2448272" cy="163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Z:\Вохтомина О.С\для коллегии\IMG_09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248306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Z:\Фото_\18.11.2015 - фестиваль профессий в ДК\Для статьи\IMG_49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48427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8" y="4077072"/>
          <a:ext cx="5112568" cy="1440160"/>
        </p:xfrm>
        <a:graphic>
          <a:graphicData uri="http://schemas.openxmlformats.org/drawingml/2006/table">
            <a:tbl>
              <a:tblPr/>
              <a:tblGrid>
                <a:gridCol w="792088"/>
                <a:gridCol w="864096"/>
                <a:gridCol w="792088"/>
                <a:gridCol w="864096"/>
                <a:gridCol w="792088"/>
                <a:gridCol w="1008112"/>
              </a:tblGrid>
              <a:tr h="792088"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2012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2013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2014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2015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2016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январь – сентябрь 2017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 523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 240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 063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 287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 442 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 025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3528" y="5805264"/>
            <a:ext cx="835292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Свыше 50 процентов общеобразовательных организаций региона сотрудничают </a:t>
            </a:r>
          </a:p>
          <a:p>
            <a:pPr algn="ctr"/>
            <a:r>
              <a:rPr lang="ru-RU" sz="1400" dirty="0" smtClean="0"/>
              <a:t>с центрами занятости в части организации профориентационных мероприятий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5796136" y="0"/>
            <a:ext cx="3347864" cy="3861048"/>
            <a:chOff x="5796136" y="0"/>
            <a:chExt cx="3347864" cy="3861048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5975648" y="116632"/>
              <a:ext cx="3168352" cy="3629435"/>
              <a:chOff x="5975648" y="116632"/>
              <a:chExt cx="3168352" cy="36294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0993"/>
              <a:stretch>
                <a:fillRect/>
              </a:stretch>
            </p:blipFill>
            <p:spPr bwMode="auto">
              <a:xfrm>
                <a:off x="6516216" y="116632"/>
                <a:ext cx="2627784" cy="2945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75648" y="764704"/>
                <a:ext cx="3168352" cy="298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5796136" y="0"/>
              <a:ext cx="2574000" cy="3861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04664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solidFill>
                  <a:srgbClr val="B05408"/>
                </a:solidFill>
              </a:rPr>
              <a:t>Профориентационное</a:t>
            </a:r>
            <a:r>
              <a:rPr lang="ru-RU" dirty="0" smtClean="0">
                <a:solidFill>
                  <a:srgbClr val="B05408"/>
                </a:solidFill>
              </a:rPr>
              <a:t> сопровождение проводится </a:t>
            </a:r>
            <a:r>
              <a:rPr lang="ru-RU" b="1" dirty="0" smtClean="0">
                <a:solidFill>
                  <a:srgbClr val="B05408"/>
                </a:solidFill>
              </a:rPr>
              <a:t>с обучающимися </a:t>
            </a:r>
            <a:br>
              <a:rPr lang="ru-RU" b="1" dirty="0" smtClean="0">
                <a:solidFill>
                  <a:srgbClr val="B05408"/>
                </a:solidFill>
              </a:rPr>
            </a:br>
            <a:r>
              <a:rPr lang="ru-RU" b="1" dirty="0" smtClean="0">
                <a:solidFill>
                  <a:srgbClr val="B05408"/>
                </a:solidFill>
              </a:rPr>
              <a:t>и выпускниками профессиональных образовательных организаций </a:t>
            </a:r>
            <a:br>
              <a:rPr lang="ru-RU" b="1" dirty="0" smtClean="0">
                <a:solidFill>
                  <a:srgbClr val="B05408"/>
                </a:solidFill>
              </a:rPr>
            </a:br>
            <a:r>
              <a:rPr lang="ru-RU" b="1" dirty="0" smtClean="0">
                <a:solidFill>
                  <a:srgbClr val="B05408"/>
                </a:solidFill>
              </a:rPr>
              <a:t>и организаций высшего образования</a:t>
            </a:r>
            <a:r>
              <a:rPr lang="ru-RU" dirty="0" smtClean="0">
                <a:solidFill>
                  <a:srgbClr val="B05408"/>
                </a:solidFill>
              </a:rPr>
              <a:t>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B05408"/>
                </a:solidFill>
              </a:rPr>
              <a:t>На базе образовательных организаций созданы постоянные консультационные пункты центров занятости, в которых гражданам</a:t>
            </a:r>
            <a:r>
              <a:rPr lang="en-US" dirty="0" smtClean="0">
                <a:solidFill>
                  <a:srgbClr val="B05408"/>
                </a:solidFill>
              </a:rPr>
              <a:t>:</a:t>
            </a:r>
            <a:endParaRPr lang="ru-RU" dirty="0" smtClean="0">
              <a:solidFill>
                <a:srgbClr val="B05408"/>
              </a:solidFill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предоставляется информация о состоянии рынка труда,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предоставляется информация об услугах службы занятости,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проводятся консультации по вопросам законодательства в сфере занятости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8"/>
          <p:cNvPicPr>
            <a:picLocks noChangeAspect="1"/>
          </p:cNvPicPr>
          <p:nvPr/>
        </p:nvPicPr>
        <p:blipFill>
          <a:blip r:embed="rId5" cstate="print"/>
          <a:srcRect l="6257"/>
          <a:stretch>
            <a:fillRect/>
          </a:stretch>
        </p:blipFill>
        <p:spPr bwMode="auto">
          <a:xfrm>
            <a:off x="755576" y="2893231"/>
            <a:ext cx="3240360" cy="230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P:\к_докладу\Для Кремер Т.П\Новая папка\IMG_01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924944"/>
            <a:ext cx="338437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3" y="5517232"/>
          <a:ext cx="7776866" cy="1065007"/>
        </p:xfrm>
        <a:graphic>
          <a:graphicData uri="http://schemas.openxmlformats.org/drawingml/2006/table">
            <a:tbl>
              <a:tblPr/>
              <a:tblGrid>
                <a:gridCol w="1296009"/>
                <a:gridCol w="1296009"/>
                <a:gridCol w="1296009"/>
                <a:gridCol w="1296009"/>
                <a:gridCol w="1296009"/>
                <a:gridCol w="1296821"/>
              </a:tblGrid>
              <a:tr h="0"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2012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2013 год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2014 год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2015 год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2016 год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январь – сентябрь 2017 года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0520"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3 659 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4 064 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4 545 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3 735 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3 560 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1 522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5796136" y="0"/>
            <a:ext cx="3347864" cy="3861048"/>
            <a:chOff x="5796136" y="0"/>
            <a:chExt cx="3347864" cy="3861048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5975648" y="116632"/>
              <a:ext cx="3168352" cy="3629435"/>
              <a:chOff x="5975648" y="116632"/>
              <a:chExt cx="3168352" cy="36294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0993"/>
              <a:stretch>
                <a:fillRect/>
              </a:stretch>
            </p:blipFill>
            <p:spPr bwMode="auto">
              <a:xfrm>
                <a:off x="6516216" y="116632"/>
                <a:ext cx="2627784" cy="2945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75648" y="764704"/>
                <a:ext cx="3168352" cy="298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5796136" y="0"/>
              <a:ext cx="2574000" cy="3861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/>
          <p:nvPr/>
        </p:nvPicPr>
        <p:blipFill>
          <a:blip r:embed="rId4" cstate="print"/>
          <a:srcRect l="33376" t="42283" r="20822" b="21554"/>
          <a:stretch>
            <a:fillRect/>
          </a:stretch>
        </p:blipFill>
        <p:spPr bwMode="auto">
          <a:xfrm>
            <a:off x="2339752" y="3717032"/>
            <a:ext cx="6624736" cy="300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51520" y="3573016"/>
            <a:ext cx="4824536" cy="9941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lt1"/>
                </a:solidFill>
              </a:rPr>
              <a:t>На 1 октября 2017 года</a:t>
            </a:r>
            <a:r>
              <a:rPr lang="en-US" b="1" dirty="0" smtClean="0">
                <a:solidFill>
                  <a:schemeClr val="lt1"/>
                </a:solidFill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lt1"/>
                </a:solidFill>
              </a:rPr>
              <a:t>  численность безработных – 1 488 человек,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lt1"/>
                </a:solidFill>
              </a:rPr>
              <a:t>  уровень безработицы – 1,2%</a:t>
            </a:r>
            <a:endParaRPr lang="ru-RU" b="1" dirty="0">
              <a:solidFill>
                <a:schemeClr val="l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332656"/>
            <a:ext cx="7776864" cy="281615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b="1" dirty="0" smtClean="0">
                <a:solidFill>
                  <a:srgbClr val="B05408"/>
                </a:solidFill>
              </a:rPr>
              <a:t>За 11 месяцев 2017 года из числа граждан в возрасте от 14 до 30 лет</a:t>
            </a:r>
            <a:r>
              <a:rPr lang="en-US" b="1" dirty="0" smtClean="0">
                <a:solidFill>
                  <a:srgbClr val="B05408"/>
                </a:solidFill>
              </a:rPr>
              <a:t>:</a:t>
            </a:r>
            <a:endParaRPr lang="ru-RU" b="1" dirty="0" smtClean="0">
              <a:solidFill>
                <a:srgbClr val="B05408"/>
              </a:solidFill>
            </a:endParaRPr>
          </a:p>
          <a:p>
            <a:pPr indent="450850" algn="just" eaLnBrk="0" fontAlgn="base" hangingPunct="0">
              <a:spcAft>
                <a:spcPts val="300"/>
              </a:spcAft>
              <a:buBlip>
                <a:blip r:embed="rId5"/>
              </a:buBlip>
            </a:pPr>
            <a:r>
              <a:rPr lang="ru-RU" dirty="0" smtClean="0">
                <a:solidFill>
                  <a:srgbClr val="B05408"/>
                </a:solidFill>
              </a:rPr>
              <a:t>обратилось за содействием в поиске работы </a:t>
            </a:r>
            <a:r>
              <a:rPr lang="ru-RU" b="1" dirty="0" smtClean="0">
                <a:solidFill>
                  <a:srgbClr val="B05408"/>
                </a:solidFill>
              </a:rPr>
              <a:t>12 472 </a:t>
            </a:r>
            <a:r>
              <a:rPr lang="ru-RU" dirty="0" smtClean="0">
                <a:solidFill>
                  <a:srgbClr val="B05408"/>
                </a:solidFill>
              </a:rPr>
              <a:t>человека, </a:t>
            </a:r>
          </a:p>
          <a:p>
            <a:pPr indent="450850" algn="just" eaLnBrk="0" fontAlgn="base" hangingPunct="0">
              <a:spcAft>
                <a:spcPts val="300"/>
              </a:spcAft>
              <a:buBlip>
                <a:blip r:embed="rId5"/>
              </a:buBlip>
            </a:pPr>
            <a:r>
              <a:rPr lang="ru-RU" dirty="0" smtClean="0">
                <a:solidFill>
                  <a:srgbClr val="B05408"/>
                </a:solidFill>
              </a:rPr>
              <a:t>получили статус безработного </a:t>
            </a:r>
            <a:r>
              <a:rPr lang="ru-RU" b="1" dirty="0" smtClean="0">
                <a:solidFill>
                  <a:srgbClr val="B05408"/>
                </a:solidFill>
              </a:rPr>
              <a:t>5 089 </a:t>
            </a:r>
            <a:r>
              <a:rPr lang="ru-RU" dirty="0" smtClean="0">
                <a:solidFill>
                  <a:srgbClr val="B05408"/>
                </a:solidFill>
              </a:rPr>
              <a:t>человек,</a:t>
            </a:r>
          </a:p>
          <a:p>
            <a:pPr indent="450850" algn="just" eaLnBrk="0" fontAlgn="base" hangingPunct="0">
              <a:spcAft>
                <a:spcPts val="300"/>
              </a:spcAft>
              <a:buBlip>
                <a:blip r:embed="rId5"/>
              </a:buBlip>
            </a:pPr>
            <a:r>
              <a:rPr lang="ru-RU" dirty="0" smtClean="0">
                <a:solidFill>
                  <a:srgbClr val="B05408"/>
                </a:solidFill>
              </a:rPr>
              <a:t>трудоустроено </a:t>
            </a:r>
            <a:r>
              <a:rPr lang="ru-RU" b="1" dirty="0" smtClean="0">
                <a:solidFill>
                  <a:srgbClr val="B05408"/>
                </a:solidFill>
              </a:rPr>
              <a:t>7 703 </a:t>
            </a:r>
            <a:r>
              <a:rPr lang="ru-RU" dirty="0" smtClean="0">
                <a:solidFill>
                  <a:srgbClr val="B05408"/>
                </a:solidFill>
              </a:rPr>
              <a:t>молодых гражданина, в том числе на временную занятость </a:t>
            </a:r>
            <a:r>
              <a:rPr lang="ru-RU" b="1" dirty="0" smtClean="0">
                <a:solidFill>
                  <a:srgbClr val="B05408"/>
                </a:solidFill>
              </a:rPr>
              <a:t>3 051 </a:t>
            </a:r>
            <a:r>
              <a:rPr lang="ru-RU" dirty="0" smtClean="0">
                <a:solidFill>
                  <a:srgbClr val="B05408"/>
                </a:solidFill>
              </a:rPr>
              <a:t>подросток, </a:t>
            </a:r>
          </a:p>
          <a:p>
            <a:pPr indent="450850" algn="just" eaLnBrk="0" fontAlgn="base" hangingPunct="0">
              <a:spcAft>
                <a:spcPts val="300"/>
              </a:spcAft>
              <a:buBlip>
                <a:blip r:embed="rId5"/>
              </a:buBlip>
            </a:pPr>
            <a:r>
              <a:rPr lang="ru-RU" dirty="0" smtClean="0">
                <a:solidFill>
                  <a:srgbClr val="B05408"/>
                </a:solidFill>
              </a:rPr>
              <a:t>направлено на профессиональное обучение </a:t>
            </a:r>
            <a:r>
              <a:rPr lang="ru-RU" b="1" dirty="0" smtClean="0">
                <a:solidFill>
                  <a:srgbClr val="B05408"/>
                </a:solidFill>
              </a:rPr>
              <a:t>1 180</a:t>
            </a:r>
            <a:r>
              <a:rPr lang="ru-RU" dirty="0" smtClean="0">
                <a:solidFill>
                  <a:srgbClr val="B05408"/>
                </a:solidFill>
              </a:rPr>
              <a:t> безработных, </a:t>
            </a:r>
          </a:p>
          <a:p>
            <a:pPr indent="450850" algn="just" eaLnBrk="0" fontAlgn="base" hangingPunct="0">
              <a:spcAft>
                <a:spcPts val="300"/>
              </a:spcAft>
              <a:buBlip>
                <a:blip r:embed="rId5"/>
              </a:buBlip>
            </a:pPr>
            <a:r>
              <a:rPr lang="ru-RU" dirty="0" smtClean="0">
                <a:solidFill>
                  <a:srgbClr val="B05408"/>
                </a:solidFill>
              </a:rPr>
              <a:t>получили услуги по профессиональной ориентации, психологической поддержке и социальной адаптации на рынке труда </a:t>
            </a:r>
            <a:r>
              <a:rPr lang="ru-RU" b="1" dirty="0" smtClean="0">
                <a:solidFill>
                  <a:srgbClr val="B05408"/>
                </a:solidFill>
              </a:rPr>
              <a:t>11 239</a:t>
            </a:r>
            <a:r>
              <a:rPr lang="ru-RU" dirty="0" smtClean="0">
                <a:solidFill>
                  <a:srgbClr val="B05408"/>
                </a:solidFill>
              </a:rPr>
              <a:t> человек,</a:t>
            </a:r>
          </a:p>
          <a:p>
            <a:pPr indent="450850" algn="just" eaLnBrk="0" fontAlgn="base" hangingPunct="0">
              <a:spcAft>
                <a:spcPts val="300"/>
              </a:spcAft>
              <a:buBlip>
                <a:blip r:embed="rId5"/>
              </a:buBlip>
            </a:pPr>
            <a:r>
              <a:rPr lang="ru-RU" dirty="0" smtClean="0">
                <a:solidFill>
                  <a:srgbClr val="B05408"/>
                </a:solidFill>
              </a:rPr>
              <a:t>оказаны услуги по содействию </a:t>
            </a:r>
            <a:r>
              <a:rPr lang="ru-RU" dirty="0" err="1" smtClean="0">
                <a:solidFill>
                  <a:srgbClr val="B05408"/>
                </a:solidFill>
              </a:rPr>
              <a:t>самозанятости</a:t>
            </a:r>
            <a:r>
              <a:rPr lang="ru-RU" dirty="0" smtClean="0">
                <a:solidFill>
                  <a:srgbClr val="B05408"/>
                </a:solidFill>
              </a:rPr>
              <a:t> </a:t>
            </a:r>
            <a:r>
              <a:rPr lang="ru-RU" b="1" dirty="0" smtClean="0">
                <a:solidFill>
                  <a:srgbClr val="B05408"/>
                </a:solidFill>
              </a:rPr>
              <a:t>167</a:t>
            </a:r>
            <a:r>
              <a:rPr lang="ru-RU" dirty="0" smtClean="0">
                <a:solidFill>
                  <a:srgbClr val="B05408"/>
                </a:solidFill>
              </a:rPr>
              <a:t> гражданам.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5796136" y="0"/>
            <a:ext cx="3347864" cy="3861048"/>
            <a:chOff x="5796136" y="0"/>
            <a:chExt cx="3347864" cy="3861048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5975648" y="116632"/>
              <a:ext cx="3168352" cy="3629435"/>
              <a:chOff x="5975648" y="116632"/>
              <a:chExt cx="3168352" cy="362943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0993"/>
              <a:stretch>
                <a:fillRect/>
              </a:stretch>
            </p:blipFill>
            <p:spPr bwMode="auto">
              <a:xfrm>
                <a:off x="6516216" y="116632"/>
                <a:ext cx="2627784" cy="2945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75648" y="764704"/>
                <a:ext cx="3168352" cy="2981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5796136" y="0"/>
              <a:ext cx="2574000" cy="3861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412776"/>
            <a:ext cx="734481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B05408"/>
                </a:solidFill>
              </a:rPr>
              <a:t>В январе – ноябре 2017 года</a:t>
            </a:r>
            <a:r>
              <a:rPr lang="en-US" b="1" dirty="0" smtClean="0">
                <a:solidFill>
                  <a:srgbClr val="B05408"/>
                </a:solidFill>
              </a:rPr>
              <a:t>:</a:t>
            </a:r>
            <a:r>
              <a:rPr lang="ru-RU" b="1" dirty="0" smtClean="0">
                <a:solidFill>
                  <a:srgbClr val="B05408"/>
                </a:solidFill>
              </a:rPr>
              <a:t>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проведено </a:t>
            </a:r>
            <a:r>
              <a:rPr lang="ru-RU" b="1" dirty="0" smtClean="0">
                <a:solidFill>
                  <a:srgbClr val="B05408"/>
                </a:solidFill>
              </a:rPr>
              <a:t>478</a:t>
            </a:r>
            <a:r>
              <a:rPr lang="ru-RU" dirty="0" smtClean="0">
                <a:solidFill>
                  <a:srgbClr val="B05408"/>
                </a:solidFill>
              </a:rPr>
              <a:t> ярмарок вакансий, в которых более 32 процентов </a:t>
            </a:r>
            <a:br>
              <a:rPr lang="ru-RU" dirty="0" smtClean="0">
                <a:solidFill>
                  <a:srgbClr val="B05408"/>
                </a:solidFill>
              </a:rPr>
            </a:br>
            <a:r>
              <a:rPr lang="ru-RU" b="1" dirty="0" smtClean="0">
                <a:solidFill>
                  <a:srgbClr val="B05408"/>
                </a:solidFill>
              </a:rPr>
              <a:t>(4,0 тыс. человек) </a:t>
            </a:r>
            <a:r>
              <a:rPr lang="ru-RU" dirty="0" smtClean="0">
                <a:solidFill>
                  <a:srgbClr val="B05408"/>
                </a:solidFill>
              </a:rPr>
              <a:t>от</a:t>
            </a:r>
            <a:r>
              <a:rPr lang="ru-RU" b="1" dirty="0" smtClean="0">
                <a:solidFill>
                  <a:srgbClr val="B05408"/>
                </a:solidFill>
              </a:rPr>
              <a:t> </a:t>
            </a:r>
            <a:r>
              <a:rPr lang="ru-RU" dirty="0" smtClean="0">
                <a:solidFill>
                  <a:srgbClr val="B05408"/>
                </a:solidFill>
              </a:rPr>
              <a:t>общего количества участников ярмарок составила молодежь. Организовано </a:t>
            </a:r>
            <a:r>
              <a:rPr lang="ru-RU" b="1" dirty="0" smtClean="0">
                <a:solidFill>
                  <a:srgbClr val="B05408"/>
                </a:solidFill>
              </a:rPr>
              <a:t>53</a:t>
            </a:r>
            <a:r>
              <a:rPr lang="ru-RU" dirty="0" smtClean="0">
                <a:solidFill>
                  <a:srgbClr val="B05408"/>
                </a:solidFill>
              </a:rPr>
              <a:t> специальных ярмарки вакансий для молодежи,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трудоустроено </a:t>
            </a:r>
            <a:r>
              <a:rPr lang="ru-RU" b="1" dirty="0" smtClean="0">
                <a:solidFill>
                  <a:srgbClr val="B05408"/>
                </a:solidFill>
              </a:rPr>
              <a:t>48</a:t>
            </a:r>
            <a:r>
              <a:rPr lang="ru-RU" dirty="0" smtClean="0">
                <a:solidFill>
                  <a:srgbClr val="B05408"/>
                </a:solidFill>
              </a:rPr>
              <a:t> безработных граждан в возрасте от 18 до 20 лет, имеющих среднее профессиональное образование и ищущих работу впервые,</a:t>
            </a:r>
          </a:p>
          <a:p>
            <a:pPr indent="450850" eaLnBrk="0" fontAlgn="base" hangingPunct="0">
              <a:spcBef>
                <a:spcPct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dirty="0" smtClean="0">
                <a:solidFill>
                  <a:srgbClr val="B05408"/>
                </a:solidFill>
              </a:rPr>
              <a:t>заключены договоры с работодателями по трудоустройству </a:t>
            </a:r>
            <a:br>
              <a:rPr lang="ru-RU" dirty="0" smtClean="0">
                <a:solidFill>
                  <a:srgbClr val="B05408"/>
                </a:solidFill>
              </a:rPr>
            </a:br>
            <a:r>
              <a:rPr lang="ru-RU" b="1" dirty="0" smtClean="0">
                <a:solidFill>
                  <a:srgbClr val="B05408"/>
                </a:solidFill>
              </a:rPr>
              <a:t>26 </a:t>
            </a:r>
            <a:r>
              <a:rPr lang="ru-RU" dirty="0" smtClean="0">
                <a:solidFill>
                  <a:srgbClr val="B05408"/>
                </a:solidFill>
              </a:rPr>
              <a:t>молодых граждан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046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05408"/>
                </a:solidFill>
              </a:rPr>
              <a:t>Государственная программа Архангельской области </a:t>
            </a:r>
          </a:p>
          <a:p>
            <a:pPr algn="ctr"/>
            <a:r>
              <a:rPr lang="ru-RU" b="1" dirty="0" smtClean="0">
                <a:solidFill>
                  <a:srgbClr val="B05408"/>
                </a:solidFill>
              </a:rPr>
              <a:t>«Содействие занятости населения Архангельской области, улучшение условий и охраны труда (2014 – 2020 годы)»</a:t>
            </a:r>
          </a:p>
        </p:txBody>
      </p:sp>
      <p:pic>
        <p:nvPicPr>
          <p:cNvPr id="18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25144"/>
            <a:ext cx="2808312" cy="18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P:\к_докладу\Новая папка\ШКОЛЬНЫЕ_БРИГАДЫ\2012\ВЕСНА\школьные_бригады_2012\бригады шк.22\Фото06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149081"/>
            <a:ext cx="1851741" cy="246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://today.kz/static/uploads/media/pages/2014/06/stanochnik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725144"/>
            <a:ext cx="2808308" cy="18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704</Words>
  <Application>Microsoft Office PowerPoint</Application>
  <PresentationFormat>Экран (4:3)</PresentationFormat>
  <Paragraphs>151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Специальное оформление</vt:lpstr>
      <vt:lpstr>Слайд 1</vt:lpstr>
      <vt:lpstr>Анализ эффективности деятельности системы профессиональной ориентации и содействия трудоустройству молодежи в Архангельской области  и основные задачи на ближайшую перспективу</vt:lpstr>
      <vt:lpstr>закон «О профессиональной ориентации и содействии  трудоустройству молодежи в Архангельской области»  от 21 ноября 2011 года № 387-26-ОЗ  межведомственная комиссия вопросам профессиональной  ориентации и содействия трудоустройству молодежи  Архангельской области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a.golovina</cp:lastModifiedBy>
  <cp:revision>99</cp:revision>
  <dcterms:created xsi:type="dcterms:W3CDTF">2011-11-28T19:44:49Z</dcterms:created>
  <dcterms:modified xsi:type="dcterms:W3CDTF">2017-11-28T07:56:08Z</dcterms:modified>
</cp:coreProperties>
</file>