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5" r:id="rId3"/>
    <p:sldId id="266" r:id="rId4"/>
    <p:sldId id="268" r:id="rId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100" d="100"/>
          <a:sy n="100" d="100"/>
        </p:scale>
        <p:origin x="-198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asova\Desktop\&#1044;&#1086;&#1082;&#1083;&#1072;&#1076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asova\Desktop\&#1044;&#1086;&#1082;&#1083;&#1072;&#1076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asova\Desktop\&#1044;&#1086;&#1082;&#1083;&#1072;&#1076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effectLst>
              <a:outerShdw blurRad="101600" dist="50800" dir="5400000" algn="ctr" rotWithShape="0">
                <a:srgbClr val="9797BF"/>
              </a:outerShdw>
            </a:effectLst>
            <a:scene3d>
              <a:camera prst="orthographicFront"/>
              <a:lightRig rig="sunset" dir="t">
                <a:rot lat="0" lon="0" rev="600000"/>
              </a:lightRig>
            </a:scene3d>
            <a:sp3d prstMaterial="dkEdge">
              <a:bevelT w="228600" h="228600" prst="artDeco"/>
              <a:bevelB w="228600" h="228600" prst="artDeco"/>
            </a:sp3d>
          </c:spPr>
          <c:explosion val="8"/>
          <c:dPt>
            <c:idx val="0"/>
            <c:spPr>
              <a:solidFill>
                <a:srgbClr val="9797BF"/>
              </a:solidFill>
              <a:effectLst>
                <a:outerShdw blurRad="101600" dist="50800" dir="5400000" algn="ctr" rotWithShape="0">
                  <a:srgbClr val="9797BF"/>
                </a:outerShdw>
              </a:effectLst>
              <a:scene3d>
                <a:camera prst="orthographicFront"/>
                <a:lightRig rig="sunset" dir="t">
                  <a:rot lat="0" lon="0" rev="600000"/>
                </a:lightRig>
              </a:scene3d>
              <a:sp3d prstMaterial="dkEdge">
                <a:bevelT w="228600" h="228600" prst="artDeco"/>
                <a:bevelB w="228600" h="228600" prst="artDeco"/>
              </a:sp3d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01600" dist="50800" dir="5400000" algn="ctr" rotWithShape="0">
                  <a:srgbClr val="9797BF"/>
                </a:outerShdw>
              </a:effectLst>
              <a:scene3d>
                <a:camera prst="orthographicFront"/>
                <a:lightRig rig="sunset" dir="t">
                  <a:rot lat="0" lon="0" rev="600000"/>
                </a:lightRig>
              </a:scene3d>
              <a:sp3d prstMaterial="dkEdge">
                <a:bevelT w="228600" h="228600" prst="artDeco"/>
                <a:bevelB w="228600" h="228600" prst="artDeco"/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01600" dist="50800" dir="5400000" algn="ctr" rotWithShape="0">
                  <a:srgbClr val="9797BF"/>
                </a:outerShdw>
              </a:effectLst>
              <a:scene3d>
                <a:camera prst="orthographicFront"/>
                <a:lightRig rig="sunset" dir="t">
                  <a:rot lat="0" lon="0" rev="600000"/>
                </a:lightRig>
              </a:scene3d>
              <a:sp3d prstMaterial="dkEdge">
                <a:bevelT w="228600" h="228600" prst="artDeco"/>
                <a:bevelB w="228600" h="228600" prst="artDeco"/>
              </a:sp3d>
            </c:spPr>
          </c:dPt>
          <c:cat>
            <c:strRef>
              <c:f>Лист1!$A$3:$A$5</c:f>
              <c:strCache>
                <c:ptCount val="3"/>
                <c:pt idx="0">
                  <c:v>Лесозаготовки</c:v>
                </c:pt>
                <c:pt idx="1">
                  <c:v>Лесопиление</c:v>
                </c:pt>
                <c:pt idx="2">
                  <c:v>ЦБП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6</c:v>
                </c:pt>
                <c:pt idx="1">
                  <c:v>22</c:v>
                </c:pt>
                <c:pt idx="2">
                  <c:v>65</c:v>
                </c:pt>
              </c:numCache>
            </c:numRef>
          </c:val>
        </c:ser>
        <c:firstSliceAng val="36"/>
      </c: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377296587926515E-2"/>
          <c:y val="5.1400554097404488E-2"/>
          <c:w val="0.74834623797025368"/>
          <c:h val="0.832619568387284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Лист2!$B$2:$G$2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2229.9</c:v>
                </c:pt>
                <c:pt idx="1">
                  <c:v>2055.3000000000002</c:v>
                </c:pt>
                <c:pt idx="2">
                  <c:v>2048.5</c:v>
                </c:pt>
                <c:pt idx="3">
                  <c:v>3415.3</c:v>
                </c:pt>
                <c:pt idx="4">
                  <c:v>3747.1</c:v>
                </c:pt>
                <c:pt idx="5">
                  <c:v>4810.9000000000005</c:v>
                </c:pt>
              </c:numCache>
            </c:numRef>
          </c:val>
        </c:ser>
        <c:axId val="31878528"/>
        <c:axId val="31900800"/>
      </c:barChart>
      <c:catAx>
        <c:axId val="3187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900800"/>
        <c:crosses val="autoZero"/>
        <c:auto val="1"/>
        <c:lblAlgn val="ctr"/>
        <c:lblOffset val="100"/>
      </c:catAx>
      <c:valAx>
        <c:axId val="31900800"/>
        <c:scaling>
          <c:orientation val="minMax"/>
        </c:scaling>
        <c:axPos val="l"/>
        <c:majorGridlines/>
        <c:numFmt formatCode="General" sourceLinked="1"/>
        <c:tickLblPos val="nextTo"/>
        <c:crossAx val="31878528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592662871600253"/>
          <c:y val="0.11342592592592603"/>
          <c:w val="0.55977229601518175"/>
          <c:h val="0.81944444444444464"/>
        </c:manualLayout>
      </c:layout>
      <c:pieChart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explosion val="0"/>
          </c:dPt>
          <c:dPt>
            <c:idx val="1"/>
            <c:explosion val="4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2650221378874072E-2"/>
                  <c:y val="-2.777777777777785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4,5</a:t>
                    </a:r>
                    <a:r>
                      <a:rPr lang="ru-RU" sz="1600" b="1" dirty="0"/>
                      <a:t> %</a:t>
                    </a:r>
                    <a:endParaRPr lang="en-US" sz="1600" b="1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Pos val="outEnd"/>
            <c:showVal val="1"/>
            <c:showLeaderLines val="1"/>
          </c:dLbls>
          <c:val>
            <c:numRef>
              <c:f>Лист2!$A$3:$A$4</c:f>
              <c:numCache>
                <c:formatCode>General</c:formatCode>
                <c:ptCount val="2"/>
                <c:pt idx="0">
                  <c:v>7.8</c:v>
                </c:pt>
                <c:pt idx="1">
                  <c:v>92.2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592662871600253"/>
          <c:y val="0.11342592592592603"/>
          <c:w val="0.55977229601518175"/>
          <c:h val="0.81944444444444464"/>
        </c:manualLayout>
      </c:layout>
      <c:pieChart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explosion val="0"/>
          </c:dPt>
          <c:dPt>
            <c:idx val="1"/>
            <c:explosion val="4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2650221378874072E-2"/>
                  <c:y val="-2.777777777777785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7,8 %</a:t>
                    </a:r>
                    <a:endParaRPr lang="en-US" sz="1600" b="1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Pos val="outEnd"/>
            <c:showVal val="1"/>
            <c:showLeaderLines val="1"/>
          </c:dLbls>
          <c:val>
            <c:numRef>
              <c:f>Лист2!$A$3:$A$4</c:f>
              <c:numCache>
                <c:formatCode>General</c:formatCode>
                <c:ptCount val="2"/>
                <c:pt idx="0">
                  <c:v>7.8</c:v>
                </c:pt>
                <c:pt idx="1">
                  <c:v>92.2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7F5D29-8226-48B3-918A-D4C66D44BA45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3235C1-60C4-4240-B5E1-B6589889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55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xfrm>
            <a:off x="680088" y="4716547"/>
            <a:ext cx="5437501" cy="4467381"/>
          </a:xfrm>
          <a:noFill/>
          <a:ln/>
        </p:spPr>
        <p:txBody>
          <a:bodyPr lIns="91979" tIns="45990" rIns="91979" bIns="45990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50632" y="9429898"/>
            <a:ext cx="29454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/>
            <a:fld id="{B9808FAD-4394-4934-8B56-76A2D371EC0D}" type="slidenum">
              <a:rPr lang="ru-RU" sz="1200"/>
              <a:pPr algn="r"/>
              <a:t>2</a:t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0D5D-84D7-4392-9B80-1ECA5BA423ED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5967-2312-43CC-9A2B-3283C665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546D-0F9D-4E80-BB27-0B7986488886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DEFF-3EE2-4542-98F5-D301BBAEE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E4EB-7CB7-4860-94F9-5511E4F47B72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1217-F090-42E7-AD6A-FE6D7866D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C377-A91D-4F10-BCEA-51F02FB999CC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7297-6E03-400D-A594-60C279DED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3ABE-A928-4AD0-9E29-E0487D23A515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F615-348B-44DB-9FF0-2F3D30810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9ADB-A98F-4F5B-857E-910C958443FE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15B6-E8B0-4DBE-9FC2-752C6521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FC00-B0A4-4EBF-A147-416D9D1EFE3C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BC37-4A52-4D63-9830-D4DF9D20E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FC72-89F7-4418-9068-D3460C9809E2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29FA-114F-4C95-AE64-E0AC5F2A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C4B4-ECF3-4175-805D-3F0C0A392324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3415-2C15-4039-91D4-E3EAEC756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7612-67CC-4429-B8C3-2F20EBA1E421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094A-8DA7-42F2-98EC-5938E105D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3219-AE1D-4C86-9684-F8A35A7A8E8D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AA69-FC8E-4761-B701-BF11AB663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7F069F-20F2-43CA-BC09-2F4755A9C0D4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500FE-6B85-46F9-BB1E-8FAED1471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4294967295"/>
          </p:nvPr>
        </p:nvSpPr>
        <p:spPr>
          <a:xfrm>
            <a:off x="755650" y="1052513"/>
            <a:ext cx="8229600" cy="863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лесопромышленного комплекса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ru-RU" b="1" dirty="0" smtClean="0"/>
              <a:t> </a:t>
            </a:r>
            <a:endParaRPr lang="ru-RU" sz="2200" b="1" dirty="0" smtClean="0">
              <a:solidFill>
                <a:srgbClr val="800000"/>
              </a:solidFill>
            </a:endParaRPr>
          </a:p>
        </p:txBody>
      </p:sp>
      <p:pic>
        <p:nvPicPr>
          <p:cNvPr id="5123" name="Picture 58" descr="lesopil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4542"/>
              </a:clrFrom>
              <a:clrTo>
                <a:srgbClr val="364542">
                  <a:alpha val="0"/>
                </a:srgbClr>
              </a:clrTo>
            </a:clrChange>
            <a:lum bright="30000" contrast="24000"/>
          </a:blip>
          <a:srcRect/>
          <a:stretch>
            <a:fillRect/>
          </a:stretch>
        </p:blipFill>
        <p:spPr bwMode="auto">
          <a:xfrm>
            <a:off x="468313" y="3429000"/>
            <a:ext cx="18716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Y:\фотобанк Общий\2011\Беленький Коряжма\KORYAZHMA TIF-1\small\ILIM KORYAZHMA 1044 d 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187166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8540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1 фото (харвестер Тимберджек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89138"/>
            <a:ext cx="18716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3419872" y="2276872"/>
          <a:ext cx="38164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29" name="Прямоугольник 3"/>
          <p:cNvSpPr>
            <a:spLocks noChangeArrowheads="1"/>
          </p:cNvSpPr>
          <p:nvPr/>
        </p:nvSpPr>
        <p:spPr bwMode="auto">
          <a:xfrm>
            <a:off x="2555875" y="3284538"/>
            <a:ext cx="1611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ЦБП</a:t>
            </a:r>
          </a:p>
          <a:p>
            <a:pPr algn="ctr"/>
            <a:r>
              <a:rPr lang="ru-RU" sz="2000" b="1" dirty="0" smtClean="0"/>
              <a:t>70 </a:t>
            </a:r>
            <a:r>
              <a:rPr lang="ru-RU" sz="2000" b="1" dirty="0"/>
              <a:t>%</a:t>
            </a:r>
          </a:p>
        </p:txBody>
      </p:sp>
      <p:sp>
        <p:nvSpPr>
          <p:cNvPr id="5130" name="Прямоугольник 3"/>
          <p:cNvSpPr>
            <a:spLocks noChangeArrowheads="1"/>
          </p:cNvSpPr>
          <p:nvPr/>
        </p:nvSpPr>
        <p:spPr bwMode="auto">
          <a:xfrm>
            <a:off x="6443663" y="4221163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Лесопиление</a:t>
            </a:r>
          </a:p>
          <a:p>
            <a:pPr algn="ctr"/>
            <a:r>
              <a:rPr lang="ru-RU" sz="2000" b="1" smtClean="0"/>
              <a:t>24 </a:t>
            </a:r>
            <a:r>
              <a:rPr lang="ru-RU" sz="2000" b="1"/>
              <a:t>%</a:t>
            </a:r>
          </a:p>
        </p:txBody>
      </p:sp>
      <p:sp>
        <p:nvSpPr>
          <p:cNvPr id="5131" name="Прямоугольник 3"/>
          <p:cNvSpPr>
            <a:spLocks noChangeArrowheads="1"/>
          </p:cNvSpPr>
          <p:nvPr/>
        </p:nvSpPr>
        <p:spPr bwMode="auto">
          <a:xfrm>
            <a:off x="6011863" y="2349500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Лесозаготовки</a:t>
            </a:r>
          </a:p>
          <a:p>
            <a:pPr algn="ctr"/>
            <a:r>
              <a:rPr lang="ru-RU" sz="2000" b="1"/>
              <a:t>6 %</a:t>
            </a:r>
          </a:p>
        </p:txBody>
      </p:sp>
      <p:sp>
        <p:nvSpPr>
          <p:cNvPr id="5132" name="Прямоугольник 3"/>
          <p:cNvSpPr>
            <a:spLocks noChangeArrowheads="1"/>
          </p:cNvSpPr>
          <p:nvPr/>
        </p:nvSpPr>
        <p:spPr bwMode="auto">
          <a:xfrm>
            <a:off x="3059113" y="5516563"/>
            <a:ext cx="482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Объем отгруженной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800">
              <a:latin typeface="Calibri" pitchFamily="34" charset="0"/>
            </a:endParaRPr>
          </a:p>
        </p:txBody>
      </p:sp>
      <p:sp>
        <p:nvSpPr>
          <p:cNvPr id="1029" name="Заголовок 10"/>
          <p:cNvSpPr txBox="1">
            <a:spLocks/>
          </p:cNvSpPr>
          <p:nvPr/>
        </p:nvSpPr>
        <p:spPr bwMode="auto">
          <a:xfrm>
            <a:off x="1115616" y="1052736"/>
            <a:ext cx="763284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1028700" eaLnBrk="0" hangingPunct="0"/>
            <a:r>
              <a:rPr lang="ru-RU" sz="2000" b="1" dirty="0">
                <a:solidFill>
                  <a:srgbClr val="990000"/>
                </a:solidFill>
              </a:rPr>
              <a:t>Основные итоги работы лесопромышленного комплекса </a:t>
            </a:r>
          </a:p>
          <a:p>
            <a:pPr algn="ctr" defTabSz="1028700" eaLnBrk="0" hangingPunct="0"/>
            <a:r>
              <a:rPr lang="ru-RU" sz="2000" b="1" dirty="0">
                <a:solidFill>
                  <a:srgbClr val="990000"/>
                </a:solidFill>
              </a:rPr>
              <a:t>Архангельской области в 2017 году</a:t>
            </a:r>
          </a:p>
        </p:txBody>
      </p:sp>
      <p:sp>
        <p:nvSpPr>
          <p:cNvPr id="3079" name="AutoShape 89"/>
          <p:cNvSpPr>
            <a:spLocks noChangeArrowheads="1"/>
          </p:cNvSpPr>
          <p:nvPr/>
        </p:nvSpPr>
        <p:spPr bwMode="auto">
          <a:xfrm>
            <a:off x="899592" y="1844824"/>
            <a:ext cx="3549650" cy="1263650"/>
          </a:xfrm>
          <a:prstGeom prst="downArrowCallout">
            <a:avLst>
              <a:gd name="adj1" fmla="val 102033"/>
              <a:gd name="adj2" fmla="val 10673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31" name="Text Box 88"/>
          <p:cNvSpPr txBox="1">
            <a:spLocks noChangeArrowheads="1"/>
          </p:cNvSpPr>
          <p:nvPr/>
        </p:nvSpPr>
        <p:spPr bwMode="auto">
          <a:xfrm>
            <a:off x="539552" y="1916832"/>
            <a:ext cx="4291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/>
              <a:t>Производство </a:t>
            </a:r>
          </a:p>
          <a:p>
            <a:pPr algn="ctr"/>
            <a:r>
              <a:rPr lang="ru-RU" sz="1800" b="1" dirty="0"/>
              <a:t>важнейших видов продукции </a:t>
            </a:r>
          </a:p>
        </p:txBody>
      </p:sp>
      <p:graphicFrame>
        <p:nvGraphicFramePr>
          <p:cNvPr id="1026" name="Object 101"/>
          <p:cNvGraphicFramePr>
            <a:graphicFrameLocks noChangeAspect="1"/>
          </p:cNvGraphicFramePr>
          <p:nvPr/>
        </p:nvGraphicFramePr>
        <p:xfrm>
          <a:off x="4572000" y="1772816"/>
          <a:ext cx="5076825" cy="3506787"/>
        </p:xfrm>
        <a:graphic>
          <a:graphicData uri="http://schemas.openxmlformats.org/presentationml/2006/ole">
            <p:oleObj spid="_x0000_s1032" r:id="rId4" imgW="5078408" imgH="3511600" progId="Excel.Sheet.8">
              <p:embed/>
            </p:oleObj>
          </a:graphicData>
        </a:graphic>
      </p:graphicFrame>
      <p:sp>
        <p:nvSpPr>
          <p:cNvPr id="1032" name="Text Box 103"/>
          <p:cNvSpPr txBox="1">
            <a:spLocks noChangeArrowheads="1"/>
          </p:cNvSpPr>
          <p:nvPr/>
        </p:nvSpPr>
        <p:spPr bwMode="auto">
          <a:xfrm>
            <a:off x="6084168" y="3356992"/>
            <a:ext cx="2847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отгруженная продукция обрабатывающих отраслей</a:t>
            </a:r>
          </a:p>
          <a:p>
            <a:pPr algn="ctr"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15374" name="Text Box 128"/>
          <p:cNvSpPr txBox="1">
            <a:spLocks noChangeArrowheads="1"/>
          </p:cNvSpPr>
          <p:nvPr/>
        </p:nvSpPr>
        <p:spPr bwMode="auto">
          <a:xfrm>
            <a:off x="1475656" y="5661248"/>
            <a:ext cx="2297113" cy="83185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НАЛОГИ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 областной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4,8 млрд</a:t>
            </a:r>
            <a:r>
              <a:rPr lang="ru-RU" sz="1600" b="1" dirty="0"/>
              <a:t>. рублей</a:t>
            </a:r>
          </a:p>
        </p:txBody>
      </p:sp>
      <p:sp>
        <p:nvSpPr>
          <p:cNvPr id="25" name="AutoShape 89"/>
          <p:cNvSpPr>
            <a:spLocks noChangeArrowheads="1"/>
          </p:cNvSpPr>
          <p:nvPr/>
        </p:nvSpPr>
        <p:spPr bwMode="auto">
          <a:xfrm>
            <a:off x="5076056" y="1844824"/>
            <a:ext cx="3549650" cy="1263650"/>
          </a:xfrm>
          <a:prstGeom prst="downArrowCallout">
            <a:avLst>
              <a:gd name="adj1" fmla="val 102033"/>
              <a:gd name="adj2" fmla="val 10673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Вклад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в экономику области</a:t>
            </a:r>
          </a:p>
        </p:txBody>
      </p:sp>
      <p:sp>
        <p:nvSpPr>
          <p:cNvPr id="1036" name="Прямоугольник 3"/>
          <p:cNvSpPr>
            <a:spLocks noChangeArrowheads="1"/>
          </p:cNvSpPr>
          <p:nvPr/>
        </p:nvSpPr>
        <p:spPr bwMode="auto">
          <a:xfrm>
            <a:off x="6084168" y="4941168"/>
            <a:ext cx="2763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инвестиции</a:t>
            </a:r>
            <a:r>
              <a:rPr lang="ru-RU" sz="1600" b="1" dirty="0"/>
              <a:t> </a:t>
            </a:r>
            <a:r>
              <a:rPr lang="ru-RU" sz="1600" dirty="0"/>
              <a:t>в экономику Архангельской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76256" y="5733256"/>
            <a:ext cx="747713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25%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27" name="Объект 1"/>
          <p:cNvGraphicFramePr>
            <a:graphicFrameLocks noChangeAspect="1"/>
          </p:cNvGraphicFramePr>
          <p:nvPr/>
        </p:nvGraphicFramePr>
        <p:xfrm>
          <a:off x="4499992" y="4725144"/>
          <a:ext cx="2159000" cy="1497013"/>
        </p:xfrm>
        <a:graphic>
          <a:graphicData uri="http://schemas.openxmlformats.org/presentationml/2006/ole">
            <p:oleObj spid="_x0000_s1033" r:id="rId5" imgW="2158171" imgH="1499746" progId="Excel.Sheet.8">
              <p:embed/>
            </p:oleObj>
          </a:graphicData>
        </a:graphic>
      </p:graphicFrame>
      <p:graphicFrame>
        <p:nvGraphicFramePr>
          <p:cNvPr id="23568" name="Group 16"/>
          <p:cNvGraphicFramePr>
            <a:graphicFrameLocks noGrp="1"/>
          </p:cNvGraphicFramePr>
          <p:nvPr/>
        </p:nvGraphicFramePr>
        <p:xfrm>
          <a:off x="323528" y="3140968"/>
          <a:ext cx="4514850" cy="2389506"/>
        </p:xfrm>
        <a:graphic>
          <a:graphicData uri="http://schemas.openxmlformats.org/drawingml/2006/table">
            <a:tbl>
              <a:tblPr/>
              <a:tblGrid>
                <a:gridCol w="3074987"/>
                <a:gridCol w="688975"/>
                <a:gridCol w="750888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 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Пиломатериалы, млн. м</a:t>
                      </a:r>
                      <a:r>
                        <a:rPr kumimoji="0" lang="ru-RU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Целлюлоза по варке, млн.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Бумага,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Картон,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Фанера, тыс. м</a:t>
                      </a:r>
                      <a:r>
                        <a:rPr kumimoji="0" lang="ru-RU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Топливные гранулы,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596063" y="5684838"/>
            <a:ext cx="747712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005064"/>
            <a:ext cx="747712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40%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88913"/>
            <a:ext cx="854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9D18E-63A3-44B9-88DE-A20A748DFBC3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09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4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395536" y="2492896"/>
          <a:ext cx="48965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0"/>
          <p:cNvSpPr txBox="1">
            <a:spLocks/>
          </p:cNvSpPr>
          <p:nvPr/>
        </p:nvSpPr>
        <p:spPr bwMode="auto">
          <a:xfrm>
            <a:off x="1115616" y="908720"/>
            <a:ext cx="741682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1028700" eaLnBrk="0" hangingPunct="0"/>
            <a:r>
              <a:rPr lang="ru-RU" sz="2000" b="1" dirty="0" smtClean="0">
                <a:solidFill>
                  <a:srgbClr val="990000"/>
                </a:solidFill>
              </a:rPr>
              <a:t>Налоговая отдача от деятельности предприятий ЛПК                      в консолидированный бюджет Архангельской области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19" name="Text Box 103"/>
          <p:cNvSpPr txBox="1">
            <a:spLocks noChangeArrowheads="1"/>
          </p:cNvSpPr>
          <p:nvPr/>
        </p:nvSpPr>
        <p:spPr bwMode="auto">
          <a:xfrm>
            <a:off x="1619672" y="5661248"/>
            <a:ext cx="18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млн. рублей</a:t>
            </a:r>
            <a:endParaRPr lang="ru-RU" sz="16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5004048" y="2780928"/>
            <a:ext cx="2016224" cy="648072"/>
          </a:xfrm>
          <a:prstGeom prst="homePlat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год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755576" y="1772816"/>
            <a:ext cx="3816424" cy="792088"/>
          </a:xfrm>
          <a:prstGeom prst="downArrowCallout">
            <a:avLst>
              <a:gd name="adj1" fmla="val 109657"/>
              <a:gd name="adj2" fmla="val 105809"/>
              <a:gd name="adj3" fmla="val 25000"/>
              <a:gd name="adj4" fmla="val 6497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Динамика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788024" y="1772816"/>
            <a:ext cx="3816424" cy="792088"/>
          </a:xfrm>
          <a:prstGeom prst="downArrowCallout">
            <a:avLst>
              <a:gd name="adj1" fmla="val 109657"/>
              <a:gd name="adj2" fmla="val 105809"/>
              <a:gd name="adj3" fmla="val 25000"/>
              <a:gd name="adj4" fmla="val 6497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407696" y="2420888"/>
          <a:ext cx="27363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ятиугольник 19"/>
          <p:cNvSpPr/>
          <p:nvPr/>
        </p:nvSpPr>
        <p:spPr>
          <a:xfrm>
            <a:off x="5004048" y="4437112"/>
            <a:ext cx="2016224" cy="720080"/>
          </a:xfrm>
          <a:prstGeom prst="homePlat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год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6372200" y="4437112"/>
          <a:ext cx="294397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E347-BD3A-4892-978D-BE13B33568B5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63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4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Заголовок 10"/>
          <p:cNvSpPr txBox="1">
            <a:spLocks/>
          </p:cNvSpPr>
          <p:nvPr/>
        </p:nvSpPr>
        <p:spPr bwMode="auto">
          <a:xfrm>
            <a:off x="179388" y="1196975"/>
            <a:ext cx="51133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1028700" eaLnBrk="0" hangingPunct="0"/>
            <a:r>
              <a:rPr lang="ru-RU" sz="2000" b="1" dirty="0">
                <a:solidFill>
                  <a:srgbClr val="990000"/>
                </a:solidFill>
              </a:rPr>
              <a:t>Межведомственное взаимодействие</a:t>
            </a:r>
          </a:p>
        </p:txBody>
      </p:sp>
      <p:grpSp>
        <p:nvGrpSpPr>
          <p:cNvPr id="2" name="Diagram 38"/>
          <p:cNvGrpSpPr>
            <a:grpSpLocks/>
          </p:cNvGrpSpPr>
          <p:nvPr/>
        </p:nvGrpSpPr>
        <p:grpSpPr bwMode="auto">
          <a:xfrm>
            <a:off x="179512" y="1988840"/>
            <a:ext cx="4897437" cy="4535488"/>
            <a:chOff x="1429" y="703"/>
            <a:chExt cx="2858" cy="2858"/>
          </a:xfrm>
        </p:grpSpPr>
        <p:sp>
          <p:nvSpPr>
            <p:cNvPr id="3" name="_s17412"/>
            <p:cNvSpPr>
              <a:spLocks noChangeArrowheads="1" noTextEdit="1"/>
            </p:cNvSpPr>
            <p:nvPr/>
          </p:nvSpPr>
          <p:spPr bwMode="auto">
            <a:xfrm>
              <a:off x="2129" y="917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7413"/>
            <p:cNvSpPr>
              <a:spLocks noChangeArrowheads="1" noTextEdit="1"/>
            </p:cNvSpPr>
            <p:nvPr/>
          </p:nvSpPr>
          <p:spPr bwMode="auto">
            <a:xfrm rot="4320000">
              <a:off x="2591" y="1253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17414"/>
            <p:cNvSpPr>
              <a:spLocks noChangeArrowheads="1" noTextEdit="1"/>
            </p:cNvSpPr>
            <p:nvPr/>
          </p:nvSpPr>
          <p:spPr bwMode="auto">
            <a:xfrm rot="8640000">
              <a:off x="2414" y="1796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7415"/>
            <p:cNvSpPr>
              <a:spLocks noChangeArrowheads="1" noTextEdit="1"/>
            </p:cNvSpPr>
            <p:nvPr/>
          </p:nvSpPr>
          <p:spPr bwMode="auto">
            <a:xfrm rot="12960000">
              <a:off x="1843" y="1795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7416"/>
            <p:cNvSpPr>
              <a:spLocks noChangeArrowheads="1" noTextEdit="1"/>
            </p:cNvSpPr>
            <p:nvPr/>
          </p:nvSpPr>
          <p:spPr bwMode="auto">
            <a:xfrm rot="17280000">
              <a:off x="1668" y="1252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7417"/>
            <p:cNvSpPr>
              <a:spLocks noChangeArrowheads="1"/>
            </p:cNvSpPr>
            <p:nvPr/>
          </p:nvSpPr>
          <p:spPr bwMode="auto">
            <a:xfrm>
              <a:off x="3233" y="978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17418"/>
            <p:cNvSpPr>
              <a:spLocks noChangeArrowheads="1"/>
            </p:cNvSpPr>
            <p:nvPr/>
          </p:nvSpPr>
          <p:spPr bwMode="auto">
            <a:xfrm>
              <a:off x="3631" y="220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17419"/>
            <p:cNvSpPr>
              <a:spLocks noChangeArrowheads="1"/>
            </p:cNvSpPr>
            <p:nvPr/>
          </p:nvSpPr>
          <p:spPr bwMode="auto">
            <a:xfrm>
              <a:off x="2591" y="2958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17420"/>
            <p:cNvSpPr>
              <a:spLocks noChangeArrowheads="1"/>
            </p:cNvSpPr>
            <p:nvPr/>
          </p:nvSpPr>
          <p:spPr bwMode="auto">
            <a:xfrm>
              <a:off x="1945" y="978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17421"/>
            <p:cNvSpPr>
              <a:spLocks noChangeArrowheads="1"/>
            </p:cNvSpPr>
            <p:nvPr/>
          </p:nvSpPr>
          <p:spPr bwMode="auto">
            <a:xfrm>
              <a:off x="1549" y="220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6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9" y="4365624"/>
            <a:ext cx="1434950" cy="8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133600"/>
            <a:ext cx="941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5038"/>
            <a:ext cx="9064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373688"/>
            <a:ext cx="10795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365624"/>
            <a:ext cx="1832464" cy="8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Заголовок 10"/>
          <p:cNvSpPr txBox="1">
            <a:spLocks/>
          </p:cNvSpPr>
          <p:nvPr/>
        </p:nvSpPr>
        <p:spPr bwMode="auto">
          <a:xfrm>
            <a:off x="5435600" y="1196975"/>
            <a:ext cx="33845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1028700" eaLnBrk="0" hangingPunct="0"/>
            <a:r>
              <a:rPr lang="ru-RU" sz="2000" b="1" dirty="0">
                <a:solidFill>
                  <a:srgbClr val="990033"/>
                </a:solidFill>
              </a:rPr>
              <a:t>Биржевая торговля</a:t>
            </a:r>
          </a:p>
        </p:txBody>
      </p:sp>
      <p:pic>
        <p:nvPicPr>
          <p:cNvPr id="2073" name="Picture 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1989138"/>
            <a:ext cx="324008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4221163"/>
            <a:ext cx="32400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2hv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37890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139</Words>
  <Application>Microsoft Office PowerPoint</Application>
  <PresentationFormat>Экран (4:3)</PresentationFormat>
  <Paragraphs>57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и перспективах развития приоритетных инвестиционных проектов в области освоения лесов на территории Архангельской области</dc:title>
  <dc:creator>Matasova</dc:creator>
  <cp:lastModifiedBy>anciferova</cp:lastModifiedBy>
  <cp:revision>184</cp:revision>
  <dcterms:created xsi:type="dcterms:W3CDTF">2018-02-08T06:49:12Z</dcterms:created>
  <dcterms:modified xsi:type="dcterms:W3CDTF">2018-06-29T06:51:31Z</dcterms:modified>
</cp:coreProperties>
</file>