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31" r:id="rId2"/>
    <p:sldId id="336" r:id="rId3"/>
    <p:sldId id="337" r:id="rId4"/>
    <p:sldId id="332" r:id="rId5"/>
    <p:sldId id="325" r:id="rId6"/>
    <p:sldId id="326" r:id="rId7"/>
    <p:sldId id="318" r:id="rId8"/>
    <p:sldId id="327" r:id="rId9"/>
    <p:sldId id="328" r:id="rId10"/>
    <p:sldId id="334" r:id="rId11"/>
    <p:sldId id="341" r:id="rId12"/>
    <p:sldId id="301" r:id="rId13"/>
    <p:sldId id="340" r:id="rId14"/>
    <p:sldId id="342" r:id="rId15"/>
    <p:sldId id="339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220492"/>
    <a:srgbClr val="2351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91" autoAdjust="0"/>
    <p:restoredTop sz="98746" autoAdjust="0"/>
  </p:normalViewPr>
  <p:slideViewPr>
    <p:cSldViewPr>
      <p:cViewPr varScale="1">
        <p:scale>
          <a:sx n="72" d="100"/>
          <a:sy n="72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DFE40-370C-4DCD-AB41-E2F3543A2C32}" type="doc">
      <dgm:prSet loTypeId="urn:microsoft.com/office/officeart/2005/8/layout/hProcess10#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EDACC86-CC6F-46CB-A595-CB9CC3DA3F3F}">
      <dgm:prSet phldrT="[Текст]" custT="1"/>
      <dgm:spPr>
        <a:solidFill>
          <a:schemeClr val="accent4"/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СБОР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89B348E-8DA2-4867-85B1-2685D8733FC5}" type="parTrans" cxnId="{E7417943-FFDA-4BE6-8187-CF343078694C}">
      <dgm:prSet/>
      <dgm:spPr/>
      <dgm:t>
        <a:bodyPr/>
        <a:lstStyle/>
        <a:p>
          <a:endParaRPr lang="ru-RU"/>
        </a:p>
      </dgm:t>
    </dgm:pt>
    <dgm:pt modelId="{EC367717-FED0-45C3-BF14-E0CC6AA5CF18}" type="sibTrans" cxnId="{E7417943-FFDA-4BE6-8187-CF343078694C}">
      <dgm:prSet/>
      <dgm:spPr/>
      <dgm:t>
        <a:bodyPr/>
        <a:lstStyle/>
        <a:p>
          <a:endParaRPr lang="ru-RU"/>
        </a:p>
      </dgm:t>
    </dgm:pt>
    <dgm:pt modelId="{FEA530A2-EFCA-4315-8768-ADDC4A1B44C5}">
      <dgm:prSet phldrT="[Текст]" custT="1"/>
      <dgm:spPr>
        <a:solidFill>
          <a:schemeClr val="accent2"/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ТРАНСПОРТИРОВКА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AF9E7CA-E9BC-4169-8CB3-9C6B51EDEDA9}" type="parTrans" cxnId="{359DE70D-F21F-4EC1-A6C7-4610115E3AB6}">
      <dgm:prSet/>
      <dgm:spPr/>
      <dgm:t>
        <a:bodyPr/>
        <a:lstStyle/>
        <a:p>
          <a:endParaRPr lang="ru-RU"/>
        </a:p>
      </dgm:t>
    </dgm:pt>
    <dgm:pt modelId="{290AE62C-4095-4824-B4D9-F36F30931224}" type="sibTrans" cxnId="{359DE70D-F21F-4EC1-A6C7-4610115E3AB6}">
      <dgm:prSet/>
      <dgm:spPr/>
      <dgm:t>
        <a:bodyPr/>
        <a:lstStyle/>
        <a:p>
          <a:endParaRPr lang="ru-RU"/>
        </a:p>
      </dgm:t>
    </dgm:pt>
    <dgm:pt modelId="{D1E73F28-2EA4-401D-861E-A5568D9E194A}">
      <dgm:prSet phldrT="[Текст]" custT="1"/>
      <dgm:spPr>
        <a:solidFill>
          <a:schemeClr val="accent3">
            <a:lumMod val="60000"/>
            <a:lumOff val="40000"/>
          </a:schemeClr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ОБЕЗВРЕЖИВАНИЕ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F0DE809-D58C-492E-8EDB-7127C7BD9AEA}" type="parTrans" cxnId="{F110FFC3-BF3D-4591-9E89-995217977960}">
      <dgm:prSet/>
      <dgm:spPr/>
      <dgm:t>
        <a:bodyPr/>
        <a:lstStyle/>
        <a:p>
          <a:endParaRPr lang="ru-RU"/>
        </a:p>
      </dgm:t>
    </dgm:pt>
    <dgm:pt modelId="{91A30B73-B6E8-41DC-8077-2573353AE66B}" type="sibTrans" cxnId="{F110FFC3-BF3D-4591-9E89-995217977960}">
      <dgm:prSet/>
      <dgm:spPr/>
      <dgm:t>
        <a:bodyPr/>
        <a:lstStyle/>
        <a:p>
          <a:endParaRPr lang="ru-RU"/>
        </a:p>
      </dgm:t>
    </dgm:pt>
    <dgm:pt modelId="{4A5D2A6B-E7FB-41AA-A33D-A3749CBC0319}" type="pres">
      <dgm:prSet presAssocID="{019DFE40-370C-4DCD-AB41-E2F3543A2C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75B75B-FF30-4D30-80FB-7B66B85F6C49}" type="pres">
      <dgm:prSet presAssocID="{7EDACC86-CC6F-46CB-A595-CB9CC3DA3F3F}" presName="composite" presStyleCnt="0"/>
      <dgm:spPr/>
    </dgm:pt>
    <dgm:pt modelId="{F4D08A0C-F514-42CF-8FF2-AA9B31DE2BBD}" type="pres">
      <dgm:prSet presAssocID="{7EDACC86-CC6F-46CB-A595-CB9CC3DA3F3F}" presName="imagSh" presStyleLbl="bgImgPlace1" presStyleIdx="0" presStyleCnt="3" custScaleX="184645" custScaleY="143125" custLinFactY="11274" custLinFactNeighborX="22722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F0ECF1DE-A62E-4CF1-89BD-0EAF3A6F8E5A}" type="pres">
      <dgm:prSet presAssocID="{7EDACC86-CC6F-46CB-A595-CB9CC3DA3F3F}" presName="txNode" presStyleLbl="node1" presStyleIdx="0" presStyleCnt="3" custScaleX="139410" custScaleY="113111" custLinFactY="-18668" custLinFactNeighborX="-1617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2295E-3FC2-41A9-9849-EC13901E5CF0}" type="pres">
      <dgm:prSet presAssocID="{EC367717-FED0-45C3-BF14-E0CC6AA5CF18}" presName="sibTrans" presStyleLbl="sibTrans2D1" presStyleIdx="0" presStyleCnt="2" custScaleX="696598" custScaleY="180696" custLinFactX="-64759" custLinFactY="-384601" custLinFactNeighborX="-100000" custLinFactNeighborY="-400000"/>
      <dgm:spPr/>
      <dgm:t>
        <a:bodyPr/>
        <a:lstStyle/>
        <a:p>
          <a:endParaRPr lang="ru-RU"/>
        </a:p>
      </dgm:t>
    </dgm:pt>
    <dgm:pt modelId="{1E98E817-1025-447B-A746-4B39C3046040}" type="pres">
      <dgm:prSet presAssocID="{EC367717-FED0-45C3-BF14-E0CC6AA5CF18}" presName="connTx" presStyleLbl="sibTrans2D1" presStyleIdx="0" presStyleCnt="2"/>
      <dgm:spPr/>
      <dgm:t>
        <a:bodyPr/>
        <a:lstStyle/>
        <a:p>
          <a:endParaRPr lang="ru-RU"/>
        </a:p>
      </dgm:t>
    </dgm:pt>
    <dgm:pt modelId="{4FD6EAB1-7305-4D12-89FD-1A6FA86B57A8}" type="pres">
      <dgm:prSet presAssocID="{FEA530A2-EFCA-4315-8768-ADDC4A1B44C5}" presName="composite" presStyleCnt="0"/>
      <dgm:spPr/>
    </dgm:pt>
    <dgm:pt modelId="{47543D30-C897-462A-AF6C-9B5B8BF6B742}" type="pres">
      <dgm:prSet presAssocID="{FEA530A2-EFCA-4315-8768-ADDC4A1B44C5}" presName="imagSh" presStyleLbl="bgImgPlace1" presStyleIdx="1" presStyleCnt="3" custScaleX="234177" custScaleY="137835" custLinFactY="13943" custLinFactNeighborX="11639" custLinFactNeighborY="100000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9EDF7DCE-B0F6-468D-96BD-CDD479C5D558}" type="pres">
      <dgm:prSet presAssocID="{FEA530A2-EFCA-4315-8768-ADDC4A1B44C5}" presName="txNode" presStyleLbl="node1" presStyleIdx="1" presStyleCnt="3" custScaleX="186950" custScaleY="131174" custLinFactY="-9536" custLinFactNeighborX="-2251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A8722-5D40-44F4-BE36-5F73ECF77653}" type="pres">
      <dgm:prSet presAssocID="{290AE62C-4095-4824-B4D9-F36F30931224}" presName="sibTrans" presStyleLbl="sibTrans2D1" presStyleIdx="1" presStyleCnt="2" custScaleX="730167" custScaleY="166364" custLinFactY="-312289" custLinFactNeighborX="-68403" custLinFactNeighborY="-400000"/>
      <dgm:spPr/>
      <dgm:t>
        <a:bodyPr/>
        <a:lstStyle/>
        <a:p>
          <a:endParaRPr lang="ru-RU"/>
        </a:p>
      </dgm:t>
    </dgm:pt>
    <dgm:pt modelId="{C7E45ACF-26CD-4023-8B28-10268301149C}" type="pres">
      <dgm:prSet presAssocID="{290AE62C-4095-4824-B4D9-F36F30931224}" presName="connTx" presStyleLbl="sibTrans2D1" presStyleIdx="1" presStyleCnt="2"/>
      <dgm:spPr/>
      <dgm:t>
        <a:bodyPr/>
        <a:lstStyle/>
        <a:p>
          <a:endParaRPr lang="ru-RU"/>
        </a:p>
      </dgm:t>
    </dgm:pt>
    <dgm:pt modelId="{0866AA10-8606-4149-BED4-49B0E0DBB2E5}" type="pres">
      <dgm:prSet presAssocID="{D1E73F28-2EA4-401D-861E-A5568D9E194A}" presName="composite" presStyleCnt="0"/>
      <dgm:spPr/>
    </dgm:pt>
    <dgm:pt modelId="{EA67E9E1-BD46-4A14-AB3F-B445B8776385}" type="pres">
      <dgm:prSet presAssocID="{D1E73F28-2EA4-401D-861E-A5568D9E194A}" presName="imagSh" presStyleLbl="bgImgPlace1" presStyleIdx="2" presStyleCnt="3" custScaleX="220497" custScaleY="148594" custLinFactY="6095" custLinFactNeighborX="2669" custLinFactNeighborY="100000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BF021C45-2616-4E09-861C-D9190B7EFDB8}" type="pres">
      <dgm:prSet presAssocID="{D1E73F28-2EA4-401D-861E-A5568D9E194A}" presName="txNode" presStyleLbl="node1" presStyleIdx="2" presStyleCnt="3" custScaleX="168378" custScaleY="120585" custLinFactY="-20168" custLinFactNeighborX="-52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8BEAAF-D0E3-4FE1-9224-C608648E43DE}" type="presOf" srcId="{EC367717-FED0-45C3-BF14-E0CC6AA5CF18}" destId="{1262295E-3FC2-41A9-9849-EC13901E5CF0}" srcOrd="0" destOrd="0" presId="urn:microsoft.com/office/officeart/2005/8/layout/hProcess10#1"/>
    <dgm:cxn modelId="{E7417943-FFDA-4BE6-8187-CF343078694C}" srcId="{019DFE40-370C-4DCD-AB41-E2F3543A2C32}" destId="{7EDACC86-CC6F-46CB-A595-CB9CC3DA3F3F}" srcOrd="0" destOrd="0" parTransId="{389B348E-8DA2-4867-85B1-2685D8733FC5}" sibTransId="{EC367717-FED0-45C3-BF14-E0CC6AA5CF18}"/>
    <dgm:cxn modelId="{359DE70D-F21F-4EC1-A6C7-4610115E3AB6}" srcId="{019DFE40-370C-4DCD-AB41-E2F3543A2C32}" destId="{FEA530A2-EFCA-4315-8768-ADDC4A1B44C5}" srcOrd="1" destOrd="0" parTransId="{8AF9E7CA-E9BC-4169-8CB3-9C6B51EDEDA9}" sibTransId="{290AE62C-4095-4824-B4D9-F36F30931224}"/>
    <dgm:cxn modelId="{02DAF1C0-B64A-4953-8A16-23E64A9EC4A6}" type="presOf" srcId="{290AE62C-4095-4824-B4D9-F36F30931224}" destId="{C55A8722-5D40-44F4-BE36-5F73ECF77653}" srcOrd="0" destOrd="0" presId="urn:microsoft.com/office/officeart/2005/8/layout/hProcess10#1"/>
    <dgm:cxn modelId="{8F2B9913-FB4F-4567-A5EF-3BA18E5ED203}" type="presOf" srcId="{D1E73F28-2EA4-401D-861E-A5568D9E194A}" destId="{BF021C45-2616-4E09-861C-D9190B7EFDB8}" srcOrd="0" destOrd="0" presId="urn:microsoft.com/office/officeart/2005/8/layout/hProcess10#1"/>
    <dgm:cxn modelId="{3F164A20-A731-41C9-B0AB-C1C9C47624DB}" type="presOf" srcId="{290AE62C-4095-4824-B4D9-F36F30931224}" destId="{C7E45ACF-26CD-4023-8B28-10268301149C}" srcOrd="1" destOrd="0" presId="urn:microsoft.com/office/officeart/2005/8/layout/hProcess10#1"/>
    <dgm:cxn modelId="{A9FA678A-926D-413F-A786-BFDBCCA7BD8B}" type="presOf" srcId="{EC367717-FED0-45C3-BF14-E0CC6AA5CF18}" destId="{1E98E817-1025-447B-A746-4B39C3046040}" srcOrd="1" destOrd="0" presId="urn:microsoft.com/office/officeart/2005/8/layout/hProcess10#1"/>
    <dgm:cxn modelId="{FEFDC318-11BA-4798-9ACC-1E2B838B7C7B}" type="presOf" srcId="{7EDACC86-CC6F-46CB-A595-CB9CC3DA3F3F}" destId="{F0ECF1DE-A62E-4CF1-89BD-0EAF3A6F8E5A}" srcOrd="0" destOrd="0" presId="urn:microsoft.com/office/officeart/2005/8/layout/hProcess10#1"/>
    <dgm:cxn modelId="{9E556D3F-E216-4119-B0E7-9A8ACE394943}" type="presOf" srcId="{FEA530A2-EFCA-4315-8768-ADDC4A1B44C5}" destId="{9EDF7DCE-B0F6-468D-96BD-CDD479C5D558}" srcOrd="0" destOrd="0" presId="urn:microsoft.com/office/officeart/2005/8/layout/hProcess10#1"/>
    <dgm:cxn modelId="{DE3287A1-1DDF-4DB3-8013-D12939203F32}" type="presOf" srcId="{019DFE40-370C-4DCD-AB41-E2F3543A2C32}" destId="{4A5D2A6B-E7FB-41AA-A33D-A3749CBC0319}" srcOrd="0" destOrd="0" presId="urn:microsoft.com/office/officeart/2005/8/layout/hProcess10#1"/>
    <dgm:cxn modelId="{F110FFC3-BF3D-4591-9E89-995217977960}" srcId="{019DFE40-370C-4DCD-AB41-E2F3543A2C32}" destId="{D1E73F28-2EA4-401D-861E-A5568D9E194A}" srcOrd="2" destOrd="0" parTransId="{FF0DE809-D58C-492E-8EDB-7127C7BD9AEA}" sibTransId="{91A30B73-B6E8-41DC-8077-2573353AE66B}"/>
    <dgm:cxn modelId="{8593815E-A13A-4E37-8D49-3AF373646944}" type="presParOf" srcId="{4A5D2A6B-E7FB-41AA-A33D-A3749CBC0319}" destId="{8375B75B-FF30-4D30-80FB-7B66B85F6C49}" srcOrd="0" destOrd="0" presId="urn:microsoft.com/office/officeart/2005/8/layout/hProcess10#1"/>
    <dgm:cxn modelId="{22695E0E-E383-42F1-8EF1-1DE21F432A86}" type="presParOf" srcId="{8375B75B-FF30-4D30-80FB-7B66B85F6C49}" destId="{F4D08A0C-F514-42CF-8FF2-AA9B31DE2BBD}" srcOrd="0" destOrd="0" presId="urn:microsoft.com/office/officeart/2005/8/layout/hProcess10#1"/>
    <dgm:cxn modelId="{919F0B3B-9AFD-4767-8ED1-F18139AC9388}" type="presParOf" srcId="{8375B75B-FF30-4D30-80FB-7B66B85F6C49}" destId="{F0ECF1DE-A62E-4CF1-89BD-0EAF3A6F8E5A}" srcOrd="1" destOrd="0" presId="urn:microsoft.com/office/officeart/2005/8/layout/hProcess10#1"/>
    <dgm:cxn modelId="{5E12A43E-4CD0-46A9-9921-4B335AC39C50}" type="presParOf" srcId="{4A5D2A6B-E7FB-41AA-A33D-A3749CBC0319}" destId="{1262295E-3FC2-41A9-9849-EC13901E5CF0}" srcOrd="1" destOrd="0" presId="urn:microsoft.com/office/officeart/2005/8/layout/hProcess10#1"/>
    <dgm:cxn modelId="{0FD29230-7CC1-4FCC-8498-87420CBD92B4}" type="presParOf" srcId="{1262295E-3FC2-41A9-9849-EC13901E5CF0}" destId="{1E98E817-1025-447B-A746-4B39C3046040}" srcOrd="0" destOrd="0" presId="urn:microsoft.com/office/officeart/2005/8/layout/hProcess10#1"/>
    <dgm:cxn modelId="{A0F14F05-C07C-468D-83F1-F1CB0C6F5428}" type="presParOf" srcId="{4A5D2A6B-E7FB-41AA-A33D-A3749CBC0319}" destId="{4FD6EAB1-7305-4D12-89FD-1A6FA86B57A8}" srcOrd="2" destOrd="0" presId="urn:microsoft.com/office/officeart/2005/8/layout/hProcess10#1"/>
    <dgm:cxn modelId="{60E293EF-452E-4964-A7CD-D0B24D6FF98E}" type="presParOf" srcId="{4FD6EAB1-7305-4D12-89FD-1A6FA86B57A8}" destId="{47543D30-C897-462A-AF6C-9B5B8BF6B742}" srcOrd="0" destOrd="0" presId="urn:microsoft.com/office/officeart/2005/8/layout/hProcess10#1"/>
    <dgm:cxn modelId="{CF11C4C1-162C-4B47-A7F4-F88424F2FB27}" type="presParOf" srcId="{4FD6EAB1-7305-4D12-89FD-1A6FA86B57A8}" destId="{9EDF7DCE-B0F6-468D-96BD-CDD479C5D558}" srcOrd="1" destOrd="0" presId="urn:microsoft.com/office/officeart/2005/8/layout/hProcess10#1"/>
    <dgm:cxn modelId="{D79DCBBD-5D8F-44F0-BD0F-6D653554DBAC}" type="presParOf" srcId="{4A5D2A6B-E7FB-41AA-A33D-A3749CBC0319}" destId="{C55A8722-5D40-44F4-BE36-5F73ECF77653}" srcOrd="3" destOrd="0" presId="urn:microsoft.com/office/officeart/2005/8/layout/hProcess10#1"/>
    <dgm:cxn modelId="{1A9A81EA-8EAB-4530-A8B1-A688EBD7AFA4}" type="presParOf" srcId="{C55A8722-5D40-44F4-BE36-5F73ECF77653}" destId="{C7E45ACF-26CD-4023-8B28-10268301149C}" srcOrd="0" destOrd="0" presId="urn:microsoft.com/office/officeart/2005/8/layout/hProcess10#1"/>
    <dgm:cxn modelId="{5B3C993E-C9BC-425C-B6E5-3FB869015CBD}" type="presParOf" srcId="{4A5D2A6B-E7FB-41AA-A33D-A3749CBC0319}" destId="{0866AA10-8606-4149-BED4-49B0E0DBB2E5}" srcOrd="4" destOrd="0" presId="urn:microsoft.com/office/officeart/2005/8/layout/hProcess10#1"/>
    <dgm:cxn modelId="{F52F4705-7DF7-42BB-8CE1-0113089E9EE0}" type="presParOf" srcId="{0866AA10-8606-4149-BED4-49B0E0DBB2E5}" destId="{EA67E9E1-BD46-4A14-AB3F-B445B8776385}" srcOrd="0" destOrd="0" presId="urn:microsoft.com/office/officeart/2005/8/layout/hProcess10#1"/>
    <dgm:cxn modelId="{3BC3E90F-270E-4852-A1A8-D828502CFFE5}" type="presParOf" srcId="{0866AA10-8606-4149-BED4-49B0E0DBB2E5}" destId="{BF021C45-2616-4E09-861C-D9190B7EFDB8}" srcOrd="1" destOrd="0" presId="urn:microsoft.com/office/officeart/2005/8/layout/hProcess10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6436" y="1524000"/>
            <a:ext cx="6631128" cy="3200400"/>
          </a:xfrm>
        </p:spPr>
        <p:txBody>
          <a:bodyPr>
            <a:noAutofit/>
          </a:bodyPr>
          <a:lstStyle>
            <a:lvl1pPr>
              <a:defRPr sz="405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6437" y="4876800"/>
            <a:ext cx="53734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88" baseline="0">
                <a:solidFill>
                  <a:schemeClr val="bg2">
                    <a:lumMod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46082" y="0"/>
            <a:ext cx="509791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350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14680" y="0"/>
            <a:ext cx="5029319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35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8" y="685800"/>
            <a:ext cx="3201234" cy="38862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8" y="4724400"/>
            <a:ext cx="3201234" cy="14478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58750" y="685801"/>
            <a:ext cx="914639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685800"/>
            <a:ext cx="611664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3429000"/>
            <a:ext cx="7202776" cy="2286000"/>
          </a:xfrm>
        </p:spPr>
        <p:txBody>
          <a:bodyPr anchor="b">
            <a:normAutofit/>
          </a:bodyPr>
          <a:lstStyle>
            <a:lvl1pPr algn="l">
              <a:defRPr sz="3601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0"/>
            <a:ext cx="5659324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1500" cap="all" spc="188" baseline="0">
                <a:solidFill>
                  <a:schemeClr val="bg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3" y="1828800"/>
            <a:ext cx="3487057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29" y="1828801"/>
            <a:ext cx="348706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485690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3" y="2438400"/>
            <a:ext cx="3487057" cy="3733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6330" y="1676400"/>
            <a:ext cx="3487059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6330" y="2438400"/>
            <a:ext cx="3487059" cy="3733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350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35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350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35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3" y="1828800"/>
            <a:ext cx="72027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0613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80000"/>
        </a:lnSpc>
        <a:spcBef>
          <a:spcPct val="0"/>
        </a:spcBef>
        <a:buNone/>
        <a:defRPr sz="30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889" indent="-171496" algn="l" defTabSz="685983" rtl="0" eaLnBrk="1" latinLnBrk="0" hangingPunct="1">
        <a:lnSpc>
          <a:spcPct val="90000"/>
        </a:lnSpc>
        <a:spcBef>
          <a:spcPts val="600"/>
        </a:spcBef>
        <a:buFont typeface="Century" pitchFamily="18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0282" indent="-171496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68" indent="-171496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3461" indent="-171496" algn="l" defTabSz="685983" rtl="0" eaLnBrk="1" latinLnBrk="0" hangingPunct="1">
        <a:spcBef>
          <a:spcPts val="45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7855" indent="-171496" algn="l" defTabSz="685983" rtl="0" eaLnBrk="1" latinLnBrk="0" hangingPunct="1">
        <a:spcBef>
          <a:spcPts val="45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2248" indent="-171496" algn="l" defTabSz="685983" rtl="0" eaLnBrk="1" latinLnBrk="0" hangingPunct="1">
        <a:spcBef>
          <a:spcPts val="45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66641" indent="-171496" algn="l" defTabSz="685983" rtl="0" eaLnBrk="1" latinLnBrk="0" hangingPunct="1">
        <a:spcBef>
          <a:spcPts val="45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00562" y="428604"/>
            <a:ext cx="4429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357166"/>
            <a:ext cx="4786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Качество окружающей среды в последнее время становится одним из ключевых факторов конкурентоспособности каждого российского региона. Одна из главных задач в данной сфере - создание действенной системы экологической безопасности</a:t>
            </a:r>
            <a:r>
              <a:rPr lang="ru-RU" sz="2400" i="1" dirty="0" smtClean="0"/>
              <a:t>. </a:t>
            </a:r>
            <a:endParaRPr lang="ru-RU" sz="2400" i="1" dirty="0"/>
          </a:p>
        </p:txBody>
      </p:sp>
      <p:sp>
        <p:nvSpPr>
          <p:cNvPr id="17422" name="AutoShape 14" descr="http://www.ru.all.biz/img/ru/service_catalog/2699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 descr="http://www.ru.all.biz/img/ru/service_catalog/2699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6" name="AutoShape 18" descr="http://www.ru.all.biz/img/ru/service_catalog/2699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http://news.tj/sites/default/files/articles/241345/%D1%8D%D0%BD%D0%B5%D1%80%D0%B3%D0%BE%D1%81%D0%B1%D0%B5%D1%80%D0%B5%D0%B3%D0%B0%D1%8E%D1%89%D0%B8%D0%B5%20%D0%BB%D0%B0%D0%BC%D0%BF%D1%8B%20-%20%D0%B2%D0%BD%D1%83%D1%82%D1%80%D1%8C%20%D1%81%20%D0%BF%D0%BE%D0%B4%D0%BF%D0%B8%D1%81%D1%8C%D1%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929066"/>
            <a:ext cx="4071966" cy="271464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3714752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Проблема отходов образующихся от жизнедеятельности  населения с каждым годом становится все более серьезной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https://tvernews.ru/uploads/mN9tXLl4i3IVbNACdcYcTvojru9Y3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3929090" cy="24971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00348"/>
            <a:ext cx="8429684" cy="3857652"/>
          </a:xfrm>
        </p:spPr>
        <p:txBody>
          <a:bodyPr>
            <a:normAutofit fontScale="90000"/>
          </a:bodyPr>
          <a:lstStyle/>
          <a:p>
            <a:pPr lvl="0" algn="just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1. Лицензия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№ 29-00070 от 03 февраля 2016 года.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-На осуществление деятельности по сбору, транспортированию, обработке, утилизации, обезвреживанию, размещению отходов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I-IV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класса опасности. 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2. Объект размещения отходов (ОРО) ООО «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ТЭЧ-Сервис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» – Цех по переработке опасных отходов № 1 - включен в Государственный реестр объектов размещения отходов (ГРОРО) под № 29-00022-З-00870-311214 приказом Федеральной службы по надзору в сфере природопользования от 31.12.2014г. № 870 «О включении объектов размещения отходов в государственный реестр объектов размещения отходов».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3. На отходы I  классов опасности у предприятия составлены и утверждены паспорта в соответствии с действующим законодательством.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1253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207167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                          </a:t>
            </a:r>
            <a:r>
              <a:rPr lang="ru-RU" sz="2800" b="1" i="1" u="sng" dirty="0" smtClean="0"/>
              <a:t> </a:t>
            </a: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285992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4. На предприятии разработан и утвержден порядок производственного экологического контроля в соответствии с действующим законодательством, включающий в себя производственный контроль в области обращения с отходами.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5. Лица, которые допущены к сбору, транспортированию, обработке, утилизации, обезвреживанию, размещению отходов I - IV классов опасности, имеют документы о квалификации, выданные по результатам прохождения профессионального обучения или получения дополнительного профессионального образования, необходимых для работы с отходами I - IV классов опасности.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207167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                          </a:t>
            </a:r>
            <a:r>
              <a:rPr lang="ru-RU" sz="2800" b="1" i="1" u="sng" dirty="0" smtClean="0"/>
              <a:t> </a:t>
            </a:r>
            <a:endParaRPr lang="ru-RU" sz="2400" dirty="0" smtClean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2143117"/>
            <a:ext cx="864399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 предложения :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Начальный  этап- 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г.Новодвинск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 УК«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ЖилКомСервис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 и  МО «Город Новодвинск» - заключают договор  с ООО «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ТЭЧ-Сервис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 на сбор, транспортирование и обезвреживание отходов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класса опасности (ртутьсодержащие отработанные лампы, батарейки, термометры); </a:t>
            </a:r>
          </a:p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ООО «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ТЭЧ-Сервис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   приобретает три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ЭКОБОКСа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за свой счет (на начальном этапе),  производит  установку двух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ЭКОБОКСов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на  своей охраняемой территории (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г.Новодвинск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ул.50-летия Октября, 41А и ул.Ворошилова, 2).</a:t>
            </a:r>
            <a:endParaRPr lang="ru-RU" dirty="0" smtClean="0">
              <a:latin typeface="+mj-lt"/>
            </a:endParaRPr>
          </a:p>
          <a:p>
            <a:r>
              <a:rPr lang="ru-RU" i="1" dirty="0" smtClean="0"/>
              <a:t> </a:t>
            </a:r>
            <a:endParaRPr lang="ru-RU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358246" cy="4700590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  <a:buNone/>
            </a:pP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3. УК  «</a:t>
            </a:r>
            <a:r>
              <a:rPr lang="ru-RU" sz="8000" b="1" dirty="0" err="1" smtClean="0">
                <a:latin typeface="Arial" pitchFamily="34" charset="0"/>
                <a:cs typeface="Arial" pitchFamily="34" charset="0"/>
              </a:rPr>
              <a:t>ЖилкомСервис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» – выделяет  на своей территории, круглосуточно охраняемое место,   для размещения одного </a:t>
            </a:r>
            <a:r>
              <a:rPr lang="ru-RU" sz="8000" b="1" dirty="0" err="1" smtClean="0">
                <a:latin typeface="Arial" pitchFamily="34" charset="0"/>
                <a:cs typeface="Arial" pitchFamily="34" charset="0"/>
              </a:rPr>
              <a:t>ЭКОБОКСа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  для сбора опасных отходов от населения;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4. УК«</a:t>
            </a:r>
            <a:r>
              <a:rPr lang="ru-RU" sz="8000" b="1" dirty="0" err="1" smtClean="0">
                <a:latin typeface="Arial" pitchFamily="34" charset="0"/>
                <a:cs typeface="Arial" pitchFamily="34" charset="0"/>
              </a:rPr>
              <a:t>ЖилкомСервис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» и МО «Город Новодвинск» – назначают ответственных лиц для совместной работы  с  ООО «</a:t>
            </a:r>
            <a:r>
              <a:rPr lang="ru-RU" sz="8000" b="1" dirty="0" err="1" smtClean="0">
                <a:latin typeface="Arial" pitchFamily="34" charset="0"/>
                <a:cs typeface="Arial" pitchFamily="34" charset="0"/>
              </a:rPr>
              <a:t>ТЭЧ-Сервис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»  по раздельному сбору опасных  отходов с использованием </a:t>
            </a:r>
            <a:r>
              <a:rPr lang="ru-RU" sz="8000" b="1" dirty="0" err="1" smtClean="0">
                <a:latin typeface="Arial" pitchFamily="34" charset="0"/>
                <a:cs typeface="Arial" pitchFamily="34" charset="0"/>
              </a:rPr>
              <a:t>ЭКОБОКСов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5. Представители УК«</a:t>
            </a:r>
            <a:r>
              <a:rPr lang="ru-RU" sz="8000" b="1" dirty="0" err="1" smtClean="0">
                <a:latin typeface="Arial" pitchFamily="34" charset="0"/>
                <a:cs typeface="Arial" pitchFamily="34" charset="0"/>
              </a:rPr>
              <a:t>ЖилкомСервис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», МО «Город Новодвинск» совместно с представителем ООО «</a:t>
            </a:r>
            <a:r>
              <a:rPr lang="ru-RU" sz="8000" b="1" dirty="0" err="1" smtClean="0">
                <a:latin typeface="Arial" pitchFamily="34" charset="0"/>
                <a:cs typeface="Arial" pitchFamily="34" charset="0"/>
              </a:rPr>
              <a:t>ТЭЧ-Сервис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», согласно утвержденного графика (график определятся по степени наполняемости </a:t>
            </a:r>
            <a:r>
              <a:rPr lang="ru-RU" sz="8000" b="1" dirty="0" err="1" smtClean="0">
                <a:latin typeface="Arial" pitchFamily="34" charset="0"/>
                <a:cs typeface="Arial" pitchFamily="34" charset="0"/>
              </a:rPr>
              <a:t>ЭКОБОКСов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), производят выгрузку   </a:t>
            </a:r>
            <a:r>
              <a:rPr lang="ru-RU" sz="8000" b="1" dirty="0" err="1" smtClean="0">
                <a:latin typeface="Arial" pitchFamily="34" charset="0"/>
                <a:cs typeface="Arial" pitchFamily="34" charset="0"/>
              </a:rPr>
              <a:t>ЭКОБОКСов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  с составлением и подписанием акта приема-передачи опасных отходов. При необходимости осуществляют </a:t>
            </a:r>
            <a:r>
              <a:rPr lang="ru-RU" sz="8000" b="1" dirty="0" err="1" smtClean="0">
                <a:latin typeface="Arial" pitchFamily="34" charset="0"/>
                <a:cs typeface="Arial" pitchFamily="34" charset="0"/>
              </a:rPr>
              <a:t>демеркуризацию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b="1" dirty="0" err="1" smtClean="0">
                <a:latin typeface="Arial" pitchFamily="34" charset="0"/>
                <a:cs typeface="Arial" pitchFamily="34" charset="0"/>
              </a:rPr>
              <a:t>ЭКОБОКСов</a:t>
            </a:r>
            <a:r>
              <a:rPr lang="ru-RU" sz="80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>
              <a:buNone/>
            </a:pPr>
            <a:endParaRPr lang="ru-RU" sz="80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ru-RU" sz="8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8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357430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6. ООО «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ТЭЧ-Сервис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   ежемесячно выставляет счета УК«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ЖилкомСервис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 и МО «Город Новодвинск» за фактически принятые опасные отходы согласно подписанного акта приёма-передачи;</a:t>
            </a:r>
          </a:p>
          <a:p>
            <a:pPr lvl="0" algn="just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7.  УК«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ЖилкомСервис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 и МО «Город Новодвинск» производит оплату счетов за оказанные услуги;</a:t>
            </a:r>
          </a:p>
          <a:p>
            <a:pPr algn="just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8.  УК«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ЖилкомСервис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 и МО «Город Новодвинск» информируют население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г.Новодвинска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 местах сбора опасных отходов  с использованием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ЭКОБОКСов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 городу Архангельску  и другим муниципальным образованиям АО предлагаем осуществить похожую  схему централизованного сбора опасных отходов  от населения, при этом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ЭКОБОКСы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за свой счет  приобретают  и устанавливают МО.</a:t>
            </a:r>
            <a:endParaRPr lang="ru-RU" sz="2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2071678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Работа с нами это:</a:t>
            </a: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соблюдение норм и требований в области охраны окружающей среды;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активный ввод профессионального критерия качества деятельности при обращении с опасными отходами.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повышение конкурентоспособности и оптимизация затрат на обезвреживание и утилизацию опасных отходов;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контакт с добросовестным участником рынка.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02" y="2071678"/>
            <a:ext cx="15001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66" y="2428868"/>
            <a:ext cx="6143668" cy="186422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Century Gothic" pitchFamily="34" charset="0"/>
                <a:ea typeface="+mn-ea"/>
                <a:cs typeface="+mn-cs"/>
              </a:rPr>
              <a:t>СПАСИБО</a:t>
            </a:r>
            <a:r>
              <a:rPr lang="ru-RU" dirty="0" smtClean="0">
                <a:latin typeface="Century Gothic" pitchFamily="34" charset="0"/>
              </a:rPr>
              <a:t> </a:t>
            </a:r>
            <a:br>
              <a:rPr lang="ru-RU" dirty="0" smtClean="0">
                <a:latin typeface="Century Gothic" pitchFamily="34" charset="0"/>
              </a:rPr>
            </a:br>
            <a:r>
              <a:rPr lang="ru-RU" sz="4800" b="1" dirty="0" smtClean="0">
                <a:latin typeface="Century Gothic" pitchFamily="34" charset="0"/>
                <a:ea typeface="+mn-ea"/>
                <a:cs typeface="+mn-cs"/>
              </a:rPr>
              <a:t>ЗА </a:t>
            </a:r>
            <a:r>
              <a:rPr lang="ru-RU" sz="4800" b="1" dirty="0">
                <a:latin typeface="Century Gothic" pitchFamily="34" charset="0"/>
                <a:ea typeface="+mn-ea"/>
                <a:cs typeface="+mn-cs"/>
              </a:rPr>
              <a:t>ВНИМАНИЕ!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285728"/>
            <a:ext cx="82153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  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Актуальность проблемы очевидна. Во многих  муниципальных образованиях не ведется первичная информация о количестве передаваемых опасных отходов от населения в специализированные организации, не  разработаны схемы обращения с опасными отходами.   Нет четкой программы по организованному  сбору опасных отходов.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 МО Архангельской области отсутствует информирование населения  о степени воздействия опасных отходов на здоровье человека и окружающею среду.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00562" y="3714752"/>
            <a:ext cx="4319588" cy="2736848"/>
          </a:xfrm>
          <a:prstGeom prst="rect">
            <a:avLst/>
          </a:prstGeom>
        </p:spPr>
        <p:txBody>
          <a:bodyPr/>
          <a:lstStyle/>
          <a:p>
            <a:pPr marL="171496" marR="0" lvl="0" indent="-171496" algn="ctr" defTabSz="68598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4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96" marR="0" lvl="0" indent="-171496" algn="l" defTabSz="68598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96" marR="0" lvl="0" indent="-171496" algn="l" defTabSz="68598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3850" y="188913"/>
            <a:ext cx="8496300" cy="6262687"/>
          </a:xfrm>
          <a:prstGeom prst="rect">
            <a:avLst/>
          </a:prstGeom>
        </p:spPr>
        <p:txBody>
          <a:bodyPr/>
          <a:lstStyle/>
          <a:p>
            <a:pPr marL="171496" marR="0" lvl="0" indent="-171496" algn="ctr" defTabSz="68598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4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96" marR="0" lvl="0" indent="-171496" algn="l" defTabSz="68598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96" marR="0" lvl="0" indent="-171496" algn="l" defTabSz="68598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2530" name="Picture 2" descr="http://1belebey.ru/media/user/12/3j2/3j2ll1xk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8286808" cy="31432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14290"/>
            <a:ext cx="8286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МО Архангельской области отсутствуют специальные площадки для  сбора опасных отходов, вместо них  для временного накопления отходов используются не приспособленные для этого гаражи, заброшенные кладовки, бытовые помещения. Накопление отходов ведется с грубыми нарушениями экологических  требований.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Значительная часть опасных отходов  просто выбрасывается в обычные контейнеры,  которые рассчитаны под отходы ТКО и в дальнейшем вывозится  на свалки и полигоны.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AutoShape 4" descr="https://tvernews.ru/uploads/mN9tXLl4i3IVbNACdcYcTvojru9Y3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://itd1.mycdn.me/image?id=858190736197&amp;t=20&amp;plc=WEB&amp;tkn=*WaLazNzVRFjewzuRiTABMNk73W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3643338" cy="2786057"/>
          </a:xfrm>
          <a:prstGeom prst="rect">
            <a:avLst/>
          </a:prstGeom>
          <a:noFill/>
        </p:spPr>
      </p:pic>
      <p:pic>
        <p:nvPicPr>
          <p:cNvPr id="6" name="Picture 2" descr="http://businesspskov.ru/pictures/150508123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3571900" cy="28908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571744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Решит  данную проблему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718679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ООО «</a:t>
            </a:r>
            <a:r>
              <a:rPr lang="ru-RU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ТЭЧ-Сервис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 занимает лидирующие позиции  и имеет многолетний опыт по обращению с опасными отходами, в том числе и 1-го класса опасности. В течение 25 лет предприятие занимается утилизацией (обезвреживанием) ртутьсодержащих и нефтесодержащих отходов. С 1991 года предприятие одно из первых начало заниматься обезвреживанием ртутьсодержащих отходов.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entury Gothic" pitchFamily="34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Century Gothic" pitchFamily="34" charset="0"/>
              </a:rPr>
              <a:t> </a:t>
            </a:r>
            <a:endParaRPr lang="ru-RU" sz="2000" dirty="0" smtClean="0">
              <a:latin typeface="Century Gothic" pitchFamily="34" charset="0"/>
              <a:cs typeface="Times New Roman" pitchFamily="18" charset="0"/>
            </a:endParaRPr>
          </a:p>
          <a:p>
            <a:endParaRPr lang="ru-RU" sz="2000" dirty="0">
              <a:latin typeface="Century Gothic" pitchFamily="34" charset="0"/>
            </a:endParaRPr>
          </a:p>
        </p:txBody>
      </p:sp>
      <p:pic>
        <p:nvPicPr>
          <p:cNvPr id="5" name="Picture 2" descr="C:\Documents and Settings\ADMIN\Рабочий стол\ООО ТЭЧ-Сервис Слайды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214950"/>
            <a:ext cx="1643074" cy="13920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ООО ТЭЧ-Сервис Слайды\1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214950"/>
            <a:ext cx="2071702" cy="14455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ООО ТЭЧ-Сервис Слайды\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214950"/>
            <a:ext cx="2000264" cy="14287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 descr="C:\Users\Александр\Desktop\Участок РСО\фото лам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5143512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26" y="2143116"/>
            <a:ext cx="87868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В настоящее время ООО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ТЭЧ-Сервис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имеет подготовленный персонал, прошедший обучение на право работы с опасными отходами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выполняющий услуги по сбору, транспортировке и обезвреживанию отходов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1-4 класса опасности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В процессе сбора и транспортировки применяется надёжная технология, исключающая контакт обслуживающего персонала с опасными отходами.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29642" cy="17145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Упрощенная схема по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сбору, транспортированию и обезвреживанию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отходов 1-2 класса опасности  от Муниципальных образований  Архангельской области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предприятием 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ООО «ТЭЧ - Сервис</a:t>
            </a:r>
            <a:r>
              <a:rPr lang="ru-RU" sz="2400" dirty="0">
                <a:solidFill>
                  <a:schemeClr val="tx1"/>
                </a:solidFill>
                <a:latin typeface="Century Gothic" pitchFamily="34" charset="0"/>
              </a:rPr>
              <a:t>»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928802"/>
          <a:ext cx="892971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Для сбора планируется использовать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специализированный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контейнер (ЭКОБОКС)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герметично закрывающейся крышкой. Для приема отработанных ламп и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батареек используются отдельные технологические отверстия, что предотвращает контакт человека с содержимым контейнера.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Контейнер изготавливается из материалов, устойчивых к механическому воздействию и воздействию высоких  и низких температур.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После каждого опорожнения специализированных контейнеров, при необходимости производится  их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демеркуризация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id41.ru/upload/resize_cache/iblock/394/320_640_1/d2816670bc26566ef360d109b00fe2aa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4572032" cy="3071834"/>
          </a:xfrm>
          <a:prstGeom prst="rect">
            <a:avLst/>
          </a:prstGeom>
          <a:noFill/>
        </p:spPr>
      </p:pic>
      <p:pic>
        <p:nvPicPr>
          <p:cNvPr id="16388" name="Picture 4" descr="http://inzheldor.ru/upload/resizeproxy/720_/c079cfebabc5afa26acee388b11a0089.jpg?15030200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4143404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транспортирования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опасных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отходов используются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специальные  контейнеры и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автомобиль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Специальный 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контейнер изготовлен из металла с герметично закрывающейся крышкой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Автомобиль, представляющий собой фургон, с герметично закрывающимися дверцами, внутренняя часть которого выполнена из материалов, устойчивых к агрессивному воздействию опасных отходов. В автомобиле предусмотрены специальные крепления для исключения возможного опрокидывания контейнеров. Автомобиль укомплектован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специальными знаками, 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средствами индивидуально защиты,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специальным инвентарем и необходимыми 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демеркуризационными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средствами. 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4810" y="4286256"/>
            <a:ext cx="4071966" cy="2358171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  <a:ln w="38100"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35496"/>
              <a:satOff val="-1504"/>
              <a:lumOff val="523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2" descr="http://nord-news.ru/_960/img/newsimages/20160729/1_691571caf4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3500430" cy="24377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643306" y="285750"/>
            <a:ext cx="5143536" cy="30718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/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Для экологически безопасного обезвреживания ртутьсодержащих  отходов   используется установка «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Экотром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»,   имеющая соответствующие сертификаты и заключения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rgbClr val="7030A0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400" dirty="0" smtClean="0">
                <a:solidFill>
                  <a:srgbClr val="7030A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>
              <a:solidFill>
                <a:srgbClr val="7030A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429132"/>
            <a:ext cx="450059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Данная установка находится в промышленной зоне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г.Новодвинка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, в отдалении  от жилых кварталов и имеет все необходимые согласования.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48" name="Picture 8" descr="https://xn--80acgfbsl1azdqr.xn--p1ai/media/rootnews/5/b/5beaec76717556467a7b8b159e2ded78_900x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571480"/>
            <a:ext cx="3429025" cy="2382860"/>
          </a:xfrm>
          <a:prstGeom prst="rect">
            <a:avLst/>
          </a:prstGeom>
          <a:noFill/>
        </p:spPr>
      </p:pic>
      <p:pic>
        <p:nvPicPr>
          <p:cNvPr id="10250" name="Picture 10" descr="http://kuban24.tv/media/cache/item/res/images/11052016/577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4000528" cy="30289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_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ОРП 2017</Template>
  <TotalTime>4597</TotalTime>
  <Words>722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Woodgrain_16x9</vt:lpstr>
      <vt:lpstr>Слайд 1</vt:lpstr>
      <vt:lpstr>Слайд 2</vt:lpstr>
      <vt:lpstr>Слайд 3</vt:lpstr>
      <vt:lpstr>Слайд 4</vt:lpstr>
      <vt:lpstr>Слайд 5</vt:lpstr>
      <vt:lpstr>Упрощенная схема по сбору, транспортированию и обезвреживанию  отходов 1-2 класса опасности  от Муниципальных образований  Архангельской области предприятием  ООО «ТЭЧ - Сервис» </vt:lpstr>
      <vt:lpstr>Слайд 7</vt:lpstr>
      <vt:lpstr>Слайд 8</vt:lpstr>
      <vt:lpstr>  Для экологически безопасного обезвреживания ртутьсодержащих  отходов   используется установка «Экотром»,   имеющая соответствующие сертификаты и заключения.  </vt:lpstr>
      <vt:lpstr>   1. Лицензия № 29-00070 от 03 февраля 2016 года.  -На осуществление деятельности по сбору, транспортированию, обработке, утилизации, обезвреживанию, размещению отходов I-IV  класса опасности.   2. Объект размещения отходов (ОРО) ООО «ТЭЧ-Сервис» – Цех по переработке опасных отходов № 1 - включен в Государственный реестр объектов размещения отходов (ГРОРО) под № 29-00022-З-00870-311214 приказом Федеральной службы по надзору в сфере природопользования от 31.12.2014г. № 870 «О включении объектов размещения отходов в государственный реестр объектов размещения отходов».  3. На отходы I  классов опасности у предприятия составлены и утверждены паспорта в соответствии с действующим законодательством.    </vt:lpstr>
      <vt:lpstr>Слайд 11</vt:lpstr>
      <vt:lpstr>Слайд 12</vt:lpstr>
      <vt:lpstr>Слайд 13</vt:lpstr>
      <vt:lpstr>Слайд 14</vt:lpstr>
      <vt:lpstr>Слайд 15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Masha</dc:creator>
  <cp:lastModifiedBy>Александр</cp:lastModifiedBy>
  <cp:revision>348</cp:revision>
  <dcterms:modified xsi:type="dcterms:W3CDTF">2017-10-27T07:16:03Z</dcterms:modified>
</cp:coreProperties>
</file>