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4" r:id="rId2"/>
    <p:sldId id="325" r:id="rId3"/>
    <p:sldId id="321" r:id="rId4"/>
    <p:sldId id="326" r:id="rId5"/>
    <p:sldId id="323" r:id="rId6"/>
    <p:sldId id="327" r:id="rId7"/>
    <p:sldId id="328" r:id="rId8"/>
    <p:sldId id="329" r:id="rId9"/>
    <p:sldId id="330" r:id="rId10"/>
    <p:sldId id="331" r:id="rId11"/>
    <p:sldId id="333" r:id="rId12"/>
    <p:sldId id="332" r:id="rId13"/>
    <p:sldId id="336" r:id="rId14"/>
    <p:sldId id="267" r:id="rId15"/>
    <p:sldId id="270" r:id="rId16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99FF99"/>
    <a:srgbClr val="CCFF33"/>
    <a:srgbClr val="2A5A06"/>
    <a:srgbClr val="0000FF"/>
    <a:srgbClr val="0F7720"/>
    <a:srgbClr val="FFFF99"/>
    <a:srgbClr val="0B1602"/>
    <a:srgbClr val="7ABC32"/>
    <a:srgbClr val="FF9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0"/>
  </p:normalViewPr>
  <p:slideViewPr>
    <p:cSldViewPr>
      <p:cViewPr>
        <p:scale>
          <a:sx n="70" d="100"/>
          <a:sy n="70" d="100"/>
        </p:scale>
        <p:origin x="-1164" y="-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7D049-FEEF-4B78-A39B-1067A0435562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F6A55-A358-41CE-B3DC-45B2B48E3B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0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6A55-A358-41CE-B3DC-45B2B48E3B1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3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6A55-A358-41CE-B3DC-45B2B48E3B1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3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6A55-A358-41CE-B3DC-45B2B48E3B1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0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6A55-A358-41CE-B3DC-45B2B48E3B1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3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6A55-A358-41CE-B3DC-45B2B48E3B1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3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mailto:shoshina29@gmail.com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6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12" Type="http://schemas.microsoft.com/office/2007/relationships/hdphoto" Target="../media/hdphoto3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52.jpeg"/><Relationship Id="rId5" Type="http://schemas.openxmlformats.org/officeDocument/2006/relationships/image" Target="../media/image49.jpe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microsoft.com/office/2007/relationships/hdphoto" Target="../media/hdphoto37.wdp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microsoft.com/office/2007/relationships/hdphoto" Target="../media/hdphoto38.wdp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13.png"/><Relationship Id="rId4" Type="http://schemas.openxmlformats.org/officeDocument/2006/relationships/image" Target="../media/image60.jpeg"/><Relationship Id="rId9" Type="http://schemas.microsoft.com/office/2007/relationships/hdphoto" Target="../media/hdphoto4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microsoft.com/office/2007/relationships/hdphoto" Target="../media/hdphoto41.wdp"/><Relationship Id="rId9" Type="http://schemas.openxmlformats.org/officeDocument/2006/relationships/image" Target="../media/image69.jpeg"/><Relationship Id="rId14" Type="http://schemas.microsoft.com/office/2007/relationships/hdphoto" Target="../media/hdphoto4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hyperlink" Target="mailto:shoshina2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2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8.wdp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3.wdp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30.jpeg"/><Relationship Id="rId12" Type="http://schemas.microsoft.com/office/2007/relationships/hdphoto" Target="../media/hdphoto1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2.jpe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29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microsoft.com/office/2007/relationships/hdphoto" Target="../media/hdphoto21.wdp"/><Relationship Id="rId10" Type="http://schemas.openxmlformats.org/officeDocument/2006/relationships/image" Target="../media/image13.png"/><Relationship Id="rId4" Type="http://schemas.openxmlformats.org/officeDocument/2006/relationships/image" Target="../media/image34.jpeg"/><Relationship Id="rId9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microsoft.com/office/2007/relationships/hdphoto" Target="../media/hdphoto28.wdp"/><Relationship Id="rId18" Type="http://schemas.openxmlformats.org/officeDocument/2006/relationships/image" Target="../media/image46.jpeg"/><Relationship Id="rId3" Type="http://schemas.microsoft.com/office/2007/relationships/hdphoto" Target="../media/hdphoto24.wdp"/><Relationship Id="rId7" Type="http://schemas.microsoft.com/office/2007/relationships/hdphoto" Target="../media/hdphoto25.wdp"/><Relationship Id="rId12" Type="http://schemas.openxmlformats.org/officeDocument/2006/relationships/image" Target="../media/image43.jpeg"/><Relationship Id="rId17" Type="http://schemas.microsoft.com/office/2007/relationships/hdphoto" Target="../media/hdphoto30.wdp"/><Relationship Id="rId2" Type="http://schemas.openxmlformats.org/officeDocument/2006/relationships/image" Target="../media/image37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microsoft.com/office/2007/relationships/hdphoto" Target="../media/hdphoto27.wdp"/><Relationship Id="rId5" Type="http://schemas.openxmlformats.org/officeDocument/2006/relationships/image" Target="../media/image39.jpg"/><Relationship Id="rId15" Type="http://schemas.microsoft.com/office/2007/relationships/hdphoto" Target="../media/hdphoto29.wdp"/><Relationship Id="rId10" Type="http://schemas.openxmlformats.org/officeDocument/2006/relationships/image" Target="../media/image42.jpeg"/><Relationship Id="rId19" Type="http://schemas.microsoft.com/office/2007/relationships/hdphoto" Target="../media/hdphoto31.wdp"/><Relationship Id="rId4" Type="http://schemas.openxmlformats.org/officeDocument/2006/relationships/image" Target="../media/image38.png"/><Relationship Id="rId9" Type="http://schemas.microsoft.com/office/2007/relationships/hdphoto" Target="../media/hdphoto26.wdp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252" y="2207360"/>
            <a:ext cx="9144000" cy="213787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Опыт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взаимодействия власти,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бизнеса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, общественных организаций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как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основа для повышения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экологической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культуры граждан</a:t>
            </a:r>
            <a:r>
              <a:rPr lang="ru-RU" sz="3600" dirty="0">
                <a:solidFill>
                  <a:srgbClr val="44B8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44B81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7164" y="5261460"/>
            <a:ext cx="2595985" cy="1263884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Экологический консалтинговый центр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Шошина Людмила Викторовна</a:t>
            </a:r>
          </a:p>
          <a:p>
            <a:pPr>
              <a:spcBef>
                <a:spcPts val="0"/>
              </a:spcBef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  <a:hlinkClick r:id="rId3"/>
              </a:rPr>
              <a:t>shoshina29@gmail.com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Тел. (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Tahoma" pitchFamily="34" charset="0"/>
              </a:rPr>
              <a:t>8182) 21-10-01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endParaRPr lang="ru-RU" sz="17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shoshina\Desktop\Пинега 2017\Фото Пинега 2017\iW7NW2HZ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8827"/>
          <a:stretch>
            <a:fillRect/>
          </a:stretch>
        </p:blipFill>
        <p:spPr bwMode="auto">
          <a:xfrm>
            <a:off x="657752" y="3695009"/>
            <a:ext cx="4579649" cy="2788091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11250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5" name="Picture 2" descr="C:\Users\shoshina\Desktop\логотип ЭКЦ gif.gif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091864" y="5261460"/>
            <a:ext cx="618006" cy="610820"/>
          </a:xfrm>
          <a:prstGeom prst="rect">
            <a:avLst/>
          </a:prstGeom>
          <a:noFill/>
        </p:spPr>
      </p:pic>
      <p:pic>
        <p:nvPicPr>
          <p:cNvPr id="17" name="Рисунок 16" descr="https://cdn.dvinaland.ru/8r6o3fp4/rdmz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697" y="4160207"/>
            <a:ext cx="1284498" cy="1253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hrustaleva\Desktop\GIOncqIxSS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7129" b="9546"/>
          <a:stretch/>
        </p:blipFill>
        <p:spPr bwMode="auto">
          <a:xfrm>
            <a:off x="5199790" y="-83215"/>
            <a:ext cx="3953360" cy="219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hoshina\Desktop\Эмблема 2017.jpg"/>
          <p:cNvPicPr/>
          <p:nvPr/>
        </p:nvPicPr>
        <p:blipFill>
          <a:blip r:embed="rId11" cstate="print"/>
          <a:srcRect l="7921" t="9009" b="15315"/>
          <a:stretch>
            <a:fillRect/>
          </a:stretch>
        </p:blipFill>
        <p:spPr bwMode="auto">
          <a:xfrm>
            <a:off x="-1" y="69490"/>
            <a:ext cx="3197655" cy="144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9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521658"/>
            <a:ext cx="6862575" cy="219138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rgbClr val="C00000"/>
                </a:solidFill>
              </a:rPr>
              <a:t>        </a:t>
            </a:r>
            <a:r>
              <a:rPr lang="ru-RU" sz="31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Акции раздельного сбора:       		</a:t>
            </a:r>
            <a:r>
              <a:rPr lang="ru-RU" sz="31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</a:t>
            </a:r>
            <a:r>
              <a:rPr lang="ru-RU" sz="31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ЭкоЧЕМПИОН</a:t>
            </a:r>
            <a:r>
              <a:rPr lang="ru-RU" sz="31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</a:rPr>
              <a:t>-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Сдай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макулатуру -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сохрани дерево! </a:t>
            </a:r>
            <a:b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- 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Пластиковой бутылке -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вторую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жизнь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!</a:t>
            </a:r>
            <a:b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-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Сдай </a:t>
            </a:r>
            <a:r>
              <a:rPr lang="ru-RU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батарейку</a:t>
            </a:r>
            <a:r>
              <a:rPr lang="ru-RU" sz="3100" b="1" dirty="0" smtClean="0">
                <a:solidFill>
                  <a:srgbClr val="C00000"/>
                </a:solidFill>
              </a:rPr>
              <a:t>!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0"/>
            <a:ext cx="1773015" cy="941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51" y="1754716"/>
            <a:ext cx="3554399" cy="2665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55" y="4922375"/>
            <a:ext cx="2580833" cy="193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67" y="4175160"/>
            <a:ext cx="3577120" cy="268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7275"/>
            <a:ext cx="3538586" cy="265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1168766"/>
            <a:ext cx="2382348" cy="3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0" y="2920191"/>
            <a:ext cx="2490315" cy="14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95" y="527604"/>
            <a:ext cx="7940660" cy="458115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/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19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Всероссийская </a:t>
            </a:r>
            <a:r>
              <a:rPr lang="ru-RU" sz="1900" b="1" dirty="0">
                <a:solidFill>
                  <a:srgbClr val="C00000"/>
                </a:solidFill>
                <a:latin typeface="Arial Black" panose="020B0A04020102020204" pitchFamily="34" charset="0"/>
              </a:rPr>
              <a:t>акция «Сделаем вместе!» </a:t>
            </a:r>
            <a:r>
              <a:rPr lang="ru-RU" sz="19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в Северодвинске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211827"/>
              </p:ext>
            </p:extLst>
          </p:nvPr>
        </p:nvGraphicFramePr>
        <p:xfrm>
          <a:off x="-9150" y="833015"/>
          <a:ext cx="9153149" cy="5955495"/>
        </p:xfrm>
        <a:graphic>
          <a:graphicData uri="http://schemas.openxmlformats.org/drawingml/2006/table">
            <a:tbl>
              <a:tblPr firstRow="1" firstCol="1" bandRow="1"/>
              <a:tblGrid>
                <a:gridCol w="2443280"/>
                <a:gridCol w="1832460"/>
                <a:gridCol w="2397802"/>
                <a:gridCol w="2479607"/>
              </a:tblGrid>
              <a:tr h="527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Всероссийской 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Куратор </a:t>
                      </a:r>
                      <a:endParaRPr lang="ru-RU" sz="18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акции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Победители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регионального этапа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</a:t>
                      </a: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Всероссийского этапа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4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№29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Дубынина</a:t>
                      </a: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0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№19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Фомина А.А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«Лицей№ 17»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Шапошникова Т.С.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«Лучший куратор акции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»; «</a:t>
                      </a:r>
                      <a:r>
                        <a:rPr lang="ru-RU" sz="1600" b="1" dirty="0" err="1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Экоплакат</a:t>
                      </a: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МАОУ «СОШ № 6»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Ширяева Т.Н.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 13»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Окунева С.Л.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err="1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Экоплакат</a:t>
                      </a: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5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«Гуманитарная гимназия № 8»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Гольдфайн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Ю.В.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«Лучший куратор акции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«Лучший </a:t>
                      </a:r>
                      <a:r>
                        <a:rPr lang="ru-RU" sz="1600" b="1" dirty="0" err="1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эколидер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Трушин</a:t>
                      </a:r>
                      <a:r>
                        <a:rPr lang="ru-RU" sz="1600" b="1" baseline="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Даниил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(путевка в «Артек»)</a:t>
                      </a:r>
                      <a:endParaRPr lang="ru-RU" sz="1600" b="1" dirty="0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8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№2»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Анисимова И.В.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«Лучшее </a:t>
                      </a:r>
                      <a:r>
                        <a:rPr lang="ru-RU" sz="1600" b="1" dirty="0" err="1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-тельное </a:t>
                      </a: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учреждение»;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«Лучший куратор акции»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№27»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Фомина С.</a:t>
                      </a: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«МКШ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Темежникова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Н.Н.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4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 «СОШ № 30»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Селякова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16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МБОУДО «ДЮЦ»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Кожина И.А.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C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err="1">
                          <a:solidFill>
                            <a:srgbClr val="CC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Экоплакат</a:t>
                      </a:r>
                      <a:r>
                        <a:rPr lang="ru-RU" sz="1600" b="1" dirty="0">
                          <a:solidFill>
                            <a:srgbClr val="CC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Поликарпова  </a:t>
                      </a:r>
                      <a:r>
                        <a:rPr lang="ru-RU" sz="1600" b="1" dirty="0" err="1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Алексан-дра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(путевка в «Орленок»</a:t>
                      </a:r>
                      <a:endParaRPr lang="ru-RU" sz="1600" b="1" dirty="0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32" marR="47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CFF66">
                            <a:tint val="66000"/>
                            <a:satMod val="160000"/>
                          </a:srgbClr>
                        </a:gs>
                        <a:gs pos="50000">
                          <a:srgbClr val="CCFF66">
                            <a:tint val="44500"/>
                            <a:satMod val="160000"/>
                          </a:srgbClr>
                        </a:gs>
                        <a:gs pos="100000">
                          <a:srgbClr val="CCFF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25314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69490"/>
            <a:ext cx="1310519" cy="7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444"/>
            <a:ext cx="7320690" cy="11875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Победители Всероссийской акции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555" y="4345230"/>
            <a:ext cx="3139218" cy="189981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C0066"/>
                </a:solidFill>
              </a:rPr>
              <a:t>Поликарпова Александра </a:t>
            </a:r>
            <a:r>
              <a:rPr lang="ru-RU" sz="1800" dirty="0" smtClean="0">
                <a:solidFill>
                  <a:srgbClr val="C00000"/>
                </a:solidFill>
              </a:rPr>
              <a:t>победитель номинации «</a:t>
            </a:r>
            <a:r>
              <a:rPr lang="ru-RU" sz="1800" dirty="0" err="1" smtClean="0">
                <a:solidFill>
                  <a:srgbClr val="C00000"/>
                </a:solidFill>
              </a:rPr>
              <a:t>Экоплакат</a:t>
            </a:r>
            <a:r>
              <a:rPr lang="ru-RU" sz="1800" dirty="0" smtClean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от Архангельской </a:t>
            </a:r>
            <a:r>
              <a:rPr lang="ru-RU" sz="1800" dirty="0" smtClean="0">
                <a:solidFill>
                  <a:srgbClr val="002060"/>
                </a:solidFill>
              </a:rPr>
              <a:t>области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на экологической смене 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ВДЦ </a:t>
            </a:r>
            <a:r>
              <a:rPr lang="ru-RU" sz="1800" dirty="0" smtClean="0">
                <a:solidFill>
                  <a:srgbClr val="002060"/>
                </a:solidFill>
              </a:rPr>
              <a:t>«Орленок» (июнь 2017)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" y="1291131"/>
            <a:ext cx="4051701" cy="292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3590" y="1496291"/>
            <a:ext cx="3217920" cy="1603168"/>
          </a:xfrm>
        </p:spPr>
        <p:txBody>
          <a:bodyPr>
            <a:normAutofit lnSpcReduction="10000"/>
          </a:bodyPr>
          <a:lstStyle/>
          <a:p>
            <a:r>
              <a:rPr lang="ru-RU" sz="2000" dirty="0" err="1">
                <a:solidFill>
                  <a:srgbClr val="CC0066"/>
                </a:solidFill>
              </a:rPr>
              <a:t>Эколидер</a:t>
            </a:r>
            <a:r>
              <a:rPr lang="ru-RU" sz="2000" dirty="0">
                <a:solidFill>
                  <a:srgbClr val="CC0066"/>
                </a:solidFill>
              </a:rPr>
              <a:t> </a:t>
            </a:r>
            <a:r>
              <a:rPr lang="ru-RU" sz="2000" dirty="0" smtClean="0">
                <a:solidFill>
                  <a:srgbClr val="CC0066"/>
                </a:solidFill>
              </a:rPr>
              <a:t>от Архангельской </a:t>
            </a:r>
            <a:r>
              <a:rPr lang="ru-RU" sz="2000" dirty="0" smtClean="0">
                <a:solidFill>
                  <a:srgbClr val="CC0066"/>
                </a:solidFill>
              </a:rPr>
              <a:t>области</a:t>
            </a:r>
            <a:r>
              <a:rPr lang="ru-RU" sz="2000" dirty="0">
                <a:solidFill>
                  <a:srgbClr val="CC0066"/>
                </a:solidFill>
              </a:rPr>
              <a:t>, </a:t>
            </a:r>
            <a:r>
              <a:rPr lang="ru-RU" sz="2000" b="1" dirty="0">
                <a:solidFill>
                  <a:srgbClr val="CC0066"/>
                </a:solidFill>
              </a:rPr>
              <a:t>Трушин </a:t>
            </a:r>
            <a:r>
              <a:rPr lang="ru-RU" sz="2000" b="1" dirty="0" smtClean="0">
                <a:solidFill>
                  <a:srgbClr val="CC0066"/>
                </a:solidFill>
              </a:rPr>
              <a:t>Даниил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защищает </a:t>
            </a:r>
            <a:r>
              <a:rPr lang="ru-RU" sz="2000" dirty="0" smtClean="0">
                <a:solidFill>
                  <a:srgbClr val="002060"/>
                </a:solidFill>
              </a:rPr>
              <a:t>проект в МДЦ «Артек» (ноябрь 2017)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72" y="3338423"/>
            <a:ext cx="5741483" cy="341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трелка влево 11"/>
          <p:cNvSpPr/>
          <p:nvPr/>
        </p:nvSpPr>
        <p:spPr>
          <a:xfrm>
            <a:off x="3997348" y="1992703"/>
            <a:ext cx="716242" cy="5396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30" y="0"/>
            <a:ext cx="1670994" cy="941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5" t="3734"/>
          <a:stretch/>
        </p:blipFill>
        <p:spPr>
          <a:xfrm>
            <a:off x="2769630" y="4497935"/>
            <a:ext cx="1344255" cy="1578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9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26558" r="12807" b="30714"/>
          <a:stretch/>
        </p:blipFill>
        <p:spPr>
          <a:xfrm>
            <a:off x="-9150" y="134826"/>
            <a:ext cx="2403288" cy="10146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64" y="3560516"/>
            <a:ext cx="1498283" cy="1700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29" y="69490"/>
            <a:ext cx="1838696" cy="1388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64" y="1015251"/>
            <a:ext cx="1455420" cy="2261043"/>
          </a:xfrm>
          <a:prstGeom prst="rect">
            <a:avLst/>
          </a:prstGeom>
        </p:spPr>
      </p:pic>
      <p:pic>
        <p:nvPicPr>
          <p:cNvPr id="10" name="Picture 2" descr="E:\Sasha общая\Документы - Саша\на жесткий\АРОПИ, ЭКЦ\Биармия.png"/>
          <p:cNvPicPr>
            <a:picLocks noChangeAspect="1" noChangeArrowheads="1"/>
          </p:cNvPicPr>
          <p:nvPr/>
        </p:nvPicPr>
        <p:blipFill>
          <a:blip r:embed="rId7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30" y="5566870"/>
            <a:ext cx="2220917" cy="9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43767" r="25792" b="13973"/>
          <a:stretch/>
        </p:blipFill>
        <p:spPr>
          <a:xfrm>
            <a:off x="343739" y="1596539"/>
            <a:ext cx="6213425" cy="47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6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alexa\Desktop\Доклады\1\C_mXIfo_5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04" y="2970885"/>
            <a:ext cx="2739541" cy="1893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a\Desktop\Доклады\1\EeehTn4X87s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50" y="4956050"/>
            <a:ext cx="2886989" cy="1785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s\sasha\Desktop\tMpwfoB2960 (1)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69" y="2665475"/>
            <a:ext cx="3447192" cy="229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Sasha общая\Документы - Саша\БИАРМИЯ\2015\Мероприятия\Зеленая Весна 2015\фото 29.04. 2015\на сайт\_DSC0442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1161941"/>
            <a:ext cx="2595985" cy="165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Sasha общая\Документы - Саша\БИАРМИЯ\2016\Мы дети Земли\фото\_DSC0756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1138425"/>
            <a:ext cx="2443280" cy="1717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lexa\Desktop\Доклады\1\тушение очага 3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8" y="2970885"/>
            <a:ext cx="2739538" cy="17363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/>
          <a:stretch>
            <a:fillRect/>
          </a:stretch>
        </p:blipFill>
        <p:spPr bwMode="auto">
          <a:xfrm>
            <a:off x="296261" y="1158800"/>
            <a:ext cx="2443280" cy="1964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C:\Users\alexa\Desktop\Доклады\1\0CkEcqSCVe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4" y="4803345"/>
            <a:ext cx="2748691" cy="192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-83215"/>
            <a:ext cx="7177135" cy="1221640"/>
          </a:xfrm>
        </p:spPr>
        <p:txBody>
          <a:bodyPr>
            <a:noAutofit/>
          </a:bodyPr>
          <a:lstStyle/>
          <a:p>
            <a:pPr algn="ctr"/>
            <a:r>
              <a:rPr lang="ru-RU" sz="2300" b="1" dirty="0" smtClean="0">
                <a:solidFill>
                  <a:srgbClr val="FF0000"/>
                </a:solidFill>
                <a:latin typeface="Arial Black" pitchFamily="34" charset="0"/>
              </a:rPr>
              <a:t>ЖДЕМ ВАС </a:t>
            </a:r>
            <a:br>
              <a:rPr lang="ru-RU" sz="23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300" b="1" dirty="0" smtClean="0">
                <a:solidFill>
                  <a:srgbClr val="FF0000"/>
                </a:solidFill>
                <a:latin typeface="Arial Black" pitchFamily="34" charset="0"/>
              </a:rPr>
              <a:t> НА ПРАКТИЧЕСКИХ ПРИРОДООХРАННЫХ МЕРОПРИЯТИЯХ!</a:t>
            </a:r>
            <a:endParaRPr lang="en-US" sz="23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Рисунок 14" descr="C:\Users\shoshina\Desktop\Эмблема 2017.jpg"/>
          <p:cNvPicPr/>
          <p:nvPr/>
        </p:nvPicPr>
        <p:blipFill>
          <a:blip r:embed="rId12" cstate="print"/>
          <a:srcRect l="7921" t="9009" b="15315"/>
          <a:stretch>
            <a:fillRect/>
          </a:stretch>
        </p:blipFill>
        <p:spPr bwMode="auto">
          <a:xfrm>
            <a:off x="0" y="-1"/>
            <a:ext cx="1823310" cy="83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\\Shoshina\общая шошина\Григорова А.В\2015 год\26.02.2014\IMG_6188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3555" y="4766294"/>
            <a:ext cx="2789464" cy="2091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50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8" descr="\\Shoshina\общая шошина\Кравец С.В\От Шошиной Л.В. 2012\Пинега\фотки\y_08eec9fc.jpg"/>
          <p:cNvPicPr>
            <a:picLocks noChangeAspect="1" noChangeArrowheads="1"/>
          </p:cNvPicPr>
          <p:nvPr/>
        </p:nvPicPr>
        <p:blipFill>
          <a:blip r:embed="rId3" cstate="print"/>
          <a:srcRect l="6207"/>
          <a:stretch>
            <a:fillRect/>
          </a:stretch>
        </p:blipFill>
        <p:spPr bwMode="auto">
          <a:xfrm>
            <a:off x="0" y="1596540"/>
            <a:ext cx="9144000" cy="52614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785" y="527604"/>
            <a:ext cx="7771484" cy="29013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algn="ctr">
              <a:spcBef>
                <a:spcPts val="600"/>
              </a:spcBef>
              <a:buFont typeface="Wingdings 2" pitchFamily="18" charset="2"/>
              <a:buNone/>
              <a:defRPr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C:\Users\shoshina\Desktop\логотип ЭКЦ gif.gif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5946345" y="69490"/>
            <a:ext cx="819150" cy="809625"/>
          </a:xfrm>
          <a:prstGeom prst="rect">
            <a:avLst/>
          </a:prstGeom>
          <a:noFill/>
        </p:spPr>
      </p:pic>
      <p:pic>
        <p:nvPicPr>
          <p:cNvPr id="7" name="Picture 2" descr="E:\Sasha общая\Документы - Саша\на жесткий\АРОПИ, ЭКЦ\Биармия.png"/>
          <p:cNvPicPr>
            <a:picLocks noChangeAspect="1" noChangeArrowheads="1"/>
          </p:cNvPicPr>
          <p:nvPr/>
        </p:nvPicPr>
        <p:blipFill>
          <a:blip r:embed="rId5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07" y="69490"/>
            <a:ext cx="1828638" cy="7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shoshina\Desktop\Эмблема 2017.jpg"/>
          <p:cNvPicPr/>
          <p:nvPr/>
        </p:nvPicPr>
        <p:blipFill>
          <a:blip r:embed="rId6" cstate="print"/>
          <a:srcRect l="7921" t="9009" b="15315"/>
          <a:stretch>
            <a:fillRect/>
          </a:stretch>
        </p:blipFill>
        <p:spPr bwMode="auto">
          <a:xfrm>
            <a:off x="-1" y="0"/>
            <a:ext cx="2281425" cy="11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30114" y="5108755"/>
            <a:ext cx="4113885" cy="1754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Экологический консалтинговый центр</a:t>
            </a: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Шошина Людмила Викторовна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  <a:hlinkClick r:id="rId7"/>
              </a:rPr>
              <a:t>shoshina29@gmail.com</a:t>
            </a:r>
            <a:endParaRPr lang="ru-RU" b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Тел. (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ahoma" pitchFamily="34" charset="0"/>
              </a:rPr>
              <a:t>8182) 21-10-01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4656"/>
            <a:ext cx="9144000" cy="916229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Спасибо за внимание!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15704" t="7884" r="21482" b="27093"/>
          <a:stretch>
            <a:fillRect/>
          </a:stretch>
        </p:blipFill>
        <p:spPr bwMode="auto">
          <a:xfrm>
            <a:off x="448965" y="222194"/>
            <a:ext cx="1832460" cy="274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2360065"/>
            <a:ext cx="7787955" cy="1374346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января 2016 года –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Указ  о проведении в 2017 году в Российской Федерации Года экологии.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августа 2015 года –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Указ, что 2017 год в России объявлен Годом особо охраняемых природных территорий (ООПТ). </a:t>
            </a:r>
            <a:r>
              <a:rPr lang="ru-RU" sz="4000" dirty="0" smtClean="0">
                <a:solidFill>
                  <a:srgbClr val="0000FF"/>
                </a:solidFill>
              </a:rPr>
              <a:t/>
            </a:r>
            <a:br>
              <a:rPr lang="ru-RU" sz="4000" dirty="0" smtClean="0">
                <a:solidFill>
                  <a:srgbClr val="0000FF"/>
                </a:solidFill>
              </a:rPr>
            </a:br>
            <a:r>
              <a:rPr lang="ru-RU" sz="4000" dirty="0" smtClean="0">
                <a:solidFill>
                  <a:srgbClr val="0000FF"/>
                </a:solidFill>
              </a:rPr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4650639"/>
            <a:ext cx="7787954" cy="198516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Рисунок 9" descr="C:\Users\shoshina\Desktop\cfa6b03a65c815d6298e11d4ea7311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244" y="222195"/>
            <a:ext cx="3512215" cy="213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>
            <a:lum bright="-30000" contrast="40000"/>
          </a:blip>
          <a:srcRect t="7077" b="28687"/>
          <a:stretch>
            <a:fillRect/>
          </a:stretch>
        </p:blipFill>
        <p:spPr bwMode="auto">
          <a:xfrm>
            <a:off x="3274052" y="3734410"/>
            <a:ext cx="5879098" cy="312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862575" y="222194"/>
            <a:ext cx="1807179" cy="22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shoshina\Desktop\Орлов И.А..jpg"/>
          <p:cNvPicPr/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296260" y="3887115"/>
            <a:ext cx="2825087" cy="212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5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98" y="374900"/>
            <a:ext cx="7113038" cy="22905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Муниципальный </a:t>
            </a:r>
            <a:b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социально-образовательный</a:t>
            </a:r>
            <a:b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проект по раздельному сбору отходов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«Сделаем вместе!»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670" y="2665476"/>
            <a:ext cx="6668736" cy="30541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 проекта:</a:t>
            </a:r>
          </a:p>
          <a:p>
            <a:pPr marL="0" indent="0">
              <a:buNone/>
            </a:pPr>
            <a:r>
              <a:rPr lang="ru-RU" sz="2600" b="1" dirty="0" smtClean="0"/>
              <a:t>формирование у обучающихся </a:t>
            </a:r>
            <a:r>
              <a:rPr lang="ru-RU" sz="2600" b="1" u="sng" dirty="0" smtClean="0"/>
              <a:t>экологической культуры обращения с бытовыми отходами,</a:t>
            </a:r>
            <a:r>
              <a:rPr lang="ru-RU" sz="2600" b="1" dirty="0" smtClean="0"/>
              <a:t> навыков ресурсосбережения и социально-значимой проектной и природоохранной деятельности </a:t>
            </a:r>
            <a:r>
              <a:rPr lang="ru-RU" sz="2600" b="1" u="sng" dirty="0" smtClean="0"/>
              <a:t>на благо своего региона и </a:t>
            </a:r>
            <a:r>
              <a:rPr lang="ru-RU" sz="2600" b="1" u="sng" dirty="0" smtClean="0"/>
              <a:t>города</a:t>
            </a:r>
          </a:p>
          <a:p>
            <a:pPr marL="0" indent="0" algn="r">
              <a:buNone/>
            </a:pPr>
            <a:r>
              <a:rPr lang="ru-RU" sz="2600" b="1" u="sng" dirty="0" smtClean="0"/>
              <a:t> </a:t>
            </a:r>
            <a:r>
              <a:rPr lang="ru-RU" sz="2400" b="1" dirty="0" smtClean="0"/>
              <a:t>Сроки </a:t>
            </a:r>
            <a:r>
              <a:rPr lang="ru-RU" sz="2400" b="1" dirty="0" smtClean="0"/>
              <a:t>реализации</a:t>
            </a:r>
            <a:r>
              <a:rPr lang="ru-RU" sz="2400" b="1" dirty="0" smtClean="0"/>
              <a:t>: </a:t>
            </a:r>
            <a:r>
              <a:rPr lang="ru-RU" sz="1900" b="1" dirty="0" smtClean="0"/>
              <a:t>  </a:t>
            </a:r>
            <a:r>
              <a:rPr lang="ru-RU" sz="1900" b="1" dirty="0" smtClean="0"/>
              <a:t>с </a:t>
            </a:r>
            <a:r>
              <a:rPr lang="ru-RU" sz="1900" b="1" dirty="0" smtClean="0">
                <a:latin typeface="Arial Black" pitchFamily="34" charset="0"/>
              </a:rPr>
              <a:t>20.03 по 14.12.2017 </a:t>
            </a:r>
            <a:endParaRPr lang="ru-RU" sz="1900" b="1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41" y="-26331"/>
            <a:ext cx="1536109" cy="238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" y="31314"/>
            <a:ext cx="1972694" cy="111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00" y="2491581"/>
            <a:ext cx="1623140" cy="170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" y="5191970"/>
            <a:ext cx="2135666" cy="174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07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17"/>
          <p:cNvSpPr>
            <a:spLocks noChangeArrowheads="1"/>
          </p:cNvSpPr>
          <p:nvPr/>
        </p:nvSpPr>
        <p:spPr bwMode="auto">
          <a:xfrm>
            <a:off x="304800" y="5257800"/>
            <a:ext cx="2590800" cy="1143000"/>
          </a:xfrm>
          <a:prstGeom prst="upArrowCallout">
            <a:avLst>
              <a:gd name="adj1" fmla="val 56667"/>
              <a:gd name="adj2" fmla="val 56667"/>
              <a:gd name="adj3" fmla="val 16667"/>
              <a:gd name="adj4" fmla="val 66667"/>
            </a:avLst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Экологические уроки</a:t>
            </a:r>
          </a:p>
        </p:txBody>
      </p:sp>
      <p:sp>
        <p:nvSpPr>
          <p:cNvPr id="12292" name="AutoShape 18"/>
          <p:cNvSpPr>
            <a:spLocks noChangeArrowheads="1"/>
          </p:cNvSpPr>
          <p:nvPr/>
        </p:nvSpPr>
        <p:spPr bwMode="auto">
          <a:xfrm>
            <a:off x="6248400" y="5257800"/>
            <a:ext cx="2590800" cy="1143000"/>
          </a:xfrm>
          <a:prstGeom prst="upArrowCallout">
            <a:avLst>
              <a:gd name="adj1" fmla="val 56667"/>
              <a:gd name="adj2" fmla="val 56667"/>
              <a:gd name="adj3" fmla="val 16667"/>
              <a:gd name="adj4" fmla="val 66667"/>
            </a:avLst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Экологические 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акции</a:t>
            </a:r>
          </a:p>
        </p:txBody>
      </p:sp>
      <p:sp>
        <p:nvSpPr>
          <p:cNvPr id="12293" name="AutoShape 20"/>
          <p:cNvSpPr>
            <a:spLocks noChangeArrowheads="1"/>
          </p:cNvSpPr>
          <p:nvPr/>
        </p:nvSpPr>
        <p:spPr bwMode="auto">
          <a:xfrm>
            <a:off x="3276600" y="5257800"/>
            <a:ext cx="2590800" cy="1143000"/>
          </a:xfrm>
          <a:prstGeom prst="upArrowCallout">
            <a:avLst>
              <a:gd name="adj1" fmla="val 56667"/>
              <a:gd name="adj2" fmla="val 56667"/>
              <a:gd name="adj3" fmla="val 16667"/>
              <a:gd name="adj4" fmla="val 66667"/>
            </a:avLst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Экологическое информирование</a:t>
            </a:r>
          </a:p>
        </p:txBody>
      </p:sp>
      <p:sp>
        <p:nvSpPr>
          <p:cNvPr id="16" name="Рамка 15">
            <a:hlinkClick r:id="" action="ppaction://hlinkshowjump?jump=previousslide" highlightClick="1"/>
          </p:cNvPr>
          <p:cNvSpPr/>
          <p:nvPr/>
        </p:nvSpPr>
        <p:spPr>
          <a:xfrm>
            <a:off x="1212489" y="902504"/>
            <a:ext cx="7177135" cy="1457559"/>
          </a:xfrm>
          <a:prstGeom prst="frame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Экологическое просвещение, формирование экологической культуры населения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C:\Users\shoshina\Desktop\Год экологии\1 Отчеты Год эколгии\13.04.17\IMG_7930.JPG"/>
          <p:cNvPicPr/>
          <p:nvPr/>
        </p:nvPicPr>
        <p:blipFill>
          <a:blip r:embed="rId2" cstate="print">
            <a:lum bright="2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869"/>
          <a:stretch>
            <a:fillRect/>
          </a:stretch>
        </p:blipFill>
        <p:spPr bwMode="auto">
          <a:xfrm>
            <a:off x="3197655" y="2818180"/>
            <a:ext cx="2901396" cy="1985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00200" cy="11157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/>
          <a:stretch/>
        </p:blipFill>
        <p:spPr>
          <a:xfrm>
            <a:off x="6124919" y="2818180"/>
            <a:ext cx="3090346" cy="19851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4" y="2785244"/>
            <a:ext cx="3055514" cy="21140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4180940"/>
            <a:ext cx="1360497" cy="7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01"/>
          <a:stretch/>
        </p:blipFill>
        <p:spPr>
          <a:xfrm>
            <a:off x="4379396" y="3855110"/>
            <a:ext cx="4702629" cy="295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860" y="178130"/>
            <a:ext cx="6736175" cy="126570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Старт муниципального проекта «Сделаем вместе!»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" y="80117"/>
            <a:ext cx="1805420" cy="1363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19099"/>
          <a:stretch/>
        </p:blipFill>
        <p:spPr>
          <a:xfrm>
            <a:off x="3222909" y="1701591"/>
            <a:ext cx="3028846" cy="203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Семинар с норвегами 4-5.11.2017\ФОТО 2017\ДЮЦ Сдлаем вместе\IMG_79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5" y="1596540"/>
            <a:ext cx="2721650" cy="221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Семинар с норвегами 4-5.11.2017\ФОТО 2017\ДЮЦ Сдлаем вместе\IMG_7938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24349" b="9370"/>
          <a:stretch/>
        </p:blipFill>
        <p:spPr bwMode="auto">
          <a:xfrm>
            <a:off x="49592" y="1662101"/>
            <a:ext cx="3054101" cy="220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Семинар с норвегами 4-5.11.2017\ФОТО 2017\ДЮЦ Сдлаем вместе\IMG_7931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3"/>
          <a:stretch/>
        </p:blipFill>
        <p:spPr bwMode="auto">
          <a:xfrm>
            <a:off x="49593" y="3855111"/>
            <a:ext cx="4329804" cy="295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20" y="336430"/>
            <a:ext cx="6509585" cy="7763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126355"/>
            <a:ext cx="4946254" cy="401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70" y="2377767"/>
            <a:ext cx="6070341" cy="438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0736" y="4355263"/>
            <a:ext cx="2305295" cy="1732751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Экозанятия</a:t>
            </a:r>
            <a:r>
              <a:rPr lang="ru-RU" sz="2800" b="1" dirty="0" smtClean="0">
                <a:solidFill>
                  <a:srgbClr val="FF0000"/>
                </a:solidFill>
              </a:rPr>
              <a:t> в </a:t>
            </a:r>
            <a:r>
              <a:rPr lang="ru-RU" sz="2800" b="1" dirty="0" err="1" smtClean="0">
                <a:solidFill>
                  <a:srgbClr val="FF0000"/>
                </a:solidFill>
              </a:rPr>
              <a:t>ДЮЦе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72" y="126355"/>
            <a:ext cx="4237439" cy="305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8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525" y="611211"/>
            <a:ext cx="7092309" cy="45311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Экоуроки</a:t>
            </a:r>
            <a:r>
              <a:rPr lang="ru-RU" sz="3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«Свобода от отходов»</a:t>
            </a:r>
            <a:br>
              <a:rPr lang="ru-RU" sz="3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                        </a:t>
            </a:r>
            <a:endParaRPr lang="ru-RU" sz="3600" b="1" dirty="0">
              <a:solidFill>
                <a:srgbClr val="FF006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1369737"/>
            <a:ext cx="2748690" cy="221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5"/>
          <a:stretch/>
        </p:blipFill>
        <p:spPr>
          <a:xfrm>
            <a:off x="-9150" y="3634870"/>
            <a:ext cx="4462129" cy="315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244"/>
            <a:ext cx="1517900" cy="1146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5528" r="-1221" b="-7470"/>
          <a:stretch/>
        </p:blipFill>
        <p:spPr>
          <a:xfrm>
            <a:off x="4828759" y="1117599"/>
            <a:ext cx="4348018" cy="299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18"/>
          <a:stretch/>
        </p:blipFill>
        <p:spPr>
          <a:xfrm>
            <a:off x="4877410" y="3791888"/>
            <a:ext cx="4139909" cy="299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1" y="2054655"/>
            <a:ext cx="3221883" cy="241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5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69490"/>
            <a:ext cx="7787955" cy="7635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Экологические мероприятия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5"/>
          <a:stretch/>
        </p:blipFill>
        <p:spPr>
          <a:xfrm>
            <a:off x="6677" y="3651194"/>
            <a:ext cx="5176143" cy="329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" y="985720"/>
            <a:ext cx="3946839" cy="320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90" y="3651194"/>
            <a:ext cx="4275740" cy="320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87"/>
          <a:stretch/>
        </p:blipFill>
        <p:spPr>
          <a:xfrm>
            <a:off x="5204767" y="955663"/>
            <a:ext cx="3694785" cy="308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65" y="1443835"/>
            <a:ext cx="1838696" cy="13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4" y="118245"/>
            <a:ext cx="6862575" cy="867475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Участие школ города в акциях</a:t>
            </a:r>
            <a:endParaRPr lang="ru-RU" sz="3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" y="1483088"/>
            <a:ext cx="2366711" cy="1483088"/>
          </a:xfrm>
          <a:prstGeom prst="rect">
            <a:avLst/>
          </a:prstGeom>
          <a:solidFill>
            <a:srgbClr val="CCFF66">
              <a:alpha val="52000"/>
            </a:srgbClr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0" y="69491"/>
            <a:ext cx="2168706" cy="1151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" y="2980338"/>
            <a:ext cx="2366711" cy="10025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9651"/>
            <a:ext cx="2506957" cy="1119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5147737"/>
            <a:ext cx="3087500" cy="179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2665474"/>
            <a:ext cx="2819169" cy="229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56" y="972229"/>
            <a:ext cx="3201207" cy="212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87" y="833015"/>
            <a:ext cx="2869926" cy="207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43" y="4626542"/>
            <a:ext cx="3115002" cy="231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57" y="3276295"/>
            <a:ext cx="4050743" cy="2700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69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287</Words>
  <Application>Microsoft Office PowerPoint</Application>
  <PresentationFormat>Экран (4:3)</PresentationFormat>
  <Paragraphs>95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 Опыт взаимодействия власти,  бизнеса, общественных организаций как основа для повышения экологической культуры граждан </vt:lpstr>
      <vt:lpstr>    5 января 2016 года – Указ  о проведении в 2017 году в Российской Федерации Года экологии.  1 августа 2015 года – Указ, что 2017 год в России объявлен Годом особо охраняемых природных территорий (ООПТ).    </vt:lpstr>
      <vt:lpstr>Муниципальный  социально-образовательный проект по раздельному сбору отходов  «Сделаем вместе!»</vt:lpstr>
      <vt:lpstr>Презентация PowerPoint</vt:lpstr>
      <vt:lpstr>Старт муниципального проекта «Сделаем вместе!»</vt:lpstr>
      <vt:lpstr>Презентация PowerPoint</vt:lpstr>
      <vt:lpstr>Экоуроки «Свобода от отходов»                         </vt:lpstr>
      <vt:lpstr>Экологические мероприятия</vt:lpstr>
      <vt:lpstr>Участие школ города в акциях</vt:lpstr>
      <vt:lpstr>        Акции раздельного сбора:         «ЭкоЧЕМПИОН» - Сдай макулатуру - сохрани дерево!  -  Пластиковой бутылке - вторую   жизнь! -  Сдай батарейку! </vt:lpstr>
      <vt:lpstr> Всероссийская акция «Сделаем вместе!»  в Северодвинске  </vt:lpstr>
      <vt:lpstr>Победители Всероссийской акции</vt:lpstr>
      <vt:lpstr>Презентация PowerPoint</vt:lpstr>
      <vt:lpstr>ЖДЕМ ВАС   НА ПРАКТИЧЕСКИХ ПРИРОДООХРАННЫХ МЕРОПРИЯТИЯХ!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Работяга</cp:lastModifiedBy>
  <cp:revision>232</cp:revision>
  <cp:lastPrinted>2015-12-17T05:30:01Z</cp:lastPrinted>
  <dcterms:created xsi:type="dcterms:W3CDTF">2013-08-21T19:17:07Z</dcterms:created>
  <dcterms:modified xsi:type="dcterms:W3CDTF">2017-12-03T23:34:08Z</dcterms:modified>
</cp:coreProperties>
</file>