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2" r:id="rId2"/>
    <p:sldMasterId id="2147483679" r:id="rId3"/>
  </p:sldMasterIdLst>
  <p:notesMasterIdLst>
    <p:notesMasterId r:id="rId23"/>
  </p:notesMasterIdLst>
  <p:sldIdLst>
    <p:sldId id="257" r:id="rId4"/>
    <p:sldId id="272" r:id="rId5"/>
    <p:sldId id="278" r:id="rId6"/>
    <p:sldId id="275" r:id="rId7"/>
    <p:sldId id="281" r:id="rId8"/>
    <p:sldId id="276" r:id="rId9"/>
    <p:sldId id="280" r:id="rId10"/>
    <p:sldId id="273" r:id="rId11"/>
    <p:sldId id="282" r:id="rId12"/>
    <p:sldId id="291" r:id="rId13"/>
    <p:sldId id="287" r:id="rId14"/>
    <p:sldId id="286" r:id="rId15"/>
    <p:sldId id="283" r:id="rId16"/>
    <p:sldId id="284" r:id="rId17"/>
    <p:sldId id="285" r:id="rId18"/>
    <p:sldId id="258" r:id="rId19"/>
    <p:sldId id="274" r:id="rId20"/>
    <p:sldId id="256" r:id="rId21"/>
    <p:sldId id="289" r:id="rId22"/>
  </p:sldIdLst>
  <p:sldSz cx="12192000" cy="6858000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10" d="100"/>
          <a:sy n="110" d="100"/>
        </p:scale>
        <p:origin x="594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E77AE9-D7EF-4045-8ABF-40DC6B75AB23}" type="datetimeFigureOut">
              <a:rPr lang="ru-RU" smtClean="0"/>
              <a:t>04.12.2017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8F127B-F5D7-4DEF-8FD1-D81EC60755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27816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8F127B-F5D7-4DEF-8FD1-D81EC607554F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30855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8F127B-F5D7-4DEF-8FD1-D81EC607554F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105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52A55-A00A-4686-A37A-FE67F0501E1E}" type="datetimeFigureOut">
              <a:rPr lang="ru-RU" smtClean="0"/>
              <a:t>04.12.2017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81EB4-43BE-4AF6-ABB0-C8C1F090CE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8888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52A55-A00A-4686-A37A-FE67F0501E1E}" type="datetimeFigureOut">
              <a:rPr lang="ru-RU" smtClean="0"/>
              <a:t>04.12.2017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81EB4-43BE-4AF6-ABB0-C8C1F090CE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49661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52A55-A00A-4686-A37A-FE67F0501E1E}" type="datetimeFigureOut">
              <a:rPr lang="ru-RU" smtClean="0"/>
              <a:t>04.12.2017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81EB4-43BE-4AF6-ABB0-C8C1F090CE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39956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/>
          </p:nvPr>
        </p:nvSpPr>
        <p:spPr>
          <a:xfrm>
            <a:off x="609600" y="274641"/>
            <a:ext cx="10972800" cy="5851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8CB72F-2299-467F-A5C2-9221C37811A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384722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F7E9B7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F7E9B7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818553F-B7FB-466A-9F77-5F114BFD532C}" type="slidenum">
              <a:rPr lang="ru-RU" altLang="ru-RU">
                <a:solidFill>
                  <a:srgbClr val="F7E9B7"/>
                </a:solidFill>
              </a:rPr>
              <a:pPr/>
              <a:t>‹#›</a:t>
            </a:fld>
            <a:endParaRPr lang="ru-RU" altLang="ru-RU">
              <a:solidFill>
                <a:srgbClr val="F7E9B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75717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F7E9B7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F7E9B7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9EEA306-7546-4FD8-BA2D-2500263EB685}" type="slidenum">
              <a:rPr lang="ru-RU" altLang="ru-RU">
                <a:solidFill>
                  <a:srgbClr val="F7E9B7"/>
                </a:solidFill>
              </a:rPr>
              <a:pPr/>
              <a:t>‹#›</a:t>
            </a:fld>
            <a:endParaRPr lang="ru-RU" altLang="ru-RU">
              <a:solidFill>
                <a:srgbClr val="F7E9B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79877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F7E9B7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F7E9B7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8D778F7-4F6D-4D54-BC1E-99F6817DCF61}" type="slidenum">
              <a:rPr lang="ru-RU" altLang="ru-RU">
                <a:solidFill>
                  <a:srgbClr val="F7E9B7"/>
                </a:solidFill>
              </a:rPr>
              <a:pPr/>
              <a:t>‹#›</a:t>
            </a:fld>
            <a:endParaRPr lang="ru-RU" altLang="ru-RU">
              <a:solidFill>
                <a:srgbClr val="F7E9B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47113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F7E9B7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F7E9B7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D6CD58C-0859-4753-8D08-DBAEA78C9C28}" type="slidenum">
              <a:rPr lang="ru-RU" altLang="ru-RU">
                <a:solidFill>
                  <a:srgbClr val="F7E9B7"/>
                </a:solidFill>
              </a:rPr>
              <a:pPr/>
              <a:t>‹#›</a:t>
            </a:fld>
            <a:endParaRPr lang="ru-RU" altLang="ru-RU">
              <a:solidFill>
                <a:srgbClr val="F7E9B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62998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F7E9B7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F7E9B7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5A8AB8F-71A3-4F4B-A301-30DB14A80280}" type="slidenum">
              <a:rPr lang="ru-RU" altLang="ru-RU">
                <a:solidFill>
                  <a:srgbClr val="F7E9B7"/>
                </a:solidFill>
              </a:rPr>
              <a:pPr/>
              <a:t>‹#›</a:t>
            </a:fld>
            <a:endParaRPr lang="ru-RU" altLang="ru-RU">
              <a:solidFill>
                <a:srgbClr val="F7E9B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706232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F7E9B7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F7E9B7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BE70FAA-7A5E-4526-91AD-B7A15A2ADE64}" type="slidenum">
              <a:rPr lang="ru-RU" altLang="ru-RU">
                <a:solidFill>
                  <a:srgbClr val="F7E9B7"/>
                </a:solidFill>
              </a:rPr>
              <a:pPr/>
              <a:t>‹#›</a:t>
            </a:fld>
            <a:endParaRPr lang="ru-RU" altLang="ru-RU">
              <a:solidFill>
                <a:srgbClr val="F7E9B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49097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F7E9B7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F7E9B7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B2A28FA-C781-4490-B3FE-EF8C8F7D7FD9}" type="slidenum">
              <a:rPr lang="ru-RU" altLang="ru-RU">
                <a:solidFill>
                  <a:srgbClr val="F7E9B7"/>
                </a:solidFill>
              </a:rPr>
              <a:pPr/>
              <a:t>‹#›</a:t>
            </a:fld>
            <a:endParaRPr lang="ru-RU" altLang="ru-RU">
              <a:solidFill>
                <a:srgbClr val="F7E9B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40749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52A55-A00A-4686-A37A-FE67F0501E1E}" type="datetimeFigureOut">
              <a:rPr lang="ru-RU" smtClean="0"/>
              <a:t>04.12.2017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81EB4-43BE-4AF6-ABB0-C8C1F090CE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797221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F7E9B7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F7E9B7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B81A56-193B-41E6-BB92-1CACF7B2AB62}" type="slidenum">
              <a:rPr lang="ru-RU" altLang="ru-RU">
                <a:solidFill>
                  <a:srgbClr val="F7E9B7"/>
                </a:solidFill>
              </a:rPr>
              <a:pPr/>
              <a:t>‹#›</a:t>
            </a:fld>
            <a:endParaRPr lang="ru-RU" altLang="ru-RU">
              <a:solidFill>
                <a:srgbClr val="F7E9B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25048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F7E9B7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F7E9B7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6E93C8B-FF7B-4F9D-8366-A4E03C9E0582}" type="slidenum">
              <a:rPr lang="ru-RU" altLang="ru-RU">
                <a:solidFill>
                  <a:srgbClr val="F7E9B7"/>
                </a:solidFill>
              </a:rPr>
              <a:pPr/>
              <a:t>‹#›</a:t>
            </a:fld>
            <a:endParaRPr lang="ru-RU" altLang="ru-RU">
              <a:solidFill>
                <a:srgbClr val="F7E9B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4744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F7E9B7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F7E9B7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D64DD70-AEE9-4BCA-AECF-056DB0A3B321}" type="slidenum">
              <a:rPr lang="ru-RU" altLang="ru-RU">
                <a:solidFill>
                  <a:srgbClr val="F7E9B7"/>
                </a:solidFill>
              </a:rPr>
              <a:pPr/>
              <a:t>‹#›</a:t>
            </a:fld>
            <a:endParaRPr lang="ru-RU" altLang="ru-RU">
              <a:solidFill>
                <a:srgbClr val="F7E9B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976500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F7E9B7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F7E9B7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AD640BD-5EBA-494C-9976-95DDE7D9C5DC}" type="slidenum">
              <a:rPr lang="ru-RU" altLang="ru-RU">
                <a:solidFill>
                  <a:srgbClr val="F7E9B7"/>
                </a:solidFill>
              </a:rPr>
              <a:pPr/>
              <a:t>‹#›</a:t>
            </a:fld>
            <a:endParaRPr lang="ru-RU" altLang="ru-RU">
              <a:solidFill>
                <a:srgbClr val="F7E9B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786580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F7E9B7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F7E9B7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A727B95-D1EA-4068-B105-466A098E775A}" type="slidenum">
              <a:rPr lang="ru-RU" altLang="ru-RU">
                <a:solidFill>
                  <a:srgbClr val="F7E9B7"/>
                </a:solidFill>
              </a:rPr>
              <a:pPr/>
              <a:t>‹#›</a:t>
            </a:fld>
            <a:endParaRPr lang="ru-RU" altLang="ru-RU">
              <a:solidFill>
                <a:srgbClr val="F7E9B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905913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Заголовок и два объекта над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>
          <a:xfrm>
            <a:off x="609600" y="3938589"/>
            <a:ext cx="109728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F7E9B7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F7E9B7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FA476F5-4EBF-42D8-A6B8-49182CB9D762}" type="slidenum">
              <a:rPr lang="ru-RU" altLang="ru-RU">
                <a:solidFill>
                  <a:srgbClr val="F7E9B7"/>
                </a:solidFill>
              </a:rPr>
              <a:pPr/>
              <a:t>‹#›</a:t>
            </a:fld>
            <a:endParaRPr lang="ru-RU" altLang="ru-RU">
              <a:solidFill>
                <a:srgbClr val="F7E9B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638914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Заголовок, текст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F7E9B7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F7E9B7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2255567-95F4-4DD7-82B3-B92F7A91A0E4}" type="slidenum">
              <a:rPr lang="ru-RU" altLang="ru-RU">
                <a:solidFill>
                  <a:srgbClr val="F7E9B7"/>
                </a:solidFill>
              </a:rPr>
              <a:pPr/>
              <a:t>‹#›</a:t>
            </a:fld>
            <a:endParaRPr lang="ru-RU" altLang="ru-RU">
              <a:solidFill>
                <a:srgbClr val="F7E9B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739023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F7E9B7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F7E9B7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76B3FDB-836A-4E3D-BCF7-977E1AC2C2E4}" type="slidenum">
              <a:rPr lang="ru-RU" altLang="ru-RU">
                <a:solidFill>
                  <a:srgbClr val="F7E9B7"/>
                </a:solidFill>
              </a:rPr>
              <a:pPr/>
              <a:t>‹#›</a:t>
            </a:fld>
            <a:endParaRPr lang="ru-RU" altLang="ru-RU">
              <a:solidFill>
                <a:srgbClr val="F7E9B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94707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F7E9B7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F7E9B7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983D44A-B571-4218-A2A7-6D1E3BA1DDA1}" type="slidenum">
              <a:rPr lang="ru-RU" altLang="ru-RU">
                <a:solidFill>
                  <a:srgbClr val="F7E9B7"/>
                </a:solidFill>
              </a:rPr>
              <a:pPr/>
              <a:t>‹#›</a:t>
            </a:fld>
            <a:endParaRPr lang="ru-RU" altLang="ru-RU">
              <a:solidFill>
                <a:srgbClr val="F7E9B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320025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B9BE4E-1D1D-434F-9FC6-D47D1327B8F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9732E7-B7EA-4151-9B3E-B0F7FAF9540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761022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52A55-A00A-4686-A37A-FE67F0501E1E}" type="datetimeFigureOut">
              <a:rPr lang="ru-RU" smtClean="0"/>
              <a:t>04.12.2017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81EB4-43BE-4AF6-ABB0-C8C1F090CE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088406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F164D6-90E7-4EAD-8FF8-F0D47EBAB80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F64C37-EA8A-46DD-94F3-AE6C46F88AF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7964860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335E87-9361-4448-81E0-3E6156774E4B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202C1B-8554-4E34-BAE9-47F2447D09B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44241976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FD838C-7B8D-4A0E-A0C1-B0B4EF200B0B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15601F-A9F1-4987-94EE-CACC4354C0B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2968821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3D38CA-AF01-4CA0-9B30-9B82D75021D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37D99E-F811-4C81-8EB0-9353595125B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24821181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F9BFD0-4D1B-476E-B11C-EF9228E4681A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0CB7F3-86A1-4B19-93E4-770B3911A96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22909810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C7F1DB-92EB-4B5F-A65E-C1633E60654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190B74-8882-4568-8C88-AA9E2F57A4F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648217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1FEC11-B49E-4056-A56A-63278C59E42F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BE91C5-69F0-4419-AE04-D4E8E8EE738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18596255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C1E937-1BAD-4933-8BD1-2E4C1687F8F1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EA8235-3A54-4E94-BD2C-C5C2AB402E0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836096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780A36-31B2-486B-8D7A-271B65637DC6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098236-6D20-460B-87C4-47B8B20CDCD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142120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B59FB8-9045-4D92-8E65-1E423D29D35D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ADF1B2-40EC-45F4-A6FC-8A968D72B88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1418302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52A55-A00A-4686-A37A-FE67F0501E1E}" type="datetimeFigureOut">
              <a:rPr lang="ru-RU" smtClean="0"/>
              <a:t>04.12.2017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81EB4-43BE-4AF6-ABB0-C8C1F090CE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645975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955A1E-0400-44CE-BDA2-149DD8B493B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4589686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CDD313-26B3-4D89-B8DE-36F73455010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A590B8-A30E-4366-B670-F1C63250B98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904343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52A55-A00A-4686-A37A-FE67F0501E1E}" type="datetimeFigureOut">
              <a:rPr lang="ru-RU" smtClean="0"/>
              <a:t>04.12.2017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81EB4-43BE-4AF6-ABB0-C8C1F090CE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19274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52A55-A00A-4686-A37A-FE67F0501E1E}" type="datetimeFigureOut">
              <a:rPr lang="ru-RU" smtClean="0"/>
              <a:t>04.12.2017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81EB4-43BE-4AF6-ABB0-C8C1F090CE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53175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52A55-A00A-4686-A37A-FE67F0501E1E}" type="datetimeFigureOut">
              <a:rPr lang="ru-RU" smtClean="0"/>
              <a:t>04.12.2017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81EB4-43BE-4AF6-ABB0-C8C1F090CE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41661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52A55-A00A-4686-A37A-FE67F0501E1E}" type="datetimeFigureOut">
              <a:rPr lang="ru-RU" smtClean="0"/>
              <a:t>04.12.2017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81EB4-43BE-4AF6-ABB0-C8C1F090CE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42167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52A55-A00A-4686-A37A-FE67F0501E1E}" type="datetimeFigureOut">
              <a:rPr lang="ru-RU" smtClean="0"/>
              <a:t>04.12.2017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81EB4-43BE-4AF6-ABB0-C8C1F090CE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44550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952A55-A00A-4686-A37A-FE67F0501E1E}" type="datetimeFigureOut">
              <a:rPr lang="ru-RU" smtClean="0"/>
              <a:t>04.12.2017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881EB4-43BE-4AF6-ABB0-C8C1F090CE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07306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fontAlgn="base">
              <a:defRPr sz="1400" smtClean="0">
                <a:effectLst/>
                <a:latin typeface="Arial" charset="0"/>
                <a:cs typeface="Arial" charset="0"/>
              </a:defRPr>
            </a:lvl1pPr>
          </a:lstStyle>
          <a:p>
            <a:pPr>
              <a:spcBef>
                <a:spcPct val="0"/>
              </a:spcBef>
              <a:spcAft>
                <a:spcPct val="0"/>
              </a:spcAft>
              <a:defRPr/>
            </a:pPr>
            <a:endParaRPr lang="ru-RU" altLang="ru-RU">
              <a:solidFill>
                <a:srgbClr val="F7E9B7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fontAlgn="base">
              <a:defRPr sz="1400" smtClean="0">
                <a:effectLst/>
                <a:latin typeface="Arial" charset="0"/>
                <a:cs typeface="Arial" charset="0"/>
              </a:defRPr>
            </a:lvl1pPr>
          </a:lstStyle>
          <a:p>
            <a:pPr algn="ctr">
              <a:spcBef>
                <a:spcPct val="0"/>
              </a:spcBef>
              <a:spcAft>
                <a:spcPct val="0"/>
              </a:spcAft>
              <a:defRPr/>
            </a:pPr>
            <a:endParaRPr lang="ru-RU" altLang="ru-RU">
              <a:solidFill>
                <a:srgbClr val="F7E9B7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fontAlgn="base">
              <a:defRPr sz="1400">
                <a:effectLst/>
              </a:defRPr>
            </a:lvl1pPr>
          </a:lstStyle>
          <a:p>
            <a:pPr>
              <a:spcBef>
                <a:spcPct val="0"/>
              </a:spcBef>
              <a:spcAft>
                <a:spcPct val="0"/>
              </a:spcAft>
            </a:pPr>
            <a:fld id="{18EA2DBC-0D04-44D9-8755-E66E9D9DE7F7}" type="slidenum">
              <a:rPr lang="ru-RU" altLang="ru-RU" smtClean="0">
                <a:solidFill>
                  <a:srgbClr val="F7E9B7"/>
                </a:solidFill>
              </a:rPr>
              <a:pPr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 smtClean="0">
              <a:solidFill>
                <a:srgbClr val="F7E9B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4553620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  <p:sldLayoutId id="2147483676" r:id="rId14"/>
    <p:sldLayoutId id="2147483677" r:id="rId15"/>
    <p:sldLayoutId id="2147483678" r:id="rId16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A9A83E8-92D7-450E-964B-400D8232C601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08BE85F-B9CA-44CA-9CB5-5A5CE323BFF8}" type="slidenum">
              <a:rPr lang="ru-RU" altLang="ru-RU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36225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  <p:sldLayoutId id="2147483692" r:id="rId13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38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5.jpg"/><Relationship Id="rId4" Type="http://schemas.openxmlformats.org/officeDocument/2006/relationships/image" Target="../media/image4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51.jpeg"/><Relationship Id="rId7" Type="http://schemas.openxmlformats.org/officeDocument/2006/relationships/image" Target="../media/image55.jpeg"/><Relationship Id="rId12" Type="http://schemas.openxmlformats.org/officeDocument/2006/relationships/image" Target="../media/image59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4.jpeg"/><Relationship Id="rId11" Type="http://schemas.openxmlformats.org/officeDocument/2006/relationships/image" Target="../media/image58.jpeg"/><Relationship Id="rId5" Type="http://schemas.openxmlformats.org/officeDocument/2006/relationships/image" Target="../media/image53.jpeg"/><Relationship Id="rId10" Type="http://schemas.openxmlformats.org/officeDocument/2006/relationships/image" Target="../media/image26.png"/><Relationship Id="rId4" Type="http://schemas.openxmlformats.org/officeDocument/2006/relationships/image" Target="../media/image52.jpeg"/><Relationship Id="rId9" Type="http://schemas.openxmlformats.org/officeDocument/2006/relationships/image" Target="../media/image57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13" Type="http://schemas.openxmlformats.org/officeDocument/2006/relationships/image" Target="../media/image66.jpeg"/><Relationship Id="rId3" Type="http://schemas.openxmlformats.org/officeDocument/2006/relationships/image" Target="../media/image61.png"/><Relationship Id="rId7" Type="http://schemas.openxmlformats.org/officeDocument/2006/relationships/image" Target="../media/image54.jpeg"/><Relationship Id="rId12" Type="http://schemas.openxmlformats.org/officeDocument/2006/relationships/image" Target="../media/image59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5.jpeg"/><Relationship Id="rId11" Type="http://schemas.openxmlformats.org/officeDocument/2006/relationships/image" Target="../media/image65.png"/><Relationship Id="rId5" Type="http://schemas.openxmlformats.org/officeDocument/2006/relationships/image" Target="../media/image63.jpeg"/><Relationship Id="rId10" Type="http://schemas.openxmlformats.org/officeDocument/2006/relationships/image" Target="../media/image64.png"/><Relationship Id="rId4" Type="http://schemas.openxmlformats.org/officeDocument/2006/relationships/image" Target="../media/image62.jpeg"/><Relationship Id="rId9" Type="http://schemas.openxmlformats.org/officeDocument/2006/relationships/image" Target="../media/image5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19.jpe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2000" cy="6875463"/>
          </a:xfrm>
          <a:prstGeom prst="rect">
            <a:avLst/>
          </a:prstGeom>
          <a:solidFill>
            <a:srgbClr val="30463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ru-RU" altLang="ru-RU" b="1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0" y="159701"/>
            <a:ext cx="12192000" cy="1550792"/>
          </a:xfrm>
        </p:spPr>
        <p:txBody>
          <a:bodyPr>
            <a:noAutofit/>
          </a:bodyPr>
          <a:lstStyle/>
          <a:p>
            <a:pPr algn="ctr"/>
            <a:r>
              <a:rPr lang="en-US" sz="32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/>
            </a:r>
            <a:br>
              <a:rPr lang="en-US" sz="32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</a:br>
            <a:r>
              <a:rPr lang="en-US" sz="32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/>
            </a:r>
            <a:br>
              <a:rPr lang="en-US" sz="32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</a:br>
            <a:r>
              <a:rPr lang="en-US" sz="32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		</a:t>
            </a:r>
            <a:r>
              <a:rPr lang="ru-RU" sz="2400" b="1" dirty="0" smtClean="0">
                <a:solidFill>
                  <a:schemeClr val="accent4">
                    <a:lumMod val="40000"/>
                    <a:lumOff val="60000"/>
                  </a:schemeClr>
                </a:solidFill>
                <a:cs typeface="Arial" panose="020B0604020202020204" pitchFamily="34" charset="0"/>
              </a:rPr>
              <a:t>РАЗДЕЛЬНЫЙ СБОР ТКО В КЕНОЗЕРСКОМ НАЦИОНАЛЬНОМ ПАРКЕ</a:t>
            </a:r>
            <a:r>
              <a:rPr lang="ru-RU" sz="2400" b="1" dirty="0">
                <a:solidFill>
                  <a:schemeClr val="accent4">
                    <a:lumMod val="40000"/>
                    <a:lumOff val="60000"/>
                  </a:schemeClr>
                </a:solidFill>
                <a:cs typeface="Arial" panose="020B0604020202020204" pitchFamily="34" charset="0"/>
              </a:rPr>
              <a:t>:</a:t>
            </a:r>
            <a:r>
              <a:rPr lang="ru-RU" sz="2400" b="1" dirty="0" smtClean="0">
                <a:solidFill>
                  <a:schemeClr val="accent4">
                    <a:lumMod val="40000"/>
                    <a:lumOff val="60000"/>
                  </a:schemeClr>
                </a:solidFill>
                <a:cs typeface="Arial" panose="020B0604020202020204" pitchFamily="34" charset="0"/>
              </a:rPr>
              <a:t> </a:t>
            </a:r>
            <a:br>
              <a:rPr lang="ru-RU" sz="2400" b="1" dirty="0" smtClean="0">
                <a:solidFill>
                  <a:schemeClr val="accent4">
                    <a:lumMod val="40000"/>
                    <a:lumOff val="60000"/>
                  </a:schemeClr>
                </a:solidFill>
                <a:cs typeface="Arial" panose="020B0604020202020204" pitchFamily="34" charset="0"/>
              </a:rPr>
            </a:br>
            <a:r>
              <a:rPr lang="ru-RU" sz="2400" b="1" dirty="0" smtClean="0">
                <a:solidFill>
                  <a:schemeClr val="accent4">
                    <a:lumMod val="40000"/>
                    <a:lumOff val="60000"/>
                  </a:schemeClr>
                </a:solidFill>
                <a:cs typeface="Arial" panose="020B0604020202020204" pitchFamily="34" charset="0"/>
              </a:rPr>
              <a:t>ПЕРВЫЕ ШАГИ И ПЕРСПЕКТИВЫ</a:t>
            </a:r>
            <a:r>
              <a:rPr lang="en-US" sz="2400" b="1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/>
            </a:r>
            <a:br>
              <a:rPr lang="en-US" sz="2400" b="1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</a:br>
            <a:r>
              <a:rPr lang="en-US" sz="24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Selective </a:t>
            </a:r>
            <a:r>
              <a:rPr lang="en-US" sz="24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Collection of Municipal Solid  Wastes </a:t>
            </a:r>
            <a:r>
              <a:rPr lang="ru-RU" sz="24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/>
            </a:r>
            <a:br>
              <a:rPr lang="ru-RU" sz="24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</a:br>
            <a:r>
              <a:rPr lang="en-US" sz="24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at </a:t>
            </a:r>
            <a:r>
              <a:rPr lang="en-US" sz="24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the National Parks </a:t>
            </a:r>
            <a:r>
              <a:rPr lang="ru-RU" sz="24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«</a:t>
            </a:r>
            <a:r>
              <a:rPr lang="en-US" sz="2400" b="1" dirty="0" err="1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Kenozersky</a:t>
            </a:r>
            <a:r>
              <a:rPr lang="ru-RU" sz="24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»</a:t>
            </a:r>
            <a:r>
              <a:rPr lang="en-US" sz="24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24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and </a:t>
            </a:r>
            <a:r>
              <a:rPr lang="ru-RU" sz="24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«</a:t>
            </a:r>
            <a:r>
              <a:rPr lang="en-US" sz="2400" b="1" dirty="0" err="1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Onezhskoye</a:t>
            </a:r>
            <a:r>
              <a:rPr lang="en-US" sz="24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2400" b="1" dirty="0" err="1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Pomorye</a:t>
            </a:r>
            <a:r>
              <a:rPr lang="ru-RU" sz="24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»</a:t>
            </a:r>
            <a:r>
              <a:rPr lang="ru-RU" sz="24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: </a:t>
            </a:r>
            <a:r>
              <a:rPr lang="en-US" sz="24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First </a:t>
            </a:r>
            <a:r>
              <a:rPr lang="en-US" sz="24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Steps and Prospects</a:t>
            </a:r>
            <a:r>
              <a:rPr lang="en-US" sz="32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/>
            </a:r>
            <a:br>
              <a:rPr lang="en-US" sz="32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</a:br>
            <a:r>
              <a:rPr lang="en-US" sz="32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/>
            </a:r>
            <a:br>
              <a:rPr lang="en-US" sz="32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</a:br>
            <a:endParaRPr lang="ru-RU" sz="3200" b="1" dirty="0"/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182878" y="1998366"/>
            <a:ext cx="12009122" cy="1151492"/>
          </a:xfrm>
        </p:spPr>
        <p:txBody>
          <a:bodyPr>
            <a:normAutofit fontScale="25000" lnSpcReduction="20000"/>
          </a:bodyPr>
          <a:lstStyle/>
          <a:p>
            <a:pPr marL="0" indent="0" algn="ctr">
              <a:buNone/>
            </a:pPr>
            <a:r>
              <a:rPr lang="ru-RU" sz="80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М</a:t>
            </a:r>
            <a:r>
              <a:rPr lang="ru-RU" sz="80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ежрегиональный семинар </a:t>
            </a:r>
          </a:p>
          <a:p>
            <a:pPr marL="0" indent="0" algn="ctr">
              <a:buNone/>
            </a:pPr>
            <a:r>
              <a:rPr lang="ru-RU" sz="80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«Особенности </a:t>
            </a:r>
            <a:r>
              <a:rPr lang="ru-RU" sz="80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перехода на новую систему обращения с </a:t>
            </a:r>
            <a:r>
              <a:rPr lang="ru-RU" sz="80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ТКО в </a:t>
            </a:r>
            <a:r>
              <a:rPr lang="ru-RU" sz="80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Арктических регионах России</a:t>
            </a:r>
            <a:r>
              <a:rPr lang="ru-RU" sz="80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»,</a:t>
            </a:r>
            <a:endParaRPr lang="en-US" sz="8000" dirty="0" smtClean="0">
              <a:solidFill>
                <a:schemeClr val="accent4">
                  <a:lumMod val="40000"/>
                  <a:lumOff val="60000"/>
                </a:schemeClr>
              </a:solidFill>
            </a:endParaRPr>
          </a:p>
          <a:p>
            <a:pPr marL="0" indent="0" algn="ctr">
              <a:buNone/>
            </a:pPr>
            <a:r>
              <a:rPr lang="ru-RU" sz="80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г</a:t>
            </a:r>
            <a:r>
              <a:rPr lang="ru-RU" sz="80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. </a:t>
            </a:r>
            <a:r>
              <a:rPr lang="ru-RU" sz="80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Архангельск – 2017</a:t>
            </a:r>
          </a:p>
          <a:p>
            <a:pPr marL="0" indent="0">
              <a:buNone/>
            </a:pPr>
            <a:endParaRPr lang="ru-RU" sz="96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pPr marL="0" indent="0">
              <a:buNone/>
            </a:pPr>
            <a:endParaRPr lang="ru-RU" sz="2000" dirty="0" smtClean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pPr marL="0" indent="0">
              <a:buNone/>
            </a:pPr>
            <a:r>
              <a:rPr lang="ru-RU" sz="1700" dirty="0"/>
              <a:t/>
            </a:r>
            <a:br>
              <a:rPr lang="ru-RU" sz="1700" dirty="0"/>
            </a:br>
            <a:endParaRPr lang="ru-RU" sz="1700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965" y="3319106"/>
            <a:ext cx="11652069" cy="333054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302" y="159701"/>
            <a:ext cx="1741716" cy="681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317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85" y="185636"/>
            <a:ext cx="3940649" cy="262735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9734" y="223017"/>
            <a:ext cx="3884966" cy="258997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44900" y="223017"/>
            <a:ext cx="3891261" cy="259193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44535" y="2912012"/>
            <a:ext cx="5722328" cy="380809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>
            <a:off x="10698351" y="5705756"/>
            <a:ext cx="1493649" cy="115224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>
            <a:off x="-298730" y="5516764"/>
            <a:ext cx="1639966" cy="104250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34167" y="3615646"/>
            <a:ext cx="386786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«Вечная стоянка карбасов»:</a:t>
            </a:r>
          </a:p>
          <a:p>
            <a:r>
              <a:rPr lang="ru-RU" sz="2000" dirty="0"/>
              <a:t>о</a:t>
            </a:r>
            <a:r>
              <a:rPr lang="ru-RU" sz="2000" dirty="0" smtClean="0"/>
              <a:t>пыт привлечения волонтеров для уборки территории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2690971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028407"/>
            <a:ext cx="8408895" cy="5731844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630237"/>
          </a:xfrm>
        </p:spPr>
        <p:txBody>
          <a:bodyPr/>
          <a:lstStyle/>
          <a:p>
            <a:r>
              <a:rPr lang="ru-RU" sz="3200" b="1" kern="1200" dirty="0">
                <a:solidFill>
                  <a:schemeClr val="tx1"/>
                </a:solidFill>
                <a:latin typeface="Calibri Light" panose="020F0302020204030204"/>
                <a:cs typeface="Arial" panose="020B0604020202020204" pitchFamily="34" charset="0"/>
              </a:rPr>
              <a:t>ПЕРВЫЕ </a:t>
            </a:r>
            <a:r>
              <a:rPr lang="ru-RU" sz="3200" b="1" kern="1200" dirty="0" smtClean="0">
                <a:solidFill>
                  <a:schemeClr val="tx1"/>
                </a:solidFill>
                <a:latin typeface="Calibri Light" panose="020F0302020204030204"/>
                <a:cs typeface="Arial" panose="020B0604020202020204" pitchFamily="34" charset="0"/>
              </a:rPr>
              <a:t>ШАГИ</a:t>
            </a:r>
            <a:r>
              <a:rPr lang="en-US" sz="3200" b="1" kern="1200" dirty="0" smtClean="0">
                <a:solidFill>
                  <a:schemeClr val="tx1"/>
                </a:solidFill>
                <a:latin typeface="Calibri Light" panose="020F0302020204030204"/>
                <a:cs typeface="Arial" panose="020B0604020202020204" pitchFamily="34" charset="0"/>
              </a:rPr>
              <a:t> </a:t>
            </a:r>
            <a:r>
              <a:rPr lang="en-US" sz="3200" b="1" kern="1200" dirty="0">
                <a:solidFill>
                  <a:schemeClr val="tx1"/>
                </a:solidFill>
                <a:latin typeface="Calibri Light" panose="020F0302020204030204"/>
                <a:cs typeface="Arial" panose="020B0604020202020204" pitchFamily="34" charset="0"/>
              </a:rPr>
              <a:t>/ </a:t>
            </a:r>
            <a:r>
              <a:rPr lang="en-US" sz="3200" b="1" kern="1200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Calibri Light" panose="020F0302020204030204"/>
                <a:cs typeface="Arial" panose="020B0604020202020204" pitchFamily="34" charset="0"/>
              </a:rPr>
              <a:t>FIRST STEPS </a:t>
            </a:r>
            <a:endParaRPr lang="ru-RU" sz="3200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878" y="-367256"/>
            <a:ext cx="487722" cy="712750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97347" y="5953487"/>
            <a:ext cx="1387241" cy="55353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141361" y="1028407"/>
            <a:ext cx="2961862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УСЛОВИЯ УСПЕХА:</a:t>
            </a:r>
          </a:p>
          <a:p>
            <a:endParaRPr lang="ru-RU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Терпение </a:t>
            </a:r>
            <a:r>
              <a:rPr lang="en-US" dirty="0"/>
              <a:t>/ </a:t>
            </a:r>
            <a:r>
              <a:rPr lang="en-US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Patience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 smtClean="0">
              <a:solidFill>
                <a:schemeClr val="accent5">
                  <a:lumMod val="20000"/>
                  <a:lumOff val="8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Доброжелательность</a:t>
            </a:r>
            <a:r>
              <a:rPr lang="en-US" dirty="0" smtClean="0"/>
              <a:t>/</a:t>
            </a:r>
          </a:p>
          <a:p>
            <a:r>
              <a:rPr lang="en-US" dirty="0" smtClean="0"/>
              <a:t>    </a:t>
            </a:r>
            <a:r>
              <a:rPr lang="en-US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Friendly </a:t>
            </a:r>
          </a:p>
          <a:p>
            <a:endParaRPr lang="ru-RU" dirty="0" smtClean="0">
              <a:solidFill>
                <a:schemeClr val="accent5">
                  <a:lumMod val="20000"/>
                  <a:lumOff val="8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Контроль</a:t>
            </a:r>
            <a:r>
              <a:rPr lang="en-US" dirty="0" smtClean="0"/>
              <a:t> </a:t>
            </a:r>
            <a:r>
              <a:rPr lang="en-US" dirty="0"/>
              <a:t>/ </a:t>
            </a:r>
            <a:r>
              <a:rPr lang="en-US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Monitoring </a:t>
            </a:r>
          </a:p>
          <a:p>
            <a:r>
              <a:rPr lang="en-US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   and control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 smtClean="0">
              <a:solidFill>
                <a:schemeClr val="accent5">
                  <a:lumMod val="20000"/>
                  <a:lumOff val="8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Последовательность</a:t>
            </a:r>
            <a:r>
              <a:rPr lang="en-US" dirty="0" smtClean="0"/>
              <a:t> /</a:t>
            </a:r>
          </a:p>
          <a:p>
            <a:r>
              <a:rPr lang="en-US" dirty="0" smtClean="0"/>
              <a:t>    </a:t>
            </a:r>
            <a:r>
              <a:rPr lang="en-US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Continuity</a:t>
            </a:r>
          </a:p>
          <a:p>
            <a:endParaRPr lang="ru-RU" dirty="0" smtClean="0">
              <a:solidFill>
                <a:schemeClr val="accent5">
                  <a:lumMod val="20000"/>
                  <a:lumOff val="8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Опора на жителей</a:t>
            </a:r>
            <a:r>
              <a:rPr lang="en-US" dirty="0" smtClean="0"/>
              <a:t> /</a:t>
            </a:r>
          </a:p>
          <a:p>
            <a:r>
              <a:rPr lang="en-US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    Reliance </a:t>
            </a:r>
            <a:r>
              <a:rPr lang="en-US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on </a:t>
            </a:r>
            <a:r>
              <a:rPr lang="en-US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local people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09073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93649" cy="115224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7355" y="9244"/>
            <a:ext cx="10972800" cy="1143000"/>
          </a:xfrm>
        </p:spPr>
        <p:txBody>
          <a:bodyPr/>
          <a:lstStyle/>
          <a:p>
            <a:r>
              <a:rPr lang="ru-RU" sz="3200" b="1" kern="1200" dirty="0">
                <a:solidFill>
                  <a:srgbClr val="FFC000">
                    <a:lumMod val="40000"/>
                    <a:lumOff val="60000"/>
                  </a:srgbClr>
                </a:solidFill>
                <a:latin typeface="Calibri Light" panose="020F0302020204030204"/>
                <a:cs typeface="Arial" panose="020B0604020202020204" pitchFamily="34" charset="0"/>
              </a:rPr>
              <a:t>ПЕРВЫЕ </a:t>
            </a:r>
            <a:r>
              <a:rPr lang="ru-RU" sz="3200" b="1" kern="1200" dirty="0" smtClean="0">
                <a:solidFill>
                  <a:srgbClr val="FFC000">
                    <a:lumMod val="40000"/>
                    <a:lumOff val="60000"/>
                  </a:srgbClr>
                </a:solidFill>
                <a:latin typeface="Calibri Light" panose="020F0302020204030204"/>
                <a:cs typeface="Arial" panose="020B0604020202020204" pitchFamily="34" charset="0"/>
              </a:rPr>
              <a:t>ШАГИ</a:t>
            </a:r>
            <a:r>
              <a:rPr lang="en-US" sz="3200" b="1" kern="1200" dirty="0" smtClean="0">
                <a:solidFill>
                  <a:srgbClr val="FFC000">
                    <a:lumMod val="40000"/>
                    <a:lumOff val="60000"/>
                  </a:srgbClr>
                </a:solidFill>
                <a:latin typeface="Calibri Light" panose="020F0302020204030204"/>
                <a:cs typeface="Arial" panose="020B0604020202020204" pitchFamily="34" charset="0"/>
              </a:rPr>
              <a:t> </a:t>
            </a:r>
            <a:r>
              <a:rPr lang="en-US" sz="3200" b="1" kern="1200" dirty="0">
                <a:solidFill>
                  <a:srgbClr val="FFC000">
                    <a:lumMod val="40000"/>
                    <a:lumOff val="60000"/>
                  </a:srgbClr>
                </a:solidFill>
                <a:latin typeface="Calibri Light" panose="020F0302020204030204"/>
                <a:cs typeface="Arial" panose="020B0604020202020204" pitchFamily="34" charset="0"/>
              </a:rPr>
              <a:t>/ </a:t>
            </a:r>
            <a:r>
              <a:rPr lang="en-US" sz="3200" b="1" kern="1200" dirty="0" smtClean="0">
                <a:solidFill>
                  <a:srgbClr val="FFC000">
                    <a:lumMod val="40000"/>
                    <a:lumOff val="60000"/>
                  </a:srgbClr>
                </a:solidFill>
                <a:latin typeface="Calibri Light" panose="020F0302020204030204"/>
                <a:cs typeface="Arial" panose="020B0604020202020204" pitchFamily="34" charset="0"/>
              </a:rPr>
              <a:t>FIRST STEPS </a:t>
            </a:r>
            <a:endParaRPr lang="ru-RU" sz="32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93962" y="5969284"/>
            <a:ext cx="1398037" cy="88871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092" y="983659"/>
            <a:ext cx="4572000" cy="5653448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9355" y="983659"/>
            <a:ext cx="5695208" cy="5653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819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223805"/>
            <a:ext cx="12192001" cy="1256652"/>
          </a:xfrm>
        </p:spPr>
        <p:txBody>
          <a:bodyPr/>
          <a:lstStyle/>
          <a:p>
            <a:r>
              <a:rPr lang="ru-RU" sz="2700" b="1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2</a:t>
            </a:r>
            <a:r>
              <a:rPr lang="en-US" sz="2700" b="1" dirty="0">
                <a:solidFill>
                  <a:schemeClr val="tx1"/>
                </a:solidFill>
                <a:latin typeface="Calibri Light" panose="020F0302020204030204" pitchFamily="34" charset="0"/>
              </a:rPr>
              <a:t>.</a:t>
            </a:r>
            <a:r>
              <a:rPr lang="ru-RU" sz="2700" b="1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 Раздельный сбора ТКО на объектах инфраструктуры НП </a:t>
            </a:r>
            <a:r>
              <a:rPr lang="en-US" sz="2700" b="1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/</a:t>
            </a:r>
            <a:r>
              <a:rPr lang="ru-RU" sz="2700" b="1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 </a:t>
            </a:r>
            <a:br>
              <a:rPr lang="ru-RU" sz="2700" b="1" dirty="0" smtClean="0">
                <a:solidFill>
                  <a:schemeClr val="tx1"/>
                </a:solidFill>
                <a:latin typeface="Calibri Light" panose="020F0302020204030204" pitchFamily="34" charset="0"/>
              </a:rPr>
            </a:br>
            <a:r>
              <a:rPr lang="en-US" sz="2700" b="1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Calibri Light" panose="020F0302020204030204" pitchFamily="34" charset="0"/>
              </a:rPr>
              <a:t>Improvement of separate collection system of MSW at the park infrastructure facilities</a:t>
            </a:r>
            <a:endParaRPr lang="ru-RU" sz="2700" b="1" dirty="0">
              <a:solidFill>
                <a:schemeClr val="accent5">
                  <a:lumMod val="20000"/>
                  <a:lumOff val="80000"/>
                </a:schemeClr>
              </a:solidFill>
              <a:latin typeface="Calibri Light" panose="020F030202020403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61778" y="1553599"/>
            <a:ext cx="11868443" cy="49398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500" dirty="0"/>
              <a:t>Приобретение </a:t>
            </a:r>
            <a:r>
              <a:rPr lang="ru-RU" sz="1500" dirty="0" smtClean="0"/>
              <a:t>79 контейнеров: </a:t>
            </a:r>
            <a:r>
              <a:rPr lang="ru-RU" sz="1500" dirty="0"/>
              <a:t>26 объектов </a:t>
            </a:r>
            <a:r>
              <a:rPr lang="ru-RU" sz="1500" dirty="0" smtClean="0"/>
              <a:t>в КНП, </a:t>
            </a:r>
            <a:r>
              <a:rPr lang="ru-RU" sz="1500" dirty="0"/>
              <a:t>5 </a:t>
            </a:r>
            <a:r>
              <a:rPr lang="ru-RU" sz="1500" dirty="0" smtClean="0"/>
              <a:t>– </a:t>
            </a:r>
            <a:r>
              <a:rPr lang="ru-RU" sz="1500" dirty="0"/>
              <a:t>в Онежском </a:t>
            </a:r>
            <a:r>
              <a:rPr lang="ru-RU" sz="1500" dirty="0" smtClean="0"/>
              <a:t>Поморье </a:t>
            </a:r>
            <a:r>
              <a:rPr lang="en-US" sz="1500" dirty="0" smtClean="0"/>
              <a:t>/ </a:t>
            </a:r>
            <a:r>
              <a:rPr lang="en-US" sz="1500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acquisition </a:t>
            </a:r>
            <a:r>
              <a:rPr lang="en-US" sz="15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of missing plastic containers </a:t>
            </a:r>
            <a:r>
              <a:rPr lang="en-US" sz="1500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at </a:t>
            </a:r>
            <a:r>
              <a:rPr lang="en-US" sz="15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the tourist infrastructure facilities of the </a:t>
            </a:r>
            <a:r>
              <a:rPr lang="en-US" sz="1500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NP (hotels</a:t>
            </a:r>
            <a:r>
              <a:rPr lang="en-US" sz="15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, quest houses, touristic complexes</a:t>
            </a:r>
            <a:r>
              <a:rPr lang="en-US" sz="1500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)</a:t>
            </a:r>
            <a:r>
              <a:rPr lang="ru-RU" sz="1500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 – 79</a:t>
            </a:r>
            <a:endParaRPr lang="en-US" sz="1500" dirty="0" smtClean="0">
              <a:solidFill>
                <a:schemeClr val="accent5">
                  <a:lumMod val="20000"/>
                  <a:lumOff val="8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500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500" dirty="0" smtClean="0"/>
              <a:t>Оборудование: 10 навесов </a:t>
            </a:r>
            <a:r>
              <a:rPr lang="ru-RU" sz="1500" dirty="0"/>
              <a:t>у </a:t>
            </a:r>
            <a:r>
              <a:rPr lang="ru-RU" sz="1500" dirty="0" smtClean="0"/>
              <a:t>всех гостиниц </a:t>
            </a:r>
            <a:r>
              <a:rPr lang="ru-RU" sz="1500" dirty="0"/>
              <a:t>и гостевых домов для установки </a:t>
            </a:r>
            <a:r>
              <a:rPr lang="ru-RU" sz="1500" dirty="0" smtClean="0"/>
              <a:t>контейнеров</a:t>
            </a:r>
            <a:r>
              <a:rPr lang="en-US" sz="1500" dirty="0" smtClean="0"/>
              <a:t>, </a:t>
            </a:r>
            <a:r>
              <a:rPr lang="ru-RU" sz="1500" dirty="0" smtClean="0"/>
              <a:t>13 компостных </a:t>
            </a:r>
            <a:r>
              <a:rPr lang="ru-RU" sz="1500" dirty="0"/>
              <a:t>контейнеров у гостиниц и гостевых домов для утилизации пищевых </a:t>
            </a:r>
            <a:r>
              <a:rPr lang="ru-RU" sz="1500" dirty="0" smtClean="0"/>
              <a:t>отходов</a:t>
            </a:r>
            <a:r>
              <a:rPr lang="en-US" sz="1500" dirty="0" smtClean="0"/>
              <a:t>, </a:t>
            </a:r>
            <a:r>
              <a:rPr lang="ru-RU" sz="1500" dirty="0" smtClean="0"/>
              <a:t>30 </a:t>
            </a:r>
            <a:r>
              <a:rPr lang="ru-RU" sz="1500" dirty="0"/>
              <a:t>деревянных контейнеров для раздельного сбора мусора на туристических </a:t>
            </a:r>
            <a:r>
              <a:rPr lang="ru-RU" sz="1500" dirty="0" smtClean="0"/>
              <a:t>стоянках</a:t>
            </a:r>
            <a:r>
              <a:rPr lang="en-US" sz="1500" dirty="0" smtClean="0"/>
              <a:t>, </a:t>
            </a:r>
            <a:r>
              <a:rPr lang="ru-RU" sz="1500" dirty="0" smtClean="0"/>
              <a:t>6 </a:t>
            </a:r>
            <a:r>
              <a:rPr lang="ru-RU" sz="1500" dirty="0"/>
              <a:t>площадок временного накопления отсортированного пластика, стекла, металла, бумаги (картона) </a:t>
            </a:r>
            <a:r>
              <a:rPr lang="en-US" sz="1500" dirty="0" smtClean="0"/>
              <a:t>/ </a:t>
            </a:r>
            <a:r>
              <a:rPr lang="en-US" sz="15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provision of sheds on the sites of placement of containers for separate collection of plastic, glass, paper (cardboard), metal in all the objects of touristic </a:t>
            </a:r>
            <a:r>
              <a:rPr lang="en-US" sz="1500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infrastructure</a:t>
            </a:r>
            <a:r>
              <a:rPr lang="ru-RU" sz="1500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 – 10</a:t>
            </a:r>
            <a:r>
              <a:rPr lang="en-US" sz="15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; </a:t>
            </a:r>
            <a:r>
              <a:rPr lang="en-US" sz="1500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provision of </a:t>
            </a:r>
            <a:r>
              <a:rPr lang="en-US" sz="15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wooden compost containers for utilization of food waste near all the objects of touristic infrastructure – </a:t>
            </a:r>
            <a:r>
              <a:rPr lang="en-US" sz="1500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12, provision </a:t>
            </a:r>
            <a:r>
              <a:rPr lang="en-US" sz="15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of wooden containers for separate collection of waste on tourist parking of the national parks – </a:t>
            </a:r>
            <a:r>
              <a:rPr lang="en-US" sz="1500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30</a:t>
            </a:r>
            <a:r>
              <a:rPr lang="ru-RU" sz="1500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, </a:t>
            </a:r>
            <a:r>
              <a:rPr lang="en-US" sz="1500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provision </a:t>
            </a:r>
            <a:r>
              <a:rPr lang="en-US" sz="15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of sites for temporary accumulation of preselected plastic, glass, metal, paper (cardboard) </a:t>
            </a:r>
            <a:r>
              <a:rPr lang="en-US" sz="1500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– 6</a:t>
            </a:r>
            <a:endParaRPr lang="ru-RU" sz="1500" dirty="0" smtClean="0">
              <a:solidFill>
                <a:schemeClr val="accent5">
                  <a:lumMod val="20000"/>
                  <a:lumOff val="8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500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500" dirty="0" smtClean="0"/>
              <a:t>Приобретение </a:t>
            </a:r>
            <a:r>
              <a:rPr lang="en-US" sz="1500" dirty="0" smtClean="0"/>
              <a:t>4 </a:t>
            </a:r>
            <a:r>
              <a:rPr lang="ru-RU" sz="1500" dirty="0" smtClean="0"/>
              <a:t>прессов </a:t>
            </a:r>
            <a:r>
              <a:rPr lang="ru-RU" sz="1500" dirty="0"/>
              <a:t>для </a:t>
            </a:r>
            <a:r>
              <a:rPr lang="ru-RU" sz="1500" dirty="0" smtClean="0"/>
              <a:t>пластика, 2 </a:t>
            </a:r>
            <a:r>
              <a:rPr lang="ru-RU" sz="1500" dirty="0"/>
              <a:t>установок для дробления </a:t>
            </a:r>
            <a:r>
              <a:rPr lang="ru-RU" sz="1500" dirty="0" smtClean="0"/>
              <a:t>стекла, </a:t>
            </a:r>
            <a:r>
              <a:rPr lang="ru-RU" sz="1500" dirty="0"/>
              <a:t>2 </a:t>
            </a:r>
            <a:r>
              <a:rPr lang="ru-RU" sz="1500" dirty="0" smtClean="0"/>
              <a:t>пеллетайзеров, </a:t>
            </a:r>
            <a:r>
              <a:rPr lang="ru-RU" sz="1500" dirty="0"/>
              <a:t>12 контейнеров для опасных отходов (батарейки, люминесцентные лампы и другие ртутьсодержащие лампы)  </a:t>
            </a:r>
            <a:r>
              <a:rPr lang="en-US" sz="1500" dirty="0"/>
              <a:t>/ </a:t>
            </a:r>
            <a:r>
              <a:rPr lang="en-US" sz="15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acquisition of presses for </a:t>
            </a:r>
            <a:r>
              <a:rPr lang="en-US" sz="1500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plastic</a:t>
            </a:r>
            <a:r>
              <a:rPr lang="ru-RU" sz="15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 – 4, </a:t>
            </a:r>
            <a:r>
              <a:rPr lang="en-US" sz="15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acquisition of installation for crushing glass – </a:t>
            </a:r>
            <a:r>
              <a:rPr lang="en-US" sz="1500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2</a:t>
            </a:r>
            <a:r>
              <a:rPr lang="ru-RU" sz="1500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, </a:t>
            </a:r>
            <a:r>
              <a:rPr lang="en-US" sz="1500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acquisition </a:t>
            </a:r>
            <a:r>
              <a:rPr lang="en-US" sz="15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of pellet presses (for recycling of sawdust</a:t>
            </a:r>
            <a:r>
              <a:rPr lang="en-US" sz="1500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)</a:t>
            </a:r>
            <a:r>
              <a:rPr lang="ru-RU" sz="1500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,</a:t>
            </a:r>
            <a:r>
              <a:rPr lang="en-US" sz="1500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15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acquisition of containers for hazardous waste (batteries, fluorescent tubes and other mercury-containing lamps</a:t>
            </a:r>
            <a:r>
              <a:rPr lang="en-US" sz="1500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)</a:t>
            </a:r>
            <a:r>
              <a:rPr lang="ru-RU" sz="1500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 – 12 </a:t>
            </a:r>
            <a:endParaRPr lang="en-US" sz="1500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5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500" dirty="0" smtClean="0"/>
              <a:t>Обучение </a:t>
            </a:r>
            <a:r>
              <a:rPr lang="en-US" sz="1500" dirty="0" smtClean="0"/>
              <a:t>4 </a:t>
            </a:r>
            <a:r>
              <a:rPr lang="ru-RU" sz="1500" dirty="0" smtClean="0"/>
              <a:t>сотрудников </a:t>
            </a:r>
            <a:r>
              <a:rPr lang="ru-RU" sz="1500" dirty="0"/>
              <a:t>ФГБУ «Национальный парк «</a:t>
            </a:r>
            <a:r>
              <a:rPr lang="ru-RU" sz="1500" dirty="0" err="1"/>
              <a:t>Кенозерский</a:t>
            </a:r>
            <a:r>
              <a:rPr lang="ru-RU" sz="1500" dirty="0"/>
              <a:t>» сортировке перерабатываемых отходов и правилам работы с прессами  </a:t>
            </a:r>
            <a:r>
              <a:rPr lang="en-US" sz="15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/ Staff training of FGBI </a:t>
            </a:r>
            <a:r>
              <a:rPr lang="ru-RU" sz="1500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«</a:t>
            </a:r>
            <a:r>
              <a:rPr lang="en-US" sz="1500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National </a:t>
            </a:r>
            <a:r>
              <a:rPr lang="en-US" sz="15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park </a:t>
            </a:r>
            <a:r>
              <a:rPr lang="ru-RU" sz="1500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«</a:t>
            </a:r>
            <a:r>
              <a:rPr lang="en-US" sz="1500" dirty="0" err="1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Kenozersky</a:t>
            </a:r>
            <a:r>
              <a:rPr lang="ru-RU" sz="1500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»</a:t>
            </a:r>
            <a:r>
              <a:rPr lang="en-US" sz="1500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15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on sorting of recyclable waste and how to operate </a:t>
            </a:r>
            <a:r>
              <a:rPr lang="en-US" sz="1500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presses</a:t>
            </a:r>
            <a:endParaRPr lang="ru-RU" sz="1500" dirty="0" smtClean="0">
              <a:solidFill>
                <a:schemeClr val="accent5">
                  <a:lumMod val="20000"/>
                  <a:lumOff val="8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500" dirty="0" smtClean="0">
              <a:solidFill>
                <a:schemeClr val="accent5">
                  <a:lumMod val="20000"/>
                  <a:lumOff val="8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500" dirty="0" smtClean="0"/>
              <a:t>Корректировка </a:t>
            </a:r>
            <a:r>
              <a:rPr lang="ru-RU" sz="1500" dirty="0"/>
              <a:t>Проекта Норматива Образования Опасных Отходов и Лимитов на их </a:t>
            </a:r>
            <a:r>
              <a:rPr lang="ru-RU" sz="1500" dirty="0" smtClean="0"/>
              <a:t>Размещение</a:t>
            </a:r>
            <a:r>
              <a:rPr lang="en-US" sz="1500" dirty="0"/>
              <a:t> / </a:t>
            </a:r>
            <a:r>
              <a:rPr lang="en-US" sz="15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correction of the Waste Generation and Disposal Limits Project (WGDLP) of FGBI </a:t>
            </a:r>
            <a:r>
              <a:rPr lang="ru-RU" sz="1500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«</a:t>
            </a:r>
            <a:r>
              <a:rPr lang="en-US" sz="1500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National </a:t>
            </a:r>
            <a:r>
              <a:rPr lang="en-US" sz="15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park </a:t>
            </a:r>
            <a:r>
              <a:rPr lang="ru-RU" sz="1500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«</a:t>
            </a:r>
            <a:r>
              <a:rPr lang="en-US" sz="1500" dirty="0" err="1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Kenozersky</a:t>
            </a:r>
            <a:r>
              <a:rPr lang="ru-RU" sz="1500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»</a:t>
            </a:r>
            <a:endParaRPr lang="ru-RU" sz="1500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171959" y="-171959"/>
            <a:ext cx="1149531" cy="1493448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52034" y="5815494"/>
            <a:ext cx="1639966" cy="1042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709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74765" y="670951"/>
            <a:ext cx="1154756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latin typeface="Calibri Light" panose="020F0302020204030204" pitchFamily="34" charset="0"/>
              </a:rPr>
              <a:t>3</a:t>
            </a:r>
            <a:r>
              <a:rPr lang="ru-RU" sz="2800" dirty="0">
                <a:latin typeface="Calibri Light" panose="020F0302020204030204" pitchFamily="34" charset="0"/>
              </a:rPr>
              <a:t>.</a:t>
            </a:r>
            <a:r>
              <a:rPr lang="ru-RU" sz="2800" dirty="0" smtClean="0">
                <a:latin typeface="Calibri Light" panose="020F0302020204030204" pitchFamily="34" charset="0"/>
              </a:rPr>
              <a:t> </a:t>
            </a:r>
            <a:r>
              <a:rPr lang="ru-RU" sz="2800" b="1" dirty="0" smtClean="0">
                <a:latin typeface="Calibri Light" panose="020F0302020204030204" pitchFamily="34" charset="0"/>
              </a:rPr>
              <a:t>Внедрение схемы временного накопления, вывоза и утилизации ТКО (прочие отходы) с объектов инфраструктуры национальных парков</a:t>
            </a:r>
            <a:r>
              <a:rPr lang="en-US" sz="2800" b="1" dirty="0" smtClean="0">
                <a:latin typeface="Calibri Light" panose="020F0302020204030204" pitchFamily="34" charset="0"/>
              </a:rPr>
              <a:t> / </a:t>
            </a:r>
          </a:p>
          <a:p>
            <a:r>
              <a:rPr lang="en-US" sz="28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Calibri Light" panose="020F0302020204030204" pitchFamily="34" charset="0"/>
              </a:rPr>
              <a:t>Implementation of the interim storage scheme, disposal and utilization of MSW (other waste) from the park infrastructure facilities</a:t>
            </a:r>
            <a:endParaRPr lang="ru-RU" sz="2800" b="1" dirty="0">
              <a:solidFill>
                <a:schemeClr val="accent5">
                  <a:lumMod val="20000"/>
                  <a:lumOff val="80000"/>
                </a:schemeClr>
              </a:solidFill>
              <a:latin typeface="Calibri Light" panose="020F030202020403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74765" y="2651425"/>
            <a:ext cx="11042468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/>
              <a:t>Оборудование площадок временного накопления ТКО (прочие отходы) с объектов инфраструктуры </a:t>
            </a:r>
            <a:r>
              <a:rPr lang="ru-RU" sz="2000" dirty="0" smtClean="0"/>
              <a:t>в деревнях </a:t>
            </a:r>
            <a:r>
              <a:rPr lang="ru-RU" sz="2000" dirty="0"/>
              <a:t>Вершинино, </a:t>
            </a:r>
            <a:r>
              <a:rPr lang="ru-RU" sz="2000" dirty="0" err="1"/>
              <a:t>Морщихинская</a:t>
            </a:r>
            <a:r>
              <a:rPr lang="ru-RU" sz="2000" dirty="0"/>
              <a:t>, </a:t>
            </a:r>
            <a:r>
              <a:rPr lang="ru-RU" sz="2000" dirty="0" smtClean="0"/>
              <a:t>Луда</a:t>
            </a:r>
            <a:r>
              <a:rPr lang="en-US" sz="2000" dirty="0" smtClean="0"/>
              <a:t> </a:t>
            </a:r>
            <a:r>
              <a:rPr lang="en-US" sz="2000" dirty="0"/>
              <a:t>/ </a:t>
            </a:r>
            <a:r>
              <a:rPr lang="en-US" sz="2000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provision </a:t>
            </a:r>
            <a:r>
              <a:rPr lang="en-US" sz="20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of sites for temporary accumulation of MSW in villages Vershinino, </a:t>
            </a:r>
            <a:r>
              <a:rPr lang="en-US" sz="2000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Morschikhinskaya</a:t>
            </a:r>
            <a:r>
              <a:rPr lang="en-US" sz="20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, </a:t>
            </a:r>
            <a:r>
              <a:rPr lang="en-US" sz="2000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Luda</a:t>
            </a:r>
          </a:p>
          <a:p>
            <a:endParaRPr lang="ru-RU" sz="2000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/>
              <a:t>Оформление лицензии для ФГБУ «Национальный парк «</a:t>
            </a:r>
            <a:r>
              <a:rPr lang="ru-RU" sz="2000" dirty="0" err="1"/>
              <a:t>Кенозерский</a:t>
            </a:r>
            <a:r>
              <a:rPr lang="ru-RU" sz="2000" dirty="0"/>
              <a:t>» на транспортирование отходов 1-4 классов </a:t>
            </a:r>
            <a:r>
              <a:rPr lang="ru-RU" sz="2000" dirty="0" smtClean="0"/>
              <a:t>опасности </a:t>
            </a:r>
            <a:r>
              <a:rPr lang="en-US" sz="2000" dirty="0"/>
              <a:t>/ </a:t>
            </a:r>
            <a:r>
              <a:rPr lang="en-US" sz="2000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acquisition </a:t>
            </a:r>
            <a:r>
              <a:rPr lang="en-US" sz="20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of license for transportation of waste of 1-4 class of hazard for BGBU </a:t>
            </a:r>
            <a:r>
              <a:rPr lang="ru-RU" sz="2000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«</a:t>
            </a:r>
            <a:r>
              <a:rPr lang="en-US" sz="2000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National </a:t>
            </a:r>
            <a:r>
              <a:rPr lang="en-US" sz="20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Park </a:t>
            </a:r>
            <a:r>
              <a:rPr lang="ru-RU" sz="2000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«</a:t>
            </a:r>
            <a:r>
              <a:rPr lang="en-US" sz="2000" dirty="0" err="1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Kenozersky</a:t>
            </a:r>
            <a:r>
              <a:rPr lang="ru-RU" sz="2000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»</a:t>
            </a:r>
            <a:endParaRPr lang="en-US" sz="2000" dirty="0" smtClean="0">
              <a:solidFill>
                <a:schemeClr val="accent5">
                  <a:lumMod val="20000"/>
                  <a:lumOff val="80000"/>
                </a:schemeClr>
              </a:solidFill>
            </a:endParaRPr>
          </a:p>
          <a:p>
            <a:endParaRPr lang="ru-RU" sz="2000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/>
              <a:t>Приобретение установки для сжигания ТКО в д. </a:t>
            </a:r>
            <a:r>
              <a:rPr lang="ru-RU" sz="2000" dirty="0" smtClean="0"/>
              <a:t>Луда</a:t>
            </a:r>
            <a:r>
              <a:rPr lang="en-US" sz="2000" dirty="0"/>
              <a:t> / </a:t>
            </a:r>
            <a:r>
              <a:rPr lang="en-US" sz="2000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acquisition </a:t>
            </a:r>
            <a:r>
              <a:rPr lang="en-US" sz="20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of incinerators of MSW for Luda </a:t>
            </a:r>
            <a:r>
              <a:rPr lang="en-US" sz="2000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Village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2000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/>
              <a:t>Получение разрешительных документов для осуществления деятельности по сжиганию ТКО (прочие отходы</a:t>
            </a:r>
            <a:r>
              <a:rPr lang="ru-RU" sz="2000" dirty="0" smtClean="0"/>
              <a:t>)</a:t>
            </a:r>
            <a:r>
              <a:rPr lang="en-US" sz="2000" dirty="0"/>
              <a:t> / </a:t>
            </a:r>
            <a:r>
              <a:rPr lang="en-US" sz="2000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acquisition </a:t>
            </a:r>
            <a:r>
              <a:rPr lang="en-US" sz="20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of license for activity in burning MSW (other waste)</a:t>
            </a:r>
            <a:endParaRPr lang="ru-RU" sz="2000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93649" cy="115224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52034" y="5815494"/>
            <a:ext cx="1639966" cy="1042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495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45028" y="329117"/>
            <a:ext cx="1074637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latin typeface="Calibri Light" panose="020F0302020204030204" pitchFamily="34" charset="0"/>
              </a:rPr>
              <a:t>4</a:t>
            </a:r>
            <a:r>
              <a:rPr lang="en-US" sz="2800" dirty="0">
                <a:latin typeface="Calibri Light" panose="020F0302020204030204" pitchFamily="34" charset="0"/>
              </a:rPr>
              <a:t>.</a:t>
            </a:r>
            <a:r>
              <a:rPr lang="ru-RU" sz="2800" dirty="0">
                <a:latin typeface="Calibri Light" panose="020F0302020204030204" pitchFamily="34" charset="0"/>
              </a:rPr>
              <a:t> </a:t>
            </a:r>
            <a:r>
              <a:rPr lang="ru-RU" sz="2800" b="1" dirty="0">
                <a:latin typeface="Calibri Light" panose="020F0302020204030204" pitchFamily="34" charset="0"/>
              </a:rPr>
              <a:t>Проведение подготовительных мероприятий по ликвидации существующих несанкционированных свалок </a:t>
            </a:r>
            <a:r>
              <a:rPr lang="en-US" sz="2800" b="1" dirty="0">
                <a:latin typeface="Calibri Light" panose="020F0302020204030204" pitchFamily="34" charset="0"/>
              </a:rPr>
              <a:t>/ </a:t>
            </a:r>
            <a:r>
              <a:rPr lang="en-US" sz="28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Calibri Light" panose="020F0302020204030204" pitchFamily="34" charset="0"/>
              </a:rPr>
              <a:t>Carrying out preparatory measures for the elimination of existing unauthorized </a:t>
            </a:r>
            <a:r>
              <a:rPr lang="en-US" sz="2800" b="1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Calibri Light" panose="020F0302020204030204" pitchFamily="34" charset="0"/>
              </a:rPr>
              <a:t>dumps</a:t>
            </a:r>
            <a:endParaRPr lang="ru-RU" sz="2800" b="1" dirty="0">
              <a:solidFill>
                <a:schemeClr val="accent5">
                  <a:lumMod val="20000"/>
                  <a:lumOff val="80000"/>
                </a:schemeClr>
              </a:solidFill>
              <a:latin typeface="Calibri Light" panose="020F030202020403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75063" y="1967883"/>
            <a:ext cx="1114697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/>
              <a:t>Выявление и обследование всех несанкционированных свалок на территориях национальных </a:t>
            </a:r>
            <a:r>
              <a:rPr lang="ru-RU" sz="2000" dirty="0" smtClean="0"/>
              <a:t>парков</a:t>
            </a:r>
            <a:r>
              <a:rPr lang="en-US" sz="2000" dirty="0"/>
              <a:t> / </a:t>
            </a:r>
            <a:endParaRPr lang="en-US" sz="2000" dirty="0" smtClean="0"/>
          </a:p>
          <a:p>
            <a:r>
              <a:rPr lang="en-US" sz="20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2000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   Identification </a:t>
            </a:r>
            <a:r>
              <a:rPr lang="en-US" sz="20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and examination of all unauthorized dumps on the territories of the national parks</a:t>
            </a:r>
            <a:endParaRPr lang="en-US" sz="2000" dirty="0" smtClean="0">
              <a:solidFill>
                <a:schemeClr val="accent5">
                  <a:lumMod val="20000"/>
                  <a:lumOff val="80000"/>
                </a:schemeClr>
              </a:solidFill>
            </a:endParaRPr>
          </a:p>
          <a:p>
            <a:endParaRPr lang="ru-RU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/>
              <a:t>Разработка проектно-сметной документации по вывозу и утилизации мусора с территорий несанкционированных </a:t>
            </a:r>
            <a:r>
              <a:rPr lang="ru-RU" sz="2000" dirty="0" smtClean="0"/>
              <a:t>свалок</a:t>
            </a:r>
            <a:r>
              <a:rPr lang="en-US" sz="2000" dirty="0" smtClean="0"/>
              <a:t> </a:t>
            </a:r>
            <a:r>
              <a:rPr lang="en-US" sz="2000" dirty="0"/>
              <a:t>/ </a:t>
            </a:r>
            <a:endParaRPr lang="en-US" sz="2000" dirty="0" smtClean="0"/>
          </a:p>
          <a:p>
            <a:r>
              <a:rPr lang="en-US" sz="20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2000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   Development </a:t>
            </a:r>
            <a:r>
              <a:rPr lang="en-US" sz="20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of the design and estimate documentation for works on disposal and </a:t>
            </a:r>
            <a:r>
              <a:rPr lang="en-US" sz="2000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utilization</a:t>
            </a:r>
          </a:p>
          <a:p>
            <a:r>
              <a:rPr lang="en-US" sz="20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2000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   </a:t>
            </a:r>
            <a:r>
              <a:rPr lang="en-US" sz="20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of waste from  territories of unauthorized </a:t>
            </a:r>
            <a:r>
              <a:rPr lang="en-US" sz="2000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dumps</a:t>
            </a:r>
            <a:endParaRPr lang="ru-RU" sz="20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93649" cy="115224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4952246"/>
            <a:ext cx="4423954" cy="190575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9883" y="4952246"/>
            <a:ext cx="3962117" cy="190575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/>
          <a:srcRect t="-68036" b="-68036"/>
          <a:stretch/>
        </p:blipFill>
        <p:spPr>
          <a:xfrm>
            <a:off x="4545874" y="3665280"/>
            <a:ext cx="3547926" cy="4479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47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12192000" cy="6875463"/>
          </a:xfrm>
          <a:prstGeom prst="rect">
            <a:avLst/>
          </a:prstGeom>
          <a:solidFill>
            <a:srgbClr val="30463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206851" name="Рисунок 1" descr="http://demiart.ru/forum/uploads7/post-672578-1303213661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7085" y="3386168"/>
            <a:ext cx="1218101" cy="1218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6854" name="Стрелка вправо 10"/>
          <p:cNvSpPr>
            <a:spLocks noChangeArrowheads="1"/>
          </p:cNvSpPr>
          <p:nvPr/>
        </p:nvSpPr>
        <p:spPr bwMode="auto">
          <a:xfrm>
            <a:off x="2567233" y="3302096"/>
            <a:ext cx="1551600" cy="1350000"/>
          </a:xfrm>
          <a:prstGeom prst="rightArrow">
            <a:avLst>
              <a:gd name="adj1" fmla="val 50000"/>
              <a:gd name="adj2" fmla="val 49998"/>
            </a:avLst>
          </a:prstGeom>
          <a:solidFill>
            <a:schemeClr val="accent4">
              <a:lumMod val="20000"/>
              <a:lumOff val="80000"/>
            </a:schemeClr>
          </a:solidFill>
          <a:ln w="25400">
            <a:solidFill>
              <a:srgbClr val="243F60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altLang="ja-JP" sz="1700" b="1" dirty="0"/>
              <a:t>ПИЩЕВЫЕ ОТХОДЫ</a:t>
            </a:r>
            <a:endParaRPr lang="ru-RU" altLang="ru-RU" sz="1700" b="1" dirty="0"/>
          </a:p>
        </p:txBody>
      </p:sp>
      <p:sp>
        <p:nvSpPr>
          <p:cNvPr id="206855" name="Стрелка вправо 9"/>
          <p:cNvSpPr>
            <a:spLocks noChangeArrowheads="1"/>
          </p:cNvSpPr>
          <p:nvPr/>
        </p:nvSpPr>
        <p:spPr bwMode="auto">
          <a:xfrm>
            <a:off x="871491" y="5125075"/>
            <a:ext cx="1551600" cy="1350000"/>
          </a:xfrm>
          <a:prstGeom prst="rightArrow">
            <a:avLst>
              <a:gd name="adj1" fmla="val 50000"/>
              <a:gd name="adj2" fmla="val 49998"/>
            </a:avLst>
          </a:prstGeom>
          <a:solidFill>
            <a:schemeClr val="accent4">
              <a:lumMod val="20000"/>
              <a:lumOff val="80000"/>
            </a:schemeClr>
          </a:solidFill>
          <a:ln w="25400">
            <a:solidFill>
              <a:srgbClr val="243F60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ru-RU" b="1" dirty="0"/>
              <a:t>OTHER WASTE</a:t>
            </a:r>
            <a:endParaRPr lang="ru-RU" altLang="ru-RU" b="1" dirty="0"/>
          </a:p>
        </p:txBody>
      </p:sp>
      <p:pic>
        <p:nvPicPr>
          <p:cNvPr id="206856" name="Рисунок 4" descr="http://gazeta-marina-roscha.ru/wp-content/uploads/2015/09/70a7c2ed35b0f8b2225bf2b30f9f597b_X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7592" y="1479271"/>
            <a:ext cx="2484699" cy="1432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857" name="Рисунок 5" descr="http://garden-zoo.ru/userfiles/%D0%B4%D0%BB%D1%8F%20%D0%BD%D0%BE%D0%B2%D0%BE%D1%81%D1%82%D0%B5%D0%B9/kompostnii%20korob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4365" y="3170056"/>
            <a:ext cx="2287126" cy="1618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858" name="Рисунок 6" descr="http://sklad-59.ru/wp-content/uploads/2015/08/660_new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5919" y="4999979"/>
            <a:ext cx="2371191" cy="1538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861" name="Рисунок 14" descr="http://www.penza-trade.ru/estate/shed/shed-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5518" y="1276408"/>
            <a:ext cx="1955785" cy="12293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862" name="Рисунок 29" descr="http://teleporto.ru/images/detailed/6890/1011802156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8492" y="1645739"/>
            <a:ext cx="1514542" cy="1137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867" name="Рисунок 17" descr="http://www.penza-trade.ru/estate/shed/shed-3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119388" y="4463977"/>
            <a:ext cx="1941268" cy="1296266"/>
          </a:xfrm>
          <a:noFill/>
        </p:spPr>
      </p:pic>
      <p:pic>
        <p:nvPicPr>
          <p:cNvPr id="206876" name="Рисунок 16" descr="http://itsformyownfun2.appspot.com/img3.board.com.ua/a/2004280372/wm/1-meshki-paketyi-dlya-musora-35l-60l-120l.jpg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6889" y="5728508"/>
            <a:ext cx="1349613" cy="879945"/>
          </a:xfrm>
          <a:noFill/>
          <a:ln>
            <a:solidFill>
              <a:schemeClr val="accent1">
                <a:shade val="50000"/>
              </a:schemeClr>
            </a:solidFill>
          </a:ln>
        </p:spPr>
      </p:pic>
      <p:pic>
        <p:nvPicPr>
          <p:cNvPr id="206879" name="Рисунок 29" descr="http://teleporto.ru/images/detailed/6890/1011802156.jpg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419899" y="5153664"/>
            <a:ext cx="1640339" cy="1259408"/>
          </a:xfrm>
          <a:noFill/>
        </p:spPr>
      </p:pic>
      <p:sp>
        <p:nvSpPr>
          <p:cNvPr id="18" name="Стрелка вправо 8"/>
          <p:cNvSpPr>
            <a:spLocks noChangeArrowheads="1"/>
          </p:cNvSpPr>
          <p:nvPr/>
        </p:nvSpPr>
        <p:spPr bwMode="auto">
          <a:xfrm>
            <a:off x="2350957" y="1650437"/>
            <a:ext cx="1730399" cy="1350000"/>
          </a:xfrm>
          <a:prstGeom prst="rightArrow">
            <a:avLst>
              <a:gd name="adj1" fmla="val 50000"/>
              <a:gd name="adj2" fmla="val 49998"/>
            </a:avLst>
          </a:prstGeom>
          <a:solidFill>
            <a:schemeClr val="accent4">
              <a:lumMod val="20000"/>
              <a:lumOff val="80000"/>
            </a:schemeClr>
          </a:solidFill>
          <a:ln w="25400">
            <a:solidFill>
              <a:srgbClr val="243F60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altLang="ru-RU" sz="1200" b="1" dirty="0" smtClean="0"/>
              <a:t>ПЛАСТИК СТЕКЛО МЕТАЛЛ БУМАГА</a:t>
            </a:r>
            <a:endParaRPr lang="ru-RU" altLang="ru-RU" sz="1200" b="1" dirty="0"/>
          </a:p>
        </p:txBody>
      </p:sp>
      <p:sp>
        <p:nvSpPr>
          <p:cNvPr id="19" name="Стрелка вправо 8"/>
          <p:cNvSpPr>
            <a:spLocks noChangeArrowheads="1"/>
          </p:cNvSpPr>
          <p:nvPr/>
        </p:nvSpPr>
        <p:spPr bwMode="auto">
          <a:xfrm>
            <a:off x="814966" y="1614566"/>
            <a:ext cx="1550077" cy="1350651"/>
          </a:xfrm>
          <a:prstGeom prst="rightArrow">
            <a:avLst>
              <a:gd name="adj1" fmla="val 50000"/>
              <a:gd name="adj2" fmla="val 49998"/>
            </a:avLst>
          </a:prstGeom>
          <a:solidFill>
            <a:schemeClr val="accent4">
              <a:lumMod val="20000"/>
              <a:lumOff val="80000"/>
            </a:schemeClr>
          </a:solidFill>
          <a:ln w="25400">
            <a:solidFill>
              <a:srgbClr val="243F60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ru-RU" sz="1200" b="1" dirty="0" smtClean="0"/>
              <a:t>PLASTIC</a:t>
            </a:r>
            <a:r>
              <a:rPr lang="ru-RU" altLang="ru-RU" sz="1200" b="1" dirty="0" smtClean="0"/>
              <a:t> </a:t>
            </a:r>
            <a:r>
              <a:rPr lang="en-US" altLang="ru-RU" sz="1200" b="1" dirty="0" smtClean="0"/>
              <a:t>GLASS </a:t>
            </a:r>
            <a:r>
              <a:rPr lang="en-US" altLang="ru-RU" sz="1200" b="1" dirty="0"/>
              <a:t>METAL, PAPER</a:t>
            </a:r>
            <a:endParaRPr lang="ru-RU" altLang="ru-RU" sz="1200" b="1" dirty="0"/>
          </a:p>
        </p:txBody>
      </p:sp>
      <p:sp>
        <p:nvSpPr>
          <p:cNvPr id="22" name="Стрелка вправо 8"/>
          <p:cNvSpPr>
            <a:spLocks noChangeArrowheads="1"/>
          </p:cNvSpPr>
          <p:nvPr/>
        </p:nvSpPr>
        <p:spPr bwMode="auto">
          <a:xfrm>
            <a:off x="989946" y="3343709"/>
            <a:ext cx="1551600" cy="1350000"/>
          </a:xfrm>
          <a:prstGeom prst="rightArrow">
            <a:avLst>
              <a:gd name="adj1" fmla="val 50000"/>
              <a:gd name="adj2" fmla="val 49998"/>
            </a:avLst>
          </a:prstGeom>
          <a:solidFill>
            <a:schemeClr val="accent4">
              <a:lumMod val="20000"/>
              <a:lumOff val="80000"/>
            </a:schemeClr>
          </a:solidFill>
          <a:ln w="25400">
            <a:solidFill>
              <a:srgbClr val="243F60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en-US" sz="1200" dirty="0" smtClean="0">
              <a:latin typeface="Times New Roman" panose="02020603050405020304" pitchFamily="18" charset="0"/>
            </a:endParaRPr>
          </a:p>
          <a:p>
            <a:pPr algn="ctr"/>
            <a:endParaRPr lang="en-US" sz="1200" dirty="0">
              <a:latin typeface="Times New Roman" panose="02020603050405020304" pitchFamily="18" charset="0"/>
            </a:endParaRPr>
          </a:p>
          <a:p>
            <a:pPr algn="ctr"/>
            <a:endParaRPr lang="ru-RU" b="1" dirty="0" smtClean="0"/>
          </a:p>
          <a:p>
            <a:pPr algn="ctr"/>
            <a:r>
              <a:rPr lang="en-US" b="1" dirty="0" smtClean="0"/>
              <a:t>FOOD</a:t>
            </a:r>
            <a:r>
              <a:rPr lang="en-US" sz="1200" b="1" dirty="0" smtClean="0">
                <a:latin typeface="Times New Roman" panose="02020603050405020304" pitchFamily="18" charset="0"/>
              </a:rPr>
              <a:t> </a:t>
            </a:r>
            <a:r>
              <a:rPr lang="en-US" b="1" dirty="0"/>
              <a:t>WASTE</a:t>
            </a:r>
            <a:endParaRPr lang="ru-RU" altLang="ru-RU" b="1" dirty="0"/>
          </a:p>
          <a:p>
            <a:pPr algn="ctr"/>
            <a:r>
              <a:rPr lang="en-US" b="1" dirty="0"/>
              <a:t/>
            </a:r>
            <a:br>
              <a:rPr lang="en-US" b="1" dirty="0"/>
            </a:br>
            <a:endParaRPr lang="ru-RU" altLang="ru-RU" b="1" dirty="0"/>
          </a:p>
        </p:txBody>
      </p:sp>
      <p:sp>
        <p:nvSpPr>
          <p:cNvPr id="24" name="Стрелка вправо 8"/>
          <p:cNvSpPr>
            <a:spLocks noChangeArrowheads="1"/>
          </p:cNvSpPr>
          <p:nvPr/>
        </p:nvSpPr>
        <p:spPr bwMode="auto">
          <a:xfrm>
            <a:off x="2390232" y="5088779"/>
            <a:ext cx="1784450" cy="1350000"/>
          </a:xfrm>
          <a:prstGeom prst="rightArrow">
            <a:avLst>
              <a:gd name="adj1" fmla="val 50000"/>
              <a:gd name="adj2" fmla="val 49998"/>
            </a:avLst>
          </a:prstGeom>
          <a:solidFill>
            <a:schemeClr val="accent4">
              <a:lumMod val="20000"/>
              <a:lumOff val="80000"/>
            </a:schemeClr>
          </a:solidFill>
          <a:ln w="25400">
            <a:solidFill>
              <a:srgbClr val="243F60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en-US" sz="1200" dirty="0" smtClean="0">
              <a:latin typeface="Times New Roman" panose="02020603050405020304" pitchFamily="18" charset="0"/>
            </a:endParaRPr>
          </a:p>
          <a:p>
            <a:pPr algn="ctr"/>
            <a:endParaRPr lang="en-US" sz="1200" dirty="0">
              <a:latin typeface="Times New Roman" panose="02020603050405020304" pitchFamily="18" charset="0"/>
            </a:endParaRPr>
          </a:p>
          <a:p>
            <a:pPr algn="ctr"/>
            <a:r>
              <a:rPr lang="ru-RU" b="1" dirty="0"/>
              <a:t>ПРОЧИЕ ОТХОДЫ</a:t>
            </a:r>
            <a:endParaRPr lang="ru-RU" altLang="ru-RU" b="1" dirty="0"/>
          </a:p>
          <a:p>
            <a:pPr algn="ctr"/>
            <a:r>
              <a:rPr lang="en-US" sz="1200" dirty="0"/>
              <a:t/>
            </a:r>
            <a:br>
              <a:rPr lang="en-US" sz="1200" dirty="0"/>
            </a:br>
            <a:endParaRPr lang="ru-RU" altLang="ru-RU" sz="1200" dirty="0">
              <a:latin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51418" y="3519351"/>
            <a:ext cx="6389162" cy="63403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71965" y="345816"/>
            <a:ext cx="109772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+mj-lt"/>
                <a:ea typeface="+mj-ea"/>
                <a:cs typeface="+mj-cs"/>
              </a:rPr>
              <a:t>ОБЪЕКТЫ ИНФРАСТРУКТУРЫ НАЦИОНАЛЬНЫХ ПАРКОВ</a:t>
            </a:r>
            <a:endParaRPr lang="ru-RU" sz="3200" b="1" dirty="0">
              <a:solidFill>
                <a:schemeClr val="accent4">
                  <a:lumMod val="20000"/>
                  <a:lumOff val="80000"/>
                </a:schemeClr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10" name="Прямая со стрелкой 9"/>
          <p:cNvCxnSpPr/>
          <p:nvPr/>
        </p:nvCxnSpPr>
        <p:spPr>
          <a:xfrm>
            <a:off x="9598437" y="2195610"/>
            <a:ext cx="76073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Стрелка вправо 10"/>
          <p:cNvSpPr/>
          <p:nvPr/>
        </p:nvSpPr>
        <p:spPr>
          <a:xfrm>
            <a:off x="9482350" y="1971992"/>
            <a:ext cx="978408" cy="484632"/>
          </a:xfrm>
          <a:prstGeom prst="rightArrow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Стрелка вправо 30"/>
          <p:cNvSpPr/>
          <p:nvPr/>
        </p:nvSpPr>
        <p:spPr>
          <a:xfrm>
            <a:off x="9489600" y="1971992"/>
            <a:ext cx="978408" cy="484632"/>
          </a:xfrm>
          <a:prstGeom prst="rightArrow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Стрелка вправо 32"/>
          <p:cNvSpPr/>
          <p:nvPr/>
        </p:nvSpPr>
        <p:spPr>
          <a:xfrm>
            <a:off x="9366666" y="5452054"/>
            <a:ext cx="978408" cy="484632"/>
          </a:xfrm>
          <a:prstGeom prst="rightArrow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6859" name="Рисунок 11" descr="http://1-top.ru/data/images/machinery/1062d5d24830cd5dc0e00f371da6fbd1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8005" y="2424549"/>
            <a:ext cx="706835" cy="93588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860" name="Рисунок 12" descr="http://www.scrapregister.com/uploads/leads/pictures/5037071140420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1696" y="2429763"/>
            <a:ext cx="1200182" cy="92143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3892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C000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ТУРИСТИЧЕСКИЕ СТОЯНКИ И ПРИЮТЫ </a:t>
            </a: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C000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/>
            </a:r>
            <a:b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C000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</a:br>
            <a:endParaRPr lang="ru-RU" dirty="0"/>
          </a:p>
        </p:txBody>
      </p:sp>
      <p:pic>
        <p:nvPicPr>
          <p:cNvPr id="9" name="Рисунок 8" descr="http://kenozerjelive.ru/walks-2010/pb13norm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63" y="3047925"/>
            <a:ext cx="1549322" cy="131548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8553" y="1819299"/>
            <a:ext cx="1761897" cy="1408298"/>
          </a:xfrm>
          <a:prstGeom prst="rect">
            <a:avLst/>
          </a:prstGeom>
        </p:spPr>
      </p:pic>
      <p:sp>
        <p:nvSpPr>
          <p:cNvPr id="11" name="Стрелка вправо 8"/>
          <p:cNvSpPr>
            <a:spLocks noChangeArrowheads="1"/>
          </p:cNvSpPr>
          <p:nvPr/>
        </p:nvSpPr>
        <p:spPr bwMode="auto">
          <a:xfrm>
            <a:off x="1566092" y="2062766"/>
            <a:ext cx="1550077" cy="1350651"/>
          </a:xfrm>
          <a:prstGeom prst="rightArrow">
            <a:avLst>
              <a:gd name="adj1" fmla="val 50000"/>
              <a:gd name="adj2" fmla="val 49998"/>
            </a:avLst>
          </a:prstGeom>
          <a:solidFill>
            <a:srgbClr val="FFC000">
              <a:lumMod val="20000"/>
              <a:lumOff val="80000"/>
            </a:srgbClr>
          </a:solidFill>
          <a:ln w="25400">
            <a:solidFill>
              <a:srgbClr val="243F60"/>
            </a:solidFill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12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PLASTIC</a:t>
            </a:r>
            <a:r>
              <a:rPr kumimoji="0" lang="ru-RU" altLang="ru-RU" sz="12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altLang="ru-RU" sz="12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GLASS METAL, PAPER</a:t>
            </a:r>
            <a:endParaRPr kumimoji="0" lang="ru-RU" altLang="ru-RU" sz="1200" b="1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3" name="Стрелка вправо 9"/>
          <p:cNvSpPr>
            <a:spLocks noChangeArrowheads="1"/>
          </p:cNvSpPr>
          <p:nvPr/>
        </p:nvSpPr>
        <p:spPr bwMode="auto">
          <a:xfrm>
            <a:off x="1566092" y="3992658"/>
            <a:ext cx="1551600" cy="1350000"/>
          </a:xfrm>
          <a:prstGeom prst="rightArrow">
            <a:avLst>
              <a:gd name="adj1" fmla="val 50000"/>
              <a:gd name="adj2" fmla="val 49998"/>
            </a:avLst>
          </a:prstGeom>
          <a:solidFill>
            <a:srgbClr val="FFC000">
              <a:lumMod val="20000"/>
              <a:lumOff val="80000"/>
            </a:srgbClr>
          </a:solidFill>
          <a:ln w="25400">
            <a:solidFill>
              <a:srgbClr val="243F60"/>
            </a:solidFill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OTHER WASTE</a:t>
            </a:r>
            <a:endParaRPr kumimoji="0" lang="ru-RU" altLang="ru-RU" sz="1800" b="1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4" name="Стрелка вправо 8"/>
          <p:cNvSpPr>
            <a:spLocks noChangeArrowheads="1"/>
          </p:cNvSpPr>
          <p:nvPr/>
        </p:nvSpPr>
        <p:spPr bwMode="auto">
          <a:xfrm>
            <a:off x="2773020" y="4576583"/>
            <a:ext cx="1784450" cy="1350000"/>
          </a:xfrm>
          <a:prstGeom prst="rightArrow">
            <a:avLst>
              <a:gd name="adj1" fmla="val 50000"/>
              <a:gd name="adj2" fmla="val 49998"/>
            </a:avLst>
          </a:prstGeom>
          <a:solidFill>
            <a:srgbClr val="FFC000">
              <a:lumMod val="20000"/>
              <a:lumOff val="80000"/>
            </a:srgbClr>
          </a:solidFill>
          <a:ln w="25400">
            <a:solidFill>
              <a:srgbClr val="243F60"/>
            </a:solidFill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ПРОЧИЕ ОТХОДЫ</a:t>
            </a:r>
            <a:endParaRPr kumimoji="0" lang="ru-RU" altLang="ru-RU" sz="1800" b="1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/>
            </a:r>
            <a:b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</a:br>
            <a:endParaRPr kumimoji="0" lang="ru-RU" altLang="ru-RU" sz="12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</a:endParaRPr>
          </a:p>
        </p:txBody>
      </p:sp>
      <p:pic>
        <p:nvPicPr>
          <p:cNvPr id="15" name="Рисунок 14" descr="http://fb.ru/misc/i/gallery/13895/133037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0450" y="1773065"/>
            <a:ext cx="1906836" cy="152778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16" name="Рисунок 15" descr="http://img.7dach.ru/uploads/images/03/19/33/2014/06/01/895fae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9548" y="4458984"/>
            <a:ext cx="2003020" cy="142007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19" name="Рисунок 29" descr="http://teleporto.ru/images/detailed/6890/1011802156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9706" y="1409268"/>
            <a:ext cx="1514542" cy="1137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Рисунок 14" descr="http://www.penza-trade.ru/estate/shed/shed-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9117" y="992015"/>
            <a:ext cx="2107875" cy="1544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Стрелка вправо 20"/>
          <p:cNvSpPr/>
          <p:nvPr/>
        </p:nvSpPr>
        <p:spPr>
          <a:xfrm>
            <a:off x="9279467" y="1718750"/>
            <a:ext cx="978408" cy="484632"/>
          </a:xfrm>
          <a:prstGeom prst="rightArrow">
            <a:avLst/>
          </a:prstGeom>
          <a:solidFill>
            <a:srgbClr val="FFC000">
              <a:lumMod val="20000"/>
              <a:lumOff val="80000"/>
            </a:srgb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2" name="Рисунок 17" descr="http://www.penza-trade.ru/estate/shed/shed-3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22073" y="4081973"/>
            <a:ext cx="2268174" cy="1514555"/>
          </a:xfrm>
          <a:prstGeom prst="rect">
            <a:avLst/>
          </a:prstGeom>
          <a:noFill/>
        </p:spPr>
      </p:pic>
      <p:pic>
        <p:nvPicPr>
          <p:cNvPr id="23" name="Рисунок 16" descr="http://itsformyownfun2.appspot.com/img3.board.com.ua/a/2004280372/wm/1-meshki-paketyi-dlya-musora-35l-60l-120l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449505" y="5494771"/>
            <a:ext cx="1413334" cy="92149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365972" y="4304714"/>
            <a:ext cx="993734" cy="524301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511784" y="4097632"/>
            <a:ext cx="1518036" cy="1140051"/>
          </a:xfrm>
          <a:prstGeom prst="rect">
            <a:avLst/>
          </a:prstGeom>
        </p:spPr>
      </p:pic>
      <p:pic>
        <p:nvPicPr>
          <p:cNvPr id="18" name="Рисунок 12" descr="http://www.scrapregister.com/uploads/leads/pictures/5037071140420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0987" y="2453909"/>
            <a:ext cx="1069381" cy="933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Рисунок 11" descr="http://1-top.ru/data/images/machinery/1062d5d24830cd5dc0e00f371da6fbd1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8650" y="2453909"/>
            <a:ext cx="725341" cy="93953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6635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0" y="0"/>
            <a:ext cx="12192000" cy="6875463"/>
          </a:xfrm>
          <a:prstGeom prst="rect">
            <a:avLst/>
          </a:prstGeom>
          <a:solidFill>
            <a:srgbClr val="30463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5" name="Проект по раздельному сбору мусора собираются реализовать в Кенозерском парке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300507" y="-73044"/>
            <a:ext cx="12492507" cy="7021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457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65798" y="815857"/>
            <a:ext cx="9325510" cy="1143000"/>
          </a:xfrm>
        </p:spPr>
        <p:txBody>
          <a:bodyPr/>
          <a:lstStyle/>
          <a:p>
            <a:pPr algn="r"/>
            <a:r>
              <a:rPr lang="ru-RU" sz="3600" dirty="0" smtClean="0">
                <a:solidFill>
                  <a:schemeClr val="tx1"/>
                </a:solidFill>
              </a:rPr>
              <a:t>Спасибо, всех приглашаем в гости! </a:t>
            </a:r>
            <a:br>
              <a:rPr lang="ru-RU" sz="3600" dirty="0" smtClean="0">
                <a:solidFill>
                  <a:schemeClr val="tx1"/>
                </a:solidFill>
              </a:rPr>
            </a:br>
            <a:r>
              <a:rPr lang="en-US" sz="3600" dirty="0">
                <a:solidFill>
                  <a:schemeClr val="tx1"/>
                </a:solidFill>
              </a:rPr>
              <a:t>T</a:t>
            </a:r>
            <a:r>
              <a:rPr lang="en-US" sz="3600" dirty="0" smtClean="0">
                <a:solidFill>
                  <a:schemeClr val="tx1"/>
                </a:solidFill>
              </a:rPr>
              <a:t>hank </a:t>
            </a:r>
            <a:r>
              <a:rPr lang="en-US" sz="3600" dirty="0">
                <a:solidFill>
                  <a:schemeClr val="tx1"/>
                </a:solidFill>
              </a:rPr>
              <a:t>you for </a:t>
            </a:r>
            <a:r>
              <a:rPr lang="en-US" sz="3600" dirty="0" smtClean="0">
                <a:solidFill>
                  <a:schemeClr val="tx1"/>
                </a:solidFill>
              </a:rPr>
              <a:t>your attention and welcome!</a:t>
            </a:r>
            <a:endParaRPr lang="ru-RU" sz="3600" dirty="0">
              <a:solidFill>
                <a:schemeClr val="tx1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854" y="2668659"/>
            <a:ext cx="11678292" cy="351364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838" y="305125"/>
            <a:ext cx="2608379" cy="1021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002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-59430" y="0"/>
            <a:ext cx="12192000" cy="6858000"/>
          </a:xfrm>
          <a:prstGeom prst="rect">
            <a:avLst/>
          </a:prstGeom>
          <a:solidFill>
            <a:srgbClr val="30463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srgbClr val="F7E9B7"/>
              </a:solidFill>
            </a:endParaRPr>
          </a:p>
        </p:txBody>
      </p:sp>
      <p:sp>
        <p:nvSpPr>
          <p:cNvPr id="3075" name="Rectangle 4"/>
          <p:cNvSpPr>
            <a:spLocks noGrp="1" noChangeArrowheads="1"/>
          </p:cNvSpPr>
          <p:nvPr>
            <p:ph type="title"/>
          </p:nvPr>
        </p:nvSpPr>
        <p:spPr>
          <a:xfrm>
            <a:off x="585004" y="68810"/>
            <a:ext cx="10972800" cy="1143000"/>
          </a:xfrm>
        </p:spPr>
        <p:txBody>
          <a:bodyPr/>
          <a:lstStyle/>
          <a:p>
            <a:pPr eaLnBrk="1" hangingPunct="1"/>
            <a:r>
              <a:rPr lang="ru-RU" altLang="ru-RU" sz="3200" b="1" kern="1200" dirty="0">
                <a:solidFill>
                  <a:schemeClr val="tx1">
                    <a:lumMod val="90000"/>
                  </a:schemeClr>
                </a:solidFill>
                <a:latin typeface="Calibri Light" panose="020F0302020204030204" pitchFamily="34" charset="0"/>
              </a:rPr>
              <a:t>КЕНОЗЕРСКИЙ НАЦИОНАЛЬНЫЙ ПАРК</a:t>
            </a:r>
          </a:p>
        </p:txBody>
      </p:sp>
      <p:sp>
        <p:nvSpPr>
          <p:cNvPr id="45076" name="Rectangle 20"/>
          <p:cNvSpPr>
            <a:spLocks noGrp="1" noChangeArrowheads="1"/>
          </p:cNvSpPr>
          <p:nvPr>
            <p:ph type="body" sz="half" idx="3"/>
          </p:nvPr>
        </p:nvSpPr>
        <p:spPr>
          <a:xfrm>
            <a:off x="636322" y="5022572"/>
            <a:ext cx="9171914" cy="16891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ru-RU" altLang="ru-RU" sz="2000" dirty="0" smtClean="0">
                <a:solidFill>
                  <a:schemeClr val="tx1">
                    <a:lumMod val="90000"/>
                  </a:schemeClr>
                </a:solidFill>
              </a:rPr>
              <a:t>Образование</a:t>
            </a:r>
            <a:r>
              <a:rPr lang="en-US" altLang="ru-RU" sz="2000" dirty="0" smtClean="0">
                <a:solidFill>
                  <a:schemeClr val="tx1">
                    <a:lumMod val="90000"/>
                  </a:schemeClr>
                </a:solidFill>
              </a:rPr>
              <a:t> / </a:t>
            </a:r>
            <a:r>
              <a:rPr lang="en-US" altLang="ru-RU" sz="2000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The </a:t>
            </a:r>
            <a:r>
              <a:rPr lang="en-US" altLang="ru-RU" sz="2000" dirty="0" err="1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Kenozersky</a:t>
            </a:r>
            <a:r>
              <a:rPr lang="en-US" altLang="ru-RU" sz="2000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 national park </a:t>
            </a:r>
            <a:r>
              <a:rPr lang="en-US" altLang="ru-RU" sz="20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was founded </a:t>
            </a:r>
            <a:r>
              <a:rPr lang="en-US" altLang="ru-RU" sz="2000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in </a:t>
            </a:r>
            <a:r>
              <a:rPr lang="ru-RU" altLang="ru-RU" sz="2000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1991 </a:t>
            </a:r>
            <a:r>
              <a:rPr lang="en-US" altLang="ru-RU" sz="2000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 </a:t>
            </a:r>
            <a:endParaRPr lang="ru-RU" altLang="ru-RU" sz="2000" dirty="0" smtClean="0">
              <a:solidFill>
                <a:schemeClr val="accent5">
                  <a:lumMod val="20000"/>
                  <a:lumOff val="80000"/>
                </a:schemeClr>
              </a:solidFill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ru-RU" altLang="ru-RU" sz="2000" dirty="0" smtClean="0">
                <a:solidFill>
                  <a:schemeClr val="tx1">
                    <a:lumMod val="90000"/>
                  </a:schemeClr>
                </a:solidFill>
              </a:rPr>
              <a:t>Площадь</a:t>
            </a:r>
            <a:r>
              <a:rPr lang="en-US" altLang="ru-RU" sz="2000" dirty="0" smtClean="0">
                <a:solidFill>
                  <a:schemeClr val="tx1">
                    <a:lumMod val="90000"/>
                  </a:schemeClr>
                </a:solidFill>
              </a:rPr>
              <a:t> / </a:t>
            </a:r>
            <a:r>
              <a:rPr lang="en-US" altLang="ru-RU" sz="2000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Park area </a:t>
            </a:r>
            <a:r>
              <a:rPr lang="ru-RU" altLang="ru-RU" sz="2000" dirty="0" smtClean="0">
                <a:solidFill>
                  <a:schemeClr val="tx1">
                    <a:lumMod val="90000"/>
                  </a:schemeClr>
                </a:solidFill>
              </a:rPr>
              <a:t>– </a:t>
            </a:r>
            <a:r>
              <a:rPr lang="ru-RU" altLang="ru-RU" sz="2000" dirty="0">
                <a:solidFill>
                  <a:schemeClr val="tx1">
                    <a:lumMod val="90000"/>
                  </a:schemeClr>
                </a:solidFill>
              </a:rPr>
              <a:t>141 354 </a:t>
            </a:r>
            <a:r>
              <a:rPr lang="ru-RU" altLang="ru-RU" sz="2000" dirty="0" smtClean="0">
                <a:solidFill>
                  <a:schemeClr val="tx1">
                    <a:lumMod val="90000"/>
                  </a:schemeClr>
                </a:solidFill>
              </a:rPr>
              <a:t>га</a:t>
            </a:r>
            <a:r>
              <a:rPr lang="en-US" altLang="ru-RU" sz="2000" dirty="0">
                <a:solidFill>
                  <a:schemeClr val="tx1">
                    <a:lumMod val="90000"/>
                  </a:schemeClr>
                </a:solidFill>
              </a:rPr>
              <a:t> </a:t>
            </a:r>
            <a:r>
              <a:rPr lang="en-US" altLang="ru-RU" sz="2000" dirty="0" smtClean="0">
                <a:solidFill>
                  <a:schemeClr val="tx1">
                    <a:lumMod val="90000"/>
                  </a:schemeClr>
                </a:solidFill>
              </a:rPr>
              <a:t>/ </a:t>
            </a:r>
            <a:r>
              <a:rPr lang="en-US" altLang="ru-RU" sz="2000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ha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ru-RU" altLang="ru-RU" sz="2000" dirty="0" smtClean="0">
                <a:solidFill>
                  <a:schemeClr val="tx1">
                    <a:lumMod val="90000"/>
                  </a:schemeClr>
                </a:solidFill>
              </a:rPr>
              <a:t>КОТР</a:t>
            </a:r>
            <a:r>
              <a:rPr lang="en-US" altLang="ru-RU" sz="2000" dirty="0" smtClean="0">
                <a:solidFill>
                  <a:schemeClr val="tx1">
                    <a:lumMod val="90000"/>
                  </a:schemeClr>
                </a:solidFill>
              </a:rPr>
              <a:t> / Important </a:t>
            </a:r>
            <a:r>
              <a:rPr lang="en-US" altLang="ru-RU" sz="2000" dirty="0">
                <a:solidFill>
                  <a:schemeClr val="tx1">
                    <a:lumMod val="90000"/>
                  </a:schemeClr>
                </a:solidFill>
              </a:rPr>
              <a:t>bird </a:t>
            </a:r>
            <a:r>
              <a:rPr lang="en-US" altLang="ru-RU" sz="2000" dirty="0" smtClean="0">
                <a:solidFill>
                  <a:schemeClr val="tx1">
                    <a:lumMod val="90000"/>
                  </a:schemeClr>
                </a:solidFill>
              </a:rPr>
              <a:t>area</a:t>
            </a:r>
            <a:r>
              <a:rPr lang="ru-RU" altLang="ru-RU" sz="2000" dirty="0" smtClean="0">
                <a:solidFill>
                  <a:schemeClr val="tx1">
                    <a:lumMod val="90000"/>
                  </a:schemeClr>
                </a:solidFill>
              </a:rPr>
              <a:t> </a:t>
            </a:r>
            <a:r>
              <a:rPr lang="ru-RU" altLang="ru-RU" sz="2000" dirty="0">
                <a:solidFill>
                  <a:schemeClr val="tx1">
                    <a:lumMod val="90000"/>
                  </a:schemeClr>
                </a:solidFill>
              </a:rPr>
              <a:t>– </a:t>
            </a:r>
            <a:r>
              <a:rPr lang="ru-RU" altLang="ru-RU" sz="2000" dirty="0" smtClean="0">
                <a:solidFill>
                  <a:schemeClr val="tx1">
                    <a:lumMod val="90000"/>
                  </a:schemeClr>
                </a:solidFill>
              </a:rPr>
              <a:t>2000 </a:t>
            </a:r>
            <a:endParaRPr lang="ru-RU" altLang="ru-RU" sz="2000" dirty="0">
              <a:solidFill>
                <a:schemeClr val="tx1">
                  <a:lumMod val="90000"/>
                </a:schemeClr>
              </a:solidFill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ru-RU" altLang="ru-RU" sz="2000" dirty="0">
                <a:solidFill>
                  <a:schemeClr val="tx1">
                    <a:lumMod val="90000"/>
                  </a:schemeClr>
                </a:solidFill>
              </a:rPr>
              <a:t>Биосферный Резерват </a:t>
            </a:r>
            <a:r>
              <a:rPr lang="ru-RU" altLang="ru-RU" sz="2000" dirty="0" smtClean="0">
                <a:solidFill>
                  <a:schemeClr val="tx1">
                    <a:lumMod val="90000"/>
                  </a:schemeClr>
                </a:solidFill>
              </a:rPr>
              <a:t>ЮНЕСКО</a:t>
            </a:r>
            <a:r>
              <a:rPr lang="en-US" altLang="ru-RU" sz="2000" dirty="0">
                <a:solidFill>
                  <a:schemeClr val="tx1">
                    <a:lumMod val="90000"/>
                  </a:schemeClr>
                </a:solidFill>
              </a:rPr>
              <a:t> </a:t>
            </a:r>
            <a:r>
              <a:rPr lang="en-US" altLang="ru-RU" sz="2000" dirty="0" smtClean="0">
                <a:solidFill>
                  <a:schemeClr val="tx1">
                    <a:lumMod val="90000"/>
                  </a:schemeClr>
                </a:solidFill>
              </a:rPr>
              <a:t>/ </a:t>
            </a:r>
            <a:r>
              <a:rPr lang="en-US" altLang="ru-RU" sz="2000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UNESCO </a:t>
            </a:r>
            <a:r>
              <a:rPr lang="en-US" altLang="ru-RU" sz="20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Biosphere </a:t>
            </a:r>
            <a:r>
              <a:rPr lang="en-US" altLang="ru-RU" sz="2000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Reserve</a:t>
            </a:r>
            <a:r>
              <a:rPr lang="ru-RU" altLang="ru-RU" sz="2000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 </a:t>
            </a:r>
            <a:r>
              <a:rPr lang="ru-RU" altLang="ru-RU" sz="20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– 2004</a:t>
            </a:r>
            <a:r>
              <a:rPr lang="ru-RU" altLang="ru-RU" sz="2000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ru-RU" altLang="ru-RU" sz="2000" dirty="0">
              <a:solidFill>
                <a:srgbClr val="D5C9B6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ru-RU" altLang="ru-RU" sz="2000" dirty="0"/>
          </a:p>
        </p:txBody>
      </p:sp>
      <p:pic>
        <p:nvPicPr>
          <p:cNvPr id="3077" name="Рисунок 6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495449" y="1289873"/>
            <a:ext cx="4513945" cy="3599762"/>
          </a:xfrm>
          <a:noFill/>
          <a:ln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78" name="Picture 2" descr="\\Server\fileserver\Семинары, совещания, стажировки\Сов.дир.ООПТ,Владивосток2015\фото для слайд-шоу\отбор\природное и культурное наследие, культурные ландшафты\Глазово в тумане. Фото И. Шпиленка.pn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94" b="7837"/>
          <a:stretch>
            <a:fillRect/>
          </a:stretch>
        </p:blipFill>
        <p:spPr>
          <a:xfrm>
            <a:off x="644434" y="1278279"/>
            <a:ext cx="6717487" cy="3611355"/>
          </a:xfrm>
          <a:noFill/>
          <a:ln>
            <a:solidFill>
              <a:srgbClr val="FFFF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80" name="Picture 2" descr="\\Server\fileserver\Дизайн\БРЕНДБУК\Brandbook_Kenozersky_part1_кривые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89" t="9412" r="68044"/>
          <a:stretch>
            <a:fillRect/>
          </a:stretch>
        </p:blipFill>
        <p:spPr bwMode="auto">
          <a:xfrm>
            <a:off x="73829" y="-338138"/>
            <a:ext cx="511175" cy="7196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 descr="\\Server\fileserver\Дизайн\БРЕНДБУК\Brandbook_Kenozersky_part1_кривые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7666" y="5604426"/>
            <a:ext cx="2324334" cy="929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4953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2172" y="246062"/>
            <a:ext cx="7807570" cy="3330575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</p:spPr>
      </p:pic>
      <p:pic>
        <p:nvPicPr>
          <p:cNvPr id="33795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07" y="666750"/>
            <a:ext cx="3913188" cy="124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207" y="2016126"/>
            <a:ext cx="3938918" cy="3895437"/>
          </a:xfrm>
          <a:prstGeom prst="rect">
            <a:avLst/>
          </a:prstGeom>
          <a:ln w="3175">
            <a:solidFill>
              <a:schemeClr val="bg2">
                <a:lumMod val="50000"/>
              </a:schemeClr>
            </a:solidFill>
          </a:ln>
        </p:spPr>
      </p:pic>
      <p:pic>
        <p:nvPicPr>
          <p:cNvPr id="33797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48"/>
          <a:stretch>
            <a:fillRect/>
          </a:stretch>
        </p:blipFill>
        <p:spPr bwMode="auto">
          <a:xfrm>
            <a:off x="99207" y="6076664"/>
            <a:ext cx="5641145" cy="538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8" name="TextBox 6"/>
          <p:cNvSpPr txBox="1">
            <a:spLocks noChangeArrowheads="1"/>
          </p:cNvSpPr>
          <p:nvPr/>
        </p:nvSpPr>
        <p:spPr bwMode="auto">
          <a:xfrm>
            <a:off x="4012396" y="3741738"/>
            <a:ext cx="8189130" cy="216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1800" b="1" dirty="0">
                <a:solidFill>
                  <a:srgbClr val="006666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Образование </a:t>
            </a:r>
            <a:r>
              <a:rPr lang="en-US" altLang="ru-RU" sz="1800" b="1" dirty="0">
                <a:solidFill>
                  <a:srgbClr val="006666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/ </a:t>
            </a:r>
            <a:r>
              <a:rPr lang="en-US" altLang="ru-RU" sz="1800" b="1" dirty="0">
                <a:solidFill>
                  <a:schemeClr val="accent3">
                    <a:lumMod val="50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The </a:t>
            </a:r>
            <a:r>
              <a:rPr lang="en-US" altLang="ru-RU" sz="1800" b="1" dirty="0" smtClean="0">
                <a:solidFill>
                  <a:schemeClr val="accent3">
                    <a:lumMod val="50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national park </a:t>
            </a:r>
            <a:r>
              <a:rPr lang="en-US" altLang="ru-RU" sz="1800" b="1" dirty="0">
                <a:solidFill>
                  <a:schemeClr val="accent3">
                    <a:lumMod val="50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“</a:t>
            </a:r>
            <a:r>
              <a:rPr lang="en-US" altLang="ru-RU" sz="1800" b="1" dirty="0" err="1">
                <a:solidFill>
                  <a:schemeClr val="accent3">
                    <a:lumMod val="50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Onezhskoe</a:t>
            </a:r>
            <a:r>
              <a:rPr lang="en-US" altLang="ru-RU" sz="1800" b="1" dirty="0">
                <a:solidFill>
                  <a:schemeClr val="accent3">
                    <a:lumMod val="50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altLang="ru-RU" sz="1800" b="1" dirty="0" err="1" smtClean="0">
                <a:solidFill>
                  <a:schemeClr val="accent3">
                    <a:lumMod val="50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Pomorye</a:t>
            </a:r>
            <a:r>
              <a:rPr lang="en-US" altLang="ru-RU" sz="1800" b="1" dirty="0" smtClean="0">
                <a:solidFill>
                  <a:schemeClr val="accent3">
                    <a:lumMod val="50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” was </a:t>
            </a:r>
            <a:r>
              <a:rPr lang="en-US" altLang="ru-RU" sz="1800" b="1" dirty="0">
                <a:solidFill>
                  <a:schemeClr val="accent3">
                    <a:lumMod val="50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founded in </a:t>
            </a:r>
            <a:r>
              <a:rPr lang="ru-RU" altLang="ru-RU" sz="1800" b="1" dirty="0">
                <a:solidFill>
                  <a:schemeClr val="accent3">
                    <a:lumMod val="50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2013</a:t>
            </a:r>
          </a:p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1800" b="1" dirty="0" smtClean="0">
                <a:solidFill>
                  <a:srgbClr val="006666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Площадь </a:t>
            </a:r>
            <a:r>
              <a:rPr lang="en-US" altLang="ru-RU" sz="1800" b="1" dirty="0" smtClean="0">
                <a:solidFill>
                  <a:srgbClr val="006666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/ </a:t>
            </a:r>
            <a:r>
              <a:rPr lang="en-US" altLang="ru-RU" sz="1800" b="1" dirty="0" smtClean="0">
                <a:solidFill>
                  <a:schemeClr val="accent3">
                    <a:lumMod val="50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Park </a:t>
            </a:r>
            <a:r>
              <a:rPr lang="en-US" altLang="ru-RU" sz="1800" b="1" dirty="0">
                <a:solidFill>
                  <a:schemeClr val="accent3">
                    <a:lumMod val="50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area </a:t>
            </a:r>
            <a:r>
              <a:rPr lang="ru-RU" altLang="ru-RU" sz="1800" b="1" dirty="0" smtClean="0">
                <a:solidFill>
                  <a:srgbClr val="006666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- 201 668 га</a:t>
            </a:r>
            <a:r>
              <a:rPr lang="en-US" altLang="ru-RU" sz="1800" b="1" dirty="0" smtClean="0">
                <a:solidFill>
                  <a:srgbClr val="006666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/ </a:t>
            </a:r>
            <a:r>
              <a:rPr lang="en-US" altLang="ru-RU" sz="1800" b="1" dirty="0" smtClean="0">
                <a:solidFill>
                  <a:schemeClr val="accent3">
                    <a:lumMod val="50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ha</a:t>
            </a:r>
            <a:r>
              <a:rPr lang="ru-RU" altLang="ru-RU" sz="1800" b="1" dirty="0" smtClean="0">
                <a:solidFill>
                  <a:schemeClr val="accent3">
                    <a:lumMod val="50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,</a:t>
            </a:r>
            <a:endParaRPr lang="en-US" altLang="ru-RU" sz="1800" b="1" dirty="0" smtClean="0">
              <a:solidFill>
                <a:srgbClr val="006666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1800" b="1" dirty="0" smtClean="0">
                <a:solidFill>
                  <a:srgbClr val="006666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включая акваторию </a:t>
            </a:r>
            <a:r>
              <a:rPr lang="ru-RU" altLang="ru-RU" sz="1800" b="1" dirty="0" err="1" smtClean="0">
                <a:solidFill>
                  <a:srgbClr val="006666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Унской</a:t>
            </a:r>
            <a:r>
              <a:rPr lang="ru-RU" altLang="ru-RU" sz="1800" b="1" dirty="0" smtClean="0">
                <a:solidFill>
                  <a:srgbClr val="006666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губы Белого моря, КОТР</a:t>
            </a:r>
          </a:p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1800" b="1" dirty="0" smtClean="0">
                <a:solidFill>
                  <a:srgbClr val="006666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Реорганизация, присоединение к ФГБУ «Национальный парк «</a:t>
            </a:r>
            <a:r>
              <a:rPr lang="ru-RU" altLang="ru-RU" sz="1800" b="1" dirty="0" err="1" smtClean="0">
                <a:solidFill>
                  <a:srgbClr val="006666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Кенозерский</a:t>
            </a:r>
            <a:r>
              <a:rPr lang="ru-RU" altLang="ru-RU" sz="1800" b="1" dirty="0" smtClean="0">
                <a:solidFill>
                  <a:srgbClr val="006666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» </a:t>
            </a:r>
            <a:r>
              <a:rPr lang="en-US" altLang="ru-RU" sz="1800" b="1" dirty="0" smtClean="0">
                <a:solidFill>
                  <a:srgbClr val="006666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/ </a:t>
            </a:r>
            <a:r>
              <a:rPr lang="en-US" altLang="ru-RU" sz="1800" b="1" dirty="0" smtClean="0">
                <a:solidFill>
                  <a:schemeClr val="accent3">
                    <a:lumMod val="50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Joining </a:t>
            </a:r>
            <a:r>
              <a:rPr lang="en-US" altLang="ru-RU" sz="1800" b="1" dirty="0">
                <a:solidFill>
                  <a:schemeClr val="accent3">
                    <a:lumMod val="50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the "</a:t>
            </a:r>
            <a:r>
              <a:rPr lang="en-US" altLang="ru-RU" sz="1800" b="1" dirty="0" err="1">
                <a:solidFill>
                  <a:schemeClr val="accent3">
                    <a:lumMod val="50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Kenozersky</a:t>
            </a:r>
            <a:r>
              <a:rPr lang="en-US" altLang="ru-RU" sz="1800" b="1" dirty="0">
                <a:solidFill>
                  <a:schemeClr val="accent3">
                    <a:lumMod val="50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National Park"</a:t>
            </a:r>
            <a:r>
              <a:rPr lang="en-US" altLang="ru-RU" sz="1800" b="1" dirty="0">
                <a:solidFill>
                  <a:srgbClr val="006666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ru-RU" altLang="ru-RU" sz="1800" b="1" dirty="0" smtClean="0">
                <a:solidFill>
                  <a:srgbClr val="006666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- 2016 </a:t>
            </a:r>
          </a:p>
        </p:txBody>
      </p:sp>
      <p:pic>
        <p:nvPicPr>
          <p:cNvPr id="7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48"/>
          <a:stretch>
            <a:fillRect/>
          </a:stretch>
        </p:blipFill>
        <p:spPr bwMode="auto">
          <a:xfrm>
            <a:off x="5740352" y="6076664"/>
            <a:ext cx="5641145" cy="538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81069" y="6076664"/>
            <a:ext cx="5639289" cy="536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325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96253" y="1439613"/>
            <a:ext cx="5369170" cy="5154157"/>
          </a:xfrm>
        </p:spPr>
        <p:txBody>
          <a:bodyPr/>
          <a:lstStyle/>
          <a:p>
            <a:r>
              <a:rPr lang="ru-RU" sz="2400" dirty="0" smtClean="0"/>
              <a:t>Угроза состоянию природных комплексов ООПТ</a:t>
            </a:r>
            <a:r>
              <a:rPr lang="en-US" sz="2400" dirty="0" smtClean="0"/>
              <a:t> / </a:t>
            </a:r>
            <a:r>
              <a:rPr lang="en-US" sz="2400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The threat to the natural complexes of protected area</a:t>
            </a:r>
            <a:endParaRPr lang="ru-RU" sz="2400" dirty="0" smtClean="0">
              <a:solidFill>
                <a:schemeClr val="accent5">
                  <a:lumMod val="20000"/>
                  <a:lumOff val="80000"/>
                </a:schemeClr>
              </a:solidFill>
            </a:endParaRPr>
          </a:p>
          <a:p>
            <a:r>
              <a:rPr lang="ru-RU" sz="2400" dirty="0" smtClean="0"/>
              <a:t>Социально-экологические угрозы </a:t>
            </a:r>
            <a:r>
              <a:rPr lang="en-US" sz="2400" dirty="0" smtClean="0"/>
              <a:t>/ Socio-ecological </a:t>
            </a:r>
            <a:r>
              <a:rPr lang="en-US" sz="2400" dirty="0"/>
              <a:t>threats</a:t>
            </a:r>
            <a:endParaRPr lang="ru-RU" sz="2400" dirty="0" smtClean="0"/>
          </a:p>
          <a:p>
            <a:r>
              <a:rPr lang="en-US" sz="2400" dirty="0" smtClean="0"/>
              <a:t>C</a:t>
            </a:r>
            <a:r>
              <a:rPr lang="ru-RU" sz="2400" dirty="0" err="1"/>
              <a:t>нижение</a:t>
            </a:r>
            <a:r>
              <a:rPr lang="ru-RU" sz="2400" dirty="0"/>
              <a:t> эстетической ценности </a:t>
            </a:r>
            <a:r>
              <a:rPr lang="ru-RU" sz="2400" dirty="0" smtClean="0"/>
              <a:t>территории </a:t>
            </a:r>
            <a:r>
              <a:rPr lang="en-US" sz="2400" dirty="0" smtClean="0"/>
              <a:t>/ </a:t>
            </a:r>
            <a:r>
              <a:rPr lang="en-US" sz="2400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Decrease</a:t>
            </a:r>
            <a:r>
              <a:rPr lang="ru-RU" sz="2400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2400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aesthetic values of the area</a:t>
            </a:r>
          </a:p>
          <a:p>
            <a:pPr lvl="0"/>
            <a:r>
              <a:rPr lang="ru-RU" sz="2400" dirty="0" smtClean="0">
                <a:solidFill>
                  <a:srgbClr val="F7E9B7"/>
                </a:solidFill>
              </a:rPr>
              <a:t>Ограничение </a:t>
            </a:r>
            <a:r>
              <a:rPr lang="ru-RU" sz="2400" dirty="0">
                <a:solidFill>
                  <a:srgbClr val="F7E9B7"/>
                </a:solidFill>
              </a:rPr>
              <a:t>развития туризма в национальном парке</a:t>
            </a:r>
            <a:r>
              <a:rPr lang="en-US" sz="2400" dirty="0">
                <a:solidFill>
                  <a:srgbClr val="F7E9B7"/>
                </a:solidFill>
              </a:rPr>
              <a:t> / </a:t>
            </a:r>
            <a:r>
              <a:rPr lang="en-US" sz="24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Limiting the development of </a:t>
            </a:r>
            <a:r>
              <a:rPr lang="en-US" sz="26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tourism in the national park</a:t>
            </a:r>
          </a:p>
          <a:p>
            <a:pPr marL="0" indent="0">
              <a:buNone/>
            </a:pPr>
            <a:r>
              <a:rPr lang="en-US" sz="2400" dirty="0" smtClean="0"/>
              <a:t/>
            </a:r>
            <a:br>
              <a:rPr lang="en-US" sz="2400" dirty="0" smtClean="0"/>
            </a:br>
            <a:endParaRPr lang="ru-RU" sz="2400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5423" y="1562545"/>
            <a:ext cx="3336848" cy="2564494"/>
          </a:xfrm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3200" b="1" kern="1200" dirty="0">
                <a:solidFill>
                  <a:schemeClr val="tx1">
                    <a:lumMod val="90000"/>
                  </a:schemeClr>
                </a:solidFill>
                <a:latin typeface="Calibri Light" panose="020F0302020204030204" pitchFamily="34" charset="0"/>
              </a:rPr>
              <a:t>МАСШТАБ ПРОБЛЕМЫ МУСОРНОЙ </a:t>
            </a:r>
            <a:r>
              <a:rPr lang="ru-RU" altLang="ru-RU" sz="3200" b="1" kern="1200" dirty="0" smtClean="0">
                <a:solidFill>
                  <a:schemeClr val="tx1">
                    <a:lumMod val="90000"/>
                  </a:schemeClr>
                </a:solidFill>
                <a:latin typeface="Calibri Light" panose="020F0302020204030204" pitchFamily="34" charset="0"/>
              </a:rPr>
              <a:t>АТАКИ</a:t>
            </a:r>
            <a:r>
              <a:rPr lang="en-US" altLang="ru-RU" sz="3200" b="1" kern="1200" dirty="0" smtClean="0">
                <a:solidFill>
                  <a:schemeClr val="tx1">
                    <a:lumMod val="90000"/>
                  </a:schemeClr>
                </a:solidFill>
                <a:latin typeface="Calibri Light" panose="020F0302020204030204" pitchFamily="34" charset="0"/>
              </a:rPr>
              <a:t> / </a:t>
            </a:r>
            <a:r>
              <a:rPr lang="en-US" altLang="ru-RU" sz="3200" b="1" kern="1200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/>
            </a:r>
            <a:br>
              <a:rPr lang="en-US" altLang="ru-RU" sz="3200" b="1" kern="1200" dirty="0" smtClean="0">
                <a:solidFill>
                  <a:schemeClr val="tx1"/>
                </a:solidFill>
                <a:latin typeface="Calibri Light" panose="020F0302020204030204" pitchFamily="34" charset="0"/>
              </a:rPr>
            </a:br>
            <a:r>
              <a:rPr lang="en-US" altLang="ru-RU" sz="3200" b="1" kern="1200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Calibri Light" panose="020F0302020204030204" pitchFamily="34" charset="0"/>
              </a:rPr>
              <a:t>HIGH DEGREE PROBLEMS OF GARBAGE ATTACK</a:t>
            </a:r>
            <a:endParaRPr lang="ru-RU" sz="3200" b="1" kern="1200" dirty="0">
              <a:solidFill>
                <a:schemeClr val="accent5">
                  <a:lumMod val="20000"/>
                  <a:lumOff val="80000"/>
                </a:schemeClr>
              </a:solidFill>
              <a:latin typeface="Calibri Light" panose="020F0302020204030204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5423" y="4249971"/>
            <a:ext cx="6608762" cy="236577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2505" y="1540569"/>
            <a:ext cx="3191680" cy="2586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310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b="1" kern="1200" dirty="0">
                <a:solidFill>
                  <a:schemeClr val="tx1">
                    <a:lumMod val="90000"/>
                  </a:schemeClr>
                </a:solidFill>
                <a:latin typeface="Calibri Light" panose="020F0302020204030204" pitchFamily="34" charset="0"/>
              </a:rPr>
              <a:t>МЕСТНЫЕ </a:t>
            </a:r>
            <a:r>
              <a:rPr lang="ru-RU" sz="3200" b="1" kern="1200" dirty="0" smtClean="0">
                <a:solidFill>
                  <a:schemeClr val="tx1">
                    <a:lumMod val="90000"/>
                  </a:schemeClr>
                </a:solidFill>
                <a:latin typeface="Calibri Light" panose="020F0302020204030204" pitchFamily="34" charset="0"/>
              </a:rPr>
              <a:t>ИНИЦИАТИВЫ </a:t>
            </a:r>
            <a:r>
              <a:rPr lang="en-US" sz="3200" b="1" kern="1200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/ </a:t>
            </a:r>
            <a:r>
              <a:rPr lang="en-US" sz="3200" b="1" kern="1200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Calibri Light" panose="020F0302020204030204" pitchFamily="34" charset="0"/>
              </a:rPr>
              <a:t>ACTIVITY OF LOCAL RESIDENTS</a:t>
            </a:r>
            <a:endParaRPr lang="ru-RU" sz="3200" b="1" kern="1200" dirty="0">
              <a:solidFill>
                <a:schemeClr val="accent5">
                  <a:lumMod val="20000"/>
                  <a:lumOff val="80000"/>
                </a:schemeClr>
              </a:solidFill>
              <a:latin typeface="Calibri Light" panose="020F0302020204030204" pitchFamily="34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8050221" y="1560895"/>
            <a:ext cx="3631237" cy="2722426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182" y="1551232"/>
            <a:ext cx="3616666" cy="2712499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1182" y="4397325"/>
            <a:ext cx="3616666" cy="2301857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50221" y="4397325"/>
            <a:ext cx="3616666" cy="2301857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7987" y="4391640"/>
            <a:ext cx="3609085" cy="2307542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7987" y="1551232"/>
            <a:ext cx="3609085" cy="2706814"/>
          </a:xfrm>
          <a:prstGeom prst="rect">
            <a:avLst/>
          </a:prstGeom>
          <a:ln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2916413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46635"/>
            <a:ext cx="9013371" cy="1143000"/>
          </a:xfrm>
        </p:spPr>
        <p:txBody>
          <a:bodyPr/>
          <a:lstStyle/>
          <a:p>
            <a:r>
              <a:rPr lang="ru-RU" sz="3200" b="1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ЦЕЛИ ЗАДАЧИ ПРОЕКТА</a:t>
            </a:r>
            <a:r>
              <a:rPr lang="en-US" sz="3200" b="1" dirty="0">
                <a:solidFill>
                  <a:schemeClr val="tx1"/>
                </a:solidFill>
                <a:latin typeface="Calibri Light" panose="020F0302020204030204" pitchFamily="34" charset="0"/>
              </a:rPr>
              <a:t> / </a:t>
            </a:r>
            <a:r>
              <a:rPr lang="en-US" sz="32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Calibri Light" panose="020F0302020204030204" pitchFamily="34" charset="0"/>
              </a:rPr>
              <a:t>PROJECT OBJECTIVES</a:t>
            </a:r>
            <a:endParaRPr lang="ru-RU" sz="3200" b="1" dirty="0">
              <a:solidFill>
                <a:schemeClr val="accent5">
                  <a:lumMod val="20000"/>
                  <a:lumOff val="80000"/>
                </a:schemeClr>
              </a:solidFill>
              <a:latin typeface="Calibri Light" panose="020F0302020204030204" pitchFamily="34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609600" y="2488685"/>
            <a:ext cx="5384800" cy="4525963"/>
          </a:xfrm>
        </p:spPr>
        <p:txBody>
          <a:bodyPr/>
          <a:lstStyle/>
          <a:p>
            <a:pPr lvl="0"/>
            <a:r>
              <a:rPr lang="ru-RU" sz="2000" dirty="0" smtClean="0"/>
              <a:t>Информирование</a:t>
            </a:r>
            <a:r>
              <a:rPr lang="ru-RU" sz="2000" dirty="0"/>
              <a:t>, обучение и активное вовлечение местного населения и посетителей парка к раздельному сбору твердых коммунальных и опасных </a:t>
            </a:r>
            <a:r>
              <a:rPr lang="ru-RU" sz="2000" dirty="0" smtClean="0"/>
              <a:t>отходов</a:t>
            </a:r>
          </a:p>
          <a:p>
            <a:pPr marL="0" lvl="0" indent="0">
              <a:buNone/>
            </a:pPr>
            <a:endParaRPr lang="ru-RU" sz="2000" dirty="0"/>
          </a:p>
          <a:p>
            <a:pPr lvl="0"/>
            <a:r>
              <a:rPr lang="ru-RU" sz="2000" dirty="0"/>
              <a:t>Внедрение системы раздельного сбора, накопления и утилизации твердых коммунальных и опасных </a:t>
            </a:r>
            <a:r>
              <a:rPr lang="ru-RU" sz="2000" dirty="0" smtClean="0"/>
              <a:t>отходов</a:t>
            </a:r>
          </a:p>
          <a:p>
            <a:pPr marL="0" lvl="0" indent="0">
              <a:buNone/>
            </a:pPr>
            <a:endParaRPr lang="ru-RU" sz="2000" dirty="0"/>
          </a:p>
          <a:p>
            <a:r>
              <a:rPr lang="ru-RU" sz="2000" dirty="0"/>
              <a:t>Ликвидация объектов накопленного </a:t>
            </a:r>
            <a:r>
              <a:rPr lang="ru-RU" sz="2000" dirty="0" smtClean="0"/>
              <a:t>вреда </a:t>
            </a:r>
            <a:r>
              <a:rPr lang="ru-RU" sz="2000" dirty="0"/>
              <a:t>окружающей </a:t>
            </a:r>
            <a:r>
              <a:rPr lang="ru-RU" sz="2000" dirty="0" smtClean="0"/>
              <a:t>среде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5994400" y="2488684"/>
            <a:ext cx="5384800" cy="4525964"/>
          </a:xfrm>
        </p:spPr>
        <p:txBody>
          <a:bodyPr/>
          <a:lstStyle/>
          <a:p>
            <a:r>
              <a:rPr lang="en-US" sz="2000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Information, education and active involvement of the local population and visitors to the national parks to the separate collection of municipal solid and dangerous waste</a:t>
            </a:r>
            <a:endParaRPr lang="ru-RU" sz="2000" dirty="0" smtClean="0">
              <a:solidFill>
                <a:schemeClr val="accent5">
                  <a:lumMod val="20000"/>
                  <a:lumOff val="80000"/>
                </a:schemeClr>
              </a:solidFill>
            </a:endParaRPr>
          </a:p>
          <a:p>
            <a:pPr marL="0" indent="0">
              <a:buNone/>
            </a:pPr>
            <a:endParaRPr lang="en-US" sz="2000" dirty="0" smtClean="0">
              <a:solidFill>
                <a:schemeClr val="accent5">
                  <a:lumMod val="20000"/>
                  <a:lumOff val="80000"/>
                </a:schemeClr>
              </a:solidFill>
            </a:endParaRPr>
          </a:p>
          <a:p>
            <a:r>
              <a:rPr lang="en-US" sz="2000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Introduction of separate collection system, storage and utilization of municipal solid and dangerous waste</a:t>
            </a:r>
            <a:endParaRPr lang="ru-RU" sz="2000" dirty="0" smtClean="0">
              <a:solidFill>
                <a:schemeClr val="accent5">
                  <a:lumMod val="20000"/>
                  <a:lumOff val="80000"/>
                </a:schemeClr>
              </a:solidFill>
            </a:endParaRPr>
          </a:p>
          <a:p>
            <a:pPr marL="0" indent="0">
              <a:buNone/>
            </a:pPr>
            <a:endParaRPr lang="en-US" sz="2000" dirty="0" smtClean="0">
              <a:solidFill>
                <a:schemeClr val="accent5">
                  <a:lumMod val="20000"/>
                  <a:lumOff val="80000"/>
                </a:schemeClr>
              </a:solidFill>
            </a:endParaRPr>
          </a:p>
          <a:p>
            <a:r>
              <a:rPr lang="en-US" sz="2000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Elimination of objects of accumulated environment damage</a:t>
            </a:r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62307" y="274638"/>
            <a:ext cx="2475191" cy="98763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37681" y="1262276"/>
            <a:ext cx="114604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ЦЕЛЬ </a:t>
            </a:r>
            <a:r>
              <a:rPr lang="en-US" sz="2000" dirty="0" smtClean="0"/>
              <a:t>/ </a:t>
            </a:r>
            <a:r>
              <a:rPr lang="en-US" sz="2000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The </a:t>
            </a:r>
            <a:r>
              <a:rPr lang="en-US" sz="20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purpose of the </a:t>
            </a:r>
            <a:r>
              <a:rPr lang="en-US" sz="2000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project </a:t>
            </a:r>
            <a:r>
              <a:rPr lang="ru-RU" sz="2000" dirty="0" smtClean="0"/>
              <a:t>– Сохранение природных комплексов национальных парков «</a:t>
            </a:r>
            <a:r>
              <a:rPr lang="ru-RU" sz="2000" dirty="0" err="1" smtClean="0"/>
              <a:t>Кенозерский</a:t>
            </a:r>
            <a:r>
              <a:rPr lang="ru-RU" sz="2000" dirty="0" smtClean="0"/>
              <a:t>» и «Онежское Поморье» </a:t>
            </a:r>
            <a:r>
              <a:rPr lang="en-US" sz="2000" dirty="0" smtClean="0"/>
              <a:t>/</a:t>
            </a:r>
            <a:r>
              <a:rPr lang="ru-RU" sz="2000" dirty="0" smtClean="0"/>
              <a:t> </a:t>
            </a:r>
            <a:r>
              <a:rPr lang="en-US" sz="2000" dirty="0" smtClean="0"/>
              <a:t> </a:t>
            </a:r>
            <a:endParaRPr lang="ru-RU" sz="2000" dirty="0" smtClean="0"/>
          </a:p>
          <a:p>
            <a:r>
              <a:rPr lang="en-US" sz="20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Preservation of natural complexes of the National Parks </a:t>
            </a:r>
            <a:r>
              <a:rPr lang="ru-RU" sz="2000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«</a:t>
            </a:r>
            <a:r>
              <a:rPr lang="en-US" sz="2000" dirty="0" err="1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Kenozersky</a:t>
            </a:r>
            <a:r>
              <a:rPr lang="ru-RU" sz="2000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»</a:t>
            </a:r>
            <a:r>
              <a:rPr lang="en-US" sz="2000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20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and </a:t>
            </a:r>
            <a:r>
              <a:rPr lang="ru-RU" sz="2000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«</a:t>
            </a:r>
            <a:r>
              <a:rPr lang="en-US" sz="2000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Onega </a:t>
            </a:r>
            <a:r>
              <a:rPr lang="en-US" sz="2000" dirty="0" err="1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Pomorye</a:t>
            </a:r>
            <a:r>
              <a:rPr lang="ru-RU" sz="2000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»</a:t>
            </a:r>
            <a:r>
              <a:rPr lang="en-US" sz="2000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 </a:t>
            </a:r>
            <a:endParaRPr lang="ru-RU" sz="2000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09528" y="5157069"/>
            <a:ext cx="2682472" cy="1700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210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4978" y="180794"/>
            <a:ext cx="10972800" cy="1044895"/>
          </a:xfrm>
        </p:spPr>
        <p:txBody>
          <a:bodyPr/>
          <a:lstStyle/>
          <a:p>
            <a:r>
              <a:rPr lang="ru-RU" sz="3600" b="1" kern="1200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НАЧАЛО</a:t>
            </a:r>
            <a:r>
              <a:rPr lang="en-US" sz="3600" b="1" kern="1200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 2016</a:t>
            </a:r>
            <a:r>
              <a:rPr lang="ru-RU" sz="3600" b="1" kern="1200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 </a:t>
            </a:r>
            <a:r>
              <a:rPr lang="en-US" sz="3600" b="1" kern="1200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/ START 2016</a:t>
            </a:r>
            <a:endParaRPr lang="ru-RU" sz="3600" b="1" kern="1200" dirty="0">
              <a:solidFill>
                <a:schemeClr val="tx1"/>
              </a:solidFill>
              <a:latin typeface="Calibri Light" panose="020F0302020204030204" pitchFamily="34" charset="0"/>
            </a:endParaRPr>
          </a:p>
        </p:txBody>
      </p:sp>
      <p:pic>
        <p:nvPicPr>
          <p:cNvPr id="5" name="Picture 2" descr="http://www.wood-work.ru/netcat_files/388/183/77618b94e035456476d2ee2e08a5b2aa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3667" y="1347115"/>
            <a:ext cx="2710539" cy="4104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4902" y="3692432"/>
            <a:ext cx="3045264" cy="1758699"/>
          </a:xfrm>
          <a:prstGeom prst="rect">
            <a:avLst/>
          </a:prstGeom>
        </p:spPr>
      </p:pic>
      <p:pic>
        <p:nvPicPr>
          <p:cNvPr id="9" name="Рисунок 8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4902" y="1347114"/>
            <a:ext cx="2592876" cy="215928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582" y="1228851"/>
            <a:ext cx="6235647" cy="4555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Приобретено для </a:t>
            </a:r>
            <a:r>
              <a:rPr lang="ru-RU" sz="2400" dirty="0" err="1" smtClean="0"/>
              <a:t>Кенозерского</a:t>
            </a:r>
            <a:r>
              <a:rPr lang="ru-RU" sz="2400" dirty="0" smtClean="0"/>
              <a:t> парка</a:t>
            </a:r>
            <a:r>
              <a:rPr lang="en-US" sz="2400" dirty="0" smtClean="0"/>
              <a:t> / </a:t>
            </a:r>
          </a:p>
          <a:p>
            <a:pPr algn="ctr"/>
            <a:r>
              <a:rPr lang="en-US" sz="2400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were </a:t>
            </a:r>
            <a:r>
              <a:rPr lang="en-US" sz="24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purchased for National </a:t>
            </a:r>
            <a:r>
              <a:rPr lang="en-US" sz="2400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Park</a:t>
            </a:r>
            <a:r>
              <a:rPr lang="ru-RU" sz="2400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:</a:t>
            </a:r>
          </a:p>
          <a:p>
            <a:pPr algn="ctr"/>
            <a:endParaRPr lang="ru-RU" sz="22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200" dirty="0" smtClean="0"/>
              <a:t>пресс </a:t>
            </a:r>
            <a:r>
              <a:rPr lang="ru-RU" sz="2200" dirty="0"/>
              <a:t>ПГП-4 </a:t>
            </a:r>
            <a:r>
              <a:rPr lang="ru-RU" sz="2200" dirty="0" smtClean="0"/>
              <a:t>мини в дер. Вершинино) </a:t>
            </a:r>
            <a:r>
              <a:rPr lang="en-US" sz="2200" dirty="0" smtClean="0"/>
              <a:t>/ </a:t>
            </a:r>
            <a:endParaRPr lang="ru-RU" sz="2200" dirty="0" smtClean="0"/>
          </a:p>
          <a:p>
            <a:r>
              <a:rPr lang="en-US" sz="2200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   hydraulic </a:t>
            </a:r>
            <a:r>
              <a:rPr lang="en-US" sz="22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press PGP-4 mini in the </a:t>
            </a:r>
            <a:r>
              <a:rPr lang="en-US" sz="2200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village </a:t>
            </a:r>
          </a:p>
          <a:p>
            <a:r>
              <a:rPr lang="en-US" sz="22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2200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  Vershinino</a:t>
            </a:r>
            <a:r>
              <a:rPr lang="ru-RU" sz="2200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                                                                   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200" dirty="0" smtClean="0"/>
              <a:t>пластиковые </a:t>
            </a:r>
            <a:r>
              <a:rPr lang="ru-RU" sz="2200" dirty="0"/>
              <a:t>контейнеры для </a:t>
            </a:r>
            <a:r>
              <a:rPr lang="ru-RU" sz="2200" dirty="0" smtClean="0"/>
              <a:t> </a:t>
            </a:r>
            <a:r>
              <a:rPr lang="ru-RU" sz="2200" dirty="0"/>
              <a:t>раздельного сбора мусора </a:t>
            </a:r>
            <a:r>
              <a:rPr lang="ru-RU" sz="2200" dirty="0" smtClean="0"/>
              <a:t>в КНП </a:t>
            </a:r>
            <a:r>
              <a:rPr lang="en-US" sz="2200" dirty="0" smtClean="0"/>
              <a:t>/ </a:t>
            </a:r>
            <a:r>
              <a:rPr lang="en-US" sz="2200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plastic</a:t>
            </a:r>
            <a:r>
              <a:rPr lang="ru-RU" sz="2200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2200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containers </a:t>
            </a:r>
            <a:r>
              <a:rPr lang="en-US" sz="22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for separate waste collection</a:t>
            </a:r>
            <a:r>
              <a:rPr lang="ru-RU" sz="2200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 </a:t>
            </a:r>
            <a:endParaRPr lang="ru-RU" sz="22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200" dirty="0" smtClean="0"/>
              <a:t>изготовлены </a:t>
            </a:r>
            <a:r>
              <a:rPr lang="ru-RU" sz="2200" dirty="0"/>
              <a:t>памятки и информационные знаки для посетителей национального </a:t>
            </a:r>
            <a:r>
              <a:rPr lang="ru-RU" sz="2200" dirty="0" smtClean="0"/>
              <a:t>парка</a:t>
            </a:r>
            <a:r>
              <a:rPr lang="en-US" sz="2200" dirty="0" smtClean="0"/>
              <a:t> / </a:t>
            </a:r>
            <a:r>
              <a:rPr lang="en-US" sz="2200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instructions </a:t>
            </a:r>
            <a:r>
              <a:rPr lang="en-US" sz="22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and information signs for visitors of the </a:t>
            </a:r>
            <a:r>
              <a:rPr lang="en-US" sz="2200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National </a:t>
            </a:r>
            <a:r>
              <a:rPr lang="en-US" sz="22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P</a:t>
            </a:r>
            <a:r>
              <a:rPr lang="en-US" sz="2200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ark </a:t>
            </a:r>
            <a:r>
              <a:rPr lang="en-US" sz="22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were made</a:t>
            </a:r>
            <a:endParaRPr lang="ru-RU" sz="2200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47784" y="5826583"/>
            <a:ext cx="7236264" cy="63403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63440" y="5826582"/>
            <a:ext cx="7236579" cy="634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158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345322"/>
            <a:ext cx="115127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latin typeface="Calibri Light" panose="020F0302020204030204" pitchFamily="34" charset="0"/>
              </a:rPr>
              <a:t>	</a:t>
            </a:r>
            <a:r>
              <a:rPr lang="ru-RU" sz="3200" b="1" dirty="0" smtClean="0">
                <a:latin typeface="Calibri Light" panose="020F0302020204030204" pitchFamily="34" charset="0"/>
              </a:rPr>
              <a:t>ОПОРНЫЕ ТОЧКИ ПРОЕКТА </a:t>
            </a:r>
            <a:r>
              <a:rPr lang="en-US" sz="3200" b="1" dirty="0" smtClean="0">
                <a:latin typeface="Calibri Light" panose="020F0302020204030204" pitchFamily="34" charset="0"/>
              </a:rPr>
              <a:t>/ </a:t>
            </a:r>
            <a:r>
              <a:rPr lang="en-US" sz="3200" b="1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Calibri Light" panose="020F0302020204030204" pitchFamily="34" charset="0"/>
              </a:rPr>
              <a:t>THE AREA OF THE PROJECT</a:t>
            </a:r>
            <a:endParaRPr lang="ru-RU" sz="3200" b="1" dirty="0">
              <a:solidFill>
                <a:schemeClr val="accent5">
                  <a:lumMod val="20000"/>
                  <a:lumOff val="80000"/>
                </a:schemeClr>
              </a:solidFill>
              <a:latin typeface="Calibri Light" panose="020F030202020403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441" y="2230737"/>
            <a:ext cx="3115776" cy="306045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819" y="2230737"/>
            <a:ext cx="2808561" cy="347842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19819" y="1426529"/>
            <a:ext cx="54497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 smtClean="0"/>
              <a:t>Кенозерский</a:t>
            </a:r>
            <a:r>
              <a:rPr lang="ru-RU" dirty="0" smtClean="0"/>
              <a:t> НП</a:t>
            </a:r>
            <a:r>
              <a:rPr lang="en-US" dirty="0"/>
              <a:t> / </a:t>
            </a:r>
            <a:endParaRPr lang="en-US" dirty="0" smtClean="0"/>
          </a:p>
          <a:p>
            <a:r>
              <a:rPr lang="en-US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The </a:t>
            </a:r>
            <a:r>
              <a:rPr lang="en-US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Kenozersky</a:t>
            </a:r>
            <a:r>
              <a:rPr lang="en-US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 national park </a:t>
            </a:r>
            <a:endParaRPr lang="ru-RU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98049" y="2124892"/>
            <a:ext cx="247323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8 деревень </a:t>
            </a:r>
            <a:r>
              <a:rPr lang="en-US" dirty="0"/>
              <a:t>/ </a:t>
            </a:r>
            <a:endParaRPr lang="ru-RU" dirty="0" smtClean="0"/>
          </a:p>
          <a:p>
            <a:r>
              <a:rPr lang="ru-RU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8 </a:t>
            </a:r>
            <a:r>
              <a:rPr lang="en-US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villages</a:t>
            </a:r>
            <a:endParaRPr lang="ru-RU" dirty="0" smtClean="0">
              <a:solidFill>
                <a:schemeClr val="accent5">
                  <a:lumMod val="20000"/>
                  <a:lumOff val="80000"/>
                </a:schemeClr>
              </a:solidFill>
            </a:endParaRPr>
          </a:p>
          <a:p>
            <a:endParaRPr lang="ru-RU" dirty="0" smtClean="0">
              <a:solidFill>
                <a:schemeClr val="accent5">
                  <a:lumMod val="20000"/>
                  <a:lumOff val="80000"/>
                </a:schemeClr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ru-RU" dirty="0" smtClean="0"/>
              <a:t>Вершинино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 err="1" smtClean="0"/>
              <a:t>Морщихинская</a:t>
            </a:r>
            <a:r>
              <a:rPr lang="ru-RU" dirty="0" smtClean="0"/>
              <a:t> 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 err="1" smtClean="0"/>
              <a:t>Поча</a:t>
            </a:r>
            <a:endParaRPr lang="ru-RU" dirty="0" smtClean="0"/>
          </a:p>
          <a:p>
            <a:pPr marL="342900" indent="-342900">
              <a:buFont typeface="+mj-lt"/>
              <a:buAutoNum type="arabicPeriod"/>
            </a:pPr>
            <a:r>
              <a:rPr lang="ru-RU" dirty="0" err="1" smtClean="0"/>
              <a:t>Усть-Поча</a:t>
            </a:r>
            <a:r>
              <a:rPr lang="ru-RU" dirty="0" smtClean="0"/>
              <a:t> 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 err="1" smtClean="0"/>
              <a:t>Першлахта</a:t>
            </a:r>
            <a:r>
              <a:rPr lang="ru-RU" dirty="0" smtClean="0"/>
              <a:t> 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 smtClean="0"/>
              <a:t>Филипповская 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 smtClean="0"/>
              <a:t>Масельга 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 smtClean="0"/>
              <a:t>Орлово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9535886" y="2124892"/>
            <a:ext cx="239485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9 </a:t>
            </a:r>
            <a:r>
              <a:rPr lang="ru-RU" dirty="0"/>
              <a:t>деревень </a:t>
            </a:r>
            <a:r>
              <a:rPr lang="ru-RU" dirty="0" smtClean="0"/>
              <a:t>/</a:t>
            </a:r>
          </a:p>
          <a:p>
            <a:r>
              <a:rPr lang="ru-RU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9</a:t>
            </a:r>
            <a:r>
              <a:rPr lang="ru-RU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 </a:t>
            </a:r>
            <a:r>
              <a:rPr lang="en-US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villages</a:t>
            </a:r>
          </a:p>
          <a:p>
            <a:endParaRPr lang="ru-RU" dirty="0"/>
          </a:p>
          <a:p>
            <a:pPr marL="342900" indent="-342900">
              <a:buFont typeface="+mj-lt"/>
              <a:buAutoNum type="arabicPeriod"/>
            </a:pPr>
            <a:r>
              <a:rPr lang="ru-RU" dirty="0" smtClean="0"/>
              <a:t>пос</a:t>
            </a:r>
            <a:r>
              <a:rPr lang="ru-RU" dirty="0"/>
              <a:t>. </a:t>
            </a:r>
            <a:r>
              <a:rPr lang="ru-RU" dirty="0" smtClean="0"/>
              <a:t>Пертоминск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 smtClean="0"/>
              <a:t> </a:t>
            </a:r>
            <a:r>
              <a:rPr lang="ru-RU" dirty="0" err="1" smtClean="0"/>
              <a:t>Уна</a:t>
            </a:r>
            <a:r>
              <a:rPr lang="ru-RU" dirty="0" smtClean="0"/>
              <a:t> 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 smtClean="0"/>
              <a:t>Луда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 err="1" smtClean="0"/>
              <a:t>Лопшеньга</a:t>
            </a:r>
            <a:endParaRPr lang="ru-RU" dirty="0" smtClean="0"/>
          </a:p>
          <a:p>
            <a:pPr marL="342900" indent="-342900">
              <a:buFont typeface="+mj-lt"/>
              <a:buAutoNum type="arabicPeriod"/>
            </a:pPr>
            <a:r>
              <a:rPr lang="ru-RU" dirty="0" err="1" smtClean="0"/>
              <a:t>Яреньга</a:t>
            </a:r>
            <a:r>
              <a:rPr lang="ru-RU" dirty="0" smtClean="0"/>
              <a:t> 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 smtClean="0"/>
              <a:t>Летний Наволок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 err="1" smtClean="0"/>
              <a:t>Пурнема</a:t>
            </a:r>
            <a:endParaRPr lang="ru-RU" dirty="0" smtClean="0"/>
          </a:p>
          <a:p>
            <a:pPr marL="342900" indent="-342900">
              <a:buFont typeface="+mj-lt"/>
              <a:buAutoNum type="arabicPeriod"/>
            </a:pPr>
            <a:r>
              <a:rPr lang="ru-RU" dirty="0" err="1" smtClean="0"/>
              <a:t>Лямца</a:t>
            </a:r>
            <a:endParaRPr lang="ru-RU" dirty="0" smtClean="0"/>
          </a:p>
          <a:p>
            <a:pPr marL="342900" indent="-342900">
              <a:buFont typeface="+mj-lt"/>
              <a:buAutoNum type="arabicPeriod"/>
            </a:pPr>
            <a:r>
              <a:rPr lang="ru-RU" dirty="0" smtClean="0"/>
              <a:t>Летняя </a:t>
            </a:r>
            <a:r>
              <a:rPr lang="ru-RU" dirty="0"/>
              <a:t>Золотица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350441" y="1426529"/>
            <a:ext cx="54235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НП Онежское Поморье</a:t>
            </a:r>
            <a:r>
              <a:rPr lang="en-US" dirty="0"/>
              <a:t> / </a:t>
            </a:r>
            <a:endParaRPr lang="en-US" dirty="0" smtClean="0"/>
          </a:p>
          <a:p>
            <a:r>
              <a:rPr lang="en-US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The </a:t>
            </a:r>
            <a:r>
              <a:rPr lang="en-US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national park “</a:t>
            </a:r>
            <a:r>
              <a:rPr lang="en-US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Onezhskoe</a:t>
            </a:r>
            <a:r>
              <a:rPr lang="en-US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Pomorye</a:t>
            </a:r>
            <a:r>
              <a:rPr lang="en-US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”</a:t>
            </a:r>
            <a:endParaRPr lang="ru-RU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69606" y="1283841"/>
            <a:ext cx="488196" cy="442532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0" y="5936708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Партнеры проекта – </a:t>
            </a:r>
            <a:r>
              <a:rPr lang="ru-RU" sz="1700" dirty="0" smtClean="0"/>
              <a:t>Администрации МО «</a:t>
            </a:r>
            <a:r>
              <a:rPr lang="ru-RU" sz="1700" dirty="0" err="1" smtClean="0"/>
              <a:t>Каргопольский</a:t>
            </a:r>
            <a:r>
              <a:rPr lang="ru-RU" sz="1700" dirty="0" smtClean="0"/>
              <a:t> МР», </a:t>
            </a:r>
            <a:r>
              <a:rPr lang="ru-RU" sz="1700" dirty="0"/>
              <a:t>«</a:t>
            </a:r>
            <a:r>
              <a:rPr lang="ru-RU" sz="1700" dirty="0" err="1"/>
              <a:t>Плесецкий</a:t>
            </a:r>
            <a:r>
              <a:rPr lang="ru-RU" sz="1700" dirty="0"/>
              <a:t> </a:t>
            </a:r>
            <a:r>
              <a:rPr lang="ru-RU" sz="1700" dirty="0" smtClean="0"/>
              <a:t>МР», </a:t>
            </a:r>
            <a:r>
              <a:rPr lang="ru-RU" sz="1700" dirty="0"/>
              <a:t>«</a:t>
            </a:r>
            <a:r>
              <a:rPr lang="ru-RU" sz="1700" dirty="0" smtClean="0"/>
              <a:t>Онежский МР», </a:t>
            </a:r>
            <a:r>
              <a:rPr lang="ru-RU" sz="1700" dirty="0"/>
              <a:t>«Приморский </a:t>
            </a:r>
            <a:r>
              <a:rPr lang="ru-RU" sz="1700" dirty="0" smtClean="0"/>
              <a:t>МР»</a:t>
            </a:r>
            <a:r>
              <a:rPr lang="en-US" sz="1700" dirty="0" smtClean="0"/>
              <a:t> /</a:t>
            </a:r>
            <a:r>
              <a:rPr lang="en-US" dirty="0" smtClean="0"/>
              <a:t> </a:t>
            </a:r>
            <a:r>
              <a:rPr lang="en-US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The </a:t>
            </a:r>
            <a:r>
              <a:rPr lang="en-US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project partners </a:t>
            </a:r>
            <a:r>
              <a:rPr lang="en-US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– Municipalities  of the </a:t>
            </a:r>
            <a:r>
              <a:rPr lang="en-US" dirty="0" err="1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Kargopolsky</a:t>
            </a:r>
            <a:r>
              <a:rPr lang="en-US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, </a:t>
            </a:r>
            <a:r>
              <a:rPr lang="en-US" dirty="0" err="1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Plesetsky</a:t>
            </a:r>
            <a:r>
              <a:rPr lang="en-US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, </a:t>
            </a:r>
            <a:r>
              <a:rPr lang="en-US" dirty="0" err="1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Onezhsky</a:t>
            </a:r>
            <a:r>
              <a:rPr lang="en-US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 </a:t>
            </a:r>
            <a:r>
              <a:rPr lang="en-US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and </a:t>
            </a:r>
            <a:r>
              <a:rPr lang="en-US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Primorsky</a:t>
            </a:r>
            <a:r>
              <a:rPr lang="en-US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 districts</a:t>
            </a:r>
            <a:endParaRPr lang="ru-RU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1135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3094" y="172152"/>
            <a:ext cx="10972800" cy="2111512"/>
          </a:xfrm>
        </p:spPr>
        <p:txBody>
          <a:bodyPr/>
          <a:lstStyle/>
          <a:p>
            <a:r>
              <a:rPr lang="en-US" sz="2800" b="1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1. </a:t>
            </a:r>
            <a:r>
              <a:rPr lang="ru-RU" sz="2800" b="1" dirty="0">
                <a:solidFill>
                  <a:schemeClr val="tx1"/>
                </a:solidFill>
                <a:latin typeface="Calibri Light" panose="020F0302020204030204" pitchFamily="34" charset="0"/>
              </a:rPr>
              <a:t>О</a:t>
            </a:r>
            <a:r>
              <a:rPr lang="ru-RU" sz="2800" b="1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бучение местного населения и посетителей национальных парков раздельному сбору ТКО и опасных отходов</a:t>
            </a:r>
            <a:r>
              <a:rPr lang="en-US" sz="2800" b="1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 / </a:t>
            </a:r>
            <a:br>
              <a:rPr lang="en-US" sz="2800" b="1" dirty="0" smtClean="0">
                <a:solidFill>
                  <a:schemeClr val="tx1"/>
                </a:solidFill>
                <a:latin typeface="Calibri Light" panose="020F0302020204030204" pitchFamily="34" charset="0"/>
              </a:rPr>
            </a:br>
            <a:r>
              <a:rPr lang="en-US" sz="2800" b="1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Calibri Light" panose="020F0302020204030204" pitchFamily="34" charset="0"/>
              </a:rPr>
              <a:t>Education of the local population and visitors of the national parks on the separate collection of municipal solid and dangerous waste</a:t>
            </a:r>
            <a:endParaRPr lang="ru-RU" sz="2800" b="1" dirty="0">
              <a:solidFill>
                <a:schemeClr val="tx1">
                  <a:lumMod val="90000"/>
                </a:schemeClr>
              </a:solidFill>
              <a:latin typeface="Calibri Light" panose="020F030202020403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27762" y="2288893"/>
            <a:ext cx="6024991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200" dirty="0" smtClean="0"/>
              <a:t>Издание </a:t>
            </a:r>
            <a:r>
              <a:rPr lang="ru-RU" sz="2200" dirty="0"/>
              <a:t>информационных </a:t>
            </a:r>
            <a:r>
              <a:rPr lang="ru-RU" sz="2200" dirty="0" smtClean="0"/>
              <a:t>буклетов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2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200" dirty="0" smtClean="0"/>
              <a:t>Публикации </a:t>
            </a:r>
            <a:r>
              <a:rPr lang="ru-RU" sz="2200" dirty="0"/>
              <a:t>в периодических </a:t>
            </a:r>
            <a:r>
              <a:rPr lang="ru-RU" sz="2200" dirty="0" smtClean="0"/>
              <a:t>изданиях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2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200" dirty="0" smtClean="0"/>
              <a:t>Изготовление </a:t>
            </a:r>
            <a:r>
              <a:rPr lang="ru-RU" sz="2200" dirty="0"/>
              <a:t>информационных </a:t>
            </a:r>
            <a:r>
              <a:rPr lang="ru-RU" sz="2200" dirty="0" smtClean="0"/>
              <a:t>стендов </a:t>
            </a:r>
            <a:r>
              <a:rPr lang="ru-RU" sz="2200" dirty="0"/>
              <a:t>и знаков для размещения на </a:t>
            </a:r>
            <a:r>
              <a:rPr lang="ru-RU" sz="2200" dirty="0" err="1"/>
              <a:t>турстоянках</a:t>
            </a:r>
            <a:r>
              <a:rPr lang="ru-RU" sz="2200" dirty="0"/>
              <a:t> национальных </a:t>
            </a:r>
            <a:r>
              <a:rPr lang="ru-RU" sz="2200" dirty="0" smtClean="0"/>
              <a:t>парков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2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200" dirty="0" smtClean="0"/>
              <a:t>Проведение </a:t>
            </a:r>
            <a:r>
              <a:rPr lang="ru-RU" sz="2200" dirty="0"/>
              <a:t>экологических мероприятий и акций по раздельному сбору мусора, в том числе прием от населения опасных отходов (батареек, ламп</a:t>
            </a:r>
            <a:r>
              <a:rPr lang="ru-RU" sz="2200" dirty="0" smtClean="0"/>
              <a:t>)</a:t>
            </a:r>
            <a:endParaRPr lang="ru-RU" sz="2200" dirty="0"/>
          </a:p>
        </p:txBody>
      </p:sp>
      <p:sp>
        <p:nvSpPr>
          <p:cNvPr id="4" name="TextBox 3"/>
          <p:cNvSpPr txBox="1"/>
          <p:nvPr/>
        </p:nvSpPr>
        <p:spPr>
          <a:xfrm>
            <a:off x="6286917" y="2283664"/>
            <a:ext cx="5294812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Publication </a:t>
            </a:r>
            <a:r>
              <a:rPr lang="en-US" sz="22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of information </a:t>
            </a:r>
            <a:r>
              <a:rPr lang="en-US" sz="2200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booklets</a:t>
            </a:r>
            <a:endParaRPr lang="ru-RU" sz="2200" dirty="0" smtClean="0">
              <a:solidFill>
                <a:schemeClr val="accent5">
                  <a:lumMod val="20000"/>
                  <a:lumOff val="8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200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A</a:t>
            </a:r>
            <a:r>
              <a:rPr lang="en-US" sz="2200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rticles </a:t>
            </a:r>
            <a:r>
              <a:rPr lang="en-US" sz="22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in </a:t>
            </a:r>
            <a:r>
              <a:rPr lang="en-US" sz="2200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periodicals</a:t>
            </a:r>
            <a:endParaRPr lang="ru-RU" sz="2200" dirty="0" smtClean="0">
              <a:solidFill>
                <a:schemeClr val="accent5">
                  <a:lumMod val="20000"/>
                  <a:lumOff val="8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200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P</a:t>
            </a:r>
            <a:r>
              <a:rPr lang="en-US" sz="2200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roduction </a:t>
            </a:r>
            <a:r>
              <a:rPr lang="en-US" sz="22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of information stands and signs to be placed on tourist parking of the national </a:t>
            </a:r>
            <a:r>
              <a:rPr lang="en-US" sz="2200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parks </a:t>
            </a:r>
            <a:endParaRPr lang="ru-RU" sz="2200" dirty="0" smtClean="0">
              <a:solidFill>
                <a:schemeClr val="accent5">
                  <a:lumMod val="20000"/>
                  <a:lumOff val="8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200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I</a:t>
            </a:r>
            <a:r>
              <a:rPr lang="en-US" sz="2200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mplementation </a:t>
            </a:r>
            <a:r>
              <a:rPr lang="en-US" sz="22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of ecological measures and actions on separate collection of waste, including reception of hazardous waste from the population (batteries, lamps</a:t>
            </a:r>
            <a:r>
              <a:rPr lang="en-US" sz="2200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)</a:t>
            </a:r>
            <a:endParaRPr lang="en-US" sz="2200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171959" y="-171959"/>
            <a:ext cx="1149531" cy="149344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52052" y="5835533"/>
            <a:ext cx="1639948" cy="1039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93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Оформление по умолчанию">
  <a:themeElements>
    <a:clrScheme name="">
      <a:dk1>
        <a:srgbClr val="808080"/>
      </a:dk1>
      <a:lt1>
        <a:srgbClr val="F7E9B7"/>
      </a:lt1>
      <a:dk2>
        <a:srgbClr val="30492F"/>
      </a:dk2>
      <a:lt2>
        <a:srgbClr val="000000"/>
      </a:lt2>
      <a:accent1>
        <a:srgbClr val="4F7042"/>
      </a:accent1>
      <a:accent2>
        <a:srgbClr val="333399"/>
      </a:accent2>
      <a:accent3>
        <a:srgbClr val="ADB1AD"/>
      </a:accent3>
      <a:accent4>
        <a:srgbClr val="D3C79C"/>
      </a:accent4>
      <a:accent5>
        <a:srgbClr val="B2BBB0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ctr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alt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ctr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alt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  <a:cs typeface="Arial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4F7042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B2BBB0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14">
        <a:dk1>
          <a:srgbClr val="000000"/>
        </a:dk1>
        <a:lt1>
          <a:srgbClr val="414C2C"/>
        </a:lt1>
        <a:dk2>
          <a:srgbClr val="000000"/>
        </a:dk2>
        <a:lt2>
          <a:srgbClr val="808080"/>
        </a:lt2>
        <a:accent1>
          <a:srgbClr val="4F7042"/>
        </a:accent1>
        <a:accent2>
          <a:srgbClr val="333399"/>
        </a:accent2>
        <a:accent3>
          <a:srgbClr val="B0B2AC"/>
        </a:accent3>
        <a:accent4>
          <a:srgbClr val="000000"/>
        </a:accent4>
        <a:accent5>
          <a:srgbClr val="B2BBB0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15">
        <a:dk1>
          <a:srgbClr val="000000"/>
        </a:dk1>
        <a:lt1>
          <a:srgbClr val="364B2D"/>
        </a:lt1>
        <a:dk2>
          <a:srgbClr val="000000"/>
        </a:dk2>
        <a:lt2>
          <a:srgbClr val="808080"/>
        </a:lt2>
        <a:accent1>
          <a:srgbClr val="4F7042"/>
        </a:accent1>
        <a:accent2>
          <a:srgbClr val="333399"/>
        </a:accent2>
        <a:accent3>
          <a:srgbClr val="AEB1AD"/>
        </a:accent3>
        <a:accent4>
          <a:srgbClr val="000000"/>
        </a:accent4>
        <a:accent5>
          <a:srgbClr val="B2BBB0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16">
        <a:dk1>
          <a:srgbClr val="000000"/>
        </a:dk1>
        <a:lt1>
          <a:srgbClr val="30492F"/>
        </a:lt1>
        <a:dk2>
          <a:srgbClr val="000000"/>
        </a:dk2>
        <a:lt2>
          <a:srgbClr val="808080"/>
        </a:lt2>
        <a:accent1>
          <a:srgbClr val="4F7042"/>
        </a:accent1>
        <a:accent2>
          <a:srgbClr val="333399"/>
        </a:accent2>
        <a:accent3>
          <a:srgbClr val="ADB1AD"/>
        </a:accent3>
        <a:accent4>
          <a:srgbClr val="000000"/>
        </a:accent4>
        <a:accent5>
          <a:srgbClr val="B2BBB0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1234</TotalTime>
  <Words>1244</Words>
  <Application>Microsoft Office PowerPoint</Application>
  <PresentationFormat>Широкоэкранный</PresentationFormat>
  <Paragraphs>159</Paragraphs>
  <Slides>19</Slides>
  <Notes>2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19</vt:i4>
      </vt:variant>
    </vt:vector>
  </HeadingPairs>
  <TitlesOfParts>
    <vt:vector size="28" baseType="lpstr">
      <vt:lpstr>Arial Unicode MS</vt:lpstr>
      <vt:lpstr>ＭＳ Ｐゴシック</vt:lpstr>
      <vt:lpstr>Arial</vt:lpstr>
      <vt:lpstr>Calibri</vt:lpstr>
      <vt:lpstr>Calibri Light</vt:lpstr>
      <vt:lpstr>Times New Roman</vt:lpstr>
      <vt:lpstr>Тема Office</vt:lpstr>
      <vt:lpstr>Оформление по умолчанию</vt:lpstr>
      <vt:lpstr>1_Тема Office</vt:lpstr>
      <vt:lpstr>    РАЗДЕЛЬНЫЙ СБОР ТКО В КЕНОЗЕРСКОМ НАЦИОНАЛЬНОМ ПАРКЕ:  ПЕРВЫЕ ШАГИ И ПЕРСПЕКТИВЫ Selective Collection of Municipal Solid  Wastes  at the National Parks «Kenozersky» and «Onezhskoye Pomorye»: First Steps and Prospects  </vt:lpstr>
      <vt:lpstr>КЕНОЗЕРСКИЙ НАЦИОНАЛЬНЫЙ ПАРК</vt:lpstr>
      <vt:lpstr>Презентация PowerPoint</vt:lpstr>
      <vt:lpstr>МАСШТАБ ПРОБЛЕМЫ МУСОРНОЙ АТАКИ /  HIGH DEGREE PROBLEMS OF GARBAGE ATTACK</vt:lpstr>
      <vt:lpstr>МЕСТНЫЕ ИНИЦИАТИВЫ / ACTIVITY OF LOCAL RESIDENTS</vt:lpstr>
      <vt:lpstr>ЦЕЛИ ЗАДАЧИ ПРОЕКТА / PROJECT OBJECTIVES</vt:lpstr>
      <vt:lpstr>НАЧАЛО 2016 / START 2016</vt:lpstr>
      <vt:lpstr>Презентация PowerPoint</vt:lpstr>
      <vt:lpstr>1. Обучение местного населения и посетителей национальных парков раздельному сбору ТКО и опасных отходов /  Education of the local population and visitors of the national parks on the separate collection of municipal solid and dangerous waste</vt:lpstr>
      <vt:lpstr>Презентация PowerPoint</vt:lpstr>
      <vt:lpstr>ПЕРВЫЕ ШАГИ / FIRST STEPS </vt:lpstr>
      <vt:lpstr>ПЕРВЫЕ ШАГИ / FIRST STEPS </vt:lpstr>
      <vt:lpstr>2. Раздельный сбора ТКО на объектах инфраструктуры НП /  Improvement of separate collection system of MSW at the park infrastructure facilities</vt:lpstr>
      <vt:lpstr>Презентация PowerPoint</vt:lpstr>
      <vt:lpstr>Презентация PowerPoint</vt:lpstr>
      <vt:lpstr>Презентация PowerPoint</vt:lpstr>
      <vt:lpstr>ТУРИСТИЧЕСКИЕ СТОЯНКИ И ПРИЮТЫ  </vt:lpstr>
      <vt:lpstr>Презентация PowerPoint</vt:lpstr>
      <vt:lpstr>Спасибо, всех приглашаем в гости!  Thank you for your attention and welcome!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86</cp:revision>
  <cp:lastPrinted>2017-12-04T06:24:44Z</cp:lastPrinted>
  <dcterms:created xsi:type="dcterms:W3CDTF">2017-11-26T12:18:00Z</dcterms:created>
  <dcterms:modified xsi:type="dcterms:W3CDTF">2017-12-04T06:28:25Z</dcterms:modified>
</cp:coreProperties>
</file>