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layout5.xml" ContentType="application/vnd.openxmlformats-officedocument.drawingml.diagramLayout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diagrams/layout4.xml" ContentType="application/vnd.openxmlformats-officedocument.drawingml.diagramLayou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7" r:id="rId2"/>
    <p:sldId id="258" r:id="rId3"/>
    <p:sldId id="259" r:id="rId4"/>
    <p:sldId id="260" r:id="rId5"/>
    <p:sldId id="261" r:id="rId6"/>
    <p:sldId id="292" r:id="rId7"/>
    <p:sldId id="295" r:id="rId8"/>
    <p:sldId id="298" r:id="rId9"/>
    <p:sldId id="297" r:id="rId10"/>
    <p:sldId id="262" r:id="rId11"/>
    <p:sldId id="264" r:id="rId12"/>
    <p:sldId id="265" r:id="rId13"/>
    <p:sldId id="266" r:id="rId14"/>
    <p:sldId id="267" r:id="rId15"/>
    <p:sldId id="271" r:id="rId16"/>
    <p:sldId id="272" r:id="rId17"/>
    <p:sldId id="296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83" r:id="rId28"/>
    <p:sldId id="285" r:id="rId29"/>
    <p:sldId id="286" r:id="rId30"/>
    <p:sldId id="287" r:id="rId31"/>
    <p:sldId id="288" r:id="rId32"/>
    <p:sldId id="289" r:id="rId33"/>
    <p:sldId id="290" r:id="rId34"/>
    <p:sldId id="284" r:id="rId35"/>
    <p:sldId id="291" r:id="rId36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200" autoAdjust="0"/>
  </p:normalViewPr>
  <p:slideViewPr>
    <p:cSldViewPr>
      <p:cViewPr varScale="1">
        <p:scale>
          <a:sx n="73" d="100"/>
          <a:sy n="73" d="100"/>
        </p:scale>
        <p:origin x="-10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0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000" b="1"/>
                      <a:t>2</a:t>
                    </a:r>
                    <a:r>
                      <a:rPr lang="ru-RU" sz="1000" b="1"/>
                      <a:t> </a:t>
                    </a:r>
                    <a:r>
                      <a:rPr lang="en-US" sz="1000" b="1"/>
                      <a:t>711</a:t>
                    </a:r>
                    <a:r>
                      <a:rPr lang="ru-RU" sz="1000" b="1"/>
                      <a:t> </a:t>
                    </a:r>
                    <a:r>
                      <a:rPr lang="en-US" sz="1000" b="1"/>
                      <a:t>944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000" b="1"/>
                      <a:t>2</a:t>
                    </a:r>
                    <a:r>
                      <a:rPr lang="ru-RU" sz="1000" b="1"/>
                      <a:t> </a:t>
                    </a:r>
                    <a:r>
                      <a:rPr lang="en-US" sz="1000" b="1"/>
                      <a:t>775</a:t>
                    </a:r>
                    <a:r>
                      <a:rPr lang="ru-RU" sz="1000" b="1"/>
                      <a:t> </a:t>
                    </a:r>
                    <a:r>
                      <a:rPr lang="en-US" sz="1000" b="1"/>
                      <a:t>503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2711944</c:v>
                </c:pt>
                <c:pt idx="1">
                  <c:v>2775503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000" b="1" smtClean="0"/>
                      <a:t>2</a:t>
                    </a:r>
                    <a:r>
                      <a:rPr lang="ru-RU" sz="1000" b="1" smtClean="0"/>
                      <a:t> </a:t>
                    </a:r>
                    <a:r>
                      <a:rPr lang="en-US" sz="1000" b="1" smtClean="0"/>
                      <a:t>742</a:t>
                    </a:r>
                    <a:r>
                      <a:rPr lang="ru-RU" sz="1000" b="1" smtClean="0"/>
                      <a:t> </a:t>
                    </a:r>
                    <a:r>
                      <a:rPr lang="en-US" sz="1000" b="1" smtClean="0"/>
                      <a:t>539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000" b="1" smtClean="0"/>
                      <a:t>2</a:t>
                    </a:r>
                    <a:r>
                      <a:rPr lang="ru-RU" sz="1000" b="1" smtClean="0"/>
                      <a:t> </a:t>
                    </a:r>
                    <a:r>
                      <a:rPr lang="en-US" sz="1000" b="1" smtClean="0"/>
                      <a:t>603</a:t>
                    </a:r>
                    <a:r>
                      <a:rPr lang="ru-RU" sz="1000" b="1" smtClean="0"/>
                      <a:t> </a:t>
                    </a:r>
                    <a:r>
                      <a:rPr lang="en-US" sz="1000" b="1" smtClean="0"/>
                      <a:t>358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2742539</c:v>
                </c:pt>
                <c:pt idx="1">
                  <c:v>2603358</c:v>
                </c:pt>
              </c:numCache>
            </c:numRef>
          </c:val>
        </c:ser>
        <c:dLbls/>
        <c:gapWidth val="132"/>
        <c:axId val="100883840"/>
        <c:axId val="66999808"/>
      </c:barChart>
      <c:catAx>
        <c:axId val="1008838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66999808"/>
        <c:crosses val="autoZero"/>
        <c:auto val="1"/>
        <c:lblAlgn val="ctr"/>
        <c:lblOffset val="100"/>
      </c:catAx>
      <c:valAx>
        <c:axId val="66999808"/>
        <c:scaling>
          <c:orientation val="minMax"/>
          <c:max val="2800000"/>
          <c:min val="10000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00883840"/>
        <c:crosses val="autoZero"/>
        <c:crossBetween val="between"/>
        <c:majorUnit val="500000"/>
        <c:minorUnit val="100000"/>
      </c:valAx>
    </c:plotArea>
    <c:legend>
      <c:legendPos val="b"/>
      <c:layout>
        <c:manualLayout>
          <c:xMode val="edge"/>
          <c:yMode val="edge"/>
          <c:x val="0.40234361782534572"/>
          <c:y val="0.79076520737461931"/>
          <c:w val="0.27440327506153406"/>
          <c:h val="0.10637378010630399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title>
      <c:tx>
        <c:rich>
          <a:bodyPr/>
          <a:lstStyle/>
          <a:p>
            <a:pPr>
              <a:defRPr/>
            </a:pPr>
            <a:r>
              <a:rPr lang="ru-RU"/>
              <a:t>2017 год</a:t>
            </a:r>
          </a:p>
        </c:rich>
      </c:tx>
      <c:layout>
        <c:manualLayout>
          <c:xMode val="edge"/>
          <c:yMode val="edge"/>
          <c:x val="0.30532024193982088"/>
          <c:y val="0.13941096935721617"/>
        </c:manualLayout>
      </c:layout>
    </c:title>
    <c:plotArea>
      <c:layout>
        <c:manualLayout>
          <c:layoutTarget val="inner"/>
          <c:xMode val="edge"/>
          <c:yMode val="edge"/>
          <c:x val="6.2500030757889173E-3"/>
          <c:y val="0.31688691901915489"/>
          <c:w val="0.92499996309053312"/>
          <c:h val="0.5280996298299465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dPt>
            <c:idx val="1"/>
            <c:explosion val="1"/>
          </c:dPt>
          <c:cat>
            <c:strRef>
              <c:f>Лист1!$A$2:$A$3</c:f>
              <c:strCache>
                <c:ptCount val="2"/>
                <c:pt idx="0">
                  <c:v>Государственные МО</c:v>
                </c:pt>
                <c:pt idx="1">
                  <c:v>Частные МО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29</c:v>
                </c:pt>
                <c:pt idx="1">
                  <c:v>71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0.37123080180458973"/>
          <c:y val="0.1788920731496779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rgbClr val="C00000"/>
              </a:solidFill>
              <a:latin typeface="Bookman Old Style" panose="020506040505050202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427,5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AB1-48BB-B3DA-CB7F99F254E1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AB1-48BB-B3DA-CB7F99F254E1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AB1-48BB-B3DA-CB7F99F254E1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AB1-48BB-B3DA-CB7F99F254E1}"/>
              </c:ext>
            </c:extLst>
          </c:dPt>
          <c:dLbls>
            <c:dLbl>
              <c:idx val="0"/>
              <c:layout>
                <c:manualLayout>
                  <c:x val="-8.5368192691459524E-2"/>
                  <c:y val="-7.0563619337469324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AB1-48BB-B3DA-CB7F99F254E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9844278664147635E-2"/>
                  <c:y val="6.0040801993277715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AB1-48BB-B3DA-CB7F99F254E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3597322692106004E-2"/>
                  <c:y val="-5.7875286366448732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AB1-48BB-B3DA-CB7F99F254E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7630812387308106E-2"/>
                  <c:y val="-1.3715907760739787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AB1-48BB-B3DA-CB7F99F254E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Bookman Old Style" panose="020506040505050202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Медикаменты</c:v>
                </c:pt>
                <c:pt idx="1">
                  <c:v>Налоги во внеоборотные фонды</c:v>
                </c:pt>
                <c:pt idx="2">
                  <c:v>Коммунальные услуги</c:v>
                </c:pt>
                <c:pt idx="3">
                  <c:v>Прочие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258.7</c:v>
                </c:pt>
                <c:pt idx="1">
                  <c:v>54.3</c:v>
                </c:pt>
                <c:pt idx="2">
                  <c:v>47.9</c:v>
                </c:pt>
                <c:pt idx="3">
                  <c:v>66.599999999999994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AB1-48BB-B3DA-CB7F99F254E1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4155334861269629"/>
          <c:y val="0.26489314559957189"/>
          <c:w val="0.53085270641215521"/>
          <c:h val="0.57713400366879763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Bookman Old Style" panose="020506040505050202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6.657686183016702E-2"/>
          <c:y val="0"/>
          <c:w val="0.35289531321916617"/>
          <c:h val="0.9501027663592934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1"/>
          <c:dLbls>
            <c:dLbl>
              <c:idx val="1"/>
              <c:layout>
                <c:manualLayout>
                  <c:x val="2.1812550880911788E-2"/>
                  <c:y val="8.1652450139284977E-4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1 </a:t>
                    </a:r>
                    <a:r>
                      <a:rPr lang="en-US" b="1" dirty="0" smtClean="0"/>
                      <a:t>088,9 </a:t>
                    </a:r>
                  </a:p>
                  <a:p>
                    <a:r>
                      <a:rPr lang="en-US" sz="1400" b="1" dirty="0" smtClean="0"/>
                      <a:t>(7,4</a:t>
                    </a:r>
                    <a:r>
                      <a:rPr lang="en-US" sz="1400" b="1" baseline="0" dirty="0" smtClean="0"/>
                      <a:t> %</a:t>
                    </a:r>
                    <a:r>
                      <a:rPr lang="en-US" sz="1400" b="1" dirty="0" smtClean="0"/>
                      <a:t>)</a:t>
                    </a:r>
                    <a:endParaRPr lang="en-US" sz="1400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A0D-42E6-BE32-FBE2797ED95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Bookman Old Style" panose="020506040505050202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стоимость программы ОМС на 2016 год</c:v>
                </c:pt>
                <c:pt idx="1">
                  <c:v>остатки на 1.01.2017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14638.7</c:v>
                </c:pt>
                <c:pt idx="1">
                  <c:v>1088.9000000000001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A0D-42E6-BE32-FBE2797ED95D}"/>
            </c:ext>
          </c:extLst>
        </c:ser>
        <c:dLbls/>
        <c:firstSliceAng val="82"/>
      </c:pieChart>
    </c:plotArea>
    <c:legend>
      <c:legendPos val="r"/>
      <c:legendEntry>
        <c:idx val="0"/>
        <c:txPr>
          <a:bodyPr/>
          <a:lstStyle/>
          <a:p>
            <a:pPr>
              <a:defRPr sz="1600">
                <a:latin typeface="Bookman Old Style" panose="020506040505050202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>
                <a:latin typeface="Bookman Old Style" panose="020506040505050202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6039698544509622"/>
          <c:y val="2.2497500277746901E-3"/>
          <c:w val="0.5322628180806156"/>
          <c:h val="0.33524643833900264"/>
        </c:manualLayout>
      </c:layout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1"/>
  <c:chart>
    <c:plotArea>
      <c:layout>
        <c:manualLayout>
          <c:layoutTarget val="inner"/>
          <c:xMode val="edge"/>
          <c:yMode val="edge"/>
          <c:x val="0.11941880222539937"/>
          <c:y val="4.8474459823798645E-2"/>
          <c:w val="0.84623952542119563"/>
          <c:h val="0.6413084287265827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000" b="1" smtClean="0"/>
                      <a:t>589</a:t>
                    </a:r>
                    <a:r>
                      <a:rPr lang="ru-RU" sz="1000" b="1" smtClean="0"/>
                      <a:t> </a:t>
                    </a:r>
                    <a:r>
                      <a:rPr lang="en-US" sz="1000" b="1" smtClean="0"/>
                      <a:t>553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000" b="1" smtClean="0"/>
                      <a:t>661</a:t>
                    </a:r>
                    <a:r>
                      <a:rPr lang="ru-RU" sz="1000" b="1" smtClean="0"/>
                      <a:t> </a:t>
                    </a:r>
                    <a:r>
                      <a:rPr lang="en-US" sz="1000" b="1" smtClean="0"/>
                      <a:t>396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589553</c:v>
                </c:pt>
                <c:pt idx="1">
                  <c:v>661396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576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690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621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671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576690</c:v>
                </c:pt>
                <c:pt idx="1">
                  <c:v>621671</c:v>
                </c:pt>
              </c:numCache>
            </c:numRef>
          </c:val>
        </c:ser>
        <c:dLbls/>
        <c:axId val="106780928"/>
        <c:axId val="106816256"/>
      </c:barChart>
      <c:catAx>
        <c:axId val="1067809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06816256"/>
        <c:crosses val="autoZero"/>
        <c:auto val="1"/>
        <c:lblAlgn val="ctr"/>
        <c:lblOffset val="100"/>
      </c:catAx>
      <c:valAx>
        <c:axId val="106816256"/>
        <c:scaling>
          <c:orientation val="minMax"/>
          <c:max val="680000"/>
          <c:min val="1000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06780928"/>
        <c:crosses val="autoZero"/>
        <c:crossBetween val="between"/>
        <c:majorUnit val="100000"/>
        <c:minorUnit val="10000"/>
      </c:valAx>
    </c:plotArea>
    <c:legend>
      <c:legendPos val="b"/>
      <c:layout>
        <c:manualLayout>
          <c:xMode val="edge"/>
          <c:yMode val="edge"/>
          <c:x val="0.35937982430436616"/>
          <c:y val="0.76960647899150925"/>
          <c:w val="0.32494793438651076"/>
          <c:h val="0.10099863633051462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3"/>
  <c:chart>
    <c:plotArea>
      <c:layout>
        <c:manualLayout>
          <c:layoutTarget val="inner"/>
          <c:xMode val="edge"/>
          <c:yMode val="edge"/>
          <c:x val="0.11392836665524458"/>
          <c:y val="5.8789764100285163E-2"/>
          <c:w val="0.8564491723522567"/>
          <c:h val="0.6665252682361895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000" b="1"/>
                    </a:pPr>
                    <a:r>
                      <a:rPr lang="en-US" smtClean="0"/>
                      <a:t>2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300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076</a:t>
                    </a:r>
                    <a:endParaRPr lang="en-US"/>
                  </a:p>
                </c:rich>
              </c:tx>
              <c:spPr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000" b="1"/>
                    </a:pPr>
                    <a:r>
                      <a:rPr lang="en-US" smtClean="0"/>
                      <a:t>2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338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509</a:t>
                    </a:r>
                    <a:endParaRPr lang="en-US"/>
                  </a:p>
                </c:rich>
              </c:tx>
              <c:spPr/>
              <c:showVal val="1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2300076</c:v>
                </c:pt>
                <c:pt idx="1">
                  <c:v>2338509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422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347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109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248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2422347</c:v>
                </c:pt>
                <c:pt idx="1">
                  <c:v>2109248</c:v>
                </c:pt>
              </c:numCache>
            </c:numRef>
          </c:val>
        </c:ser>
        <c:dLbls/>
        <c:axId val="117684480"/>
        <c:axId val="106999808"/>
      </c:barChart>
      <c:catAx>
        <c:axId val="1176844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06999808"/>
        <c:crosses val="autoZero"/>
        <c:auto val="1"/>
        <c:lblAlgn val="ctr"/>
        <c:lblOffset val="100"/>
      </c:catAx>
      <c:valAx>
        <c:axId val="106999808"/>
        <c:scaling>
          <c:orientation val="minMax"/>
          <c:max val="2449999.9999999991"/>
          <c:min val="10000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17684480"/>
        <c:crosses val="autoZero"/>
        <c:crossBetween val="between"/>
        <c:majorUnit val="500000"/>
      </c:valAx>
    </c:plotArea>
    <c:legend>
      <c:legendPos val="b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4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374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956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354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320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374956</c:v>
                </c:pt>
                <c:pt idx="1">
                  <c:v>354320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344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475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339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709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344475</c:v>
                </c:pt>
                <c:pt idx="1">
                  <c:v>339709</c:v>
                </c:pt>
              </c:numCache>
            </c:numRef>
          </c:val>
        </c:ser>
        <c:dLbls/>
        <c:axId val="117715712"/>
        <c:axId val="117717248"/>
      </c:barChart>
      <c:catAx>
        <c:axId val="1177157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17717248"/>
        <c:crosses val="autoZero"/>
        <c:auto val="1"/>
        <c:lblAlgn val="ctr"/>
        <c:lblOffset val="100"/>
      </c:catAx>
      <c:valAx>
        <c:axId val="117717248"/>
        <c:scaling>
          <c:orientation val="minMax"/>
          <c:max val="380000"/>
          <c:min val="1000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17715712"/>
        <c:crosses val="autoZero"/>
        <c:crossBetween val="between"/>
        <c:majorUnit val="100000"/>
        <c:minorUnit val="2000"/>
      </c:valAx>
    </c:plotArea>
    <c:legend>
      <c:legendPos val="b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title>
      <c:layout>
        <c:manualLayout>
          <c:xMode val="edge"/>
          <c:yMode val="edge"/>
          <c:x val="0.19524187969013543"/>
          <c:y val="0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государственные МО</c:v>
                </c:pt>
                <c:pt idx="1">
                  <c:v>частные МО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0.71000000000000008</c:v>
                </c:pt>
                <c:pt idx="1">
                  <c:v>0.29000000000000004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title>
      <c:layout>
        <c:manualLayout>
          <c:xMode val="edge"/>
          <c:yMode val="edge"/>
          <c:x val="0.33530047587305134"/>
          <c:y val="0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государственные МО</c:v>
                </c:pt>
                <c:pt idx="1">
                  <c:v>частные МО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0.66000000000000014</c:v>
                </c:pt>
                <c:pt idx="1">
                  <c:v>0.34</c:v>
                </c:pt>
              </c:numCache>
            </c:numRef>
          </c:val>
        </c:ser>
        <c:dLbls/>
        <c:firstSliceAng val="0"/>
      </c:pieChart>
    </c:plotArea>
    <c:legend>
      <c:legendPos val="b"/>
      <c:layout>
        <c:manualLayout>
          <c:xMode val="edge"/>
          <c:yMode val="edge"/>
          <c:x val="5.0000098616606266E-2"/>
          <c:y val="0.85009378390580714"/>
          <c:w val="0.76536348108730712"/>
          <c:h val="0.14990621609419291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title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государственные МО</c:v>
                </c:pt>
                <c:pt idx="1">
                  <c:v>частные МО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0.56000000000000005</c:v>
                </c:pt>
                <c:pt idx="1">
                  <c:v>0.44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title>
      <c:tx>
        <c:rich>
          <a:bodyPr/>
          <a:lstStyle/>
          <a:p>
            <a:pPr>
              <a:defRPr/>
            </a:pPr>
            <a:r>
              <a:rPr lang="ru-RU"/>
              <a:t>2015 год</a:t>
            </a:r>
          </a:p>
        </c:rich>
      </c:tx>
    </c:title>
    <c:plotArea>
      <c:layout>
        <c:manualLayout>
          <c:layoutTarget val="inner"/>
          <c:xMode val="edge"/>
          <c:yMode val="edge"/>
          <c:x val="0.16884324223374159"/>
          <c:y val="0.27224417664441009"/>
          <c:w val="0.59100897087582904"/>
          <c:h val="0.6699131596347386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 b="1" dirty="0"/>
                      <a:t>30%</a:t>
                    </a:r>
                  </a:p>
                </c:rich>
              </c:tx>
              <c:showVal val="1"/>
            </c:dLbl>
            <c:delete val="1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</c:dLbls>
          <c:cat>
            <c:strRef>
              <c:f>Лист1!$A$2:$A$3</c:f>
              <c:strCache>
                <c:ptCount val="2"/>
                <c:pt idx="0">
                  <c:v>Государственные МО</c:v>
                </c:pt>
                <c:pt idx="1">
                  <c:v>Частные МО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0.30000000000000004</c:v>
                </c:pt>
                <c:pt idx="1">
                  <c:v>0.70000000000000007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title>
      <c:tx>
        <c:rich>
          <a:bodyPr/>
          <a:lstStyle/>
          <a:p>
            <a:pPr>
              <a:defRPr/>
            </a:pPr>
            <a:r>
              <a:rPr lang="ru-RU"/>
              <a:t>2016 год</a:t>
            </a:r>
          </a:p>
        </c:rich>
      </c:tx>
      <c:layout>
        <c:manualLayout>
          <c:xMode val="edge"/>
          <c:yMode val="edge"/>
          <c:x val="0.38231672515689996"/>
          <c:y val="8.6637547095157086E-2"/>
        </c:manualLayout>
      </c:layout>
    </c:title>
    <c:plotArea>
      <c:layout>
        <c:manualLayout>
          <c:layoutTarget val="inner"/>
          <c:xMode val="edge"/>
          <c:yMode val="edge"/>
          <c:x val="7.6157077870911971E-2"/>
          <c:y val="0.34153855444450554"/>
          <c:w val="0.83245442868399377"/>
          <c:h val="0.4150112526696689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Государственные МО</c:v>
                </c:pt>
                <c:pt idx="1">
                  <c:v>Частные МО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36</c:v>
                </c:pt>
                <c:pt idx="1">
                  <c:v>64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6D82BB-BBA0-4A30-A545-B4586F18D266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189B89D0-AA4C-4D0F-B943-B8260C5E49F3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</a:rPr>
            <a:t>В основе формирования ТП ОМС – нормативный принцип</a:t>
          </a:r>
          <a:endParaRPr lang="ru-RU" sz="1400" b="1" dirty="0">
            <a:solidFill>
              <a:schemeClr val="bg1"/>
            </a:solidFill>
          </a:endParaRPr>
        </a:p>
      </dgm:t>
    </dgm:pt>
    <dgm:pt modelId="{B427D60F-C2A3-4A4B-9EAF-113CA34E963D}" type="parTrans" cxnId="{E4619EAA-4E31-439B-9677-52570A5E606A}">
      <dgm:prSet/>
      <dgm:spPr/>
      <dgm:t>
        <a:bodyPr/>
        <a:lstStyle/>
        <a:p>
          <a:endParaRPr lang="ru-RU"/>
        </a:p>
      </dgm:t>
    </dgm:pt>
    <dgm:pt modelId="{0D8FDFC9-C8B2-4970-80CD-030D24BE174A}" type="sibTrans" cxnId="{E4619EAA-4E31-439B-9677-52570A5E606A}">
      <dgm:prSet/>
      <dgm:spPr/>
      <dgm:t>
        <a:bodyPr/>
        <a:lstStyle/>
        <a:p>
          <a:endParaRPr lang="ru-RU"/>
        </a:p>
      </dgm:t>
    </dgm:pt>
    <dgm:pt modelId="{D609B410-1F6A-4B11-9809-6589EAADC121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</a:rPr>
            <a:t>Обеспечение прав застрахованных на оказание медицинской помощи с учетом трехуровневой системы ее оказания</a:t>
          </a:r>
          <a:endParaRPr lang="ru-RU" sz="1400" b="1" dirty="0">
            <a:solidFill>
              <a:schemeClr val="bg1"/>
            </a:solidFill>
          </a:endParaRPr>
        </a:p>
      </dgm:t>
    </dgm:pt>
    <dgm:pt modelId="{C83A84CE-FE2C-4275-A0C7-AF741202C04D}" type="parTrans" cxnId="{FFBD9947-4E79-48B2-B109-680A21979F1E}">
      <dgm:prSet/>
      <dgm:spPr/>
      <dgm:t>
        <a:bodyPr/>
        <a:lstStyle/>
        <a:p>
          <a:endParaRPr lang="ru-RU"/>
        </a:p>
      </dgm:t>
    </dgm:pt>
    <dgm:pt modelId="{447011EB-B981-439E-9E87-6883E87DBF4D}" type="sibTrans" cxnId="{FFBD9947-4E79-48B2-B109-680A21979F1E}">
      <dgm:prSet/>
      <dgm:spPr/>
      <dgm:t>
        <a:bodyPr/>
        <a:lstStyle/>
        <a:p>
          <a:endParaRPr lang="ru-RU"/>
        </a:p>
      </dgm:t>
    </dgm:pt>
    <dgm:pt modelId="{8011994C-B576-4B74-8CB1-43A194A15B31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</a:rPr>
            <a:t>Особенности половозрастного состава населения, уровня и структуры заболеваемости, климатические и географические особенности региона</a:t>
          </a:r>
          <a:endParaRPr lang="ru-RU" sz="1400" b="1" dirty="0">
            <a:solidFill>
              <a:schemeClr val="bg1"/>
            </a:solidFill>
          </a:endParaRPr>
        </a:p>
      </dgm:t>
    </dgm:pt>
    <dgm:pt modelId="{266D4981-1BA1-446D-B64E-7A959ADEDF0A}" type="parTrans" cxnId="{3C4E5A37-1FAA-4AED-B75F-958EDC7ABBE7}">
      <dgm:prSet/>
      <dgm:spPr/>
      <dgm:t>
        <a:bodyPr/>
        <a:lstStyle/>
        <a:p>
          <a:endParaRPr lang="ru-RU"/>
        </a:p>
      </dgm:t>
    </dgm:pt>
    <dgm:pt modelId="{860075A3-615B-4BD9-A640-8E97342E9ACC}" type="sibTrans" cxnId="{3C4E5A37-1FAA-4AED-B75F-958EDC7ABBE7}">
      <dgm:prSet/>
      <dgm:spPr/>
      <dgm:t>
        <a:bodyPr/>
        <a:lstStyle/>
        <a:p>
          <a:endParaRPr lang="ru-RU"/>
        </a:p>
      </dgm:t>
    </dgm:pt>
    <dgm:pt modelId="{C407857C-ADD1-4AAD-BBBB-014AB7EA59E7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</a:rPr>
            <a:t>Развитие ПМСП (диспансеризация взрослого и детского населения) с активизацией выездных форм работы </a:t>
          </a:r>
          <a:endParaRPr lang="ru-RU" sz="1400" b="1" dirty="0">
            <a:solidFill>
              <a:schemeClr val="bg1"/>
            </a:solidFill>
          </a:endParaRPr>
        </a:p>
      </dgm:t>
    </dgm:pt>
    <dgm:pt modelId="{7E33D86E-C7BE-41C0-8509-E53C7A65990B}" type="parTrans" cxnId="{11B0093E-BA62-4C8F-87ED-4D28B7BDF466}">
      <dgm:prSet/>
      <dgm:spPr/>
      <dgm:t>
        <a:bodyPr/>
        <a:lstStyle/>
        <a:p>
          <a:endParaRPr lang="ru-RU"/>
        </a:p>
      </dgm:t>
    </dgm:pt>
    <dgm:pt modelId="{9A8B4E1F-FDA5-4164-AAA2-EDD8A3F1C6B4}" type="sibTrans" cxnId="{11B0093E-BA62-4C8F-87ED-4D28B7BDF466}">
      <dgm:prSet/>
      <dgm:spPr/>
      <dgm:t>
        <a:bodyPr/>
        <a:lstStyle/>
        <a:p>
          <a:endParaRPr lang="ru-RU"/>
        </a:p>
      </dgm:t>
    </dgm:pt>
    <dgm:pt modelId="{C5014446-5CE4-49E4-A33A-19D9E00D8513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</a:rPr>
            <a:t>Реализация планов мероприятий по снижению смертности населения прежде всего от БСК и новообразований, а также повышению рождаемости</a:t>
          </a:r>
          <a:endParaRPr lang="ru-RU" sz="1400" b="1" dirty="0">
            <a:solidFill>
              <a:schemeClr val="bg1"/>
            </a:solidFill>
          </a:endParaRPr>
        </a:p>
      </dgm:t>
    </dgm:pt>
    <dgm:pt modelId="{F0B01EAD-8A53-4DA9-8FF4-0339122BD1B7}" type="parTrans" cxnId="{BD398AD6-66EE-4BC3-8BD2-B54C56B19280}">
      <dgm:prSet/>
      <dgm:spPr/>
      <dgm:t>
        <a:bodyPr/>
        <a:lstStyle/>
        <a:p>
          <a:endParaRPr lang="ru-RU"/>
        </a:p>
      </dgm:t>
    </dgm:pt>
    <dgm:pt modelId="{6A9ED88D-54CD-4809-9C39-36F2D6D39AED}" type="sibTrans" cxnId="{BD398AD6-66EE-4BC3-8BD2-B54C56B19280}">
      <dgm:prSet/>
      <dgm:spPr/>
      <dgm:t>
        <a:bodyPr/>
        <a:lstStyle/>
        <a:p>
          <a:endParaRPr lang="ru-RU"/>
        </a:p>
      </dgm:t>
    </dgm:pt>
    <dgm:pt modelId="{1B383779-E11F-4C1F-B33C-C482703A6916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</a:rPr>
            <a:t>Обеспечение качества и доступности медицинской помощи, в том числе сроков ожидания медицинской помощи</a:t>
          </a:r>
          <a:endParaRPr lang="ru-RU" sz="1400" b="1" dirty="0">
            <a:solidFill>
              <a:schemeClr val="bg1"/>
            </a:solidFill>
          </a:endParaRPr>
        </a:p>
      </dgm:t>
    </dgm:pt>
    <dgm:pt modelId="{66144113-CF74-419A-A20F-BB029EE0F11F}" type="parTrans" cxnId="{12859718-9442-412D-93AF-1F400C9BDC17}">
      <dgm:prSet/>
      <dgm:spPr/>
      <dgm:t>
        <a:bodyPr/>
        <a:lstStyle/>
        <a:p>
          <a:endParaRPr lang="ru-RU"/>
        </a:p>
      </dgm:t>
    </dgm:pt>
    <dgm:pt modelId="{6E276CF3-CAC0-4303-BC29-3DF3B998DA58}" type="sibTrans" cxnId="{12859718-9442-412D-93AF-1F400C9BDC17}">
      <dgm:prSet/>
      <dgm:spPr/>
      <dgm:t>
        <a:bodyPr/>
        <a:lstStyle/>
        <a:p>
          <a:endParaRPr lang="ru-RU"/>
        </a:p>
      </dgm:t>
    </dgm:pt>
    <dgm:pt modelId="{949D790F-9567-476D-AD90-076758E32DB8}" type="pres">
      <dgm:prSet presAssocID="{906D82BB-BBA0-4A30-A545-B4586F18D26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9636ED3-5E81-46D6-8AC4-EDCD5E484FC8}" type="pres">
      <dgm:prSet presAssocID="{906D82BB-BBA0-4A30-A545-B4586F18D266}" presName="Name1" presStyleCnt="0"/>
      <dgm:spPr/>
    </dgm:pt>
    <dgm:pt modelId="{9BAF3F0E-64B5-4748-90BD-F6B8B0543448}" type="pres">
      <dgm:prSet presAssocID="{906D82BB-BBA0-4A30-A545-B4586F18D266}" presName="cycle" presStyleCnt="0"/>
      <dgm:spPr/>
    </dgm:pt>
    <dgm:pt modelId="{4944AF8B-7394-4885-B777-6C8236385D4C}" type="pres">
      <dgm:prSet presAssocID="{906D82BB-BBA0-4A30-A545-B4586F18D266}" presName="srcNode" presStyleLbl="node1" presStyleIdx="0" presStyleCnt="6"/>
      <dgm:spPr/>
    </dgm:pt>
    <dgm:pt modelId="{DEC8EEC2-135A-42DB-90B7-249E4AA07878}" type="pres">
      <dgm:prSet presAssocID="{906D82BB-BBA0-4A30-A545-B4586F18D266}" presName="conn" presStyleLbl="parChTrans1D2" presStyleIdx="0" presStyleCnt="1"/>
      <dgm:spPr/>
      <dgm:t>
        <a:bodyPr/>
        <a:lstStyle/>
        <a:p>
          <a:endParaRPr lang="ru-RU"/>
        </a:p>
      </dgm:t>
    </dgm:pt>
    <dgm:pt modelId="{F25FA54B-89A3-4EB5-AFB9-87512370A750}" type="pres">
      <dgm:prSet presAssocID="{906D82BB-BBA0-4A30-A545-B4586F18D266}" presName="extraNode" presStyleLbl="node1" presStyleIdx="0" presStyleCnt="6"/>
      <dgm:spPr/>
    </dgm:pt>
    <dgm:pt modelId="{21505354-8EA0-4165-BD72-3E19F095D866}" type="pres">
      <dgm:prSet presAssocID="{906D82BB-BBA0-4A30-A545-B4586F18D266}" presName="dstNode" presStyleLbl="node1" presStyleIdx="0" presStyleCnt="6"/>
      <dgm:spPr/>
    </dgm:pt>
    <dgm:pt modelId="{1418CA2A-2345-4478-9B75-6A2F87EC1714}" type="pres">
      <dgm:prSet presAssocID="{189B89D0-AA4C-4D0F-B943-B8260C5E49F3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B35BA1-07AD-4CB9-A665-33C085AC6132}" type="pres">
      <dgm:prSet presAssocID="{189B89D0-AA4C-4D0F-B943-B8260C5E49F3}" presName="accent_1" presStyleCnt="0"/>
      <dgm:spPr/>
    </dgm:pt>
    <dgm:pt modelId="{52AB27A5-A046-462C-8F6C-1DD1117172F1}" type="pres">
      <dgm:prSet presAssocID="{189B89D0-AA4C-4D0F-B943-B8260C5E49F3}" presName="accentRepeatNode" presStyleLbl="solidFgAcc1" presStyleIdx="0" presStyleCnt="6"/>
      <dgm:spPr/>
    </dgm:pt>
    <dgm:pt modelId="{D0F8DA6E-96BF-4C7E-91A4-D1AE09405B9D}" type="pres">
      <dgm:prSet presAssocID="{D609B410-1F6A-4B11-9809-6589EAADC121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C3E70A-B089-454F-9152-83202F039DE7}" type="pres">
      <dgm:prSet presAssocID="{D609B410-1F6A-4B11-9809-6589EAADC121}" presName="accent_2" presStyleCnt="0"/>
      <dgm:spPr/>
    </dgm:pt>
    <dgm:pt modelId="{92D310E3-28A7-4930-9D81-E4AD4E798C88}" type="pres">
      <dgm:prSet presAssocID="{D609B410-1F6A-4B11-9809-6589EAADC121}" presName="accentRepeatNode" presStyleLbl="solidFgAcc1" presStyleIdx="1" presStyleCnt="6"/>
      <dgm:spPr/>
    </dgm:pt>
    <dgm:pt modelId="{EDBAF417-DAA8-49D1-A0A7-277F60FE9FE1}" type="pres">
      <dgm:prSet presAssocID="{8011994C-B576-4B74-8CB1-43A194A15B31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604CBE-202B-4AA8-850B-6BB88C1D513D}" type="pres">
      <dgm:prSet presAssocID="{8011994C-B576-4B74-8CB1-43A194A15B31}" presName="accent_3" presStyleCnt="0"/>
      <dgm:spPr/>
    </dgm:pt>
    <dgm:pt modelId="{4D0A3184-6F36-4796-B2AD-198AB787472F}" type="pres">
      <dgm:prSet presAssocID="{8011994C-B576-4B74-8CB1-43A194A15B31}" presName="accentRepeatNode" presStyleLbl="solidFgAcc1" presStyleIdx="2" presStyleCnt="6"/>
      <dgm:spPr/>
    </dgm:pt>
    <dgm:pt modelId="{BB802295-01B8-4DD3-B80F-06E2DDF20E15}" type="pres">
      <dgm:prSet presAssocID="{C407857C-ADD1-4AAD-BBBB-014AB7EA59E7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BC1C58-CBAA-4EBB-9D53-DD02B6E4CDD3}" type="pres">
      <dgm:prSet presAssocID="{C407857C-ADD1-4AAD-BBBB-014AB7EA59E7}" presName="accent_4" presStyleCnt="0"/>
      <dgm:spPr/>
    </dgm:pt>
    <dgm:pt modelId="{DDBBBD9E-417A-40DB-ADE3-A04704BF679B}" type="pres">
      <dgm:prSet presAssocID="{C407857C-ADD1-4AAD-BBBB-014AB7EA59E7}" presName="accentRepeatNode" presStyleLbl="solidFgAcc1" presStyleIdx="3" presStyleCnt="6"/>
      <dgm:spPr/>
    </dgm:pt>
    <dgm:pt modelId="{E8527AB7-9BBD-4561-8AC3-B7C8CB3F218E}" type="pres">
      <dgm:prSet presAssocID="{C5014446-5CE4-49E4-A33A-19D9E00D8513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8BE6F8-7726-41F6-8353-3857FA9B90AC}" type="pres">
      <dgm:prSet presAssocID="{C5014446-5CE4-49E4-A33A-19D9E00D8513}" presName="accent_5" presStyleCnt="0"/>
      <dgm:spPr/>
    </dgm:pt>
    <dgm:pt modelId="{63DE29FD-9769-43A4-95CE-7075DD487EB2}" type="pres">
      <dgm:prSet presAssocID="{C5014446-5CE4-49E4-A33A-19D9E00D8513}" presName="accentRepeatNode" presStyleLbl="solidFgAcc1" presStyleIdx="4" presStyleCnt="6"/>
      <dgm:spPr/>
    </dgm:pt>
    <dgm:pt modelId="{DE4DB6B8-CC5D-4CCC-9660-E6CFCFC0D7EF}" type="pres">
      <dgm:prSet presAssocID="{1B383779-E11F-4C1F-B33C-C482703A6916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B4A3D4-4163-4E19-8132-0F945300D9CF}" type="pres">
      <dgm:prSet presAssocID="{1B383779-E11F-4C1F-B33C-C482703A6916}" presName="accent_6" presStyleCnt="0"/>
      <dgm:spPr/>
    </dgm:pt>
    <dgm:pt modelId="{1D581292-961D-49CD-8972-D5585E5BA4F4}" type="pres">
      <dgm:prSet presAssocID="{1B383779-E11F-4C1F-B33C-C482703A6916}" presName="accentRepeatNode" presStyleLbl="solidFgAcc1" presStyleIdx="5" presStyleCnt="6"/>
      <dgm:spPr/>
    </dgm:pt>
  </dgm:ptLst>
  <dgm:cxnLst>
    <dgm:cxn modelId="{0B3FC439-8348-4815-A83C-A1EA0C888742}" type="presOf" srcId="{8011994C-B576-4B74-8CB1-43A194A15B31}" destId="{EDBAF417-DAA8-49D1-A0A7-277F60FE9FE1}" srcOrd="0" destOrd="0" presId="urn:microsoft.com/office/officeart/2008/layout/VerticalCurvedList"/>
    <dgm:cxn modelId="{312F1B77-A7DF-45DD-BCB3-0C7DD8E22388}" type="presOf" srcId="{0D8FDFC9-C8B2-4970-80CD-030D24BE174A}" destId="{DEC8EEC2-135A-42DB-90B7-249E4AA07878}" srcOrd="0" destOrd="0" presId="urn:microsoft.com/office/officeart/2008/layout/VerticalCurvedList"/>
    <dgm:cxn modelId="{E4619EAA-4E31-439B-9677-52570A5E606A}" srcId="{906D82BB-BBA0-4A30-A545-B4586F18D266}" destId="{189B89D0-AA4C-4D0F-B943-B8260C5E49F3}" srcOrd="0" destOrd="0" parTransId="{B427D60F-C2A3-4A4B-9EAF-113CA34E963D}" sibTransId="{0D8FDFC9-C8B2-4970-80CD-030D24BE174A}"/>
    <dgm:cxn modelId="{434F5C05-CBE7-4F7A-B125-4DA5AFF2BF35}" type="presOf" srcId="{1B383779-E11F-4C1F-B33C-C482703A6916}" destId="{DE4DB6B8-CC5D-4CCC-9660-E6CFCFC0D7EF}" srcOrd="0" destOrd="0" presId="urn:microsoft.com/office/officeart/2008/layout/VerticalCurvedList"/>
    <dgm:cxn modelId="{D4F79D7C-60D7-4262-817F-73CD63E65A38}" type="presOf" srcId="{C5014446-5CE4-49E4-A33A-19D9E00D8513}" destId="{E8527AB7-9BBD-4561-8AC3-B7C8CB3F218E}" srcOrd="0" destOrd="0" presId="urn:microsoft.com/office/officeart/2008/layout/VerticalCurvedList"/>
    <dgm:cxn modelId="{FFBD9947-4E79-48B2-B109-680A21979F1E}" srcId="{906D82BB-BBA0-4A30-A545-B4586F18D266}" destId="{D609B410-1F6A-4B11-9809-6589EAADC121}" srcOrd="1" destOrd="0" parTransId="{C83A84CE-FE2C-4275-A0C7-AF741202C04D}" sibTransId="{447011EB-B981-439E-9E87-6883E87DBF4D}"/>
    <dgm:cxn modelId="{9086D37F-5E37-4FFE-86E4-A09A53880B7B}" type="presOf" srcId="{C407857C-ADD1-4AAD-BBBB-014AB7EA59E7}" destId="{BB802295-01B8-4DD3-B80F-06E2DDF20E15}" srcOrd="0" destOrd="0" presId="urn:microsoft.com/office/officeart/2008/layout/VerticalCurvedList"/>
    <dgm:cxn modelId="{11B0093E-BA62-4C8F-87ED-4D28B7BDF466}" srcId="{906D82BB-BBA0-4A30-A545-B4586F18D266}" destId="{C407857C-ADD1-4AAD-BBBB-014AB7EA59E7}" srcOrd="3" destOrd="0" parTransId="{7E33D86E-C7BE-41C0-8509-E53C7A65990B}" sibTransId="{9A8B4E1F-FDA5-4164-AAA2-EDD8A3F1C6B4}"/>
    <dgm:cxn modelId="{E8899CF2-030A-4A3B-B424-031C5573C843}" type="presOf" srcId="{189B89D0-AA4C-4D0F-B943-B8260C5E49F3}" destId="{1418CA2A-2345-4478-9B75-6A2F87EC1714}" srcOrd="0" destOrd="0" presId="urn:microsoft.com/office/officeart/2008/layout/VerticalCurvedList"/>
    <dgm:cxn modelId="{BD398AD6-66EE-4BC3-8BD2-B54C56B19280}" srcId="{906D82BB-BBA0-4A30-A545-B4586F18D266}" destId="{C5014446-5CE4-49E4-A33A-19D9E00D8513}" srcOrd="4" destOrd="0" parTransId="{F0B01EAD-8A53-4DA9-8FF4-0339122BD1B7}" sibTransId="{6A9ED88D-54CD-4809-9C39-36F2D6D39AED}"/>
    <dgm:cxn modelId="{B1B329D2-2EBC-473C-B22E-E2189B2D478E}" type="presOf" srcId="{906D82BB-BBA0-4A30-A545-B4586F18D266}" destId="{949D790F-9567-476D-AD90-076758E32DB8}" srcOrd="0" destOrd="0" presId="urn:microsoft.com/office/officeart/2008/layout/VerticalCurvedList"/>
    <dgm:cxn modelId="{A4A71AD3-761D-40B8-ACC9-0B5BCF008BBC}" type="presOf" srcId="{D609B410-1F6A-4B11-9809-6589EAADC121}" destId="{D0F8DA6E-96BF-4C7E-91A4-D1AE09405B9D}" srcOrd="0" destOrd="0" presId="urn:microsoft.com/office/officeart/2008/layout/VerticalCurvedList"/>
    <dgm:cxn modelId="{12859718-9442-412D-93AF-1F400C9BDC17}" srcId="{906D82BB-BBA0-4A30-A545-B4586F18D266}" destId="{1B383779-E11F-4C1F-B33C-C482703A6916}" srcOrd="5" destOrd="0" parTransId="{66144113-CF74-419A-A20F-BB029EE0F11F}" sibTransId="{6E276CF3-CAC0-4303-BC29-3DF3B998DA58}"/>
    <dgm:cxn modelId="{3C4E5A37-1FAA-4AED-B75F-958EDC7ABBE7}" srcId="{906D82BB-BBA0-4A30-A545-B4586F18D266}" destId="{8011994C-B576-4B74-8CB1-43A194A15B31}" srcOrd="2" destOrd="0" parTransId="{266D4981-1BA1-446D-B64E-7A959ADEDF0A}" sibTransId="{860075A3-615B-4BD9-A640-8E97342E9ACC}"/>
    <dgm:cxn modelId="{0841D93A-9814-44A5-9286-D6DF3ACE5B7E}" type="presParOf" srcId="{949D790F-9567-476D-AD90-076758E32DB8}" destId="{49636ED3-5E81-46D6-8AC4-EDCD5E484FC8}" srcOrd="0" destOrd="0" presId="urn:microsoft.com/office/officeart/2008/layout/VerticalCurvedList"/>
    <dgm:cxn modelId="{50EE322A-D498-40F7-85B8-6F470925AA18}" type="presParOf" srcId="{49636ED3-5E81-46D6-8AC4-EDCD5E484FC8}" destId="{9BAF3F0E-64B5-4748-90BD-F6B8B0543448}" srcOrd="0" destOrd="0" presId="urn:microsoft.com/office/officeart/2008/layout/VerticalCurvedList"/>
    <dgm:cxn modelId="{14C3668E-DE67-40A2-AADF-7BEA0D4EE65E}" type="presParOf" srcId="{9BAF3F0E-64B5-4748-90BD-F6B8B0543448}" destId="{4944AF8B-7394-4885-B777-6C8236385D4C}" srcOrd="0" destOrd="0" presId="urn:microsoft.com/office/officeart/2008/layout/VerticalCurvedList"/>
    <dgm:cxn modelId="{4DEE0743-93A9-436E-B236-98BBDA0836C6}" type="presParOf" srcId="{9BAF3F0E-64B5-4748-90BD-F6B8B0543448}" destId="{DEC8EEC2-135A-42DB-90B7-249E4AA07878}" srcOrd="1" destOrd="0" presId="urn:microsoft.com/office/officeart/2008/layout/VerticalCurvedList"/>
    <dgm:cxn modelId="{2B7D5AD4-CCFB-44BC-9C6E-08E094988D74}" type="presParOf" srcId="{9BAF3F0E-64B5-4748-90BD-F6B8B0543448}" destId="{F25FA54B-89A3-4EB5-AFB9-87512370A750}" srcOrd="2" destOrd="0" presId="urn:microsoft.com/office/officeart/2008/layout/VerticalCurvedList"/>
    <dgm:cxn modelId="{F3FC124C-D17D-475D-9D43-F5D35A6EFC3B}" type="presParOf" srcId="{9BAF3F0E-64B5-4748-90BD-F6B8B0543448}" destId="{21505354-8EA0-4165-BD72-3E19F095D866}" srcOrd="3" destOrd="0" presId="urn:microsoft.com/office/officeart/2008/layout/VerticalCurvedList"/>
    <dgm:cxn modelId="{8E784E55-F980-425D-A1A3-4D7E65E288BA}" type="presParOf" srcId="{49636ED3-5E81-46D6-8AC4-EDCD5E484FC8}" destId="{1418CA2A-2345-4478-9B75-6A2F87EC1714}" srcOrd="1" destOrd="0" presId="urn:microsoft.com/office/officeart/2008/layout/VerticalCurvedList"/>
    <dgm:cxn modelId="{C77D78CE-F216-43DB-9623-84FBEAC16B47}" type="presParOf" srcId="{49636ED3-5E81-46D6-8AC4-EDCD5E484FC8}" destId="{02B35BA1-07AD-4CB9-A665-33C085AC6132}" srcOrd="2" destOrd="0" presId="urn:microsoft.com/office/officeart/2008/layout/VerticalCurvedList"/>
    <dgm:cxn modelId="{78745213-10EB-4DDB-88AF-7ABC8079E403}" type="presParOf" srcId="{02B35BA1-07AD-4CB9-A665-33C085AC6132}" destId="{52AB27A5-A046-462C-8F6C-1DD1117172F1}" srcOrd="0" destOrd="0" presId="urn:microsoft.com/office/officeart/2008/layout/VerticalCurvedList"/>
    <dgm:cxn modelId="{190D57BC-0857-4BEB-979D-6EB0B8A023AC}" type="presParOf" srcId="{49636ED3-5E81-46D6-8AC4-EDCD5E484FC8}" destId="{D0F8DA6E-96BF-4C7E-91A4-D1AE09405B9D}" srcOrd="3" destOrd="0" presId="urn:microsoft.com/office/officeart/2008/layout/VerticalCurvedList"/>
    <dgm:cxn modelId="{8EC510B9-0618-4249-8327-BC0ABE3E8948}" type="presParOf" srcId="{49636ED3-5E81-46D6-8AC4-EDCD5E484FC8}" destId="{18C3E70A-B089-454F-9152-83202F039DE7}" srcOrd="4" destOrd="0" presId="urn:microsoft.com/office/officeart/2008/layout/VerticalCurvedList"/>
    <dgm:cxn modelId="{74215045-0B2F-488C-BCE6-ACC78203544D}" type="presParOf" srcId="{18C3E70A-B089-454F-9152-83202F039DE7}" destId="{92D310E3-28A7-4930-9D81-E4AD4E798C88}" srcOrd="0" destOrd="0" presId="urn:microsoft.com/office/officeart/2008/layout/VerticalCurvedList"/>
    <dgm:cxn modelId="{519378A2-4A2F-468E-80DA-5D0E5FA8C583}" type="presParOf" srcId="{49636ED3-5E81-46D6-8AC4-EDCD5E484FC8}" destId="{EDBAF417-DAA8-49D1-A0A7-277F60FE9FE1}" srcOrd="5" destOrd="0" presId="urn:microsoft.com/office/officeart/2008/layout/VerticalCurvedList"/>
    <dgm:cxn modelId="{A838B2BF-0D3D-49AA-A5E1-34F47E745166}" type="presParOf" srcId="{49636ED3-5E81-46D6-8AC4-EDCD5E484FC8}" destId="{56604CBE-202B-4AA8-850B-6BB88C1D513D}" srcOrd="6" destOrd="0" presId="urn:microsoft.com/office/officeart/2008/layout/VerticalCurvedList"/>
    <dgm:cxn modelId="{8A9421EE-1A26-4E81-8535-E47CCBC14512}" type="presParOf" srcId="{56604CBE-202B-4AA8-850B-6BB88C1D513D}" destId="{4D0A3184-6F36-4796-B2AD-198AB787472F}" srcOrd="0" destOrd="0" presId="urn:microsoft.com/office/officeart/2008/layout/VerticalCurvedList"/>
    <dgm:cxn modelId="{39381149-B44A-4967-9C06-93C71273CD8F}" type="presParOf" srcId="{49636ED3-5E81-46D6-8AC4-EDCD5E484FC8}" destId="{BB802295-01B8-4DD3-B80F-06E2DDF20E15}" srcOrd="7" destOrd="0" presId="urn:microsoft.com/office/officeart/2008/layout/VerticalCurvedList"/>
    <dgm:cxn modelId="{F9CE21DA-FD85-42BC-BCDF-090329B4C8F4}" type="presParOf" srcId="{49636ED3-5E81-46D6-8AC4-EDCD5E484FC8}" destId="{FEBC1C58-CBAA-4EBB-9D53-DD02B6E4CDD3}" srcOrd="8" destOrd="0" presId="urn:microsoft.com/office/officeart/2008/layout/VerticalCurvedList"/>
    <dgm:cxn modelId="{0B8FCBF8-A86C-4B79-A735-9A6CAD898A3D}" type="presParOf" srcId="{FEBC1C58-CBAA-4EBB-9D53-DD02B6E4CDD3}" destId="{DDBBBD9E-417A-40DB-ADE3-A04704BF679B}" srcOrd="0" destOrd="0" presId="urn:microsoft.com/office/officeart/2008/layout/VerticalCurvedList"/>
    <dgm:cxn modelId="{C46B4667-E139-4724-B7F5-9A12ACA5666D}" type="presParOf" srcId="{49636ED3-5E81-46D6-8AC4-EDCD5E484FC8}" destId="{E8527AB7-9BBD-4561-8AC3-B7C8CB3F218E}" srcOrd="9" destOrd="0" presId="urn:microsoft.com/office/officeart/2008/layout/VerticalCurvedList"/>
    <dgm:cxn modelId="{901DF026-B108-4E63-AF5E-B8880A4CE0E7}" type="presParOf" srcId="{49636ED3-5E81-46D6-8AC4-EDCD5E484FC8}" destId="{C38BE6F8-7726-41F6-8353-3857FA9B90AC}" srcOrd="10" destOrd="0" presId="urn:microsoft.com/office/officeart/2008/layout/VerticalCurvedList"/>
    <dgm:cxn modelId="{3D6C5C37-A9C5-4E7E-B554-A894961C1FED}" type="presParOf" srcId="{C38BE6F8-7726-41F6-8353-3857FA9B90AC}" destId="{63DE29FD-9769-43A4-95CE-7075DD487EB2}" srcOrd="0" destOrd="0" presId="urn:microsoft.com/office/officeart/2008/layout/VerticalCurvedList"/>
    <dgm:cxn modelId="{7939A35B-6CD2-4288-BC4D-54FBECBAB172}" type="presParOf" srcId="{49636ED3-5E81-46D6-8AC4-EDCD5E484FC8}" destId="{DE4DB6B8-CC5D-4CCC-9660-E6CFCFC0D7EF}" srcOrd="11" destOrd="0" presId="urn:microsoft.com/office/officeart/2008/layout/VerticalCurvedList"/>
    <dgm:cxn modelId="{84713165-2C4E-4552-B0F8-A54ACAC4376C}" type="presParOf" srcId="{49636ED3-5E81-46D6-8AC4-EDCD5E484FC8}" destId="{63B4A3D4-4163-4E19-8132-0F945300D9CF}" srcOrd="12" destOrd="0" presId="urn:microsoft.com/office/officeart/2008/layout/VerticalCurvedList"/>
    <dgm:cxn modelId="{A1A71D5B-B141-4501-98F4-D1BC1094B3A4}" type="presParOf" srcId="{63B4A3D4-4163-4E19-8132-0F945300D9CF}" destId="{1D581292-961D-49CD-8972-D5585E5BA4F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8B5BB3-A3A4-48AF-98D1-26E11FB8B084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168067-22CC-4F25-AB2A-D07CA990915F}">
      <dgm:prSet phldrT="[Текст]" custT="1"/>
      <dgm:spPr>
        <a:noFill/>
        <a:ln>
          <a:solidFill>
            <a:schemeClr val="tx2"/>
          </a:solidFill>
        </a:ln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ru-RU" sz="1800" b="1" dirty="0" smtClean="0">
              <a:solidFill>
                <a:schemeClr val="tx2"/>
              </a:solidFill>
              <a:latin typeface="Bookman Old Style" panose="02050604050505020204" pitchFamily="18" charset="0"/>
            </a:rPr>
            <a:t>Отсутствие эффективного управления  </a:t>
          </a:r>
          <a:endParaRPr lang="ru-RU" sz="1800" b="1" dirty="0">
            <a:solidFill>
              <a:schemeClr val="tx2"/>
            </a:solidFill>
            <a:latin typeface="Bookman Old Style" panose="02050604050505020204" pitchFamily="18" charset="0"/>
          </a:endParaRPr>
        </a:p>
      </dgm:t>
    </dgm:pt>
    <dgm:pt modelId="{78F29455-3222-4A52-9056-CA5905B3AE19}" type="parTrans" cxnId="{085BB688-C3BF-47F8-99FD-E9086F54F30E}">
      <dgm:prSet/>
      <dgm:spPr/>
      <dgm:t>
        <a:bodyPr/>
        <a:lstStyle/>
        <a:p>
          <a:endParaRPr lang="ru-RU"/>
        </a:p>
      </dgm:t>
    </dgm:pt>
    <dgm:pt modelId="{8349678F-D57B-42EE-8EDD-9B6624C5E92E}" type="sibTrans" cxnId="{085BB688-C3BF-47F8-99FD-E9086F54F30E}">
      <dgm:prSet/>
      <dgm:spPr/>
      <dgm:t>
        <a:bodyPr/>
        <a:lstStyle/>
        <a:p>
          <a:endParaRPr lang="ru-RU"/>
        </a:p>
      </dgm:t>
    </dgm:pt>
    <dgm:pt modelId="{18D96DB0-D058-46FE-A5B5-94B4C264F238}">
      <dgm:prSet phldrT="[Текст]" custT="1"/>
      <dgm:spPr>
        <a:noFill/>
        <a:ln>
          <a:solidFill>
            <a:schemeClr val="tx2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solidFill>
                <a:schemeClr val="tx1"/>
              </a:solidFill>
              <a:latin typeface="Bookman Old Style" panose="02050604050505020204" pitchFamily="18" charset="0"/>
            </a:rPr>
            <a:t>Недостаточный уровень квалификации управленческих кадров</a:t>
          </a:r>
          <a:endParaRPr lang="ru-RU" sz="1600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D2EC005D-61F8-4AD7-8080-CD25328A2324}" type="parTrans" cxnId="{62AC962E-1F2C-4B32-B6CD-957486BA41F6}">
      <dgm:prSet/>
      <dgm:spPr/>
      <dgm:t>
        <a:bodyPr/>
        <a:lstStyle/>
        <a:p>
          <a:endParaRPr lang="ru-RU"/>
        </a:p>
      </dgm:t>
    </dgm:pt>
    <dgm:pt modelId="{C9B18FD4-C88E-45F5-84E5-85649B121497}" type="sibTrans" cxnId="{62AC962E-1F2C-4B32-B6CD-957486BA41F6}">
      <dgm:prSet/>
      <dgm:spPr/>
      <dgm:t>
        <a:bodyPr/>
        <a:lstStyle/>
        <a:p>
          <a:endParaRPr lang="ru-RU"/>
        </a:p>
      </dgm:t>
    </dgm:pt>
    <dgm:pt modelId="{59C40B25-74CA-458E-9BF5-91F27C84F82D}">
      <dgm:prSet phldrT="[Текст]" custT="1"/>
      <dgm:spPr>
        <a:noFill/>
        <a:ln>
          <a:solidFill>
            <a:schemeClr val="tx2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solidFill>
                <a:schemeClr val="tx1"/>
              </a:solidFill>
              <a:latin typeface="Bookman Old Style" panose="02050604050505020204" pitchFamily="18" charset="0"/>
            </a:rPr>
            <a:t>Отсутствие перспективного планирования кадровых потребностей в ГМО</a:t>
          </a:r>
          <a:endParaRPr lang="ru-RU" sz="1600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35AA4C93-9E60-45AE-AE40-EC324A607CFF}" type="parTrans" cxnId="{E1B8CF1E-E56F-48BF-A82D-36E345AD37AB}">
      <dgm:prSet/>
      <dgm:spPr/>
      <dgm:t>
        <a:bodyPr/>
        <a:lstStyle/>
        <a:p>
          <a:endParaRPr lang="ru-RU"/>
        </a:p>
      </dgm:t>
    </dgm:pt>
    <dgm:pt modelId="{87FA44E6-E441-4C55-A85A-7306A092E77A}" type="sibTrans" cxnId="{E1B8CF1E-E56F-48BF-A82D-36E345AD37AB}">
      <dgm:prSet/>
      <dgm:spPr/>
      <dgm:t>
        <a:bodyPr/>
        <a:lstStyle/>
        <a:p>
          <a:endParaRPr lang="ru-RU"/>
        </a:p>
      </dgm:t>
    </dgm:pt>
    <dgm:pt modelId="{D634B3C0-5CEE-4147-92D0-93CDE8EBC8F6}">
      <dgm:prSet phldrT="[Текст]" custT="1"/>
      <dgm:spPr>
        <a:noFill/>
        <a:ln>
          <a:solidFill>
            <a:schemeClr val="tx2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2"/>
              </a:solidFill>
              <a:latin typeface="Bookman Old Style" panose="02050604050505020204" pitchFamily="18" charset="0"/>
            </a:rPr>
            <a:t>Дефицит кадров</a:t>
          </a:r>
          <a:endParaRPr lang="ru-RU" sz="1800" b="1" dirty="0">
            <a:solidFill>
              <a:schemeClr val="tx2"/>
            </a:solidFill>
            <a:latin typeface="Bookman Old Style" panose="02050604050505020204" pitchFamily="18" charset="0"/>
          </a:endParaRPr>
        </a:p>
      </dgm:t>
    </dgm:pt>
    <dgm:pt modelId="{90A0ACF5-8466-46A1-AE7D-9082567DD1E1}" type="parTrans" cxnId="{11147CB5-7CD4-4D6F-97C0-EA6DC06B1846}">
      <dgm:prSet/>
      <dgm:spPr/>
      <dgm:t>
        <a:bodyPr/>
        <a:lstStyle/>
        <a:p>
          <a:endParaRPr lang="ru-RU"/>
        </a:p>
      </dgm:t>
    </dgm:pt>
    <dgm:pt modelId="{DAF823DA-1A15-41DA-A728-274BDC71B678}" type="sibTrans" cxnId="{11147CB5-7CD4-4D6F-97C0-EA6DC06B1846}">
      <dgm:prSet/>
      <dgm:spPr/>
      <dgm:t>
        <a:bodyPr/>
        <a:lstStyle/>
        <a:p>
          <a:endParaRPr lang="ru-RU"/>
        </a:p>
      </dgm:t>
    </dgm:pt>
    <dgm:pt modelId="{B702AF0A-88E2-4B93-B4B2-FB1661BA9607}">
      <dgm:prSet phldrT="[Текст]" custT="1"/>
      <dgm:spPr>
        <a:noFill/>
        <a:ln>
          <a:solidFill>
            <a:schemeClr val="tx2"/>
          </a:solidFill>
        </a:ln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Bookman Old Style" panose="02050604050505020204" pitchFamily="18" charset="0"/>
            </a:rPr>
            <a:t>В первично-амбулаторном звене</a:t>
          </a:r>
          <a:endParaRPr lang="ru-RU" sz="1800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0AB6B845-C723-4590-A58C-793FCB35A995}" type="parTrans" cxnId="{C7B8DD89-8052-4ED1-A1E8-E5AB11F81765}">
      <dgm:prSet/>
      <dgm:spPr/>
      <dgm:t>
        <a:bodyPr/>
        <a:lstStyle/>
        <a:p>
          <a:endParaRPr lang="ru-RU"/>
        </a:p>
      </dgm:t>
    </dgm:pt>
    <dgm:pt modelId="{A92DEBDE-A179-4B48-8A5C-45465D934F88}" type="sibTrans" cxnId="{C7B8DD89-8052-4ED1-A1E8-E5AB11F81765}">
      <dgm:prSet/>
      <dgm:spPr/>
      <dgm:t>
        <a:bodyPr/>
        <a:lstStyle/>
        <a:p>
          <a:endParaRPr lang="ru-RU"/>
        </a:p>
      </dgm:t>
    </dgm:pt>
    <dgm:pt modelId="{828AC455-2D5C-4928-89E9-6EEAED2C0A55}">
      <dgm:prSet phldrT="[Текст]" custT="1"/>
      <dgm:spPr>
        <a:noFill/>
        <a:ln>
          <a:solidFill>
            <a:schemeClr val="tx2"/>
          </a:solidFill>
        </a:ln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Bookman Old Style" panose="02050604050505020204" pitchFamily="18" charset="0"/>
            </a:rPr>
            <a:t>В службе скорой помощи</a:t>
          </a:r>
          <a:endParaRPr lang="ru-RU" sz="1800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09D31BD3-A700-4B5D-B499-C70F337ABA07}" type="parTrans" cxnId="{7EACA79C-596F-427F-AFC4-04100F188A8B}">
      <dgm:prSet/>
      <dgm:spPr/>
      <dgm:t>
        <a:bodyPr/>
        <a:lstStyle/>
        <a:p>
          <a:endParaRPr lang="ru-RU"/>
        </a:p>
      </dgm:t>
    </dgm:pt>
    <dgm:pt modelId="{0BBCFD1E-CBB2-4B4F-864E-8EACFBD24376}" type="sibTrans" cxnId="{7EACA79C-596F-427F-AFC4-04100F188A8B}">
      <dgm:prSet/>
      <dgm:spPr/>
      <dgm:t>
        <a:bodyPr/>
        <a:lstStyle/>
        <a:p>
          <a:endParaRPr lang="ru-RU"/>
        </a:p>
      </dgm:t>
    </dgm:pt>
    <dgm:pt modelId="{9E725095-B108-4F13-B018-CF0E44ABAA7D}">
      <dgm:prSet phldrT="[Текст]" custT="1"/>
      <dgm:spPr>
        <a:noFill/>
        <a:ln>
          <a:solidFill>
            <a:schemeClr val="tx2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2"/>
              </a:solidFill>
              <a:latin typeface="Bookman Old Style" panose="02050604050505020204" pitchFamily="18" charset="0"/>
            </a:rPr>
            <a:t>Кадровые дисбалансы между</a:t>
          </a:r>
          <a:endParaRPr lang="ru-RU" sz="1800" b="1" dirty="0">
            <a:solidFill>
              <a:schemeClr val="tx2"/>
            </a:solidFill>
            <a:latin typeface="Bookman Old Style" panose="02050604050505020204" pitchFamily="18" charset="0"/>
          </a:endParaRPr>
        </a:p>
      </dgm:t>
    </dgm:pt>
    <dgm:pt modelId="{F2FE18DC-BC7B-4D53-B021-6975587A2F98}" type="parTrans" cxnId="{CFB6D641-6118-4240-BC54-970992AF3A0D}">
      <dgm:prSet/>
      <dgm:spPr/>
      <dgm:t>
        <a:bodyPr/>
        <a:lstStyle/>
        <a:p>
          <a:endParaRPr lang="ru-RU"/>
        </a:p>
      </dgm:t>
    </dgm:pt>
    <dgm:pt modelId="{5DDC59E4-3730-4EC8-A630-AC7229AC9BCC}" type="sibTrans" cxnId="{CFB6D641-6118-4240-BC54-970992AF3A0D}">
      <dgm:prSet/>
      <dgm:spPr/>
      <dgm:t>
        <a:bodyPr/>
        <a:lstStyle/>
        <a:p>
          <a:endParaRPr lang="ru-RU"/>
        </a:p>
      </dgm:t>
    </dgm:pt>
    <dgm:pt modelId="{B776FCA4-D2DF-4A95-9885-7120B3EF380C}">
      <dgm:prSet phldrT="[Текст]" custT="1"/>
      <dgm:spPr>
        <a:noFill/>
        <a:ln>
          <a:solidFill>
            <a:schemeClr val="tx2"/>
          </a:solidFill>
        </a:ln>
      </dgm:spPr>
      <dgm:t>
        <a:bodyPr/>
        <a:lstStyle/>
        <a:p>
          <a:r>
            <a:rPr lang="ru-RU" sz="1800" b="0" i="0" u="none" dirty="0" smtClean="0">
              <a:solidFill>
                <a:schemeClr val="tx1"/>
              </a:solidFill>
              <a:effectLst/>
              <a:latin typeface="Bookman Old Style" panose="02050604050505020204" pitchFamily="18" charset="0"/>
            </a:rPr>
            <a:t>городскими и сельскими медицинскими организациями</a:t>
          </a:r>
          <a:endParaRPr lang="ru-RU" sz="1800" b="0" i="0" u="none" dirty="0"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gm:t>
    </dgm:pt>
    <dgm:pt modelId="{CD32083B-D450-4FEB-9389-2B2060B3FCB8}" type="parTrans" cxnId="{DF90C6DC-332A-44F2-B611-EA5BD3E5BDAE}">
      <dgm:prSet/>
      <dgm:spPr/>
      <dgm:t>
        <a:bodyPr/>
        <a:lstStyle/>
        <a:p>
          <a:endParaRPr lang="ru-RU"/>
        </a:p>
      </dgm:t>
    </dgm:pt>
    <dgm:pt modelId="{11EC0027-7C76-4DB2-90DA-5EA2C4FFD17E}" type="sibTrans" cxnId="{DF90C6DC-332A-44F2-B611-EA5BD3E5BDAE}">
      <dgm:prSet/>
      <dgm:spPr/>
      <dgm:t>
        <a:bodyPr/>
        <a:lstStyle/>
        <a:p>
          <a:endParaRPr lang="ru-RU"/>
        </a:p>
      </dgm:t>
    </dgm:pt>
    <dgm:pt modelId="{F4495137-BDEE-4049-9589-A58E3DBD3C1C}">
      <dgm:prSet phldrT="[Текст]" custT="1"/>
      <dgm:spPr>
        <a:noFill/>
        <a:ln>
          <a:solidFill>
            <a:schemeClr val="tx2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solidFill>
                <a:schemeClr val="tx1"/>
              </a:solidFill>
              <a:latin typeface="Bookman Old Style" panose="02050604050505020204" pitchFamily="18" charset="0"/>
            </a:rPr>
            <a:t>Неэффективное взаимодействие администрации ГМО с образовательными организациями, осуществляющими подготовку специалистов для здравоохранения</a:t>
          </a:r>
          <a:endParaRPr lang="ru-RU" sz="1600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50314A10-44C0-46C0-95E5-66AF1F7138F9}" type="parTrans" cxnId="{8CB0A589-9EDE-4227-87B7-52FC7009DC5A}">
      <dgm:prSet/>
      <dgm:spPr/>
      <dgm:t>
        <a:bodyPr/>
        <a:lstStyle/>
        <a:p>
          <a:endParaRPr lang="ru-RU"/>
        </a:p>
      </dgm:t>
    </dgm:pt>
    <dgm:pt modelId="{790DE935-3A24-4FC2-A94F-F55013AC91E3}" type="sibTrans" cxnId="{8CB0A589-9EDE-4227-87B7-52FC7009DC5A}">
      <dgm:prSet/>
      <dgm:spPr/>
      <dgm:t>
        <a:bodyPr/>
        <a:lstStyle/>
        <a:p>
          <a:endParaRPr lang="ru-RU"/>
        </a:p>
      </dgm:t>
    </dgm:pt>
    <dgm:pt modelId="{D559548C-8F20-49BD-AB6E-E1ACEF82C870}">
      <dgm:prSet custT="1"/>
      <dgm:spPr>
        <a:noFill/>
        <a:ln>
          <a:solidFill>
            <a:schemeClr val="tx2"/>
          </a:solidFill>
        </a:ln>
      </dgm:spPr>
      <dgm:t>
        <a:bodyPr/>
        <a:lstStyle/>
        <a:p>
          <a:r>
            <a:rPr lang="ru-RU" sz="1800" b="0" i="0" u="none" dirty="0" smtClean="0">
              <a:solidFill>
                <a:schemeClr val="tx1"/>
              </a:solidFill>
              <a:effectLst/>
              <a:latin typeface="Bookman Old Style" panose="02050604050505020204" pitchFamily="18" charset="0"/>
            </a:rPr>
            <a:t>отдельными МО Архангельской области</a:t>
          </a:r>
          <a:endParaRPr lang="ru-RU" sz="1800" b="0" i="0" u="none" dirty="0"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gm:t>
    </dgm:pt>
    <dgm:pt modelId="{3D54432C-730A-45FB-8806-B425D19364FA}" type="parTrans" cxnId="{3B63370B-BD9F-485B-9471-9CC572151323}">
      <dgm:prSet/>
      <dgm:spPr/>
      <dgm:t>
        <a:bodyPr/>
        <a:lstStyle/>
        <a:p>
          <a:endParaRPr lang="ru-RU"/>
        </a:p>
      </dgm:t>
    </dgm:pt>
    <dgm:pt modelId="{2E492BD0-613E-4ECB-96EC-5BA8EBB93244}" type="sibTrans" cxnId="{3B63370B-BD9F-485B-9471-9CC572151323}">
      <dgm:prSet/>
      <dgm:spPr/>
      <dgm:t>
        <a:bodyPr/>
        <a:lstStyle/>
        <a:p>
          <a:endParaRPr lang="ru-RU"/>
        </a:p>
      </dgm:t>
    </dgm:pt>
    <dgm:pt modelId="{2103332C-8B98-4BB9-9C75-C13313B42952}">
      <dgm:prSet custT="1"/>
      <dgm:spPr>
        <a:noFill/>
        <a:ln>
          <a:solidFill>
            <a:schemeClr val="tx2"/>
          </a:solidFill>
        </a:ln>
      </dgm:spPr>
      <dgm:t>
        <a:bodyPr/>
        <a:lstStyle/>
        <a:p>
          <a:r>
            <a:rPr lang="ru-RU" sz="1800" b="0" i="0" u="none" dirty="0" smtClean="0">
              <a:solidFill>
                <a:schemeClr val="tx1"/>
              </a:solidFill>
              <a:effectLst/>
              <a:latin typeface="Bookman Old Style" panose="02050604050505020204" pitchFamily="18" charset="0"/>
            </a:rPr>
            <a:t>стационарной и амбулаторной помощью</a:t>
          </a:r>
          <a:endParaRPr lang="ru-RU" sz="1800" b="0" i="0" u="none" dirty="0"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gm:t>
    </dgm:pt>
    <dgm:pt modelId="{49E68831-29CF-44E0-A49B-707BCCFFEE50}" type="parTrans" cxnId="{00D3E31C-C075-4A1A-8630-57AC71493DAB}">
      <dgm:prSet/>
      <dgm:spPr/>
      <dgm:t>
        <a:bodyPr/>
        <a:lstStyle/>
        <a:p>
          <a:endParaRPr lang="ru-RU"/>
        </a:p>
      </dgm:t>
    </dgm:pt>
    <dgm:pt modelId="{2087815F-F40F-42DF-8B4B-C7F7F1858E0A}" type="sibTrans" cxnId="{00D3E31C-C075-4A1A-8630-57AC71493DAB}">
      <dgm:prSet/>
      <dgm:spPr/>
      <dgm:t>
        <a:bodyPr/>
        <a:lstStyle/>
        <a:p>
          <a:endParaRPr lang="ru-RU"/>
        </a:p>
      </dgm:t>
    </dgm:pt>
    <dgm:pt modelId="{1B0860B7-F12A-443B-A85E-A80CC81CB5D9}">
      <dgm:prSet custT="1"/>
      <dgm:spPr>
        <a:noFill/>
        <a:ln>
          <a:solidFill>
            <a:schemeClr val="tx2"/>
          </a:solidFill>
        </a:ln>
      </dgm:spPr>
      <dgm:t>
        <a:bodyPr/>
        <a:lstStyle/>
        <a:p>
          <a:r>
            <a:rPr lang="ru-RU" sz="1800" b="0" i="0" u="none" dirty="0" smtClean="0">
              <a:solidFill>
                <a:schemeClr val="tx1"/>
              </a:solidFill>
              <a:effectLst/>
              <a:latin typeface="Bookman Old Style" panose="02050604050505020204" pitchFamily="18" charset="0"/>
            </a:rPr>
            <a:t>численностью врачей отдельных специальностей</a:t>
          </a:r>
          <a:endParaRPr lang="ru-RU" sz="1800" b="0" i="0" u="none" dirty="0"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gm:t>
    </dgm:pt>
    <dgm:pt modelId="{7A0D5709-A9DC-43E1-87E2-82C79B888EEE}" type="parTrans" cxnId="{817BF3B0-2744-46A1-A6CC-FA6B26F8D98A}">
      <dgm:prSet/>
      <dgm:spPr/>
      <dgm:t>
        <a:bodyPr/>
        <a:lstStyle/>
        <a:p>
          <a:endParaRPr lang="ru-RU"/>
        </a:p>
      </dgm:t>
    </dgm:pt>
    <dgm:pt modelId="{C6148CB3-C82C-4CAD-86B1-B08CEF6102E7}" type="sibTrans" cxnId="{817BF3B0-2744-46A1-A6CC-FA6B26F8D98A}">
      <dgm:prSet/>
      <dgm:spPr/>
      <dgm:t>
        <a:bodyPr/>
        <a:lstStyle/>
        <a:p>
          <a:endParaRPr lang="ru-RU"/>
        </a:p>
      </dgm:t>
    </dgm:pt>
    <dgm:pt modelId="{EE19EEA1-F2FE-45D9-BF67-0FC3183C3EB4}">
      <dgm:prSet custT="1"/>
      <dgm:spPr>
        <a:noFill/>
        <a:ln>
          <a:solidFill>
            <a:schemeClr val="tx2"/>
          </a:solidFill>
        </a:ln>
      </dgm:spPr>
      <dgm:t>
        <a:bodyPr/>
        <a:lstStyle/>
        <a:p>
          <a:r>
            <a:rPr lang="ru-RU" sz="1800" b="0" i="0" u="none" dirty="0" smtClean="0">
              <a:solidFill>
                <a:schemeClr val="tx1"/>
              </a:solidFill>
              <a:effectLst/>
              <a:latin typeface="Bookman Old Style" panose="02050604050505020204" pitchFamily="18" charset="0"/>
            </a:rPr>
            <a:t>врачебным и сестринским персоналом</a:t>
          </a:r>
          <a:endParaRPr lang="ru-RU" sz="1800" b="0" i="0" u="none" dirty="0"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gm:t>
    </dgm:pt>
    <dgm:pt modelId="{1798FEFF-95AD-4470-B298-D7DC49524B07}" type="parTrans" cxnId="{68A26A10-9493-4566-9786-EF7EE2AEA13D}">
      <dgm:prSet/>
      <dgm:spPr/>
      <dgm:t>
        <a:bodyPr/>
        <a:lstStyle/>
        <a:p>
          <a:endParaRPr lang="ru-RU"/>
        </a:p>
      </dgm:t>
    </dgm:pt>
    <dgm:pt modelId="{0EED0EB2-682E-47EC-BB87-0A37C2C162A7}" type="sibTrans" cxnId="{68A26A10-9493-4566-9786-EF7EE2AEA13D}">
      <dgm:prSet/>
      <dgm:spPr/>
      <dgm:t>
        <a:bodyPr/>
        <a:lstStyle/>
        <a:p>
          <a:endParaRPr lang="ru-RU"/>
        </a:p>
      </dgm:t>
    </dgm:pt>
    <dgm:pt modelId="{63CA95FC-8A4C-4F71-9B3E-05E4FBBE0FC2}">
      <dgm:prSet phldrT="[Текст]" custT="1"/>
      <dgm:spPr>
        <a:noFill/>
        <a:ln>
          <a:solidFill>
            <a:schemeClr val="tx2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solidFill>
                <a:schemeClr val="tx1"/>
              </a:solidFill>
              <a:latin typeface="Bookman Old Style" panose="02050604050505020204" pitchFamily="18" charset="0"/>
            </a:rPr>
            <a:t>Отток специалистов в частные медицинские организации</a:t>
          </a:r>
          <a:endParaRPr lang="ru-RU" sz="1600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141DBEBB-C989-4345-B331-A3758F4FA07A}" type="parTrans" cxnId="{086733D8-77C4-4CA4-B4BC-DAFEAED3AD4C}">
      <dgm:prSet/>
      <dgm:spPr/>
      <dgm:t>
        <a:bodyPr/>
        <a:lstStyle/>
        <a:p>
          <a:endParaRPr lang="ru-RU"/>
        </a:p>
      </dgm:t>
    </dgm:pt>
    <dgm:pt modelId="{2227412B-66ED-4FC8-82BE-CB81756FCACE}" type="sibTrans" cxnId="{086733D8-77C4-4CA4-B4BC-DAFEAED3AD4C}">
      <dgm:prSet/>
      <dgm:spPr/>
      <dgm:t>
        <a:bodyPr/>
        <a:lstStyle/>
        <a:p>
          <a:endParaRPr lang="ru-RU"/>
        </a:p>
      </dgm:t>
    </dgm:pt>
    <dgm:pt modelId="{7ACB4231-252A-43FD-98B8-72E6AD54BB77}" type="pres">
      <dgm:prSet presAssocID="{578B5BB3-A3A4-48AF-98D1-26E11FB8B08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7C448C-386A-46C3-BFC5-6C14F67C1B79}" type="pres">
      <dgm:prSet presAssocID="{EA168067-22CC-4F25-AB2A-D07CA990915F}" presName="comp" presStyleCnt="0"/>
      <dgm:spPr/>
    </dgm:pt>
    <dgm:pt modelId="{118CB5FA-ACCC-434B-9267-9AB5F0F00D42}" type="pres">
      <dgm:prSet presAssocID="{EA168067-22CC-4F25-AB2A-D07CA990915F}" presName="box" presStyleLbl="node1" presStyleIdx="0" presStyleCnt="3" custScaleY="128209"/>
      <dgm:spPr/>
      <dgm:t>
        <a:bodyPr/>
        <a:lstStyle/>
        <a:p>
          <a:endParaRPr lang="ru-RU"/>
        </a:p>
      </dgm:t>
    </dgm:pt>
    <dgm:pt modelId="{2E8C2291-7FA4-4633-986C-EF17DD54DAD1}" type="pres">
      <dgm:prSet presAssocID="{EA168067-22CC-4F25-AB2A-D07CA990915F}" presName="img" presStyleLbl="fgImgPlace1" presStyleIdx="0" presStyleCnt="3" custScaleX="96299" custScaleY="137902" custLinFactNeighborX="0" custLinFactNeighborY="-3745"/>
      <dgm:spPr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softEdge rad="127000"/>
        </a:effectLst>
      </dgm:spPr>
      <dgm:t>
        <a:bodyPr/>
        <a:lstStyle/>
        <a:p>
          <a:endParaRPr lang="ru-RU"/>
        </a:p>
      </dgm:t>
    </dgm:pt>
    <dgm:pt modelId="{325920A4-6B7C-4CBA-B4F9-A31C4B0EC813}" type="pres">
      <dgm:prSet presAssocID="{EA168067-22CC-4F25-AB2A-D07CA990915F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FE750C-499B-4103-B7E1-84DEA1320C8C}" type="pres">
      <dgm:prSet presAssocID="{8349678F-D57B-42EE-8EDD-9B6624C5E92E}" presName="spacer" presStyleCnt="0"/>
      <dgm:spPr/>
    </dgm:pt>
    <dgm:pt modelId="{492578BD-18FD-482B-8E73-7765C9C099A7}" type="pres">
      <dgm:prSet presAssocID="{D634B3C0-5CEE-4147-92D0-93CDE8EBC8F6}" presName="comp" presStyleCnt="0"/>
      <dgm:spPr/>
    </dgm:pt>
    <dgm:pt modelId="{67EDA82C-22B8-4085-856F-72FB129FE7FF}" type="pres">
      <dgm:prSet presAssocID="{D634B3C0-5CEE-4147-92D0-93CDE8EBC8F6}" presName="box" presStyleLbl="node1" presStyleIdx="1" presStyleCnt="3" custScaleY="63220" custLinFactNeighborY="1294"/>
      <dgm:spPr/>
      <dgm:t>
        <a:bodyPr/>
        <a:lstStyle/>
        <a:p>
          <a:endParaRPr lang="ru-RU"/>
        </a:p>
      </dgm:t>
    </dgm:pt>
    <dgm:pt modelId="{DD44A187-C8D9-4155-8D33-05B44DD16BBE}" type="pres">
      <dgm:prSet presAssocID="{D634B3C0-5CEE-4147-92D0-93CDE8EBC8F6}" presName="img" presStyleLbl="fgImgPlace1" presStyleIdx="1" presStyleCnt="3" custScaleY="76937"/>
      <dgm:spPr>
        <a:blipFill rotWithShape="0">
          <a:blip xmlns:r="http://schemas.openxmlformats.org/officeDocument/2006/relationships" r:embed="rId2"/>
          <a:stretch>
            <a:fillRect/>
          </a:stretch>
        </a:blipFill>
        <a:effectLst>
          <a:softEdge rad="127000"/>
        </a:effectLst>
      </dgm:spPr>
      <dgm:t>
        <a:bodyPr/>
        <a:lstStyle/>
        <a:p>
          <a:endParaRPr lang="ru-RU"/>
        </a:p>
      </dgm:t>
    </dgm:pt>
    <dgm:pt modelId="{FEA51097-1EA1-400B-9056-28ADD141A182}" type="pres">
      <dgm:prSet presAssocID="{D634B3C0-5CEE-4147-92D0-93CDE8EBC8F6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1A6728-B1D0-471B-8334-08B59833D773}" type="pres">
      <dgm:prSet presAssocID="{DAF823DA-1A15-41DA-A728-274BDC71B678}" presName="spacer" presStyleCnt="0"/>
      <dgm:spPr/>
    </dgm:pt>
    <dgm:pt modelId="{877B8C1B-F609-4533-92F2-FAE896421BA2}" type="pres">
      <dgm:prSet presAssocID="{9E725095-B108-4F13-B018-CF0E44ABAA7D}" presName="comp" presStyleCnt="0"/>
      <dgm:spPr/>
    </dgm:pt>
    <dgm:pt modelId="{047E2CB2-1137-481A-AF27-0F00B26ED5F5}" type="pres">
      <dgm:prSet presAssocID="{9E725095-B108-4F13-B018-CF0E44ABAA7D}" presName="box" presStyleLbl="node1" presStyleIdx="2" presStyleCnt="3" custScaleY="117513"/>
      <dgm:spPr/>
      <dgm:t>
        <a:bodyPr/>
        <a:lstStyle/>
        <a:p>
          <a:endParaRPr lang="ru-RU"/>
        </a:p>
      </dgm:t>
    </dgm:pt>
    <dgm:pt modelId="{98F52B85-28DD-4F23-9BBF-C59E8D9A043F}" type="pres">
      <dgm:prSet presAssocID="{9E725095-B108-4F13-B018-CF0E44ABAA7D}" presName="img" presStyleLbl="fgImgPlace1" presStyleIdx="2" presStyleCnt="3" custScaleY="135297"/>
      <dgm:spPr>
        <a:blipFill rotWithShape="0">
          <a:blip xmlns:r="http://schemas.openxmlformats.org/officeDocument/2006/relationships" r:embed="rId3"/>
          <a:stretch>
            <a:fillRect/>
          </a:stretch>
        </a:blipFill>
        <a:effectLst>
          <a:softEdge rad="127000"/>
        </a:effectLst>
      </dgm:spPr>
      <dgm:t>
        <a:bodyPr/>
        <a:lstStyle/>
        <a:p>
          <a:endParaRPr lang="ru-RU"/>
        </a:p>
      </dgm:t>
    </dgm:pt>
    <dgm:pt modelId="{E8FE682D-41DC-44A8-B669-33A4654F9282}" type="pres">
      <dgm:prSet presAssocID="{9E725095-B108-4F13-B018-CF0E44ABAA7D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6733D8-77C4-4CA4-B4BC-DAFEAED3AD4C}" srcId="{EA168067-22CC-4F25-AB2A-D07CA990915F}" destId="{63CA95FC-8A4C-4F71-9B3E-05E4FBBE0FC2}" srcOrd="3" destOrd="0" parTransId="{141DBEBB-C989-4345-B331-A3758F4FA07A}" sibTransId="{2227412B-66ED-4FC8-82BE-CB81756FCACE}"/>
    <dgm:cxn modelId="{3B63370B-BD9F-485B-9471-9CC572151323}" srcId="{9E725095-B108-4F13-B018-CF0E44ABAA7D}" destId="{D559548C-8F20-49BD-AB6E-E1ACEF82C870}" srcOrd="1" destOrd="0" parTransId="{3D54432C-730A-45FB-8806-B425D19364FA}" sibTransId="{2E492BD0-613E-4ECB-96EC-5BA8EBB93244}"/>
    <dgm:cxn modelId="{10D590D8-A57F-4553-8143-F19BB9728C21}" type="presOf" srcId="{1B0860B7-F12A-443B-A85E-A80CC81CB5D9}" destId="{E8FE682D-41DC-44A8-B669-33A4654F9282}" srcOrd="1" destOrd="4" presId="urn:microsoft.com/office/officeart/2005/8/layout/vList4#2"/>
    <dgm:cxn modelId="{EC9F0E8A-962F-456E-AD6C-42BB443687C8}" type="presOf" srcId="{D634B3C0-5CEE-4147-92D0-93CDE8EBC8F6}" destId="{67EDA82C-22B8-4085-856F-72FB129FE7FF}" srcOrd="0" destOrd="0" presId="urn:microsoft.com/office/officeart/2005/8/layout/vList4#2"/>
    <dgm:cxn modelId="{9548E748-9305-4565-97BB-39B51B550CDA}" type="presOf" srcId="{D559548C-8F20-49BD-AB6E-E1ACEF82C870}" destId="{047E2CB2-1137-481A-AF27-0F00B26ED5F5}" srcOrd="0" destOrd="2" presId="urn:microsoft.com/office/officeart/2005/8/layout/vList4#2"/>
    <dgm:cxn modelId="{40CC357C-26D7-47DB-9673-B6A01E77808E}" type="presOf" srcId="{9E725095-B108-4F13-B018-CF0E44ABAA7D}" destId="{047E2CB2-1137-481A-AF27-0F00B26ED5F5}" srcOrd="0" destOrd="0" presId="urn:microsoft.com/office/officeart/2005/8/layout/vList4#2"/>
    <dgm:cxn modelId="{7EACA79C-596F-427F-AFC4-04100F188A8B}" srcId="{D634B3C0-5CEE-4147-92D0-93CDE8EBC8F6}" destId="{828AC455-2D5C-4928-89E9-6EEAED2C0A55}" srcOrd="1" destOrd="0" parTransId="{09D31BD3-A700-4B5D-B499-C70F337ABA07}" sibTransId="{0BBCFD1E-CBB2-4B4F-864E-8EACFBD24376}"/>
    <dgm:cxn modelId="{5207CD5C-0B22-4760-A570-1A903F5B5BE4}" type="presOf" srcId="{B702AF0A-88E2-4B93-B4B2-FB1661BA9607}" destId="{67EDA82C-22B8-4085-856F-72FB129FE7FF}" srcOrd="0" destOrd="1" presId="urn:microsoft.com/office/officeart/2005/8/layout/vList4#2"/>
    <dgm:cxn modelId="{31C2CC2B-7850-4F77-947A-66A83D768123}" type="presOf" srcId="{828AC455-2D5C-4928-89E9-6EEAED2C0A55}" destId="{67EDA82C-22B8-4085-856F-72FB129FE7FF}" srcOrd="0" destOrd="2" presId="urn:microsoft.com/office/officeart/2005/8/layout/vList4#2"/>
    <dgm:cxn modelId="{68A26A10-9493-4566-9786-EF7EE2AEA13D}" srcId="{9E725095-B108-4F13-B018-CF0E44ABAA7D}" destId="{EE19EEA1-F2FE-45D9-BF67-0FC3183C3EB4}" srcOrd="4" destOrd="0" parTransId="{1798FEFF-95AD-4470-B298-D7DC49524B07}" sibTransId="{0EED0EB2-682E-47EC-BB87-0A37C2C162A7}"/>
    <dgm:cxn modelId="{DD2B2503-2654-4688-A239-7C4B45EA5970}" type="presOf" srcId="{59C40B25-74CA-458E-9BF5-91F27C84F82D}" destId="{325920A4-6B7C-4CBA-B4F9-A31C4B0EC813}" srcOrd="1" destOrd="2" presId="urn:microsoft.com/office/officeart/2005/8/layout/vList4#2"/>
    <dgm:cxn modelId="{E75F47B7-7F6C-41E8-A248-7C2F97601155}" type="presOf" srcId="{9E725095-B108-4F13-B018-CF0E44ABAA7D}" destId="{E8FE682D-41DC-44A8-B669-33A4654F9282}" srcOrd="1" destOrd="0" presId="urn:microsoft.com/office/officeart/2005/8/layout/vList4#2"/>
    <dgm:cxn modelId="{3282ABFE-CB68-4A29-8B54-ACB3762131C6}" type="presOf" srcId="{EE19EEA1-F2FE-45D9-BF67-0FC3183C3EB4}" destId="{047E2CB2-1137-481A-AF27-0F00B26ED5F5}" srcOrd="0" destOrd="5" presId="urn:microsoft.com/office/officeart/2005/8/layout/vList4#2"/>
    <dgm:cxn modelId="{CFB6D641-6118-4240-BC54-970992AF3A0D}" srcId="{578B5BB3-A3A4-48AF-98D1-26E11FB8B084}" destId="{9E725095-B108-4F13-B018-CF0E44ABAA7D}" srcOrd="2" destOrd="0" parTransId="{F2FE18DC-BC7B-4D53-B021-6975587A2F98}" sibTransId="{5DDC59E4-3730-4EC8-A630-AC7229AC9BCC}"/>
    <dgm:cxn modelId="{1A637BEF-E860-43B9-9C34-61129E4CD91F}" type="presOf" srcId="{63CA95FC-8A4C-4F71-9B3E-05E4FBBE0FC2}" destId="{325920A4-6B7C-4CBA-B4F9-A31C4B0EC813}" srcOrd="1" destOrd="4" presId="urn:microsoft.com/office/officeart/2005/8/layout/vList4#2"/>
    <dgm:cxn modelId="{DF90C6DC-332A-44F2-B611-EA5BD3E5BDAE}" srcId="{9E725095-B108-4F13-B018-CF0E44ABAA7D}" destId="{B776FCA4-D2DF-4A95-9885-7120B3EF380C}" srcOrd="0" destOrd="0" parTransId="{CD32083B-D450-4FEB-9389-2B2060B3FCB8}" sibTransId="{11EC0027-7C76-4DB2-90DA-5EA2C4FFD17E}"/>
    <dgm:cxn modelId="{3B5271BC-0FAB-436E-B539-AB770737F0E7}" type="presOf" srcId="{578B5BB3-A3A4-48AF-98D1-26E11FB8B084}" destId="{7ACB4231-252A-43FD-98B8-72E6AD54BB77}" srcOrd="0" destOrd="0" presId="urn:microsoft.com/office/officeart/2005/8/layout/vList4#2"/>
    <dgm:cxn modelId="{A59F23A0-2794-445D-8524-8C044C289666}" type="presOf" srcId="{59C40B25-74CA-458E-9BF5-91F27C84F82D}" destId="{118CB5FA-ACCC-434B-9267-9AB5F0F00D42}" srcOrd="0" destOrd="2" presId="urn:microsoft.com/office/officeart/2005/8/layout/vList4#2"/>
    <dgm:cxn modelId="{6A4EF1EF-DDB6-4891-9178-2315B0C7CA4B}" type="presOf" srcId="{D559548C-8F20-49BD-AB6E-E1ACEF82C870}" destId="{E8FE682D-41DC-44A8-B669-33A4654F9282}" srcOrd="1" destOrd="2" presId="urn:microsoft.com/office/officeart/2005/8/layout/vList4#2"/>
    <dgm:cxn modelId="{8CB0A589-9EDE-4227-87B7-52FC7009DC5A}" srcId="{EA168067-22CC-4F25-AB2A-D07CA990915F}" destId="{F4495137-BDEE-4049-9589-A58E3DBD3C1C}" srcOrd="2" destOrd="0" parTransId="{50314A10-44C0-46C0-95E5-66AF1F7138F9}" sibTransId="{790DE935-3A24-4FC2-A94F-F55013AC91E3}"/>
    <dgm:cxn modelId="{801E0085-EE16-46AF-9522-2BC0C7724285}" type="presOf" srcId="{63CA95FC-8A4C-4F71-9B3E-05E4FBBE0FC2}" destId="{118CB5FA-ACCC-434B-9267-9AB5F0F00D42}" srcOrd="0" destOrd="4" presId="urn:microsoft.com/office/officeart/2005/8/layout/vList4#2"/>
    <dgm:cxn modelId="{80EF0F83-8946-4BAC-8540-386082357043}" type="presOf" srcId="{2103332C-8B98-4BB9-9C75-C13313B42952}" destId="{E8FE682D-41DC-44A8-B669-33A4654F9282}" srcOrd="1" destOrd="3" presId="urn:microsoft.com/office/officeart/2005/8/layout/vList4#2"/>
    <dgm:cxn modelId="{E1B8CF1E-E56F-48BF-A82D-36E345AD37AB}" srcId="{EA168067-22CC-4F25-AB2A-D07CA990915F}" destId="{59C40B25-74CA-458E-9BF5-91F27C84F82D}" srcOrd="1" destOrd="0" parTransId="{35AA4C93-9E60-45AE-AE40-EC324A607CFF}" sibTransId="{87FA44E6-E441-4C55-A85A-7306A092E77A}"/>
    <dgm:cxn modelId="{882D66C3-A74F-4B3C-8A7A-D9C0F982B0CA}" type="presOf" srcId="{F4495137-BDEE-4049-9589-A58E3DBD3C1C}" destId="{118CB5FA-ACCC-434B-9267-9AB5F0F00D42}" srcOrd="0" destOrd="3" presId="urn:microsoft.com/office/officeart/2005/8/layout/vList4#2"/>
    <dgm:cxn modelId="{085BB688-C3BF-47F8-99FD-E9086F54F30E}" srcId="{578B5BB3-A3A4-48AF-98D1-26E11FB8B084}" destId="{EA168067-22CC-4F25-AB2A-D07CA990915F}" srcOrd="0" destOrd="0" parTransId="{78F29455-3222-4A52-9056-CA5905B3AE19}" sibTransId="{8349678F-D57B-42EE-8EDD-9B6624C5E92E}"/>
    <dgm:cxn modelId="{B6289752-DB19-4961-BAE1-E588567D167D}" type="presOf" srcId="{2103332C-8B98-4BB9-9C75-C13313B42952}" destId="{047E2CB2-1137-481A-AF27-0F00B26ED5F5}" srcOrd="0" destOrd="3" presId="urn:microsoft.com/office/officeart/2005/8/layout/vList4#2"/>
    <dgm:cxn modelId="{C7B8DD89-8052-4ED1-A1E8-E5AB11F81765}" srcId="{D634B3C0-5CEE-4147-92D0-93CDE8EBC8F6}" destId="{B702AF0A-88E2-4B93-B4B2-FB1661BA9607}" srcOrd="0" destOrd="0" parTransId="{0AB6B845-C723-4590-A58C-793FCB35A995}" sibTransId="{A92DEBDE-A179-4B48-8A5C-45465D934F88}"/>
    <dgm:cxn modelId="{11147CB5-7CD4-4D6F-97C0-EA6DC06B1846}" srcId="{578B5BB3-A3A4-48AF-98D1-26E11FB8B084}" destId="{D634B3C0-5CEE-4147-92D0-93CDE8EBC8F6}" srcOrd="1" destOrd="0" parTransId="{90A0ACF5-8466-46A1-AE7D-9082567DD1E1}" sibTransId="{DAF823DA-1A15-41DA-A728-274BDC71B678}"/>
    <dgm:cxn modelId="{817BF3B0-2744-46A1-A6CC-FA6B26F8D98A}" srcId="{9E725095-B108-4F13-B018-CF0E44ABAA7D}" destId="{1B0860B7-F12A-443B-A85E-A80CC81CB5D9}" srcOrd="3" destOrd="0" parTransId="{7A0D5709-A9DC-43E1-87E2-82C79B888EEE}" sibTransId="{C6148CB3-C82C-4CAD-86B1-B08CEF6102E7}"/>
    <dgm:cxn modelId="{557F931E-B130-4696-9D1E-86DB83D3A368}" type="presOf" srcId="{EA168067-22CC-4F25-AB2A-D07CA990915F}" destId="{118CB5FA-ACCC-434B-9267-9AB5F0F00D42}" srcOrd="0" destOrd="0" presId="urn:microsoft.com/office/officeart/2005/8/layout/vList4#2"/>
    <dgm:cxn modelId="{8BFCF3D1-48D1-4066-B625-DF7F1F729211}" type="presOf" srcId="{F4495137-BDEE-4049-9589-A58E3DBD3C1C}" destId="{325920A4-6B7C-4CBA-B4F9-A31C4B0EC813}" srcOrd="1" destOrd="3" presId="urn:microsoft.com/office/officeart/2005/8/layout/vList4#2"/>
    <dgm:cxn modelId="{A7C5B744-E736-4A18-9A58-D8D072FB9FE5}" type="presOf" srcId="{18D96DB0-D058-46FE-A5B5-94B4C264F238}" destId="{325920A4-6B7C-4CBA-B4F9-A31C4B0EC813}" srcOrd="1" destOrd="1" presId="urn:microsoft.com/office/officeart/2005/8/layout/vList4#2"/>
    <dgm:cxn modelId="{62AC962E-1F2C-4B32-B6CD-957486BA41F6}" srcId="{EA168067-22CC-4F25-AB2A-D07CA990915F}" destId="{18D96DB0-D058-46FE-A5B5-94B4C264F238}" srcOrd="0" destOrd="0" parTransId="{D2EC005D-61F8-4AD7-8080-CD25328A2324}" sibTransId="{C9B18FD4-C88E-45F5-84E5-85649B121497}"/>
    <dgm:cxn modelId="{9DF51088-DE07-4D25-83DA-2E2C22F83D67}" type="presOf" srcId="{EA168067-22CC-4F25-AB2A-D07CA990915F}" destId="{325920A4-6B7C-4CBA-B4F9-A31C4B0EC813}" srcOrd="1" destOrd="0" presId="urn:microsoft.com/office/officeart/2005/8/layout/vList4#2"/>
    <dgm:cxn modelId="{492AC2B5-9E8C-422B-B084-09B8222E8119}" type="presOf" srcId="{18D96DB0-D058-46FE-A5B5-94B4C264F238}" destId="{118CB5FA-ACCC-434B-9267-9AB5F0F00D42}" srcOrd="0" destOrd="1" presId="urn:microsoft.com/office/officeart/2005/8/layout/vList4#2"/>
    <dgm:cxn modelId="{2BDA4A4F-DA41-4644-91FB-414C22821F11}" type="presOf" srcId="{828AC455-2D5C-4928-89E9-6EEAED2C0A55}" destId="{FEA51097-1EA1-400B-9056-28ADD141A182}" srcOrd="1" destOrd="2" presId="urn:microsoft.com/office/officeart/2005/8/layout/vList4#2"/>
    <dgm:cxn modelId="{238E2BA8-C24A-46C2-8D18-F39FCDB90BDE}" type="presOf" srcId="{B776FCA4-D2DF-4A95-9885-7120B3EF380C}" destId="{E8FE682D-41DC-44A8-B669-33A4654F9282}" srcOrd="1" destOrd="1" presId="urn:microsoft.com/office/officeart/2005/8/layout/vList4#2"/>
    <dgm:cxn modelId="{772CBB25-7A8C-4FEC-80CC-78225C3FA829}" type="presOf" srcId="{B776FCA4-D2DF-4A95-9885-7120B3EF380C}" destId="{047E2CB2-1137-481A-AF27-0F00B26ED5F5}" srcOrd="0" destOrd="1" presId="urn:microsoft.com/office/officeart/2005/8/layout/vList4#2"/>
    <dgm:cxn modelId="{FCF1C5DD-AB4C-4257-B29A-116CE0D6291B}" type="presOf" srcId="{B702AF0A-88E2-4B93-B4B2-FB1661BA9607}" destId="{FEA51097-1EA1-400B-9056-28ADD141A182}" srcOrd="1" destOrd="1" presId="urn:microsoft.com/office/officeart/2005/8/layout/vList4#2"/>
    <dgm:cxn modelId="{00D3E31C-C075-4A1A-8630-57AC71493DAB}" srcId="{9E725095-B108-4F13-B018-CF0E44ABAA7D}" destId="{2103332C-8B98-4BB9-9C75-C13313B42952}" srcOrd="2" destOrd="0" parTransId="{49E68831-29CF-44E0-A49B-707BCCFFEE50}" sibTransId="{2087815F-F40F-42DF-8B4B-C7F7F1858E0A}"/>
    <dgm:cxn modelId="{F81C0461-5D3D-4D6A-9A66-9185173E3E1B}" type="presOf" srcId="{EE19EEA1-F2FE-45D9-BF67-0FC3183C3EB4}" destId="{E8FE682D-41DC-44A8-B669-33A4654F9282}" srcOrd="1" destOrd="5" presId="urn:microsoft.com/office/officeart/2005/8/layout/vList4#2"/>
    <dgm:cxn modelId="{C222F9EB-E3A5-4DBA-BC40-3F60643465FE}" type="presOf" srcId="{D634B3C0-5CEE-4147-92D0-93CDE8EBC8F6}" destId="{FEA51097-1EA1-400B-9056-28ADD141A182}" srcOrd="1" destOrd="0" presId="urn:microsoft.com/office/officeart/2005/8/layout/vList4#2"/>
    <dgm:cxn modelId="{13DAC44D-82CB-417E-9BA5-0E688D1D99A8}" type="presOf" srcId="{1B0860B7-F12A-443B-A85E-A80CC81CB5D9}" destId="{047E2CB2-1137-481A-AF27-0F00B26ED5F5}" srcOrd="0" destOrd="4" presId="urn:microsoft.com/office/officeart/2005/8/layout/vList4#2"/>
    <dgm:cxn modelId="{FD971390-6470-4650-BC4E-4FDBA589F3D7}" type="presParOf" srcId="{7ACB4231-252A-43FD-98B8-72E6AD54BB77}" destId="{177C448C-386A-46C3-BFC5-6C14F67C1B79}" srcOrd="0" destOrd="0" presId="urn:microsoft.com/office/officeart/2005/8/layout/vList4#2"/>
    <dgm:cxn modelId="{254B2FF2-A5E9-4491-945A-40972A79CA91}" type="presParOf" srcId="{177C448C-386A-46C3-BFC5-6C14F67C1B79}" destId="{118CB5FA-ACCC-434B-9267-9AB5F0F00D42}" srcOrd="0" destOrd="0" presId="urn:microsoft.com/office/officeart/2005/8/layout/vList4#2"/>
    <dgm:cxn modelId="{FE380799-EA1F-49E8-9A6D-BD7156DBE889}" type="presParOf" srcId="{177C448C-386A-46C3-BFC5-6C14F67C1B79}" destId="{2E8C2291-7FA4-4633-986C-EF17DD54DAD1}" srcOrd="1" destOrd="0" presId="urn:microsoft.com/office/officeart/2005/8/layout/vList4#2"/>
    <dgm:cxn modelId="{11E3859F-A0B7-43F0-BFC7-DDC0E3F60C76}" type="presParOf" srcId="{177C448C-386A-46C3-BFC5-6C14F67C1B79}" destId="{325920A4-6B7C-4CBA-B4F9-A31C4B0EC813}" srcOrd="2" destOrd="0" presId="urn:microsoft.com/office/officeart/2005/8/layout/vList4#2"/>
    <dgm:cxn modelId="{78F9A311-641B-4A41-904B-312C79ACBBE0}" type="presParOf" srcId="{7ACB4231-252A-43FD-98B8-72E6AD54BB77}" destId="{9EFE750C-499B-4103-B7E1-84DEA1320C8C}" srcOrd="1" destOrd="0" presId="urn:microsoft.com/office/officeart/2005/8/layout/vList4#2"/>
    <dgm:cxn modelId="{7C05C249-3516-41B6-865D-378D0E99B1DB}" type="presParOf" srcId="{7ACB4231-252A-43FD-98B8-72E6AD54BB77}" destId="{492578BD-18FD-482B-8E73-7765C9C099A7}" srcOrd="2" destOrd="0" presId="urn:microsoft.com/office/officeart/2005/8/layout/vList4#2"/>
    <dgm:cxn modelId="{891D1109-87D3-46A7-A0C0-0D685F23B0DD}" type="presParOf" srcId="{492578BD-18FD-482B-8E73-7765C9C099A7}" destId="{67EDA82C-22B8-4085-856F-72FB129FE7FF}" srcOrd="0" destOrd="0" presId="urn:microsoft.com/office/officeart/2005/8/layout/vList4#2"/>
    <dgm:cxn modelId="{83D2DAF9-DA99-4479-8FEF-CDB4ECFF1831}" type="presParOf" srcId="{492578BD-18FD-482B-8E73-7765C9C099A7}" destId="{DD44A187-C8D9-4155-8D33-05B44DD16BBE}" srcOrd="1" destOrd="0" presId="urn:microsoft.com/office/officeart/2005/8/layout/vList4#2"/>
    <dgm:cxn modelId="{C6EC27ED-8150-4567-98E4-A764317DC421}" type="presParOf" srcId="{492578BD-18FD-482B-8E73-7765C9C099A7}" destId="{FEA51097-1EA1-400B-9056-28ADD141A182}" srcOrd="2" destOrd="0" presId="urn:microsoft.com/office/officeart/2005/8/layout/vList4#2"/>
    <dgm:cxn modelId="{FD533267-B2CB-4E09-9A1D-5C327600FA9C}" type="presParOf" srcId="{7ACB4231-252A-43FD-98B8-72E6AD54BB77}" destId="{5A1A6728-B1D0-471B-8334-08B59833D773}" srcOrd="3" destOrd="0" presId="urn:microsoft.com/office/officeart/2005/8/layout/vList4#2"/>
    <dgm:cxn modelId="{632ED743-802A-44ED-9678-6C4264195968}" type="presParOf" srcId="{7ACB4231-252A-43FD-98B8-72E6AD54BB77}" destId="{877B8C1B-F609-4533-92F2-FAE896421BA2}" srcOrd="4" destOrd="0" presId="urn:microsoft.com/office/officeart/2005/8/layout/vList4#2"/>
    <dgm:cxn modelId="{4E4B27B9-3C98-4D57-9C44-0C51C21D7BB2}" type="presParOf" srcId="{877B8C1B-F609-4533-92F2-FAE896421BA2}" destId="{047E2CB2-1137-481A-AF27-0F00B26ED5F5}" srcOrd="0" destOrd="0" presId="urn:microsoft.com/office/officeart/2005/8/layout/vList4#2"/>
    <dgm:cxn modelId="{0C389D6D-8409-4642-9062-DFFF70CD64D7}" type="presParOf" srcId="{877B8C1B-F609-4533-92F2-FAE896421BA2}" destId="{98F52B85-28DD-4F23-9BBF-C59E8D9A043F}" srcOrd="1" destOrd="0" presId="urn:microsoft.com/office/officeart/2005/8/layout/vList4#2"/>
    <dgm:cxn modelId="{1A276AA5-D11A-490C-BDAD-2D888DBCEC48}" type="presParOf" srcId="{877B8C1B-F609-4533-92F2-FAE896421BA2}" destId="{E8FE682D-41DC-44A8-B669-33A4654F9282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812FB4-088E-4B28-98AE-FE62C217F35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D9DD0F-F709-4334-8CB8-58465EEB6623}">
      <dgm:prSet/>
      <dgm:spPr>
        <a:solidFill>
          <a:srgbClr val="7030A0"/>
        </a:solidFill>
      </dgm:spPr>
      <dgm:t>
        <a:bodyPr/>
        <a:lstStyle/>
        <a:p>
          <a:pPr rtl="0"/>
          <a:r>
            <a:rPr lang="ru-RU" dirty="0" smtClean="0"/>
            <a:t>Министерство здравоохранения АО</a:t>
          </a:r>
        </a:p>
        <a:p>
          <a:pPr rtl="0"/>
          <a:r>
            <a:rPr lang="ru-RU" dirty="0" smtClean="0"/>
            <a:t> группа антикризисного управления</a:t>
          </a:r>
          <a:endParaRPr lang="ru-RU" dirty="0"/>
        </a:p>
      </dgm:t>
    </dgm:pt>
    <dgm:pt modelId="{316157F7-B735-431F-AF3B-A7523C0B90F4}" type="parTrans" cxnId="{67954396-8042-497C-B44F-DEB6F8AF61B4}">
      <dgm:prSet/>
      <dgm:spPr/>
      <dgm:t>
        <a:bodyPr/>
        <a:lstStyle/>
        <a:p>
          <a:endParaRPr lang="ru-RU"/>
        </a:p>
      </dgm:t>
    </dgm:pt>
    <dgm:pt modelId="{5C554DD2-2A8D-434C-B040-9C9D70131499}" type="sibTrans" cxnId="{67954396-8042-497C-B44F-DEB6F8AF61B4}">
      <dgm:prSet/>
      <dgm:spPr/>
      <dgm:t>
        <a:bodyPr/>
        <a:lstStyle/>
        <a:p>
          <a:endParaRPr lang="ru-RU"/>
        </a:p>
      </dgm:t>
    </dgm:pt>
    <dgm:pt modelId="{1743FAF7-766E-45DD-81F1-E03A97FB05A7}">
      <dgm:prSet/>
      <dgm:spPr/>
      <dgm:t>
        <a:bodyPr/>
        <a:lstStyle/>
        <a:p>
          <a:pPr marL="0" indent="0" rtl="0">
            <a:tabLst/>
          </a:pPr>
          <a:r>
            <a:rPr lang="en-US" dirty="0" smtClean="0"/>
            <a:t> </a:t>
          </a:r>
          <a:r>
            <a:rPr lang="ru-RU" b="1" dirty="0" smtClean="0"/>
            <a:t>кадровый профиль;</a:t>
          </a:r>
          <a:endParaRPr lang="ru-RU" b="1" dirty="0"/>
        </a:p>
      </dgm:t>
    </dgm:pt>
    <dgm:pt modelId="{954EBA28-5F4A-4629-8960-5410644792A0}" type="parTrans" cxnId="{CBDEB534-1034-4505-BCE0-E29FB4080862}">
      <dgm:prSet/>
      <dgm:spPr/>
      <dgm:t>
        <a:bodyPr/>
        <a:lstStyle/>
        <a:p>
          <a:endParaRPr lang="ru-RU"/>
        </a:p>
      </dgm:t>
    </dgm:pt>
    <dgm:pt modelId="{077E668D-C80B-4067-8254-5698D7C398AB}" type="sibTrans" cxnId="{CBDEB534-1034-4505-BCE0-E29FB4080862}">
      <dgm:prSet/>
      <dgm:spPr/>
      <dgm:t>
        <a:bodyPr/>
        <a:lstStyle/>
        <a:p>
          <a:endParaRPr lang="ru-RU"/>
        </a:p>
      </dgm:t>
    </dgm:pt>
    <dgm:pt modelId="{AB708B3D-E95F-4C8E-93FA-5653F2BEB708}">
      <dgm:prSet/>
      <dgm:spPr/>
      <dgm:t>
        <a:bodyPr/>
        <a:lstStyle/>
        <a:p>
          <a:pPr marL="0" indent="0" rtl="0">
            <a:tabLst/>
          </a:pPr>
          <a:r>
            <a:rPr lang="en-US" b="1" dirty="0" smtClean="0"/>
            <a:t> </a:t>
          </a:r>
          <a:r>
            <a:rPr lang="ru-RU" b="1" dirty="0" smtClean="0"/>
            <a:t>анализ;</a:t>
          </a:r>
          <a:endParaRPr lang="ru-RU" b="1" dirty="0"/>
        </a:p>
      </dgm:t>
    </dgm:pt>
    <dgm:pt modelId="{F3760E11-EA84-42F5-B18C-27DDB6A867DA}" type="parTrans" cxnId="{B7973F37-C215-4BFD-AD6A-C2151E4F0EA5}">
      <dgm:prSet/>
      <dgm:spPr/>
      <dgm:t>
        <a:bodyPr/>
        <a:lstStyle/>
        <a:p>
          <a:endParaRPr lang="ru-RU"/>
        </a:p>
      </dgm:t>
    </dgm:pt>
    <dgm:pt modelId="{A2126329-0798-45A4-8070-CDBFCCA5DAEF}" type="sibTrans" cxnId="{B7973F37-C215-4BFD-AD6A-C2151E4F0EA5}">
      <dgm:prSet/>
      <dgm:spPr/>
      <dgm:t>
        <a:bodyPr/>
        <a:lstStyle/>
        <a:p>
          <a:endParaRPr lang="ru-RU"/>
        </a:p>
      </dgm:t>
    </dgm:pt>
    <dgm:pt modelId="{26CDC3C5-F585-4A10-AE1E-BCDE32F22F96}">
      <dgm:prSet/>
      <dgm:spPr/>
      <dgm:t>
        <a:bodyPr/>
        <a:lstStyle/>
        <a:p>
          <a:pPr marL="0" indent="0" rtl="0">
            <a:tabLst/>
          </a:pPr>
          <a:r>
            <a:rPr lang="en-US" b="1" dirty="0" smtClean="0"/>
            <a:t> </a:t>
          </a:r>
          <a:r>
            <a:rPr lang="ru-RU" b="1" dirty="0" smtClean="0"/>
            <a:t>прогноз;</a:t>
          </a:r>
          <a:endParaRPr lang="ru-RU" b="1" dirty="0"/>
        </a:p>
      </dgm:t>
    </dgm:pt>
    <dgm:pt modelId="{0812516D-A204-4268-B97D-14C9C9F6E646}" type="parTrans" cxnId="{F990571C-8D62-4426-BAEC-7F77EB8B14C1}">
      <dgm:prSet/>
      <dgm:spPr/>
      <dgm:t>
        <a:bodyPr/>
        <a:lstStyle/>
        <a:p>
          <a:endParaRPr lang="ru-RU"/>
        </a:p>
      </dgm:t>
    </dgm:pt>
    <dgm:pt modelId="{C76492F9-15E9-48B4-9187-88DCF05D9DB9}" type="sibTrans" cxnId="{F990571C-8D62-4426-BAEC-7F77EB8B14C1}">
      <dgm:prSet/>
      <dgm:spPr/>
      <dgm:t>
        <a:bodyPr/>
        <a:lstStyle/>
        <a:p>
          <a:endParaRPr lang="ru-RU"/>
        </a:p>
      </dgm:t>
    </dgm:pt>
    <dgm:pt modelId="{E1AEA6D9-2F7B-4D9B-90C4-7B0DE2FE21C8}">
      <dgm:prSet/>
      <dgm:spPr/>
      <dgm:t>
        <a:bodyPr/>
        <a:lstStyle/>
        <a:p>
          <a:pPr marL="0" indent="0" rtl="0">
            <a:tabLst/>
          </a:pPr>
          <a:r>
            <a:rPr lang="en-US" b="1" dirty="0" smtClean="0"/>
            <a:t> </a:t>
          </a:r>
          <a:r>
            <a:rPr lang="ru-RU" b="1" dirty="0" smtClean="0"/>
            <a:t>задачи.</a:t>
          </a:r>
          <a:endParaRPr lang="ru-RU" b="1" dirty="0"/>
        </a:p>
      </dgm:t>
    </dgm:pt>
    <dgm:pt modelId="{B5D1DF7F-EFA3-4397-B5D1-1C226A2A457B}" type="parTrans" cxnId="{3CDB5200-3A05-4416-8F30-E35992C3B79F}">
      <dgm:prSet/>
      <dgm:spPr/>
      <dgm:t>
        <a:bodyPr/>
        <a:lstStyle/>
        <a:p>
          <a:endParaRPr lang="ru-RU"/>
        </a:p>
      </dgm:t>
    </dgm:pt>
    <dgm:pt modelId="{B3F8D3D3-D1E6-4571-BB7C-523D2D437B1A}" type="sibTrans" cxnId="{3CDB5200-3A05-4416-8F30-E35992C3B79F}">
      <dgm:prSet/>
      <dgm:spPr/>
      <dgm:t>
        <a:bodyPr/>
        <a:lstStyle/>
        <a:p>
          <a:endParaRPr lang="ru-RU"/>
        </a:p>
      </dgm:t>
    </dgm:pt>
    <dgm:pt modelId="{70E87F6D-C10D-4742-B0C8-9E4DD9A8FE0D}">
      <dgm:prSet/>
      <dgm:spPr>
        <a:solidFill>
          <a:srgbClr val="7030A0"/>
        </a:solidFill>
      </dgm:spPr>
      <dgm:t>
        <a:bodyPr/>
        <a:lstStyle/>
        <a:p>
          <a:pPr rtl="0"/>
          <a:r>
            <a:rPr lang="ru-RU" dirty="0" smtClean="0"/>
            <a:t>Медицинские организации  </a:t>
          </a:r>
          <a:endParaRPr lang="en-US" dirty="0" smtClean="0"/>
        </a:p>
        <a:p>
          <a:pPr rtl="0"/>
          <a:r>
            <a:rPr lang="ru-RU" dirty="0" smtClean="0"/>
            <a:t>малый экономический совет</a:t>
          </a:r>
          <a:endParaRPr lang="ru-RU" dirty="0"/>
        </a:p>
      </dgm:t>
    </dgm:pt>
    <dgm:pt modelId="{90911AA4-76C6-485E-87FF-F1DB50FFBFA3}" type="parTrans" cxnId="{E663AB45-4825-487D-9F2F-43D505CE5DCF}">
      <dgm:prSet/>
      <dgm:spPr/>
      <dgm:t>
        <a:bodyPr/>
        <a:lstStyle/>
        <a:p>
          <a:endParaRPr lang="ru-RU"/>
        </a:p>
      </dgm:t>
    </dgm:pt>
    <dgm:pt modelId="{2960E97A-A01D-43DC-A22D-325B925EBFAD}" type="sibTrans" cxnId="{E663AB45-4825-487D-9F2F-43D505CE5DCF}">
      <dgm:prSet/>
      <dgm:spPr/>
      <dgm:t>
        <a:bodyPr/>
        <a:lstStyle/>
        <a:p>
          <a:endParaRPr lang="ru-RU"/>
        </a:p>
      </dgm:t>
    </dgm:pt>
    <dgm:pt modelId="{0C94A652-5D1F-4545-BF4A-FC45DC3194C9}">
      <dgm:prSet/>
      <dgm:spPr/>
      <dgm:t>
        <a:bodyPr/>
        <a:lstStyle/>
        <a:p>
          <a:pPr rtl="0"/>
          <a:r>
            <a:rPr lang="ru-RU" b="1" dirty="0" smtClean="0"/>
            <a:t>оперативный анализ;</a:t>
          </a:r>
          <a:endParaRPr lang="ru-RU" b="1" dirty="0"/>
        </a:p>
      </dgm:t>
    </dgm:pt>
    <dgm:pt modelId="{8F897B68-A862-46E6-8FBA-F9CAFEFF6C71}" type="parTrans" cxnId="{28162931-5182-47A4-A77F-301D8E635E3D}">
      <dgm:prSet/>
      <dgm:spPr/>
      <dgm:t>
        <a:bodyPr/>
        <a:lstStyle/>
        <a:p>
          <a:endParaRPr lang="ru-RU"/>
        </a:p>
      </dgm:t>
    </dgm:pt>
    <dgm:pt modelId="{04C81341-CE36-41D8-94C8-BD77F7A8DE54}" type="sibTrans" cxnId="{28162931-5182-47A4-A77F-301D8E635E3D}">
      <dgm:prSet/>
      <dgm:spPr/>
      <dgm:t>
        <a:bodyPr/>
        <a:lstStyle/>
        <a:p>
          <a:endParaRPr lang="ru-RU"/>
        </a:p>
      </dgm:t>
    </dgm:pt>
    <dgm:pt modelId="{54C9ED84-2EF3-4985-AEF1-E61A9D0BF61B}">
      <dgm:prSet/>
      <dgm:spPr/>
      <dgm:t>
        <a:bodyPr/>
        <a:lstStyle/>
        <a:p>
          <a:pPr rtl="0"/>
          <a:r>
            <a:rPr lang="ru-RU" b="1" dirty="0" smtClean="0"/>
            <a:t>мероприятия</a:t>
          </a:r>
          <a:r>
            <a:rPr lang="en-US" b="1" dirty="0" smtClean="0"/>
            <a:t> </a:t>
          </a:r>
          <a:r>
            <a:rPr lang="ru-RU" b="1" dirty="0" smtClean="0"/>
            <a:t>по оптимизации (от штата до зданий);</a:t>
          </a:r>
          <a:endParaRPr lang="ru-RU" b="1" dirty="0"/>
        </a:p>
      </dgm:t>
    </dgm:pt>
    <dgm:pt modelId="{1933E133-82BC-4A7E-A26B-1C5FAD2FB943}" type="parTrans" cxnId="{4FCDF726-BD67-4114-85EE-0461C38A1C20}">
      <dgm:prSet/>
      <dgm:spPr/>
      <dgm:t>
        <a:bodyPr/>
        <a:lstStyle/>
        <a:p>
          <a:endParaRPr lang="ru-RU"/>
        </a:p>
      </dgm:t>
    </dgm:pt>
    <dgm:pt modelId="{8EDD723F-733E-4015-A1F6-0AEA765ADB1E}" type="sibTrans" cxnId="{4FCDF726-BD67-4114-85EE-0461C38A1C20}">
      <dgm:prSet/>
      <dgm:spPr/>
      <dgm:t>
        <a:bodyPr/>
        <a:lstStyle/>
        <a:p>
          <a:endParaRPr lang="ru-RU"/>
        </a:p>
      </dgm:t>
    </dgm:pt>
    <dgm:pt modelId="{754EDC14-E189-4F2E-93DD-E9C0657F826F}">
      <dgm:prSet/>
      <dgm:spPr/>
      <dgm:t>
        <a:bodyPr/>
        <a:lstStyle/>
        <a:p>
          <a:pPr rtl="0"/>
          <a:r>
            <a:rPr lang="ru-RU" b="1" dirty="0" smtClean="0"/>
            <a:t>решения.</a:t>
          </a:r>
          <a:endParaRPr lang="ru-RU" b="1" dirty="0"/>
        </a:p>
      </dgm:t>
    </dgm:pt>
    <dgm:pt modelId="{8CEA4BE3-132C-4C30-AEB9-44EEDA2FAE89}" type="parTrans" cxnId="{539A7EC3-6973-408D-A9B4-7B7B28B4A851}">
      <dgm:prSet/>
      <dgm:spPr/>
      <dgm:t>
        <a:bodyPr/>
        <a:lstStyle/>
        <a:p>
          <a:endParaRPr lang="ru-RU"/>
        </a:p>
      </dgm:t>
    </dgm:pt>
    <dgm:pt modelId="{5DEA1730-9FA0-4745-8AAF-210DB3D81EB3}" type="sibTrans" cxnId="{539A7EC3-6973-408D-A9B4-7B7B28B4A851}">
      <dgm:prSet/>
      <dgm:spPr/>
      <dgm:t>
        <a:bodyPr/>
        <a:lstStyle/>
        <a:p>
          <a:endParaRPr lang="ru-RU"/>
        </a:p>
      </dgm:t>
    </dgm:pt>
    <dgm:pt modelId="{8C3A2516-A615-4B9C-964D-F576ADD7F0F4}" type="pres">
      <dgm:prSet presAssocID="{E1812FB4-088E-4B28-98AE-FE62C217F35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6DF69A-8711-41EE-8CE2-65420ADB1130}" type="pres">
      <dgm:prSet presAssocID="{D4D9DD0F-F709-4334-8CB8-58465EEB6623}" presName="linNode" presStyleCnt="0"/>
      <dgm:spPr/>
    </dgm:pt>
    <dgm:pt modelId="{B48F49FE-786F-40DF-A6FD-A7C75E69B642}" type="pres">
      <dgm:prSet presAssocID="{D4D9DD0F-F709-4334-8CB8-58465EEB6623}" presName="parentText" presStyleLbl="node1" presStyleIdx="0" presStyleCnt="2" custScaleX="116295" custScaleY="31410" custLinFactNeighborX="-1040" custLinFactNeighborY="-707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9E16A2-F56F-4CD1-9771-0106CF77B046}" type="pres">
      <dgm:prSet presAssocID="{D4D9DD0F-F709-4334-8CB8-58465EEB6623}" presName="descendantText" presStyleLbl="alignAccFollowNode1" presStyleIdx="0" presStyleCnt="2" custScaleX="87063" custScaleY="29333" custLinFactNeighborX="2370" custLinFactNeighborY="-100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090ED3-5B8B-43B0-8FF3-CDF93F5BB87B}" type="pres">
      <dgm:prSet presAssocID="{5C554DD2-2A8D-434C-B040-9C9D70131499}" presName="sp" presStyleCnt="0"/>
      <dgm:spPr/>
    </dgm:pt>
    <dgm:pt modelId="{20386234-07CE-4C49-85C5-AFA72B138829}" type="pres">
      <dgm:prSet presAssocID="{70E87F6D-C10D-4742-B0C8-9E4DD9A8FE0D}" presName="linNode" presStyleCnt="0"/>
      <dgm:spPr/>
    </dgm:pt>
    <dgm:pt modelId="{1599DFC1-8A24-455D-9E7A-26AB318FE8BF}" type="pres">
      <dgm:prSet presAssocID="{70E87F6D-C10D-4742-B0C8-9E4DD9A8FE0D}" presName="parentText" presStyleLbl="node1" presStyleIdx="1" presStyleCnt="2" custScaleX="115438" custScaleY="29131" custLinFactNeighborX="-705" custLinFactNeighborY="-1084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F5D20B-6BB9-4916-956A-0B239DD4C048}" type="pres">
      <dgm:prSet presAssocID="{70E87F6D-C10D-4742-B0C8-9E4DD9A8FE0D}" presName="descendantText" presStyleLbl="alignAccFollowNode1" presStyleIdx="1" presStyleCnt="2" custScaleX="81669" custScaleY="33986" custLinFactNeighborX="6762" custLinFactNeighborY="-13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7177A0-0577-498B-86B1-A53E1CF9F61B}" type="presOf" srcId="{E1AEA6D9-2F7B-4D9B-90C4-7B0DE2FE21C8}" destId="{8A9E16A2-F56F-4CD1-9771-0106CF77B046}" srcOrd="0" destOrd="3" presId="urn:microsoft.com/office/officeart/2005/8/layout/vList5"/>
    <dgm:cxn modelId="{4FCDF726-BD67-4114-85EE-0461C38A1C20}" srcId="{70E87F6D-C10D-4742-B0C8-9E4DD9A8FE0D}" destId="{54C9ED84-2EF3-4985-AEF1-E61A9D0BF61B}" srcOrd="1" destOrd="0" parTransId="{1933E133-82BC-4A7E-A26B-1C5FAD2FB943}" sibTransId="{8EDD723F-733E-4015-A1F6-0AEA765ADB1E}"/>
    <dgm:cxn modelId="{CBDEB534-1034-4505-BCE0-E29FB4080862}" srcId="{D4D9DD0F-F709-4334-8CB8-58465EEB6623}" destId="{1743FAF7-766E-45DD-81F1-E03A97FB05A7}" srcOrd="0" destOrd="0" parTransId="{954EBA28-5F4A-4629-8960-5410644792A0}" sibTransId="{077E668D-C80B-4067-8254-5698D7C398AB}"/>
    <dgm:cxn modelId="{E90D9D09-99BF-4DED-8076-23DE02352449}" type="presOf" srcId="{70E87F6D-C10D-4742-B0C8-9E4DD9A8FE0D}" destId="{1599DFC1-8A24-455D-9E7A-26AB318FE8BF}" srcOrd="0" destOrd="0" presId="urn:microsoft.com/office/officeart/2005/8/layout/vList5"/>
    <dgm:cxn modelId="{F990571C-8D62-4426-BAEC-7F77EB8B14C1}" srcId="{1743FAF7-766E-45DD-81F1-E03A97FB05A7}" destId="{26CDC3C5-F585-4A10-AE1E-BCDE32F22F96}" srcOrd="1" destOrd="0" parTransId="{0812516D-A204-4268-B97D-14C9C9F6E646}" sibTransId="{C76492F9-15E9-48B4-9187-88DCF05D9DB9}"/>
    <dgm:cxn modelId="{7BB5EDD0-FEB1-4960-9265-6283D33B1EE2}" type="presOf" srcId="{26CDC3C5-F585-4A10-AE1E-BCDE32F22F96}" destId="{8A9E16A2-F56F-4CD1-9771-0106CF77B046}" srcOrd="0" destOrd="2" presId="urn:microsoft.com/office/officeart/2005/8/layout/vList5"/>
    <dgm:cxn modelId="{B7973F37-C215-4BFD-AD6A-C2151E4F0EA5}" srcId="{1743FAF7-766E-45DD-81F1-E03A97FB05A7}" destId="{AB708B3D-E95F-4C8E-93FA-5653F2BEB708}" srcOrd="0" destOrd="0" parTransId="{F3760E11-EA84-42F5-B18C-27DDB6A867DA}" sibTransId="{A2126329-0798-45A4-8070-CDBFCCA5DAEF}"/>
    <dgm:cxn modelId="{28162931-5182-47A4-A77F-301D8E635E3D}" srcId="{70E87F6D-C10D-4742-B0C8-9E4DD9A8FE0D}" destId="{0C94A652-5D1F-4545-BF4A-FC45DC3194C9}" srcOrd="0" destOrd="0" parTransId="{8F897B68-A862-46E6-8FBA-F9CAFEFF6C71}" sibTransId="{04C81341-CE36-41D8-94C8-BD77F7A8DE54}"/>
    <dgm:cxn modelId="{BA8511DC-5286-436D-8364-17005D84371C}" type="presOf" srcId="{E1812FB4-088E-4B28-98AE-FE62C217F350}" destId="{8C3A2516-A615-4B9C-964D-F576ADD7F0F4}" srcOrd="0" destOrd="0" presId="urn:microsoft.com/office/officeart/2005/8/layout/vList5"/>
    <dgm:cxn modelId="{539A7EC3-6973-408D-A9B4-7B7B28B4A851}" srcId="{70E87F6D-C10D-4742-B0C8-9E4DD9A8FE0D}" destId="{754EDC14-E189-4F2E-93DD-E9C0657F826F}" srcOrd="2" destOrd="0" parTransId="{8CEA4BE3-132C-4C30-AEB9-44EEDA2FAE89}" sibTransId="{5DEA1730-9FA0-4745-8AAF-210DB3D81EB3}"/>
    <dgm:cxn modelId="{3CDB5200-3A05-4416-8F30-E35992C3B79F}" srcId="{1743FAF7-766E-45DD-81F1-E03A97FB05A7}" destId="{E1AEA6D9-2F7B-4D9B-90C4-7B0DE2FE21C8}" srcOrd="2" destOrd="0" parTransId="{B5D1DF7F-EFA3-4397-B5D1-1C226A2A457B}" sibTransId="{B3F8D3D3-D1E6-4571-BB7C-523D2D437B1A}"/>
    <dgm:cxn modelId="{21B57EB9-644C-4C23-A99D-50AE94D5C7B4}" type="presOf" srcId="{0C94A652-5D1F-4545-BF4A-FC45DC3194C9}" destId="{AEF5D20B-6BB9-4916-956A-0B239DD4C048}" srcOrd="0" destOrd="0" presId="urn:microsoft.com/office/officeart/2005/8/layout/vList5"/>
    <dgm:cxn modelId="{E663AB45-4825-487D-9F2F-43D505CE5DCF}" srcId="{E1812FB4-088E-4B28-98AE-FE62C217F350}" destId="{70E87F6D-C10D-4742-B0C8-9E4DD9A8FE0D}" srcOrd="1" destOrd="0" parTransId="{90911AA4-76C6-485E-87FF-F1DB50FFBFA3}" sibTransId="{2960E97A-A01D-43DC-A22D-325B925EBFAD}"/>
    <dgm:cxn modelId="{67954396-8042-497C-B44F-DEB6F8AF61B4}" srcId="{E1812FB4-088E-4B28-98AE-FE62C217F350}" destId="{D4D9DD0F-F709-4334-8CB8-58465EEB6623}" srcOrd="0" destOrd="0" parTransId="{316157F7-B735-431F-AF3B-A7523C0B90F4}" sibTransId="{5C554DD2-2A8D-434C-B040-9C9D70131499}"/>
    <dgm:cxn modelId="{87933914-6790-416C-8A03-6FCC3D69B1CF}" type="presOf" srcId="{1743FAF7-766E-45DD-81F1-E03A97FB05A7}" destId="{8A9E16A2-F56F-4CD1-9771-0106CF77B046}" srcOrd="0" destOrd="0" presId="urn:microsoft.com/office/officeart/2005/8/layout/vList5"/>
    <dgm:cxn modelId="{887B90B7-9A4A-47A1-9112-C5EC3F1592FF}" type="presOf" srcId="{D4D9DD0F-F709-4334-8CB8-58465EEB6623}" destId="{B48F49FE-786F-40DF-A6FD-A7C75E69B642}" srcOrd="0" destOrd="0" presId="urn:microsoft.com/office/officeart/2005/8/layout/vList5"/>
    <dgm:cxn modelId="{55A2A71E-A8DA-422F-A966-CFD9BF67A93C}" type="presOf" srcId="{AB708B3D-E95F-4C8E-93FA-5653F2BEB708}" destId="{8A9E16A2-F56F-4CD1-9771-0106CF77B046}" srcOrd="0" destOrd="1" presId="urn:microsoft.com/office/officeart/2005/8/layout/vList5"/>
    <dgm:cxn modelId="{7FB33B0E-6385-4758-AD02-46B865E2CCA0}" type="presOf" srcId="{54C9ED84-2EF3-4985-AEF1-E61A9D0BF61B}" destId="{AEF5D20B-6BB9-4916-956A-0B239DD4C048}" srcOrd="0" destOrd="1" presId="urn:microsoft.com/office/officeart/2005/8/layout/vList5"/>
    <dgm:cxn modelId="{F5BD6239-4877-4013-9694-B5BFA67ACAC1}" type="presOf" srcId="{754EDC14-E189-4F2E-93DD-E9C0657F826F}" destId="{AEF5D20B-6BB9-4916-956A-0B239DD4C048}" srcOrd="0" destOrd="2" presId="urn:microsoft.com/office/officeart/2005/8/layout/vList5"/>
    <dgm:cxn modelId="{FB5C66B0-BDB7-4C70-8FFE-D98A9FDEB16D}" type="presParOf" srcId="{8C3A2516-A615-4B9C-964D-F576ADD7F0F4}" destId="{5A6DF69A-8711-41EE-8CE2-65420ADB1130}" srcOrd="0" destOrd="0" presId="urn:microsoft.com/office/officeart/2005/8/layout/vList5"/>
    <dgm:cxn modelId="{682BE147-4C5B-42DA-ACB0-C61593F35AFB}" type="presParOf" srcId="{5A6DF69A-8711-41EE-8CE2-65420ADB1130}" destId="{B48F49FE-786F-40DF-A6FD-A7C75E69B642}" srcOrd="0" destOrd="0" presId="urn:microsoft.com/office/officeart/2005/8/layout/vList5"/>
    <dgm:cxn modelId="{B265E802-B36D-46FE-974B-4E36161A744B}" type="presParOf" srcId="{5A6DF69A-8711-41EE-8CE2-65420ADB1130}" destId="{8A9E16A2-F56F-4CD1-9771-0106CF77B046}" srcOrd="1" destOrd="0" presId="urn:microsoft.com/office/officeart/2005/8/layout/vList5"/>
    <dgm:cxn modelId="{A48AAA66-E993-446F-88F7-FA00AA3FDB32}" type="presParOf" srcId="{8C3A2516-A615-4B9C-964D-F576ADD7F0F4}" destId="{27090ED3-5B8B-43B0-8FF3-CDF93F5BB87B}" srcOrd="1" destOrd="0" presId="urn:microsoft.com/office/officeart/2005/8/layout/vList5"/>
    <dgm:cxn modelId="{9E5F0CE8-FB90-450D-99B2-73E43EB40820}" type="presParOf" srcId="{8C3A2516-A615-4B9C-964D-F576ADD7F0F4}" destId="{20386234-07CE-4C49-85C5-AFA72B138829}" srcOrd="2" destOrd="0" presId="urn:microsoft.com/office/officeart/2005/8/layout/vList5"/>
    <dgm:cxn modelId="{5BB72487-8458-4353-B58B-25865909F24F}" type="presParOf" srcId="{20386234-07CE-4C49-85C5-AFA72B138829}" destId="{1599DFC1-8A24-455D-9E7A-26AB318FE8BF}" srcOrd="0" destOrd="0" presId="urn:microsoft.com/office/officeart/2005/8/layout/vList5"/>
    <dgm:cxn modelId="{0FA45ADE-F212-474F-ACDA-7BCE3C1DDC43}" type="presParOf" srcId="{20386234-07CE-4C49-85C5-AFA72B138829}" destId="{AEF5D20B-6BB9-4916-956A-0B239DD4C04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4DB7B8-8137-4E12-9483-4DEE2E544FD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6C1E71-29DC-49F4-9893-42A6DB2033C9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Bookman Old Style" panose="02050604050505020204" pitchFamily="18" charset="0"/>
            </a:rPr>
            <a:t>Организаторские</a:t>
          </a:r>
          <a:r>
            <a:rPr lang="en-US" dirty="0" smtClean="0">
              <a:solidFill>
                <a:srgbClr val="002060"/>
              </a:solidFill>
              <a:latin typeface="Bookman Old Style" panose="02050604050505020204" pitchFamily="18" charset="0"/>
            </a:rPr>
            <a:t>:</a:t>
          </a:r>
          <a:endParaRPr lang="ru-RU" dirty="0">
            <a:latin typeface="Bookman Old Style" panose="02050604050505020204" pitchFamily="18" charset="0"/>
          </a:endParaRPr>
        </a:p>
      </dgm:t>
    </dgm:pt>
    <dgm:pt modelId="{44D221EE-4A41-45DF-ABD4-937C4EEA106A}" type="parTrans" cxnId="{69A05672-E6B0-489D-BD52-06E82296452C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8DD13800-0A9D-4ACD-B052-0E428D7E721F}" type="sibTrans" cxnId="{69A05672-E6B0-489D-BD52-06E82296452C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E2F88F62-7F23-4721-8A68-C33DF2F04517}">
      <dgm:prSet phldrT="[Текст]" custT="1"/>
      <dgm:spPr/>
      <dgm:t>
        <a:bodyPr/>
        <a:lstStyle/>
        <a:p>
          <a:pPr rtl="0">
            <a:lnSpc>
              <a:spcPct val="150000"/>
            </a:lnSpc>
          </a:pPr>
          <a:r>
            <a:rPr lang="ru-RU" sz="2200" dirty="0" smtClean="0">
              <a:latin typeface="Bookman Old Style" panose="02050604050505020204" pitchFamily="18" charset="0"/>
            </a:rPr>
            <a:t>Оценка штатной потребности</a:t>
          </a:r>
        </a:p>
        <a:p>
          <a:pPr rtl="0">
            <a:lnSpc>
              <a:spcPct val="150000"/>
            </a:lnSpc>
          </a:pPr>
          <a:r>
            <a:rPr lang="ru-RU" sz="2200" dirty="0" smtClean="0">
              <a:latin typeface="Bookman Old Style" panose="02050604050505020204" pitchFamily="18" charset="0"/>
            </a:rPr>
            <a:t>Методика =</a:t>
          </a:r>
          <a:r>
            <a:rPr lang="en-US" sz="2200" dirty="0" smtClean="0">
              <a:latin typeface="Bookman Old Style" panose="02050604050505020204" pitchFamily="18" charset="0"/>
            </a:rPr>
            <a:t>&gt;</a:t>
          </a:r>
          <a:r>
            <a:rPr lang="ru-RU" sz="2200" dirty="0" smtClean="0">
              <a:latin typeface="Bookman Old Style" panose="02050604050505020204" pitchFamily="18" charset="0"/>
            </a:rPr>
            <a:t> Штат =</a:t>
          </a:r>
          <a:r>
            <a:rPr lang="en-US" sz="2200" dirty="0" smtClean="0">
              <a:latin typeface="Bookman Old Style" panose="02050604050505020204" pitchFamily="18" charset="0"/>
            </a:rPr>
            <a:t>&gt; </a:t>
          </a:r>
          <a:r>
            <a:rPr lang="ru-RU" sz="2200" dirty="0" smtClean="0">
              <a:latin typeface="Bookman Old Style" panose="02050604050505020204" pitchFamily="18" charset="0"/>
            </a:rPr>
            <a:t>Физ. лица =</a:t>
          </a:r>
          <a:r>
            <a:rPr lang="en-US" sz="2200" dirty="0" smtClean="0">
              <a:latin typeface="Bookman Old Style" panose="02050604050505020204" pitchFamily="18" charset="0"/>
            </a:rPr>
            <a:t>&gt;</a:t>
          </a:r>
          <a:r>
            <a:rPr lang="ru-RU" sz="2200" dirty="0" smtClean="0">
              <a:latin typeface="Bookman Old Style" panose="02050604050505020204" pitchFamily="18" charset="0"/>
            </a:rPr>
            <a:t> Факт</a:t>
          </a:r>
          <a:endParaRPr lang="ru-RU" sz="2200" dirty="0">
            <a:latin typeface="Bookman Old Style" panose="02050604050505020204" pitchFamily="18" charset="0"/>
          </a:endParaRPr>
        </a:p>
      </dgm:t>
    </dgm:pt>
    <dgm:pt modelId="{B7ED0AA7-E35C-4293-B007-BBFBCB1373A8}" type="parTrans" cxnId="{7122E8CC-CA00-4FCD-B61A-32DF756F1863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D18FB368-F7E6-44F5-8852-4227C3839122}" type="sibTrans" cxnId="{7122E8CC-CA00-4FCD-B61A-32DF756F1863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FF877DFE-98DA-44A2-A92E-72380797E46B}">
      <dgm:prSet phldrT="[Текст]" custT="1"/>
      <dgm:spPr/>
      <dgm:t>
        <a:bodyPr/>
        <a:lstStyle/>
        <a:p>
          <a:pPr rtl="0">
            <a:lnSpc>
              <a:spcPct val="150000"/>
            </a:lnSpc>
          </a:pPr>
          <a:r>
            <a:rPr lang="ru-RU" sz="2200" dirty="0" smtClean="0">
              <a:latin typeface="Bookman Old Style" panose="02050604050505020204" pitchFamily="18" charset="0"/>
            </a:rPr>
            <a:t>Баланс: Стационар – амбулатория</a:t>
          </a:r>
          <a:endParaRPr lang="ru-RU" sz="2200" dirty="0">
            <a:latin typeface="Bookman Old Style" panose="02050604050505020204" pitchFamily="18" charset="0"/>
          </a:endParaRPr>
        </a:p>
      </dgm:t>
    </dgm:pt>
    <dgm:pt modelId="{D8D0C64E-A478-455E-832F-471B03575D02}" type="parTrans" cxnId="{4099506B-A830-44EE-A219-D53F2B12CECE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0965B145-9898-4333-AD97-55EEE569B549}" type="sibTrans" cxnId="{4099506B-A830-44EE-A219-D53F2B12CECE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F1D89B55-4EEB-48E2-80E0-973A8B80F9C8}">
      <dgm:prSet phldrT="[Текст]" custT="1"/>
      <dgm:spPr/>
      <dgm:t>
        <a:bodyPr/>
        <a:lstStyle/>
        <a:p>
          <a:pPr rtl="0">
            <a:lnSpc>
              <a:spcPct val="150000"/>
            </a:lnSpc>
          </a:pPr>
          <a:r>
            <a:rPr lang="ru-RU" sz="2200" dirty="0" smtClean="0">
              <a:latin typeface="Bookman Old Style" panose="02050604050505020204" pitchFamily="18" charset="0"/>
            </a:rPr>
            <a:t>Изменение трудовой функции работников</a:t>
          </a:r>
          <a:endParaRPr lang="ru-RU" sz="2200" dirty="0">
            <a:latin typeface="Bookman Old Style" panose="02050604050505020204" pitchFamily="18" charset="0"/>
          </a:endParaRPr>
        </a:p>
      </dgm:t>
    </dgm:pt>
    <dgm:pt modelId="{978DDEA7-9D46-4C67-A1DA-BE0DB788D3A5}" type="parTrans" cxnId="{29D35153-2A8B-4CC4-AA22-BC2788C92684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0B0B7742-CDFB-42ED-ACC1-0E1808FD94A9}" type="sibTrans" cxnId="{29D35153-2A8B-4CC4-AA22-BC2788C92684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44CDA44E-8A9D-44FA-99D6-45F3E1A4D3F7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ru-RU" sz="2200" dirty="0" smtClean="0">
              <a:latin typeface="Bookman Old Style" panose="02050604050505020204" pitchFamily="18" charset="0"/>
            </a:rPr>
            <a:t>Система оценки условий труда</a:t>
          </a:r>
          <a:endParaRPr lang="ru-RU" sz="2200" dirty="0">
            <a:latin typeface="Bookman Old Style" panose="02050604050505020204" pitchFamily="18" charset="0"/>
          </a:endParaRPr>
        </a:p>
      </dgm:t>
    </dgm:pt>
    <dgm:pt modelId="{0EB22791-77A9-4D89-A7B7-DE217AD4FF52}" type="parTrans" cxnId="{48045EB4-542F-4449-BBCD-6D5C5890477A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F6E1CDB5-8479-499A-8DA5-AECB6F05BEAA}" type="sibTrans" cxnId="{48045EB4-542F-4449-BBCD-6D5C5890477A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5581070F-2F53-4AD0-A037-8CC6EC3203F6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ru-RU" sz="2200" dirty="0" smtClean="0">
              <a:latin typeface="Bookman Old Style" panose="02050604050505020204" pitchFamily="18" charset="0"/>
            </a:rPr>
            <a:t>Перевод в немедицинский персонал</a:t>
          </a:r>
          <a:endParaRPr lang="ru-RU" sz="2200" dirty="0">
            <a:latin typeface="Bookman Old Style" panose="02050604050505020204" pitchFamily="18" charset="0"/>
          </a:endParaRPr>
        </a:p>
      </dgm:t>
    </dgm:pt>
    <dgm:pt modelId="{BECE12A6-4E48-42FB-8956-806B0F448958}" type="parTrans" cxnId="{018C6B49-EC07-4C1F-8E34-07CE262F637C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8B9613E0-1621-4D72-8995-DD1DDB5056B5}" type="sibTrans" cxnId="{018C6B49-EC07-4C1F-8E34-07CE262F637C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F098F4BC-C7A0-4462-9D04-7BD1EF0FD3C2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ru-RU" sz="2200" dirty="0" smtClean="0">
              <a:latin typeface="Bookman Old Style" panose="02050604050505020204" pitchFamily="18" charset="0"/>
            </a:rPr>
            <a:t>Оптимизация АУП</a:t>
          </a:r>
          <a:endParaRPr lang="ru-RU" sz="2200" dirty="0">
            <a:latin typeface="Bookman Old Style" panose="02050604050505020204" pitchFamily="18" charset="0"/>
          </a:endParaRPr>
        </a:p>
      </dgm:t>
    </dgm:pt>
    <dgm:pt modelId="{FB75B2BD-89B6-4F63-858D-0C536BB9B03A}" type="parTrans" cxnId="{EBF9D124-C409-4F96-BF09-885CF0231D96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619A859A-2D3A-4E5E-A705-766E04954F28}" type="sibTrans" cxnId="{EBF9D124-C409-4F96-BF09-885CF0231D96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E5430BDA-8804-4B1E-8512-9DEEDA1075A2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ru-RU" sz="2200" dirty="0" smtClean="0">
              <a:latin typeface="Bookman Old Style" panose="02050604050505020204" pitchFamily="18" charset="0"/>
            </a:rPr>
            <a:t>Контроль уровня оплаты труда </a:t>
          </a:r>
          <a:endParaRPr lang="ru-RU" sz="2200" dirty="0">
            <a:latin typeface="Bookman Old Style" panose="02050604050505020204" pitchFamily="18" charset="0"/>
          </a:endParaRPr>
        </a:p>
      </dgm:t>
    </dgm:pt>
    <dgm:pt modelId="{6EFF5804-7B06-4469-B027-02BE9E90535F}" type="parTrans" cxnId="{1CBE03C9-1DAF-4022-A1C9-82F30FD745B0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41B8A0D2-E35D-4D91-9F55-5DDEC03DB014}" type="sibTrans" cxnId="{1CBE03C9-1DAF-4022-A1C9-82F30FD745B0}">
      <dgm:prSet/>
      <dgm:spPr/>
      <dgm:t>
        <a:bodyPr/>
        <a:lstStyle/>
        <a:p>
          <a:endParaRPr lang="ru-RU">
            <a:latin typeface="Bookman Old Style" panose="02050604050505020204" pitchFamily="18" charset="0"/>
          </a:endParaRPr>
        </a:p>
      </dgm:t>
    </dgm:pt>
    <dgm:pt modelId="{60FB690A-7EEE-4C61-9A98-3E7B7CC69D73}" type="pres">
      <dgm:prSet presAssocID="{DE4DB7B8-8137-4E12-9483-4DEE2E544F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6E9960-544F-4F2C-9FA9-8F28806E3512}" type="pres">
      <dgm:prSet presAssocID="{366C1E71-29DC-49F4-9893-42A6DB2033C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793421-B940-455F-91CB-5E601A1EF74A}" type="pres">
      <dgm:prSet presAssocID="{366C1E71-29DC-49F4-9893-42A6DB2033C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A05672-E6B0-489D-BD52-06E82296452C}" srcId="{DE4DB7B8-8137-4E12-9483-4DEE2E544FDF}" destId="{366C1E71-29DC-49F4-9893-42A6DB2033C9}" srcOrd="0" destOrd="0" parTransId="{44D221EE-4A41-45DF-ABD4-937C4EEA106A}" sibTransId="{8DD13800-0A9D-4ACD-B052-0E428D7E721F}"/>
    <dgm:cxn modelId="{EB4C4DC1-032B-4C30-BC8A-23AEA5219D98}" type="presOf" srcId="{5581070F-2F53-4AD0-A037-8CC6EC3203F6}" destId="{E1793421-B940-455F-91CB-5E601A1EF74A}" srcOrd="0" destOrd="4" presId="urn:microsoft.com/office/officeart/2005/8/layout/vList2"/>
    <dgm:cxn modelId="{7122E8CC-CA00-4FCD-B61A-32DF756F1863}" srcId="{366C1E71-29DC-49F4-9893-42A6DB2033C9}" destId="{E2F88F62-7F23-4721-8A68-C33DF2F04517}" srcOrd="0" destOrd="0" parTransId="{B7ED0AA7-E35C-4293-B007-BBFBCB1373A8}" sibTransId="{D18FB368-F7E6-44F5-8852-4227C3839122}"/>
    <dgm:cxn modelId="{B23C0265-F4D4-43D4-92DA-0E18E86FF1E9}" type="presOf" srcId="{E2F88F62-7F23-4721-8A68-C33DF2F04517}" destId="{E1793421-B940-455F-91CB-5E601A1EF74A}" srcOrd="0" destOrd="0" presId="urn:microsoft.com/office/officeart/2005/8/layout/vList2"/>
    <dgm:cxn modelId="{018C6B49-EC07-4C1F-8E34-07CE262F637C}" srcId="{366C1E71-29DC-49F4-9893-42A6DB2033C9}" destId="{5581070F-2F53-4AD0-A037-8CC6EC3203F6}" srcOrd="4" destOrd="0" parTransId="{BECE12A6-4E48-42FB-8956-806B0F448958}" sibTransId="{8B9613E0-1621-4D72-8995-DD1DDB5056B5}"/>
    <dgm:cxn modelId="{4099506B-A830-44EE-A219-D53F2B12CECE}" srcId="{366C1E71-29DC-49F4-9893-42A6DB2033C9}" destId="{FF877DFE-98DA-44A2-A92E-72380797E46B}" srcOrd="1" destOrd="0" parTransId="{D8D0C64E-A478-455E-832F-471B03575D02}" sibTransId="{0965B145-9898-4333-AD97-55EEE569B549}"/>
    <dgm:cxn modelId="{A0DBB784-0332-4948-9C42-63D4F652B3F8}" type="presOf" srcId="{366C1E71-29DC-49F4-9893-42A6DB2033C9}" destId="{D96E9960-544F-4F2C-9FA9-8F28806E3512}" srcOrd="0" destOrd="0" presId="urn:microsoft.com/office/officeart/2005/8/layout/vList2"/>
    <dgm:cxn modelId="{EBF9D124-C409-4F96-BF09-885CF0231D96}" srcId="{366C1E71-29DC-49F4-9893-42A6DB2033C9}" destId="{F098F4BC-C7A0-4462-9D04-7BD1EF0FD3C2}" srcOrd="5" destOrd="0" parTransId="{FB75B2BD-89B6-4F63-858D-0C536BB9B03A}" sibTransId="{619A859A-2D3A-4E5E-A705-766E04954F28}"/>
    <dgm:cxn modelId="{48045EB4-542F-4449-BBCD-6D5C5890477A}" srcId="{366C1E71-29DC-49F4-9893-42A6DB2033C9}" destId="{44CDA44E-8A9D-44FA-99D6-45F3E1A4D3F7}" srcOrd="3" destOrd="0" parTransId="{0EB22791-77A9-4D89-A7B7-DE217AD4FF52}" sibTransId="{F6E1CDB5-8479-499A-8DA5-AECB6F05BEAA}"/>
    <dgm:cxn modelId="{DEFCB5EF-F350-4DDC-B1C8-AEE02168C90F}" type="presOf" srcId="{44CDA44E-8A9D-44FA-99D6-45F3E1A4D3F7}" destId="{E1793421-B940-455F-91CB-5E601A1EF74A}" srcOrd="0" destOrd="3" presId="urn:microsoft.com/office/officeart/2005/8/layout/vList2"/>
    <dgm:cxn modelId="{1CBE03C9-1DAF-4022-A1C9-82F30FD745B0}" srcId="{366C1E71-29DC-49F4-9893-42A6DB2033C9}" destId="{E5430BDA-8804-4B1E-8512-9DEEDA1075A2}" srcOrd="6" destOrd="0" parTransId="{6EFF5804-7B06-4469-B027-02BE9E90535F}" sibTransId="{41B8A0D2-E35D-4D91-9F55-5DDEC03DB014}"/>
    <dgm:cxn modelId="{168B8BEB-C930-4C85-B4E0-67581855F6D6}" type="presOf" srcId="{E5430BDA-8804-4B1E-8512-9DEEDA1075A2}" destId="{E1793421-B940-455F-91CB-5E601A1EF74A}" srcOrd="0" destOrd="6" presId="urn:microsoft.com/office/officeart/2005/8/layout/vList2"/>
    <dgm:cxn modelId="{64A1F54B-D016-4DD2-B57B-2597E5120FE1}" type="presOf" srcId="{F1D89B55-4EEB-48E2-80E0-973A8B80F9C8}" destId="{E1793421-B940-455F-91CB-5E601A1EF74A}" srcOrd="0" destOrd="2" presId="urn:microsoft.com/office/officeart/2005/8/layout/vList2"/>
    <dgm:cxn modelId="{F573A033-F012-45F5-AC17-6C4C12035AA0}" type="presOf" srcId="{DE4DB7B8-8137-4E12-9483-4DEE2E544FDF}" destId="{60FB690A-7EEE-4C61-9A98-3E7B7CC69D73}" srcOrd="0" destOrd="0" presId="urn:microsoft.com/office/officeart/2005/8/layout/vList2"/>
    <dgm:cxn modelId="{29D35153-2A8B-4CC4-AA22-BC2788C92684}" srcId="{366C1E71-29DC-49F4-9893-42A6DB2033C9}" destId="{F1D89B55-4EEB-48E2-80E0-973A8B80F9C8}" srcOrd="2" destOrd="0" parTransId="{978DDEA7-9D46-4C67-A1DA-BE0DB788D3A5}" sibTransId="{0B0B7742-CDFB-42ED-ACC1-0E1808FD94A9}"/>
    <dgm:cxn modelId="{49E0B48C-83AD-4F7A-9381-A7640D75BB45}" type="presOf" srcId="{FF877DFE-98DA-44A2-A92E-72380797E46B}" destId="{E1793421-B940-455F-91CB-5E601A1EF74A}" srcOrd="0" destOrd="1" presId="urn:microsoft.com/office/officeart/2005/8/layout/vList2"/>
    <dgm:cxn modelId="{66DF2E5A-3AF5-44D9-BC11-F8F15A88A56F}" type="presOf" srcId="{F098F4BC-C7A0-4462-9D04-7BD1EF0FD3C2}" destId="{E1793421-B940-455F-91CB-5E601A1EF74A}" srcOrd="0" destOrd="5" presId="urn:microsoft.com/office/officeart/2005/8/layout/vList2"/>
    <dgm:cxn modelId="{9256B1F9-793E-405E-A737-D818088A7709}" type="presParOf" srcId="{60FB690A-7EEE-4C61-9A98-3E7B7CC69D73}" destId="{D96E9960-544F-4F2C-9FA9-8F28806E3512}" srcOrd="0" destOrd="0" presId="urn:microsoft.com/office/officeart/2005/8/layout/vList2"/>
    <dgm:cxn modelId="{D532222D-2B4E-46F4-A87E-7D0E2C361AA8}" type="presParOf" srcId="{60FB690A-7EEE-4C61-9A98-3E7B7CC69D73}" destId="{E1793421-B940-455F-91CB-5E601A1EF74A}" srcOrd="1" destOrd="0" presId="urn:microsoft.com/office/officeart/2005/8/layout/vList2"/>
  </dgm:cxnLst>
  <dgm:bg/>
  <dgm:whole>
    <a:ln w="9525" cap="flat" cmpd="sng" algn="ctr">
      <a:solidFill>
        <a:schemeClr val="accent1">
          <a:tint val="50000"/>
          <a:hueOff val="0"/>
          <a:satOff val="0"/>
          <a:lumOff val="0"/>
        </a:schemeClr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F07F3BD-A044-4281-8501-DDEB6D2E76DB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/>
      <dgm:spPr/>
      <dgm:t>
        <a:bodyPr/>
        <a:lstStyle/>
        <a:p>
          <a:endParaRPr lang="ru-RU"/>
        </a:p>
      </dgm:t>
    </dgm:pt>
    <dgm:pt modelId="{5B68F0DB-D2A8-413D-B0BB-4A8271F2AEAE}">
      <dgm:prSet custT="1"/>
      <dgm:spPr/>
      <dgm:t>
        <a:bodyPr/>
        <a:lstStyle/>
        <a:p>
          <a:pPr rtl="0"/>
          <a:r>
            <a:rPr lang="ru-RU" sz="2000" dirty="0" smtClean="0">
              <a:solidFill>
                <a:schemeClr val="tx1"/>
              </a:solidFill>
              <a:latin typeface="Bookman Old Style" panose="02050604050505020204" pitchFamily="18" charset="0"/>
            </a:rPr>
            <a:t>Привлечение специалистов</a:t>
          </a:r>
          <a:endParaRPr lang="ru-RU" sz="2000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586C83BB-0A8A-47FB-9373-4F504A4C612F}" type="parTrans" cxnId="{B98BF0CF-7626-4D99-8E88-933A659BFC93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99E12723-0242-4F96-AADC-423ED79EB3D4}" type="sibTrans" cxnId="{B98BF0CF-7626-4D99-8E88-933A659BFC93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327F9B31-3509-4EB5-B719-87C27C6D9884}">
      <dgm:prSet custT="1"/>
      <dgm:spPr/>
      <dgm:t>
        <a:bodyPr/>
        <a:lstStyle/>
        <a:p>
          <a:pPr rtl="0"/>
          <a:r>
            <a:rPr lang="ru-RU" sz="2000" smtClean="0">
              <a:solidFill>
                <a:schemeClr val="tx1"/>
              </a:solidFill>
              <a:latin typeface="Bookman Old Style" panose="02050604050505020204" pitchFamily="18" charset="0"/>
            </a:rPr>
            <a:t>Контроль исполнения плановых объемов (=</a:t>
          </a:r>
          <a:r>
            <a:rPr lang="en-US" sz="2000" smtClean="0">
              <a:solidFill>
                <a:schemeClr val="tx1"/>
              </a:solidFill>
              <a:latin typeface="Bookman Old Style" panose="02050604050505020204" pitchFamily="18" charset="0"/>
            </a:rPr>
            <a:t>&gt;100%</a:t>
          </a:r>
          <a:r>
            <a:rPr lang="ru-RU" sz="2000" smtClean="0">
              <a:solidFill>
                <a:schemeClr val="tx1"/>
              </a:solidFill>
              <a:latin typeface="Bookman Old Style" panose="02050604050505020204" pitchFamily="18" charset="0"/>
            </a:rPr>
            <a:t>)</a:t>
          </a:r>
          <a:endParaRPr lang="ru-RU" sz="20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37F96CDA-B244-45B3-94A8-514F0267B589}" type="parTrans" cxnId="{ADDAB146-D894-420E-9C75-B37E7DF21ADA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E3BC60E3-8011-4AA0-BDBD-DE6B62C062AB}" type="sibTrans" cxnId="{ADDAB146-D894-420E-9C75-B37E7DF21ADA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AF7530F9-E8E9-4A39-BF9D-834450416464}">
      <dgm:prSet custT="1"/>
      <dgm:spPr/>
      <dgm:t>
        <a:bodyPr/>
        <a:lstStyle/>
        <a:p>
          <a:pPr rtl="0"/>
          <a:r>
            <a:rPr lang="ru-RU" sz="2000" dirty="0" smtClean="0">
              <a:solidFill>
                <a:schemeClr val="tx1"/>
              </a:solidFill>
              <a:latin typeface="Bookman Old Style" panose="02050604050505020204" pitchFamily="18" charset="0"/>
            </a:rPr>
            <a:t>Персонифицированный учет изделий медицинского назначения и лекарственных средств</a:t>
          </a:r>
          <a:endParaRPr lang="ru-RU" sz="2000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FB5189FA-33CF-47A6-B6A0-2BA84FCFCB50}" type="parTrans" cxnId="{EF08CC38-E7E9-4721-A0C2-5A77F909C16C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EB070420-913E-41C4-A597-6C4452BE969F}" type="sibTrans" cxnId="{EF08CC38-E7E9-4721-A0C2-5A77F909C16C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C017C91E-8912-4C97-AB8E-FFA25259C136}">
      <dgm:prSet custT="1"/>
      <dgm:spPr/>
      <dgm:t>
        <a:bodyPr/>
        <a:lstStyle/>
        <a:p>
          <a:pPr rtl="0"/>
          <a:r>
            <a:rPr lang="ru-RU" sz="2000" smtClean="0">
              <a:solidFill>
                <a:schemeClr val="tx1"/>
              </a:solidFill>
              <a:latin typeface="Bookman Old Style" panose="02050604050505020204" pitchFamily="18" charset="0"/>
            </a:rPr>
            <a:t>Принципиальность планирования объемов</a:t>
          </a:r>
          <a:r>
            <a:rPr lang="en-US" sz="2000" smtClean="0">
              <a:solidFill>
                <a:schemeClr val="tx1"/>
              </a:solidFill>
              <a:latin typeface="Bookman Old Style" panose="02050604050505020204" pitchFamily="18" charset="0"/>
            </a:rPr>
            <a:t> </a:t>
          </a:r>
          <a:r>
            <a:rPr lang="ru-RU" sz="2000" smtClean="0">
              <a:solidFill>
                <a:schemeClr val="tx1"/>
              </a:solidFill>
              <a:latin typeface="Bookman Old Style" panose="02050604050505020204" pitchFamily="18" charset="0"/>
            </a:rPr>
            <a:t>ИМН и ЛС</a:t>
          </a:r>
          <a:endParaRPr lang="ru-RU" sz="20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1F4AA211-A281-48AE-8697-7C4FC38441A4}" type="parTrans" cxnId="{72AB5205-3504-4104-BC4C-3D50AF839C58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2B3D6834-1302-4666-A36B-4A7C8C60F455}" type="sibTrans" cxnId="{72AB5205-3504-4104-BC4C-3D50AF839C58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7F710976-B365-47C5-8FF4-31639F85D21F}">
      <dgm:prSet custT="1"/>
      <dgm:spPr/>
      <dgm:t>
        <a:bodyPr/>
        <a:lstStyle/>
        <a:p>
          <a:pPr rtl="0"/>
          <a:r>
            <a:rPr lang="ru-RU" sz="2000" smtClean="0">
              <a:solidFill>
                <a:schemeClr val="tx1"/>
              </a:solidFill>
              <a:latin typeface="Bookman Old Style" panose="02050604050505020204" pitchFamily="18" charset="0"/>
            </a:rPr>
            <a:t>Межевание земель, ↓ кадастровой стоимости =</a:t>
          </a:r>
          <a:r>
            <a:rPr lang="en-US" sz="2000" smtClean="0">
              <a:solidFill>
                <a:schemeClr val="tx1"/>
              </a:solidFill>
              <a:latin typeface="Bookman Old Style" panose="02050604050505020204" pitchFamily="18" charset="0"/>
            </a:rPr>
            <a:t>&gt;</a:t>
          </a:r>
          <a:r>
            <a:rPr lang="ru-RU" sz="2000" smtClean="0">
              <a:solidFill>
                <a:schemeClr val="tx1"/>
              </a:solidFill>
              <a:latin typeface="Bookman Old Style" panose="02050604050505020204" pitchFamily="18" charset="0"/>
            </a:rPr>
            <a:t> ↓ налоговых отчислений</a:t>
          </a:r>
          <a:endParaRPr lang="ru-RU" sz="20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C2A58E5C-8C72-4A30-A8A1-F985E0C8FECE}" type="parTrans" cxnId="{DB7B3E44-1A52-4997-AC39-5930C4082288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9F7E5F20-2852-4FB4-984E-E0567BCCE744}" type="sibTrans" cxnId="{DB7B3E44-1A52-4997-AC39-5930C4082288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35DD370A-3BC4-4F6E-9870-4EC31218E36B}">
      <dgm:prSet custT="1"/>
      <dgm:spPr/>
      <dgm:t>
        <a:bodyPr/>
        <a:lstStyle/>
        <a:p>
          <a:pPr rtl="0"/>
          <a:r>
            <a:rPr lang="ru-RU" sz="2000" smtClean="0">
              <a:solidFill>
                <a:schemeClr val="tx1"/>
              </a:solidFill>
              <a:latin typeface="Bookman Old Style" panose="02050604050505020204" pitchFamily="18" charset="0"/>
            </a:rPr>
            <a:t>Отчуждение и передача недвижимого имущества (6 городская больница)</a:t>
          </a:r>
          <a:endParaRPr lang="ru-RU" sz="20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D9AF3743-F081-4C5D-BDB6-889336478442}" type="parTrans" cxnId="{049C1682-EFB3-4308-9D29-BBFC85AB599D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0BFED79A-8A72-4A2B-9835-008839A20FD6}" type="sibTrans" cxnId="{049C1682-EFB3-4308-9D29-BBFC85AB599D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5BBE975E-308C-4C1D-B010-01750E0AC756}">
      <dgm:prSet custT="1"/>
      <dgm:spPr/>
      <dgm:t>
        <a:bodyPr/>
        <a:lstStyle/>
        <a:p>
          <a:pPr rtl="0"/>
          <a:r>
            <a:rPr lang="ru-RU" sz="2000" smtClean="0">
              <a:solidFill>
                <a:schemeClr val="tx1"/>
              </a:solidFill>
              <a:latin typeface="Bookman Old Style" panose="02050604050505020204" pitchFamily="18" charset="0"/>
            </a:rPr>
            <a:t>Реструктуризация долга =</a:t>
          </a:r>
          <a:r>
            <a:rPr lang="en-US" sz="2000" smtClean="0">
              <a:solidFill>
                <a:schemeClr val="tx1"/>
              </a:solidFill>
              <a:latin typeface="Bookman Old Style" panose="02050604050505020204" pitchFamily="18" charset="0"/>
            </a:rPr>
            <a:t>&gt; </a:t>
          </a:r>
          <a:r>
            <a:rPr lang="ru-RU" sz="2000" smtClean="0">
              <a:solidFill>
                <a:schemeClr val="tx1"/>
              </a:solidFill>
              <a:latin typeface="Bookman Old Style" panose="02050604050505020204" pitchFamily="18" charset="0"/>
            </a:rPr>
            <a:t>в план погашения задолженности</a:t>
          </a:r>
          <a:endParaRPr lang="ru-RU" sz="20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C2DA6699-0E7F-48E8-A153-5AC90B3BB4E5}" type="parTrans" cxnId="{1A836167-2CE7-413C-A572-D1A7C809B86F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B32FCE34-2127-4E1B-B859-A61055978A78}" type="sibTrans" cxnId="{1A836167-2CE7-413C-A572-D1A7C809B86F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68CB5A5C-F42B-4C9C-B295-2CA9E79A7280}">
      <dgm:prSet custT="1"/>
      <dgm:spPr/>
      <dgm:t>
        <a:bodyPr/>
        <a:lstStyle/>
        <a:p>
          <a:pPr rtl="0"/>
          <a:r>
            <a:rPr lang="ru-RU" sz="2000" smtClean="0">
              <a:solidFill>
                <a:schemeClr val="tx1"/>
              </a:solidFill>
              <a:latin typeface="Bookman Old Style" panose="02050604050505020204" pitchFamily="18" charset="0"/>
            </a:rPr>
            <a:t>Постоянный внутренний финансовый контроль</a:t>
          </a:r>
          <a:endParaRPr lang="ru-RU" sz="20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7BE7293A-DBD3-4824-BC0B-6A755B213C21}" type="parTrans" cxnId="{63535A8C-4FBD-400F-9669-79EA2A8AF6D7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9584EB57-DD8D-437D-92D4-8067AB916B45}" type="sibTrans" cxnId="{63535A8C-4FBD-400F-9669-79EA2A8AF6D7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65B2C8C7-8F59-4DC7-9549-B013882EF770}" type="pres">
      <dgm:prSet presAssocID="{BF07F3BD-A044-4281-8501-DDEB6D2E76D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38AF0B-67A0-4C89-A138-55D6034039B0}" type="pres">
      <dgm:prSet presAssocID="{5B68F0DB-D2A8-413D-B0BB-4A8271F2AEAE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E03ADA-C00E-45DC-A808-B2BBFB7E29F2}" type="pres">
      <dgm:prSet presAssocID="{99E12723-0242-4F96-AADC-423ED79EB3D4}" presName="spacer" presStyleCnt="0"/>
      <dgm:spPr/>
    </dgm:pt>
    <dgm:pt modelId="{060C8D71-C8A3-4459-9C6A-93B55923DE12}" type="pres">
      <dgm:prSet presAssocID="{327F9B31-3509-4EB5-B719-87C27C6D9884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912B9C-BBE9-4B95-B2C0-ACCAC12645E2}" type="pres">
      <dgm:prSet presAssocID="{E3BC60E3-8011-4AA0-BDBD-DE6B62C062AB}" presName="spacer" presStyleCnt="0"/>
      <dgm:spPr/>
    </dgm:pt>
    <dgm:pt modelId="{D57445C3-FA34-4D0D-9D85-0911E1E1ED03}" type="pres">
      <dgm:prSet presAssocID="{AF7530F9-E8E9-4A39-BF9D-834450416464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371E49-CED5-42D8-A560-3CB7B032BE1F}" type="pres">
      <dgm:prSet presAssocID="{EB070420-913E-41C4-A597-6C4452BE969F}" presName="spacer" presStyleCnt="0"/>
      <dgm:spPr/>
    </dgm:pt>
    <dgm:pt modelId="{D90ABB84-B7D7-496A-BD2D-D5B3A7EE9C79}" type="pres">
      <dgm:prSet presAssocID="{C017C91E-8912-4C97-AB8E-FFA25259C136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177A12-7FF0-4DFA-919F-F3FE83D842B6}" type="pres">
      <dgm:prSet presAssocID="{2B3D6834-1302-4666-A36B-4A7C8C60F455}" presName="spacer" presStyleCnt="0"/>
      <dgm:spPr/>
    </dgm:pt>
    <dgm:pt modelId="{2A59002F-4737-4045-9961-7663B6794CD4}" type="pres">
      <dgm:prSet presAssocID="{7F710976-B365-47C5-8FF4-31639F85D21F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C69D5C-C742-4AE0-A262-A29FD6E8684E}" type="pres">
      <dgm:prSet presAssocID="{9F7E5F20-2852-4FB4-984E-E0567BCCE744}" presName="spacer" presStyleCnt="0"/>
      <dgm:spPr/>
    </dgm:pt>
    <dgm:pt modelId="{3B82E99A-41D1-4A6C-B476-7B0AC06F8655}" type="pres">
      <dgm:prSet presAssocID="{35DD370A-3BC4-4F6E-9870-4EC31218E36B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7573B8-06BF-41AB-983A-FED66C76255B}" type="pres">
      <dgm:prSet presAssocID="{0BFED79A-8A72-4A2B-9835-008839A20FD6}" presName="spacer" presStyleCnt="0"/>
      <dgm:spPr/>
    </dgm:pt>
    <dgm:pt modelId="{EBB67783-EB10-4592-B40F-BB7D1EA55BF0}" type="pres">
      <dgm:prSet presAssocID="{5BBE975E-308C-4C1D-B010-01750E0AC756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20B027-5172-4A8D-A2A1-7D1EFB4B2FD6}" type="pres">
      <dgm:prSet presAssocID="{B32FCE34-2127-4E1B-B859-A61055978A78}" presName="spacer" presStyleCnt="0"/>
      <dgm:spPr/>
    </dgm:pt>
    <dgm:pt modelId="{6221D940-178C-4305-9CCE-04FC5CFF998E}" type="pres">
      <dgm:prSet presAssocID="{68CB5A5C-F42B-4C9C-B295-2CA9E79A7280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DAB146-D894-420E-9C75-B37E7DF21ADA}" srcId="{BF07F3BD-A044-4281-8501-DDEB6D2E76DB}" destId="{327F9B31-3509-4EB5-B719-87C27C6D9884}" srcOrd="1" destOrd="0" parTransId="{37F96CDA-B244-45B3-94A8-514F0267B589}" sibTransId="{E3BC60E3-8011-4AA0-BDBD-DE6B62C062AB}"/>
    <dgm:cxn modelId="{7C97E073-5C34-4949-BC57-ABBAA92ED241}" type="presOf" srcId="{5B68F0DB-D2A8-413D-B0BB-4A8271F2AEAE}" destId="{4638AF0B-67A0-4C89-A138-55D6034039B0}" srcOrd="0" destOrd="0" presId="urn:microsoft.com/office/officeart/2005/8/layout/vList2"/>
    <dgm:cxn modelId="{12B96B9C-2DA3-451D-AE01-418C1B35E27A}" type="presOf" srcId="{327F9B31-3509-4EB5-B719-87C27C6D9884}" destId="{060C8D71-C8A3-4459-9C6A-93B55923DE12}" srcOrd="0" destOrd="0" presId="urn:microsoft.com/office/officeart/2005/8/layout/vList2"/>
    <dgm:cxn modelId="{338C8095-FB22-429A-A803-1A5F8C49F49F}" type="presOf" srcId="{68CB5A5C-F42B-4C9C-B295-2CA9E79A7280}" destId="{6221D940-178C-4305-9CCE-04FC5CFF998E}" srcOrd="0" destOrd="0" presId="urn:microsoft.com/office/officeart/2005/8/layout/vList2"/>
    <dgm:cxn modelId="{DB7B3E44-1A52-4997-AC39-5930C4082288}" srcId="{BF07F3BD-A044-4281-8501-DDEB6D2E76DB}" destId="{7F710976-B365-47C5-8FF4-31639F85D21F}" srcOrd="4" destOrd="0" parTransId="{C2A58E5C-8C72-4A30-A8A1-F985E0C8FECE}" sibTransId="{9F7E5F20-2852-4FB4-984E-E0567BCCE744}"/>
    <dgm:cxn modelId="{9BD1A6E9-0A84-4B1F-99FF-CB0F68E1C3DE}" type="presOf" srcId="{AF7530F9-E8E9-4A39-BF9D-834450416464}" destId="{D57445C3-FA34-4D0D-9D85-0911E1E1ED03}" srcOrd="0" destOrd="0" presId="urn:microsoft.com/office/officeart/2005/8/layout/vList2"/>
    <dgm:cxn modelId="{63535A8C-4FBD-400F-9669-79EA2A8AF6D7}" srcId="{BF07F3BD-A044-4281-8501-DDEB6D2E76DB}" destId="{68CB5A5C-F42B-4C9C-B295-2CA9E79A7280}" srcOrd="7" destOrd="0" parTransId="{7BE7293A-DBD3-4824-BC0B-6A755B213C21}" sibTransId="{9584EB57-DD8D-437D-92D4-8067AB916B45}"/>
    <dgm:cxn modelId="{2B21DDDA-8D7F-483D-8F47-350E05A047DD}" type="presOf" srcId="{BF07F3BD-A044-4281-8501-DDEB6D2E76DB}" destId="{65B2C8C7-8F59-4DC7-9549-B013882EF770}" srcOrd="0" destOrd="0" presId="urn:microsoft.com/office/officeart/2005/8/layout/vList2"/>
    <dgm:cxn modelId="{88649BEB-0811-4495-8DDF-686840B27947}" type="presOf" srcId="{5BBE975E-308C-4C1D-B010-01750E0AC756}" destId="{EBB67783-EB10-4592-B40F-BB7D1EA55BF0}" srcOrd="0" destOrd="0" presId="urn:microsoft.com/office/officeart/2005/8/layout/vList2"/>
    <dgm:cxn modelId="{E86CE148-70A2-41CB-ABAC-9E7D73D44B0D}" type="presOf" srcId="{C017C91E-8912-4C97-AB8E-FFA25259C136}" destId="{D90ABB84-B7D7-496A-BD2D-D5B3A7EE9C79}" srcOrd="0" destOrd="0" presId="urn:microsoft.com/office/officeart/2005/8/layout/vList2"/>
    <dgm:cxn modelId="{049C1682-EFB3-4308-9D29-BBFC85AB599D}" srcId="{BF07F3BD-A044-4281-8501-DDEB6D2E76DB}" destId="{35DD370A-3BC4-4F6E-9870-4EC31218E36B}" srcOrd="5" destOrd="0" parTransId="{D9AF3743-F081-4C5D-BDB6-889336478442}" sibTransId="{0BFED79A-8A72-4A2B-9835-008839A20FD6}"/>
    <dgm:cxn modelId="{72AB5205-3504-4104-BC4C-3D50AF839C58}" srcId="{BF07F3BD-A044-4281-8501-DDEB6D2E76DB}" destId="{C017C91E-8912-4C97-AB8E-FFA25259C136}" srcOrd="3" destOrd="0" parTransId="{1F4AA211-A281-48AE-8697-7C4FC38441A4}" sibTransId="{2B3D6834-1302-4666-A36B-4A7C8C60F455}"/>
    <dgm:cxn modelId="{ACBB6805-A9B8-409D-8E92-22CD56F42B91}" type="presOf" srcId="{35DD370A-3BC4-4F6E-9870-4EC31218E36B}" destId="{3B82E99A-41D1-4A6C-B476-7B0AC06F8655}" srcOrd="0" destOrd="0" presId="urn:microsoft.com/office/officeart/2005/8/layout/vList2"/>
    <dgm:cxn modelId="{B98BF0CF-7626-4D99-8E88-933A659BFC93}" srcId="{BF07F3BD-A044-4281-8501-DDEB6D2E76DB}" destId="{5B68F0DB-D2A8-413D-B0BB-4A8271F2AEAE}" srcOrd="0" destOrd="0" parTransId="{586C83BB-0A8A-47FB-9373-4F504A4C612F}" sibTransId="{99E12723-0242-4F96-AADC-423ED79EB3D4}"/>
    <dgm:cxn modelId="{1A836167-2CE7-413C-A572-D1A7C809B86F}" srcId="{BF07F3BD-A044-4281-8501-DDEB6D2E76DB}" destId="{5BBE975E-308C-4C1D-B010-01750E0AC756}" srcOrd="6" destOrd="0" parTransId="{C2DA6699-0E7F-48E8-A153-5AC90B3BB4E5}" sibTransId="{B32FCE34-2127-4E1B-B859-A61055978A78}"/>
    <dgm:cxn modelId="{74CE0B3C-5A73-4982-8A39-3540047CC8FD}" type="presOf" srcId="{7F710976-B365-47C5-8FF4-31639F85D21F}" destId="{2A59002F-4737-4045-9961-7663B6794CD4}" srcOrd="0" destOrd="0" presId="urn:microsoft.com/office/officeart/2005/8/layout/vList2"/>
    <dgm:cxn modelId="{EF08CC38-E7E9-4721-A0C2-5A77F909C16C}" srcId="{BF07F3BD-A044-4281-8501-DDEB6D2E76DB}" destId="{AF7530F9-E8E9-4A39-BF9D-834450416464}" srcOrd="2" destOrd="0" parTransId="{FB5189FA-33CF-47A6-B6A0-2BA84FCFCB50}" sibTransId="{EB070420-913E-41C4-A597-6C4452BE969F}"/>
    <dgm:cxn modelId="{66561981-4F72-4741-8973-9B7AEF78D1ED}" type="presParOf" srcId="{65B2C8C7-8F59-4DC7-9549-B013882EF770}" destId="{4638AF0B-67A0-4C89-A138-55D6034039B0}" srcOrd="0" destOrd="0" presId="urn:microsoft.com/office/officeart/2005/8/layout/vList2"/>
    <dgm:cxn modelId="{E0AEA3F6-3E7F-4141-9E25-D2527D7C756E}" type="presParOf" srcId="{65B2C8C7-8F59-4DC7-9549-B013882EF770}" destId="{4BE03ADA-C00E-45DC-A808-B2BBFB7E29F2}" srcOrd="1" destOrd="0" presId="urn:microsoft.com/office/officeart/2005/8/layout/vList2"/>
    <dgm:cxn modelId="{2EF35003-328A-4571-B4D9-C1B7DF488AE1}" type="presParOf" srcId="{65B2C8C7-8F59-4DC7-9549-B013882EF770}" destId="{060C8D71-C8A3-4459-9C6A-93B55923DE12}" srcOrd="2" destOrd="0" presId="urn:microsoft.com/office/officeart/2005/8/layout/vList2"/>
    <dgm:cxn modelId="{84187E61-802E-4D35-B725-EB2E9712CC18}" type="presParOf" srcId="{65B2C8C7-8F59-4DC7-9549-B013882EF770}" destId="{F7912B9C-BBE9-4B95-B2C0-ACCAC12645E2}" srcOrd="3" destOrd="0" presId="urn:microsoft.com/office/officeart/2005/8/layout/vList2"/>
    <dgm:cxn modelId="{21A88485-77EE-4523-8EDD-324D6317BDD6}" type="presParOf" srcId="{65B2C8C7-8F59-4DC7-9549-B013882EF770}" destId="{D57445C3-FA34-4D0D-9D85-0911E1E1ED03}" srcOrd="4" destOrd="0" presId="urn:microsoft.com/office/officeart/2005/8/layout/vList2"/>
    <dgm:cxn modelId="{097FED46-F994-4078-B2ED-3B435AD63CD4}" type="presParOf" srcId="{65B2C8C7-8F59-4DC7-9549-B013882EF770}" destId="{0C371E49-CED5-42D8-A560-3CB7B032BE1F}" srcOrd="5" destOrd="0" presId="urn:microsoft.com/office/officeart/2005/8/layout/vList2"/>
    <dgm:cxn modelId="{E086047D-B14E-4E33-8CE7-315D4357DC46}" type="presParOf" srcId="{65B2C8C7-8F59-4DC7-9549-B013882EF770}" destId="{D90ABB84-B7D7-496A-BD2D-D5B3A7EE9C79}" srcOrd="6" destOrd="0" presId="urn:microsoft.com/office/officeart/2005/8/layout/vList2"/>
    <dgm:cxn modelId="{84FB1645-6BF8-4E8E-A9E3-8AD318165AC9}" type="presParOf" srcId="{65B2C8C7-8F59-4DC7-9549-B013882EF770}" destId="{11177A12-7FF0-4DFA-919F-F3FE83D842B6}" srcOrd="7" destOrd="0" presId="urn:microsoft.com/office/officeart/2005/8/layout/vList2"/>
    <dgm:cxn modelId="{28C0F65D-1C67-4AE9-B051-300BE9194A24}" type="presParOf" srcId="{65B2C8C7-8F59-4DC7-9549-B013882EF770}" destId="{2A59002F-4737-4045-9961-7663B6794CD4}" srcOrd="8" destOrd="0" presId="urn:microsoft.com/office/officeart/2005/8/layout/vList2"/>
    <dgm:cxn modelId="{49C5C23B-A4CA-460F-8672-3CDFD762521B}" type="presParOf" srcId="{65B2C8C7-8F59-4DC7-9549-B013882EF770}" destId="{78C69D5C-C742-4AE0-A262-A29FD6E8684E}" srcOrd="9" destOrd="0" presId="urn:microsoft.com/office/officeart/2005/8/layout/vList2"/>
    <dgm:cxn modelId="{BC353C3C-10C6-456E-ADC9-5277E5AACE2D}" type="presParOf" srcId="{65B2C8C7-8F59-4DC7-9549-B013882EF770}" destId="{3B82E99A-41D1-4A6C-B476-7B0AC06F8655}" srcOrd="10" destOrd="0" presId="urn:microsoft.com/office/officeart/2005/8/layout/vList2"/>
    <dgm:cxn modelId="{F7854D06-4CA3-47E9-B575-3BF809872E10}" type="presParOf" srcId="{65B2C8C7-8F59-4DC7-9549-B013882EF770}" destId="{FD7573B8-06BF-41AB-983A-FED66C76255B}" srcOrd="11" destOrd="0" presId="urn:microsoft.com/office/officeart/2005/8/layout/vList2"/>
    <dgm:cxn modelId="{CF3DC71F-12D9-4055-9737-473897101E39}" type="presParOf" srcId="{65B2C8C7-8F59-4DC7-9549-B013882EF770}" destId="{EBB67783-EB10-4592-B40F-BB7D1EA55BF0}" srcOrd="12" destOrd="0" presId="urn:microsoft.com/office/officeart/2005/8/layout/vList2"/>
    <dgm:cxn modelId="{2D59DBEB-7217-45F7-89C6-CD9179DBBA48}" type="presParOf" srcId="{65B2C8C7-8F59-4DC7-9549-B013882EF770}" destId="{5220B027-5172-4A8D-A2A1-7D1EFB4B2FD6}" srcOrd="13" destOrd="0" presId="urn:microsoft.com/office/officeart/2005/8/layout/vList2"/>
    <dgm:cxn modelId="{98FE16AE-56F0-44B8-B5F3-0B378C7756D8}" type="presParOf" srcId="{65B2C8C7-8F59-4DC7-9549-B013882EF770}" destId="{6221D940-178C-4305-9CCE-04FC5CFF998E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C8EEC2-135A-42DB-90B7-249E4AA07878}">
      <dsp:nvSpPr>
        <dsp:cNvPr id="0" name=""/>
        <dsp:cNvSpPr/>
      </dsp:nvSpPr>
      <dsp:spPr>
        <a:xfrm>
          <a:off x="-5513922" y="-844209"/>
          <a:ext cx="6565219" cy="6565219"/>
        </a:xfrm>
        <a:prstGeom prst="blockArc">
          <a:avLst>
            <a:gd name="adj1" fmla="val 18900000"/>
            <a:gd name="adj2" fmla="val 2700000"/>
            <a:gd name="adj3" fmla="val 329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18CA2A-2345-4478-9B75-6A2F87EC1714}">
      <dsp:nvSpPr>
        <dsp:cNvPr id="0" name=""/>
        <dsp:cNvSpPr/>
      </dsp:nvSpPr>
      <dsp:spPr>
        <a:xfrm>
          <a:off x="391858" y="256812"/>
          <a:ext cx="7769717" cy="5134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53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В основе формирования ТП ОМС – нормативный принцип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391858" y="256812"/>
        <a:ext cx="7769717" cy="513429"/>
      </dsp:txXfrm>
    </dsp:sp>
    <dsp:sp modelId="{52AB27A5-A046-462C-8F6C-1DD1117172F1}">
      <dsp:nvSpPr>
        <dsp:cNvPr id="0" name=""/>
        <dsp:cNvSpPr/>
      </dsp:nvSpPr>
      <dsp:spPr>
        <a:xfrm>
          <a:off x="70964" y="192633"/>
          <a:ext cx="641786" cy="6417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F8DA6E-96BF-4C7E-91A4-D1AE09405B9D}">
      <dsp:nvSpPr>
        <dsp:cNvPr id="0" name=""/>
        <dsp:cNvSpPr/>
      </dsp:nvSpPr>
      <dsp:spPr>
        <a:xfrm>
          <a:off x="814189" y="1026859"/>
          <a:ext cx="7347386" cy="51342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53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Обеспечение прав застрахованных на оказание медицинской помощи с учетом трехуровневой системы ее оказания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814189" y="1026859"/>
        <a:ext cx="7347386" cy="513429"/>
      </dsp:txXfrm>
    </dsp:sp>
    <dsp:sp modelId="{92D310E3-28A7-4930-9D81-E4AD4E798C88}">
      <dsp:nvSpPr>
        <dsp:cNvPr id="0" name=""/>
        <dsp:cNvSpPr/>
      </dsp:nvSpPr>
      <dsp:spPr>
        <a:xfrm>
          <a:off x="493295" y="962680"/>
          <a:ext cx="641786" cy="6417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BAF417-DAA8-49D1-A0A7-277F60FE9FE1}">
      <dsp:nvSpPr>
        <dsp:cNvPr id="0" name=""/>
        <dsp:cNvSpPr/>
      </dsp:nvSpPr>
      <dsp:spPr>
        <a:xfrm>
          <a:off x="1007310" y="1796905"/>
          <a:ext cx="7154265" cy="51342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53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Особенности половозрастного состава населения, уровня и структуры заболеваемости, климатические и географические особенности региона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1007310" y="1796905"/>
        <a:ext cx="7154265" cy="513429"/>
      </dsp:txXfrm>
    </dsp:sp>
    <dsp:sp modelId="{4D0A3184-6F36-4796-B2AD-198AB787472F}">
      <dsp:nvSpPr>
        <dsp:cNvPr id="0" name=""/>
        <dsp:cNvSpPr/>
      </dsp:nvSpPr>
      <dsp:spPr>
        <a:xfrm>
          <a:off x="686417" y="1732727"/>
          <a:ext cx="641786" cy="6417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802295-01B8-4DD3-B80F-06E2DDF20E15}">
      <dsp:nvSpPr>
        <dsp:cNvPr id="0" name=""/>
        <dsp:cNvSpPr/>
      </dsp:nvSpPr>
      <dsp:spPr>
        <a:xfrm>
          <a:off x="1007310" y="2566464"/>
          <a:ext cx="7154265" cy="51342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53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Развитие ПМСП (диспансеризация взрослого и детского населения) с активизацией выездных форм работы 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1007310" y="2566464"/>
        <a:ext cx="7154265" cy="513429"/>
      </dsp:txXfrm>
    </dsp:sp>
    <dsp:sp modelId="{DDBBBD9E-417A-40DB-ADE3-A04704BF679B}">
      <dsp:nvSpPr>
        <dsp:cNvPr id="0" name=""/>
        <dsp:cNvSpPr/>
      </dsp:nvSpPr>
      <dsp:spPr>
        <a:xfrm>
          <a:off x="686417" y="2502286"/>
          <a:ext cx="641786" cy="6417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527AB7-9BBD-4561-8AC3-B7C8CB3F218E}">
      <dsp:nvSpPr>
        <dsp:cNvPr id="0" name=""/>
        <dsp:cNvSpPr/>
      </dsp:nvSpPr>
      <dsp:spPr>
        <a:xfrm>
          <a:off x="814189" y="3336511"/>
          <a:ext cx="7347386" cy="51342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53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Реализация планов мероприятий по снижению смертности населения прежде всего от БСК и новообразований, а также повышению рождаемости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814189" y="3336511"/>
        <a:ext cx="7347386" cy="513429"/>
      </dsp:txXfrm>
    </dsp:sp>
    <dsp:sp modelId="{63DE29FD-9769-43A4-95CE-7075DD487EB2}">
      <dsp:nvSpPr>
        <dsp:cNvPr id="0" name=""/>
        <dsp:cNvSpPr/>
      </dsp:nvSpPr>
      <dsp:spPr>
        <a:xfrm>
          <a:off x="493295" y="3272332"/>
          <a:ext cx="641786" cy="6417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4DB6B8-CC5D-4CCC-9660-E6CFCFC0D7EF}">
      <dsp:nvSpPr>
        <dsp:cNvPr id="0" name=""/>
        <dsp:cNvSpPr/>
      </dsp:nvSpPr>
      <dsp:spPr>
        <a:xfrm>
          <a:off x="391858" y="4106558"/>
          <a:ext cx="7769717" cy="5134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53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Обеспечение качества и доступности медицинской помощи, в том числе сроков ожидания медицинской помощи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391858" y="4106558"/>
        <a:ext cx="7769717" cy="513429"/>
      </dsp:txXfrm>
    </dsp:sp>
    <dsp:sp modelId="{1D581292-961D-49CD-8972-D5585E5BA4F4}">
      <dsp:nvSpPr>
        <dsp:cNvPr id="0" name=""/>
        <dsp:cNvSpPr/>
      </dsp:nvSpPr>
      <dsp:spPr>
        <a:xfrm>
          <a:off x="70964" y="4042379"/>
          <a:ext cx="641786" cy="6417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4" Type="http://schemas.openxmlformats.org/officeDocument/2006/relationships/image" Target="../media/image1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0.16292</cdr:x>
      <cdr:y>0.88127</cdr:y>
    </cdr:from>
    <cdr:to>
      <cdr:x>0.86547</cdr:x>
      <cdr:y>1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784805" y="2411428"/>
          <a:ext cx="3384376" cy="32487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u="sng" dirty="0" smtClean="0">
              <a:solidFill>
                <a:schemeClr val="accent5">
                  <a:lumMod val="50000"/>
                </a:schemeClr>
              </a:solidFill>
            </a:rPr>
            <a:t>Обращения в связи с заболеваниями</a:t>
          </a:r>
          <a:endParaRPr lang="ru-RU" sz="1400" b="1" u="sng" dirty="0">
            <a:solidFill>
              <a:schemeClr val="accent5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0.464</cdr:x>
      <cdr:y>0.05407</cdr:y>
    </cdr:from>
    <cdr:to>
      <cdr:x>0.5938</cdr:x>
      <cdr:y>0.13106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235211" y="147964"/>
          <a:ext cx="625277" cy="2106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000" b="1" dirty="0" smtClean="0"/>
            <a:t>+2,3%</a:t>
          </a:r>
          <a:endParaRPr lang="ru-RU" sz="10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0.30092</cdr:x>
      <cdr:y>0.08054</cdr:y>
    </cdr:from>
    <cdr:to>
      <cdr:x>0.70805</cdr:x>
      <cdr:y>0.31636</cdr:y>
    </cdr:to>
    <cdr:cxnSp macro="">
      <cdr:nvCxnSpPr>
        <cdr:cNvPr id="4" name="Прямая со стрелкой 3"/>
        <cdr:cNvCxnSpPr/>
      </cdr:nvCxnSpPr>
      <cdr:spPr>
        <a:xfrm xmlns:a="http://schemas.openxmlformats.org/drawingml/2006/main" flipV="1">
          <a:off x="1224136" y="232123"/>
          <a:ext cx="1656184" cy="67961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0.10621</cdr:x>
      <cdr:y>0.85265</cdr:y>
    </cdr:from>
    <cdr:to>
      <cdr:x>0.93817</cdr:x>
      <cdr:y>0.95945</cdr:y>
    </cdr:to>
    <cdr:sp macro="" textlink="">
      <cdr:nvSpPr>
        <cdr:cNvPr id="9" name="TextBox 12"/>
        <cdr:cNvSpPr txBox="1"/>
      </cdr:nvSpPr>
      <cdr:spPr>
        <a:xfrm xmlns:a="http://schemas.openxmlformats.org/drawingml/2006/main">
          <a:off x="432048" y="2457292"/>
          <a:ext cx="338437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u="sng" dirty="0" smtClean="0">
              <a:solidFill>
                <a:schemeClr val="accent6">
                  <a:lumMod val="50000"/>
                </a:schemeClr>
              </a:solidFill>
            </a:rPr>
            <a:t>Вызовы скорой медицинской помощи</a:t>
          </a:r>
          <a:endParaRPr lang="ru-RU" sz="1400" b="1" u="sng" dirty="0">
            <a:solidFill>
              <a:schemeClr val="accent6">
                <a:lumMod val="50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0.20749</cdr:x>
      <cdr:y>0.52598</cdr:y>
    </cdr:from>
    <cdr:to>
      <cdr:x>0.54467</cdr:x>
      <cdr:y>0.74782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62708" y="216803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0.25842</cdr:x>
      <cdr:y>0.60741</cdr:y>
    </cdr:from>
    <cdr:to>
      <cdr:x>0.41044</cdr:x>
      <cdr:y>0.75151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55894" y="1813417"/>
          <a:ext cx="385834" cy="4302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70%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0.51377</cdr:x>
      <cdr:y>0.48682</cdr:y>
    </cdr:from>
    <cdr:to>
      <cdr:x>0.65153</cdr:x>
      <cdr:y>0.60817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303966" y="1453377"/>
          <a:ext cx="349641" cy="3622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0.30688</cdr:x>
      <cdr:y>0.5614</cdr:y>
    </cdr:from>
    <cdr:to>
      <cdr:x>0.50372</cdr:x>
      <cdr:y>0.68056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26977" y="2304256"/>
          <a:ext cx="722876" cy="4890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64%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0.50112</cdr:x>
      <cdr:y>0.42465</cdr:y>
    </cdr:from>
    <cdr:to>
      <cdr:x>0.77528</cdr:x>
      <cdr:y>0.61858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5678" y="1420446"/>
          <a:ext cx="457191" cy="6486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36 %</a:t>
          </a:r>
          <a:endParaRPr lang="ru-RU" sz="16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0.52528</cdr:x>
      <cdr:y>0.44032</cdr:y>
    </cdr:from>
    <cdr:to>
      <cdr:x>0.72885</cdr:x>
      <cdr:y>0.56768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13529" y="1798627"/>
          <a:ext cx="431541" cy="5202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/>
            <a:t>2</a:t>
          </a:r>
          <a:r>
            <a:rPr lang="ru-RU" sz="1600" b="1" dirty="0" smtClean="0"/>
            <a:t>9 %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0.18896</cdr:x>
      <cdr:y>0.59898</cdr:y>
    </cdr:from>
    <cdr:to>
      <cdr:x>0.39253</cdr:x>
      <cdr:y>0.72634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00577" y="2446699"/>
          <a:ext cx="431541" cy="5202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/>
            <a:t>7</a:t>
          </a:r>
          <a:r>
            <a:rPr lang="ru-RU" sz="1600" b="1" dirty="0" smtClean="0"/>
            <a:t>1%</a:t>
          </a:r>
          <a:endParaRPr lang="ru-RU" sz="16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0C988-C5C0-44C2-B783-AADD770F9C01}" type="datetimeFigureOut">
              <a:rPr lang="ru-RU" smtClean="0"/>
              <a:pPr/>
              <a:t>27.06.2017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A1A3B-7095-4F05-ACBB-8B98A236D5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5431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3BD8EB-A67B-4141-AD4B-4E59903FBDE1}" type="datetimeFigureOut">
              <a:rPr lang="ru-RU" smtClean="0"/>
              <a:pPr/>
              <a:t>27.06.2017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8B462-564F-4D2A-8023-CD25D603C7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9446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6486" indent="-2825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3299" indent="-2253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87254" indent="-2253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41207" indent="-2253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98337" indent="-2253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55466" indent="-2253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12594" indent="-2253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69723" indent="-2253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F3DBEEEC-200B-4B20-A761-F1E38E993E63}" type="slidenum">
              <a:rPr lang="ru-RU" altLang="ru-RU" smtClean="0"/>
              <a:pPr eaLnBrk="1" hangingPunct="1">
                <a:spcBef>
                  <a:spcPct val="0"/>
                </a:spcBef>
                <a:defRPr/>
              </a:pPr>
              <a:t>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>
                <a:solidFill>
                  <a:schemeClr val="bg2"/>
                </a:solidFill>
                <a:cs typeface="Arial" charset="0"/>
              </a:rPr>
              <a:t>Первая городская клиническая больница им. Е.Е. Волосевич  + Архангельская городская больница № 12</a:t>
            </a:r>
          </a:p>
          <a:p>
            <a:r>
              <a:rPr lang="ru-RU" altLang="ru-RU" smtClean="0">
                <a:solidFill>
                  <a:srgbClr val="000000"/>
                </a:solidFill>
                <a:cs typeface="Times New Roman" pitchFamily="18" charset="0"/>
              </a:rPr>
              <a:t>Архангельская областная клиническая стоматологическая поликлиника + Архангельская  стоматологическая поликлиника  № 2</a:t>
            </a:r>
            <a:endParaRPr lang="ru-RU" altLang="ru-RU" smtClean="0"/>
          </a:p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83DDC9-5D34-4982-B877-20F8B7B29B9A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mtClean="0"/>
              <a:t>В целом по территориальной программы обязательного медицинского страхования в 2015 – 2016 годах объемы медицинской помощи, оказываемой в амбулаторных условиях, в том числе по профилактическим программам, по неотложной медицинской увеличивались, за счет увеличения норматива объема на 1 застрахованное лицо.</a:t>
            </a:r>
          </a:p>
          <a:p>
            <a:pPr>
              <a:lnSpc>
                <a:spcPct val="90000"/>
              </a:lnSpc>
            </a:pPr>
            <a:r>
              <a:rPr lang="ru-RU" altLang="ru-RU" smtClean="0"/>
              <a:t>На 2017 год плановые объемы амбулаторной медицинской помощи с профилактической целью, для получения МП в неотложной форме снизились, за счет уменьшения численности застрахованных по ОМС лиц в Архангельской области. </a:t>
            </a:r>
          </a:p>
          <a:p>
            <a:pPr>
              <a:lnSpc>
                <a:spcPct val="90000"/>
              </a:lnSpc>
            </a:pPr>
            <a:r>
              <a:rPr lang="ru-RU" altLang="ru-RU" smtClean="0"/>
              <a:t>При этом доля плановых амбулаторных объемов с профилактической целью и для получения помощи в неотложной форме, выделяемых для оказания бесплатной медицинской помощи в негосударственных мед.организациях, остается стабильной на уровне 2,5%.</a:t>
            </a:r>
          </a:p>
          <a:p>
            <a:pPr>
              <a:lnSpc>
                <a:spcPct val="90000"/>
              </a:lnSpc>
            </a:pPr>
            <a:r>
              <a:rPr lang="ru-RU" altLang="ru-RU" smtClean="0"/>
              <a:t>Необходимо отметить, что в 2016  году по сравнению с 2015 годом отмечается отрицательная динамика фактического выполнения объемов с профилактической целью, как в государственных, так и негосударственных МО, в целом по ТП ОМС объемы с проф. целью выполнены на 93,8%, в ГМО на 93,9%, в негосударственных МО на 91,6% (в 2015 году объемы с профилактической целью выполнены в целом по программе на 101,1%, за счет ГМО – 104,4%, в негосударственных МО 89,8%).</a:t>
            </a:r>
          </a:p>
          <a:p>
            <a:pPr>
              <a:lnSpc>
                <a:spcPct val="90000"/>
              </a:lnSpc>
            </a:pPr>
            <a:r>
              <a:rPr lang="ru-RU" altLang="ru-RU" smtClean="0"/>
              <a:t>В 2016 году по неотложной медицинской помощи </a:t>
            </a:r>
            <a:r>
              <a:rPr lang="ru-RU" altLang="ru-RU" smtClean="0">
                <a:latin typeface="Arial" charset="0"/>
              </a:rPr>
              <a:t>объемы выполнены на 94,0%, в ГМО на 94,1%, в негосударственных МО на 89%.</a:t>
            </a:r>
          </a:p>
          <a:p>
            <a:pPr>
              <a:lnSpc>
                <a:spcPct val="90000"/>
              </a:lnSpc>
            </a:pPr>
            <a:endParaRPr lang="ru-RU" altLang="ru-RU" smtClean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DE0541-D5D5-4C63-9FEB-2F18B51CF3A8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В диспансеризации взрослого населения участвовало 37 МО, из них 31 – ГМО.   Рекомендуемый на ВКС Минздрава России целевой показатель направления на 2 этап – 25 % (официально не утвержден)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3FEF28-E7B0-4D6C-AC87-890B86201AF8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46650" cy="3709987"/>
          </a:xfrm>
          <a:solidFill>
            <a:srgbClr val="FFFFFF"/>
          </a:solidFill>
          <a:ln/>
        </p:spPr>
      </p:sp>
      <p:sp>
        <p:nvSpPr>
          <p:cNvPr id="563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6276" y="4710112"/>
            <a:ext cx="5410200" cy="44561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289050" y="1076325"/>
            <a:ext cx="7153275" cy="5365750"/>
          </a:xfrm>
          <a:ln/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85" tIns="46094" rIns="92185" bIns="46094"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8372" name="Номер слайда 3"/>
          <p:cNvSpPr txBox="1">
            <a:spLocks noGrp="1"/>
          </p:cNvSpPr>
          <p:nvPr/>
        </p:nvSpPr>
        <p:spPr bwMode="auto">
          <a:xfrm>
            <a:off x="2589214" y="13601701"/>
            <a:ext cx="1979612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85" tIns="46094" rIns="92185" bIns="46094" anchor="b"/>
          <a:lstStyle>
            <a:lvl1pPr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11F15E7-D9BC-4F75-BE3F-90CE7F1CC892}" type="slidenum">
              <a:rPr lang="ru-RU" altLang="ru-RU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spcBef>
                  <a:spcPct val="0"/>
                </a:spcBef>
              </a:pPr>
              <a:t>20</a:t>
            </a:fld>
            <a:endParaRPr lang="ru-RU" altLang="ru-RU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BF81CD-1A8F-4733-B9FF-2742E2BED5E3}" type="slidenum">
              <a:rPr lang="ru-RU" altLang="ru-RU" smtClean="0"/>
              <a:pPr>
                <a:defRPr/>
              </a:pPr>
              <a:t>25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236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83D1D-975E-4220-A0FE-0F8D0503341D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2051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9B51-3714-4FA3-8243-A0DFB16CC854}" type="datetimeFigureOut">
              <a:rPr lang="ru-RU" smtClean="0"/>
              <a:pPr/>
              <a:t>27.06.2017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BD83-9091-4C39-A5A3-9367CE508C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1022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9B51-3714-4FA3-8243-A0DFB16CC854}" type="datetimeFigureOut">
              <a:rPr lang="ru-RU" smtClean="0"/>
              <a:pPr/>
              <a:t>27.06.2017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BD83-9091-4C39-A5A3-9367CE508C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0971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9B51-3714-4FA3-8243-A0DFB16CC854}" type="datetimeFigureOut">
              <a:rPr lang="ru-RU" smtClean="0"/>
              <a:pPr/>
              <a:t>27.06.2017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BD83-9091-4C39-A5A3-9367CE508C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1812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9B51-3714-4FA3-8243-A0DFB16CC854}" type="datetimeFigureOut">
              <a:rPr lang="ru-RU" smtClean="0"/>
              <a:pPr/>
              <a:t>27.06.2017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BD83-9091-4C39-A5A3-9367CE508C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3445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9B51-3714-4FA3-8243-A0DFB16CC854}" type="datetimeFigureOut">
              <a:rPr lang="ru-RU" smtClean="0"/>
              <a:pPr/>
              <a:t>27.06.2017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BD83-9091-4C39-A5A3-9367CE508C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8558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9B51-3714-4FA3-8243-A0DFB16CC854}" type="datetimeFigureOut">
              <a:rPr lang="ru-RU" smtClean="0"/>
              <a:pPr/>
              <a:t>27.06.2017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BD83-9091-4C39-A5A3-9367CE508C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4065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9B51-3714-4FA3-8243-A0DFB16CC854}" type="datetimeFigureOut">
              <a:rPr lang="ru-RU" smtClean="0"/>
              <a:pPr/>
              <a:t>27.06.2017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BD83-9091-4C39-A5A3-9367CE508C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1914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9B51-3714-4FA3-8243-A0DFB16CC854}" type="datetimeFigureOut">
              <a:rPr lang="ru-RU" smtClean="0"/>
              <a:pPr/>
              <a:t>27.06.2017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BD83-9091-4C39-A5A3-9367CE508C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9177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9B51-3714-4FA3-8243-A0DFB16CC854}" type="datetimeFigureOut">
              <a:rPr lang="ru-RU" smtClean="0"/>
              <a:pPr/>
              <a:t>27.06.2017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BD83-9091-4C39-A5A3-9367CE508C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4290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9B51-3714-4FA3-8243-A0DFB16CC854}" type="datetimeFigureOut">
              <a:rPr lang="ru-RU" smtClean="0"/>
              <a:pPr/>
              <a:t>27.06.2017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BD83-9091-4C39-A5A3-9367CE508C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032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9B51-3714-4FA3-8243-A0DFB16CC854}" type="datetimeFigureOut">
              <a:rPr lang="ru-RU" smtClean="0"/>
              <a:pPr/>
              <a:t>27.06.2017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BD83-9091-4C39-A5A3-9367CE508C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0723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09B51-3714-4FA3-8243-A0DFB16CC854}" type="datetimeFigureOut">
              <a:rPr lang="ru-RU" smtClean="0"/>
              <a:pPr/>
              <a:t>27.06.2017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2BD83-9091-4C39-A5A3-9367CE508C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668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1.xls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Microsoft_Office_Excel_97-20032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_____Microsoft_Office_Excel_97-20034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_____Microsoft_Office_Excel_97-20035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_____Microsoft_Office_Excel_97-20039.xls"/><Relationship Id="rId5" Type="http://schemas.openxmlformats.org/officeDocument/2006/relationships/oleObject" Target="../embeddings/_____Microsoft_Office_Excel_97-20038.xls"/><Relationship Id="rId4" Type="http://schemas.openxmlformats.org/officeDocument/2006/relationships/oleObject" Target="../embeddings/_____Microsoft_Office_Excel_97-20037.xls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0" y="6381750"/>
            <a:ext cx="9144000" cy="339725"/>
          </a:xfrm>
          <a:ln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Font typeface="Arial" pitchFamily="34" charset="0"/>
              <a:defRPr sz="1600" b="1">
                <a:solidFill>
                  <a:schemeClr val="tx1"/>
                </a:solidFill>
                <a:latin typeface="Franklin Gothic Book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b="0" dirty="0" smtClean="0">
                <a:latin typeface="Bookman Old Style" pitchFamily="18" charset="0"/>
              </a:rPr>
              <a:t>26.06.2017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050" b="0" dirty="0" smtClean="0">
              <a:latin typeface="Bookman Old Style" pitchFamily="18" charset="0"/>
            </a:endParaRPr>
          </a:p>
        </p:txBody>
      </p:sp>
      <p:sp>
        <p:nvSpPr>
          <p:cNvPr id="2051" name="Rectangle 50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196975"/>
            <a:ext cx="9144000" cy="26638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z="2400" b="1" dirty="0" smtClean="0">
                <a:effectLst/>
                <a:latin typeface="Bookman Old Style" pitchFamily="18" charset="0"/>
                <a:cs typeface="Times New Roman" pitchFamily="18" charset="0"/>
              </a:rPr>
              <a:t>О реализации территориальной программы обязательного медицинского страхования</a:t>
            </a:r>
            <a:br>
              <a:rPr lang="ru-RU" altLang="ru-RU" sz="2400" b="1" dirty="0" smtClean="0">
                <a:effectLst/>
                <a:latin typeface="Bookman Old Style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effectLst/>
                <a:latin typeface="Bookman Old Style" pitchFamily="18" charset="0"/>
                <a:cs typeface="Times New Roman" pitchFamily="18" charset="0"/>
              </a:rPr>
              <a:t> Архангельской области в 2016 году</a:t>
            </a:r>
            <a:br>
              <a:rPr lang="ru-RU" altLang="ru-RU" sz="2400" b="1" dirty="0" smtClean="0">
                <a:effectLst/>
                <a:latin typeface="Bookman Old Style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effectLst/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effectLst/>
                <a:latin typeface="Bookman Old Style" pitchFamily="18" charset="0"/>
                <a:cs typeface="Times New Roman" pitchFamily="18" charset="0"/>
              </a:rPr>
            </a:br>
            <a:endParaRPr lang="ru-RU" altLang="ru-RU" sz="1800" dirty="0" smtClean="0">
              <a:effectLst/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2052" name="Text Box 51"/>
          <p:cNvSpPr txBox="1">
            <a:spLocks noChangeArrowheads="1"/>
          </p:cNvSpPr>
          <p:nvPr/>
        </p:nvSpPr>
        <p:spPr bwMode="auto">
          <a:xfrm>
            <a:off x="5543550" y="5191125"/>
            <a:ext cx="36004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600">
                <a:latin typeface="Bookman Old Style" pitchFamily="18" charset="0"/>
              </a:rPr>
              <a:t>Министр здравоохранения Архангельской области Карпунов Антон Александрович</a:t>
            </a:r>
          </a:p>
        </p:txBody>
      </p:sp>
      <p:pic>
        <p:nvPicPr>
          <p:cNvPr id="2053" name="Picture 5" descr="C:\Users\kraevamv\AppData\Local\Microsoft\Windows\Temporary Internet Files\Content.Outlook\JHVP6P8K\80_let 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60800"/>
            <a:ext cx="2808288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517217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366713"/>
            <a:ext cx="8640763" cy="9747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sz="2400" b="1" dirty="0">
                <a:effectLst/>
                <a:latin typeface="Bookman Old Style" pitchFamily="18" charset="0"/>
                <a:cs typeface="Times New Roman" pitchFamily="18" charset="0"/>
              </a:rPr>
              <a:t>Динамика численности медицинских организаций, осуществляющих деятельность в сфере обязательного медицинского страхования Архангельской области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243" name="Объект 4"/>
          <p:cNvGraphicFramePr>
            <a:graphicFrameLocks noGrp="1"/>
          </p:cNvGraphicFramePr>
          <p:nvPr>
            <p:ph idx="1"/>
          </p:nvPr>
        </p:nvGraphicFramePr>
        <p:xfrm>
          <a:off x="417513" y="1412875"/>
          <a:ext cx="8331200" cy="3960813"/>
        </p:xfrm>
        <a:graphic>
          <a:graphicData uri="http://schemas.openxmlformats.org/presentationml/2006/ole">
            <p:oleObj spid="_x0000_s1044" r:id="rId4" imgW="8333954" imgH="4511431" progId="Excel.Sheet.8">
              <p:embed/>
            </p:oleObj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 flipV="1">
            <a:off x="2916238" y="3098800"/>
            <a:ext cx="1368425" cy="3603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5364163" y="2878138"/>
            <a:ext cx="1368425" cy="3587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246" name="TextBox 8"/>
          <p:cNvSpPr txBox="1">
            <a:spLocks noChangeArrowheads="1"/>
          </p:cNvSpPr>
          <p:nvPr/>
        </p:nvSpPr>
        <p:spPr bwMode="auto">
          <a:xfrm>
            <a:off x="3348038" y="2878138"/>
            <a:ext cx="792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+48%</a:t>
            </a:r>
          </a:p>
        </p:txBody>
      </p:sp>
      <p:sp>
        <p:nvSpPr>
          <p:cNvPr id="10247" name="TextBox 9"/>
          <p:cNvSpPr txBox="1">
            <a:spLocks noChangeArrowheads="1"/>
          </p:cNvSpPr>
          <p:nvPr/>
        </p:nvSpPr>
        <p:spPr bwMode="auto">
          <a:xfrm>
            <a:off x="5724525" y="2724150"/>
            <a:ext cx="9001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+19%</a:t>
            </a:r>
          </a:p>
        </p:txBody>
      </p:sp>
      <p:sp>
        <p:nvSpPr>
          <p:cNvPr id="10248" name="TextBox 11"/>
          <p:cNvSpPr txBox="1">
            <a:spLocks noChangeArrowheads="1"/>
          </p:cNvSpPr>
          <p:nvPr/>
        </p:nvSpPr>
        <p:spPr bwMode="auto">
          <a:xfrm>
            <a:off x="7092950" y="2070100"/>
            <a:ext cx="719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800" b="1">
                <a:latin typeface="Times New Roman" pitchFamily="18" charset="0"/>
                <a:cs typeface="Times New Roman" pitchFamily="18" charset="0"/>
              </a:rPr>
              <a:t>101</a:t>
            </a:r>
          </a:p>
        </p:txBody>
      </p:sp>
      <p:sp>
        <p:nvSpPr>
          <p:cNvPr id="13" name="Выгнутая вверх стрелка 12"/>
          <p:cNvSpPr/>
          <p:nvPr/>
        </p:nvSpPr>
        <p:spPr>
          <a:xfrm rot="21268715">
            <a:off x="2552700" y="2147888"/>
            <a:ext cx="1947863" cy="546100"/>
          </a:xfrm>
          <a:prstGeom prst="curved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250" name="TextBox 13"/>
          <p:cNvSpPr txBox="1">
            <a:spLocks noChangeArrowheads="1"/>
          </p:cNvSpPr>
          <p:nvPr/>
        </p:nvSpPr>
        <p:spPr bwMode="auto">
          <a:xfrm>
            <a:off x="2916238" y="1916113"/>
            <a:ext cx="828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 b="1">
                <a:latin typeface="Times New Roman" pitchFamily="18" charset="0"/>
                <a:cs typeface="Times New Roman" pitchFamily="18" charset="0"/>
              </a:rPr>
              <a:t>+14%</a:t>
            </a:r>
          </a:p>
        </p:txBody>
      </p:sp>
      <p:sp>
        <p:nvSpPr>
          <p:cNvPr id="10251" name="TextBox 14"/>
          <p:cNvSpPr txBox="1">
            <a:spLocks noChangeArrowheads="1"/>
          </p:cNvSpPr>
          <p:nvPr/>
        </p:nvSpPr>
        <p:spPr bwMode="auto">
          <a:xfrm>
            <a:off x="5724525" y="1552575"/>
            <a:ext cx="719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+5%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68B765-895B-4EF8-8610-8D8E4C070C51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  <p:sp>
        <p:nvSpPr>
          <p:cNvPr id="4" name="TextBox 3"/>
          <p:cNvSpPr txBox="1"/>
          <p:nvPr/>
        </p:nvSpPr>
        <p:spPr>
          <a:xfrm>
            <a:off x="250825" y="5300663"/>
            <a:ext cx="8713788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tx2"/>
                </a:solidFill>
                <a:latin typeface="Bookman Old Style" pitchFamily="18" charset="0"/>
              </a:rPr>
              <a:t>Виды оказываемой медицинской помощи</a:t>
            </a:r>
          </a:p>
          <a:p>
            <a:pPr algn="ctr">
              <a:defRPr/>
            </a:pPr>
            <a:endParaRPr lang="ru-RU" b="1" dirty="0">
              <a:latin typeface="Bookman Old Style" pitchFamily="18" charset="0"/>
            </a:endParaRPr>
          </a:p>
          <a:p>
            <a:pPr marL="228600" indent="-228600">
              <a:buFontTx/>
              <a:buAutoNum type="arabicPeriod"/>
              <a:defRPr/>
            </a:pPr>
            <a:r>
              <a:rPr lang="ru-RU" sz="1400" b="1" dirty="0">
                <a:latin typeface="Bookman Old Style" pitchFamily="18" charset="0"/>
              </a:rPr>
              <a:t>Медицинская помощь в амбулаторных условиях, в </a:t>
            </a:r>
            <a:r>
              <a:rPr lang="ru-RU" sz="1400" b="1" dirty="0" err="1">
                <a:latin typeface="Bookman Old Style" pitchFamily="18" charset="0"/>
              </a:rPr>
              <a:t>т.ч</a:t>
            </a:r>
            <a:r>
              <a:rPr lang="ru-RU" sz="1400" b="1" dirty="0">
                <a:latin typeface="Bookman Old Style" pitchFamily="18" charset="0"/>
              </a:rPr>
              <a:t>. стоматология, МРТ.</a:t>
            </a:r>
          </a:p>
          <a:p>
            <a:pPr marL="228600" indent="-228600">
              <a:buFontTx/>
              <a:buAutoNum type="arabicPeriod"/>
              <a:defRPr/>
            </a:pPr>
            <a:r>
              <a:rPr lang="ru-RU" sz="1400" b="1" dirty="0">
                <a:latin typeface="Bookman Old Style" pitchFamily="18" charset="0"/>
              </a:rPr>
              <a:t>Медицинская помощь в условиях дневного стационара, в </a:t>
            </a:r>
            <a:r>
              <a:rPr lang="ru-RU" sz="1400" b="1" dirty="0" err="1">
                <a:latin typeface="Bookman Old Style" pitchFamily="18" charset="0"/>
              </a:rPr>
              <a:t>т.ч</a:t>
            </a:r>
            <a:r>
              <a:rPr lang="ru-RU" sz="1400" b="1" dirty="0">
                <a:latin typeface="Bookman Old Style" pitchFamily="18" charset="0"/>
              </a:rPr>
              <a:t>. заместительная почечная терапия, ЭКО </a:t>
            </a:r>
          </a:p>
          <a:p>
            <a:pPr marL="228600" indent="-228600">
              <a:buFontTx/>
              <a:buAutoNum type="arabicPeriod"/>
              <a:defRPr/>
            </a:pPr>
            <a:r>
              <a:rPr lang="ru-RU" sz="1400" b="1" dirty="0">
                <a:latin typeface="Bookman Old Style" pitchFamily="18" charset="0"/>
              </a:rPr>
              <a:t>Скорая медицинская помощь</a:t>
            </a:r>
          </a:p>
        </p:txBody>
      </p:sp>
    </p:spTree>
    <p:extLst>
      <p:ext uri="{BB962C8B-B14F-4D97-AF65-F5344CB8AC3E}">
        <p14:creationId xmlns:p14="http://schemas.microsoft.com/office/powerpoint/2010/main" xmlns="" val="40881069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19004766"/>
              </p:ext>
            </p:extLst>
          </p:nvPr>
        </p:nvGraphicFramePr>
        <p:xfrm>
          <a:off x="0" y="981075"/>
          <a:ext cx="9144000" cy="5876923"/>
        </p:xfrm>
        <a:graphic>
          <a:graphicData uri="http://schemas.openxmlformats.org/drawingml/2006/table">
            <a:tbl>
              <a:tblPr/>
              <a:tblGrid>
                <a:gridCol w="2323476"/>
                <a:gridCol w="1274162"/>
                <a:gridCol w="824459"/>
                <a:gridCol w="899411"/>
                <a:gridCol w="599610"/>
                <a:gridCol w="899411"/>
                <a:gridCol w="899408"/>
                <a:gridCol w="599607"/>
                <a:gridCol w="824456"/>
              </a:tblGrid>
              <a:tr h="6389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медицинской помощи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2016 год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2017 год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Амбулаторная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Посещения с профилактической целью</a:t>
                      </a: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35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государственные МО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посещений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2 643 444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2 681 056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101,4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2 702 140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2 536 129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93,9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2 682 911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32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частные МО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посещений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68 500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61 483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89,8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73 363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67 229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91,6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77 230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посещения в неотложной форме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32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государственные МО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посещений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572 776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566 617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98,9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646 907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608 782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94,1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643 755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32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частные МО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посещений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16 777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10 073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14 489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12 889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89,0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13 981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обращения в связи с заболеваниями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32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государственные МО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обращений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2 226 330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2 346 113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105,4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2 248 344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2 029 404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91,0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2 247 072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32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частные МО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обращений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73 746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76 234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103,4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90 165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79 844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88,6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78 493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2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Медицинская помощь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дневных стационарах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05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государственные МО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случаев лечения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79 055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78 603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99,4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66 575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66 321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99,6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64 123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32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частные МО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случаев лечения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5 048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4 351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86,2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4 289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4 245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99,0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6 049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450"/>
            <a:ext cx="9144000" cy="7921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kumimoji="0" lang="ru-RU" altLang="ru-RU" sz="2400" b="1" dirty="0" smtClean="0">
                <a:latin typeface="Bookman Old Style" pitchFamily="18" charset="0"/>
                <a:cs typeface="Times New Roman" pitchFamily="18" charset="0"/>
              </a:rPr>
              <a:t/>
            </a:r>
            <a:br>
              <a:rPr kumimoji="0" lang="ru-RU" altLang="ru-RU" sz="2400" b="1" dirty="0" smtClean="0">
                <a:latin typeface="Bookman Old Style" pitchFamily="18" charset="0"/>
                <a:cs typeface="Times New Roman" pitchFamily="18" charset="0"/>
              </a:rPr>
            </a:br>
            <a:r>
              <a:rPr kumimoji="0" lang="ru-RU" altLang="ru-RU" sz="2400" b="1" dirty="0" smtClean="0">
                <a:latin typeface="Bookman Old Style" pitchFamily="18" charset="0"/>
                <a:cs typeface="Times New Roman" pitchFamily="18" charset="0"/>
              </a:rPr>
              <a:t>Динамика выполнения объемов медицинской помощи медицинскими организациями по ТПОМС</a:t>
            </a:r>
            <a:r>
              <a:rPr kumimoji="0" lang="ru-RU" altLang="ru-RU" sz="24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/>
            </a:r>
            <a:br>
              <a:rPr kumimoji="0" lang="ru-RU" altLang="ru-RU" sz="24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</a:br>
            <a:endParaRPr lang="ru-RU" sz="24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28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200" b="1" dirty="0" smtClean="0"/>
              <a:t>ДИНАМИКА ОБЪЕМОВ МЕДИЦИНСКОЙ ПОМОЩИ   </a:t>
            </a:r>
            <a:endParaRPr lang="ru-RU" sz="22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79004298"/>
              </p:ext>
            </p:extLst>
          </p:nvPr>
        </p:nvGraphicFramePr>
        <p:xfrm>
          <a:off x="251520" y="1340768"/>
          <a:ext cx="8568951" cy="5071447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2933521"/>
                <a:gridCol w="1466760"/>
                <a:gridCol w="771978"/>
                <a:gridCol w="617584"/>
                <a:gridCol w="771978"/>
                <a:gridCol w="617584"/>
                <a:gridCol w="694773"/>
                <a:gridCol w="694773"/>
              </a:tblGrid>
              <a:tr h="7011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Виды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медицинской помощи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Единица измерения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2015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доля%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2016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доля%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3" marR="91433" marT="0" marB="0" anchor="ctr" horzOverflow="overflow"/>
                </a:tc>
              </a:tr>
              <a:tr h="409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Исследования методом магнитно-резонансной томографии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7 048</a:t>
                      </a:r>
                    </a:p>
                  </a:txBody>
                  <a:tcPr marL="91433" marR="91433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6 633</a:t>
                      </a:r>
                    </a:p>
                  </a:txBody>
                  <a:tcPr marL="91433" marR="91433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6 500</a:t>
                      </a:r>
                      <a:endParaRPr kumimoji="0" lang="ru-RU" sz="12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5055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государственные МО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число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исследований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4 858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5 058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5 300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  <a:endParaRPr kumimoji="0" lang="ru-RU" sz="12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5055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частные МО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число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исследований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2 190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32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1 575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 24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1 200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kumimoji="0" lang="ru-RU" sz="12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31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Лечение катаракты методом 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факоэмульсификации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1 183</a:t>
                      </a:r>
                    </a:p>
                  </a:txBody>
                  <a:tcPr marL="91433" marR="9143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3" marR="9143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1 406</a:t>
                      </a:r>
                    </a:p>
                  </a:txBody>
                  <a:tcPr marL="91433" marR="9143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1 700</a:t>
                      </a:r>
                      <a:endParaRPr kumimoji="0" lang="ru-RU" sz="12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5055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государственные МО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число случаев лечения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350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500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  <a:endParaRPr kumimoji="0" lang="ru-RU" sz="12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35055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частные МО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число случаев лечения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833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70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906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+mn-cs"/>
                        </a:rPr>
                        <a:t>64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1200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</a:t>
                      </a:r>
                      <a:endParaRPr kumimoji="0" lang="ru-RU" sz="12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3415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Проведение процедуры ЭКО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450</a:t>
                      </a:r>
                    </a:p>
                  </a:txBody>
                  <a:tcPr marL="91433" marR="91433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3" marR="91433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545</a:t>
                      </a:r>
                    </a:p>
                  </a:txBody>
                  <a:tcPr marL="91433" marR="91433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3" marR="91433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1000</a:t>
                      </a:r>
                      <a:endParaRPr kumimoji="0" lang="ru-RU" sz="12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5055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государственные МО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число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процедур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ru-RU" sz="12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5055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частные МО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число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процедур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450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100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543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99,6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1000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kumimoji="0" lang="ru-RU" sz="12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852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Проведение сеансов гемодиализа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70 515</a:t>
                      </a:r>
                    </a:p>
                  </a:txBody>
                  <a:tcPr marL="91433" marR="9143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3" marR="9143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80 698</a:t>
                      </a:r>
                    </a:p>
                  </a:txBody>
                  <a:tcPr marL="91433" marR="9143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3" marR="9143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78 995</a:t>
                      </a:r>
                      <a:endParaRPr kumimoji="0" lang="ru-RU" sz="12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0630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государственные МО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услуги, сеансы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50 300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L="91433" marR="9143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53 158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91433" marR="9143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43 900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  <a:endParaRPr kumimoji="0" lang="ru-RU" sz="12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30163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частные МО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услуги, сеансы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20 215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1433" marR="9143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27 540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1433" marR="9143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35 095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  <a:endParaRPr kumimoji="0" lang="ru-RU" sz="12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71261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200" b="1" dirty="0"/>
              <a:t>ДИНАМИКА ОБЪЕМОВ ДИАЛИЗНОЙ ПОМОЩИ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16520810"/>
              </p:ext>
            </p:extLst>
          </p:nvPr>
        </p:nvGraphicFramePr>
        <p:xfrm>
          <a:off x="0" y="2060848"/>
          <a:ext cx="3168352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667557357"/>
              </p:ext>
            </p:extLst>
          </p:nvPr>
        </p:nvGraphicFramePr>
        <p:xfrm>
          <a:off x="2267744" y="1844824"/>
          <a:ext cx="432048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1953061852"/>
              </p:ext>
            </p:extLst>
          </p:nvPr>
        </p:nvGraphicFramePr>
        <p:xfrm>
          <a:off x="5940152" y="1772816"/>
          <a:ext cx="2952328" cy="2989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Выгнутая вверх стрелка 6"/>
          <p:cNvSpPr/>
          <p:nvPr/>
        </p:nvSpPr>
        <p:spPr>
          <a:xfrm>
            <a:off x="1331640" y="1988840"/>
            <a:ext cx="2664296" cy="720080"/>
          </a:xfrm>
          <a:prstGeom prst="curved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верх стрелка 8"/>
          <p:cNvSpPr/>
          <p:nvPr/>
        </p:nvSpPr>
        <p:spPr>
          <a:xfrm>
            <a:off x="4211960" y="1807666"/>
            <a:ext cx="2664296" cy="720080"/>
          </a:xfrm>
          <a:prstGeom prst="curved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59732" y="155679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+36%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148064" y="1350971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+27%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763221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atin typeface="Bookman Old Style" panose="02050604050505020204" pitchFamily="18" charset="0"/>
              </a:rPr>
              <a:t>ДИНАМИКА ОБЪЕМОВ ПРОВЕДЕНИЯ </a:t>
            </a:r>
            <a:br>
              <a:rPr lang="ru-RU" sz="2400" b="1" dirty="0" smtClean="0">
                <a:latin typeface="Bookman Old Style" panose="02050604050505020204" pitchFamily="18" charset="0"/>
              </a:rPr>
            </a:br>
            <a:r>
              <a:rPr lang="ru-RU" sz="2400" b="1" dirty="0" smtClean="0">
                <a:latin typeface="Bookman Old Style" panose="02050604050505020204" pitchFamily="18" charset="0"/>
              </a:rPr>
              <a:t>ЛЕЧЕНИЯ МЕТОДОМ ФЭК в дневном стационаре</a:t>
            </a:r>
            <a:endParaRPr lang="ru-RU" sz="2400" b="1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21800569"/>
              </p:ext>
            </p:extLst>
          </p:nvPr>
        </p:nvGraphicFramePr>
        <p:xfrm>
          <a:off x="603738" y="1988840"/>
          <a:ext cx="2600110" cy="3044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33741583"/>
              </p:ext>
            </p:extLst>
          </p:nvPr>
        </p:nvGraphicFramePr>
        <p:xfrm>
          <a:off x="2987824" y="1628800"/>
          <a:ext cx="367240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09513636"/>
              </p:ext>
            </p:extLst>
          </p:nvPr>
        </p:nvGraphicFramePr>
        <p:xfrm>
          <a:off x="6732240" y="1414349"/>
          <a:ext cx="2119866" cy="4084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819400" y="5902177"/>
            <a:ext cx="4308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Государственные МО</a:t>
            </a:r>
          </a:p>
          <a:p>
            <a:r>
              <a:rPr lang="ru-RU" dirty="0" smtClean="0"/>
              <a:t>                      Частные МО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38501" y="6265589"/>
            <a:ext cx="213946" cy="1695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238501" y="6028777"/>
            <a:ext cx="213946" cy="1695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213339" y="5129796"/>
            <a:ext cx="1931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1 183 операции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114801" y="5129797"/>
            <a:ext cx="19319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1 406 операций</a:t>
            </a:r>
            <a:endParaRPr lang="ru-RU" b="1" dirty="0"/>
          </a:p>
          <a:p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127630" y="5111608"/>
            <a:ext cx="1931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1 700 операций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061639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30"/>
          <p:cNvSpPr>
            <a:spLocks noChangeArrowheads="1"/>
          </p:cNvSpPr>
          <p:nvPr/>
        </p:nvSpPr>
        <p:spPr bwMode="auto">
          <a:xfrm>
            <a:off x="6281738" y="1330325"/>
            <a:ext cx="2625725" cy="1593850"/>
          </a:xfrm>
          <a:prstGeom prst="roundRect">
            <a:avLst>
              <a:gd name="adj" fmla="val 10699"/>
            </a:avLst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C0C0C0"/>
            </a:extrusionClr>
          </a:sp3d>
        </p:spPr>
        <p:txBody>
          <a:bodyPr anchor="ctr">
            <a:flatTx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200">
                <a:latin typeface="Bookman Old Style" pitchFamily="18" charset="0"/>
              </a:rPr>
              <a:t>Утверждена «дорожная карта»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200">
                <a:latin typeface="Bookman Old Style" pitchFamily="18" charset="0"/>
              </a:rPr>
              <a:t>РП МЗАО от 12.01.2017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200">
                <a:latin typeface="Bookman Old Style" pitchFamily="18" charset="0"/>
              </a:rPr>
              <a:t>№ 04-рд «Об организации прохождения несовершеннолетними мед. осмотров в Архангельской области в 2017 году»</a:t>
            </a:r>
          </a:p>
        </p:txBody>
      </p:sp>
      <p:sp>
        <p:nvSpPr>
          <p:cNvPr id="20483" name="AutoShape 10"/>
          <p:cNvSpPr>
            <a:spLocks noChangeArrowheads="1"/>
          </p:cNvSpPr>
          <p:nvPr/>
        </p:nvSpPr>
        <p:spPr bwMode="auto">
          <a:xfrm>
            <a:off x="0" y="50800"/>
            <a:ext cx="9144000" cy="844550"/>
          </a:xfrm>
          <a:prstGeom prst="roundRect">
            <a:avLst>
              <a:gd name="adj" fmla="val 1069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2400" b="1">
                <a:solidFill>
                  <a:schemeClr val="tx2"/>
                </a:solidFill>
                <a:latin typeface="Bookman Old Style" pitchFamily="18" charset="0"/>
                <a:cs typeface="Times New Roman" pitchFamily="18" charset="0"/>
              </a:rPr>
              <a:t>ПРОФИЛАКТИЧЕСКИЕ ОСМОТРЫ несовершеннолетних от 0 до 17 лет (приказ 1346н)</a:t>
            </a:r>
          </a:p>
        </p:txBody>
      </p:sp>
      <p:sp>
        <p:nvSpPr>
          <p:cNvPr id="20484" name="Rectangle 17"/>
          <p:cNvSpPr>
            <a:spLocks noChangeArrowheads="1"/>
          </p:cNvSpPr>
          <p:nvPr/>
        </p:nvSpPr>
        <p:spPr bwMode="auto">
          <a:xfrm>
            <a:off x="4479925" y="3260725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ru-RU" altLang="ru-RU" sz="1600">
              <a:latin typeface="Bookman Old Style" pitchFamily="18" charset="0"/>
            </a:endParaRPr>
          </a:p>
        </p:txBody>
      </p:sp>
      <p:sp>
        <p:nvSpPr>
          <p:cNvPr id="20485" name="AutoShape 30"/>
          <p:cNvSpPr>
            <a:spLocks noChangeArrowheads="1"/>
          </p:cNvSpPr>
          <p:nvPr/>
        </p:nvSpPr>
        <p:spPr bwMode="auto">
          <a:xfrm>
            <a:off x="3357563" y="1330325"/>
            <a:ext cx="2714625" cy="1377950"/>
          </a:xfrm>
          <a:prstGeom prst="roundRect">
            <a:avLst>
              <a:gd name="adj" fmla="val 10699"/>
            </a:avLst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C0C0C0"/>
            </a:extrusionClr>
          </a:sp3d>
        </p:spPr>
        <p:txBody>
          <a:bodyPr anchor="ctr">
            <a:flatTx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ru-RU" sz="1400" b="1">
                <a:solidFill>
                  <a:srgbClr val="FF0000"/>
                </a:solidFill>
                <a:latin typeface="Bookman Old Style" pitchFamily="18" charset="0"/>
              </a:rPr>
              <a:t>32</a:t>
            </a:r>
            <a:r>
              <a:rPr kumimoji="0" lang="ru-RU" altLang="ru-RU" sz="1400" b="1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kumimoji="0" lang="ru-RU" altLang="ru-RU" sz="1400" b="1">
                <a:latin typeface="Bookman Old Style" pitchFamily="18" charset="0"/>
              </a:rPr>
              <a:t>ГМО,</a:t>
            </a:r>
            <a:r>
              <a:rPr kumimoji="0" lang="ru-RU" altLang="ru-RU" sz="1400" b="1">
                <a:solidFill>
                  <a:srgbClr val="6C0000"/>
                </a:solidFill>
                <a:latin typeface="Bookman Old Style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>
                <a:latin typeface="Bookman Old Style" pitchFamily="18" charset="0"/>
                <a:cs typeface="Times New Roman" pitchFamily="18" charset="0"/>
              </a:rPr>
              <a:t>из них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>
                <a:latin typeface="Bookman Old Style" pitchFamily="18" charset="0"/>
                <a:cs typeface="Times New Roman" pitchFamily="18" charset="0"/>
              </a:rPr>
              <a:t>самостоятельно – </a:t>
            </a:r>
            <a:r>
              <a:rPr kumimoji="0" lang="ru-RU" altLang="ru-RU" sz="1400" b="1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4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>
                <a:latin typeface="Bookman Old Style" pitchFamily="18" charset="0"/>
                <a:cs typeface="Times New Roman" pitchFamily="18" charset="0"/>
              </a:rPr>
              <a:t>с привлечением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>
                <a:latin typeface="Bookman Old Style" pitchFamily="18" charset="0"/>
                <a:cs typeface="Times New Roman" pitchFamily="18" charset="0"/>
              </a:rPr>
              <a:t>одного специалиста – </a:t>
            </a:r>
            <a:r>
              <a:rPr kumimoji="0" lang="ru-RU" altLang="ru-RU" sz="1400" b="1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6</a:t>
            </a:r>
            <a:endParaRPr kumimoji="0" lang="ru-RU" altLang="ru-RU" sz="1400" b="1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20486" name="AutoShape 30"/>
          <p:cNvSpPr>
            <a:spLocks noChangeArrowheads="1"/>
          </p:cNvSpPr>
          <p:nvPr/>
        </p:nvSpPr>
        <p:spPr bwMode="auto">
          <a:xfrm>
            <a:off x="3357563" y="3095625"/>
            <a:ext cx="2714625" cy="1254125"/>
          </a:xfrm>
          <a:prstGeom prst="roundRect">
            <a:avLst>
              <a:gd name="adj" fmla="val 10699"/>
            </a:avLst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C0C0C0"/>
            </a:extrusionClr>
          </a:sp3d>
        </p:spPr>
        <p:txBody>
          <a:bodyPr anchor="ctr">
            <a:flatTx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>
                <a:latin typeface="Bookman Old Style" pitchFamily="18" charset="0"/>
              </a:rPr>
              <a:t>выездные бригады специалистов из </a:t>
            </a:r>
            <a:r>
              <a:rPr kumimoji="0" lang="ru-RU" altLang="ru-RU" sz="1400" b="1">
                <a:solidFill>
                  <a:srgbClr val="FF0000"/>
                </a:solidFill>
                <a:latin typeface="Bookman Old Style" pitchFamily="18" charset="0"/>
              </a:rPr>
              <a:t>5</a:t>
            </a:r>
            <a:r>
              <a:rPr kumimoji="0" lang="ru-RU" altLang="ru-RU" sz="1400">
                <a:solidFill>
                  <a:srgbClr val="B40000"/>
                </a:solidFill>
                <a:latin typeface="Bookman Old Style" pitchFamily="18" charset="0"/>
              </a:rPr>
              <a:t> </a:t>
            </a:r>
            <a:r>
              <a:rPr kumimoji="0" lang="ru-RU" altLang="ru-RU" sz="1400">
                <a:latin typeface="Bookman Old Style" pitchFamily="18" charset="0"/>
              </a:rPr>
              <a:t>ГМО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>
                <a:latin typeface="Bookman Old Style" pitchFamily="18" charset="0"/>
              </a:rPr>
              <a:t>(АОДКБ, СГДКБ,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>
                <a:latin typeface="Bookman Old Style" pitchFamily="18" charset="0"/>
              </a:rPr>
              <a:t>Вельск, Котлас, Коряжма)</a:t>
            </a:r>
          </a:p>
        </p:txBody>
      </p:sp>
      <p:sp>
        <p:nvSpPr>
          <p:cNvPr id="20487" name="AutoShape 30"/>
          <p:cNvSpPr>
            <a:spLocks noChangeArrowheads="1"/>
          </p:cNvSpPr>
          <p:nvPr/>
        </p:nvSpPr>
        <p:spPr bwMode="auto">
          <a:xfrm>
            <a:off x="539750" y="3095625"/>
            <a:ext cx="2663825" cy="1254125"/>
          </a:xfrm>
          <a:prstGeom prst="roundRect">
            <a:avLst>
              <a:gd name="adj" fmla="val 10699"/>
            </a:avLst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C0C0C0"/>
            </a:extrusionClr>
          </a:sp3d>
        </p:spPr>
        <p:txBody>
          <a:bodyPr anchor="ctr">
            <a:flatTx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 b="1">
                <a:latin typeface="Bookman Old Style" pitchFamily="18" charset="0"/>
              </a:rPr>
              <a:t>ОХВАТ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 b="1">
                <a:solidFill>
                  <a:srgbClr val="FF0000"/>
                </a:solidFill>
                <a:latin typeface="Bookman Old Style" pitchFamily="18" charset="0"/>
              </a:rPr>
              <a:t>74,4 </a:t>
            </a:r>
            <a:r>
              <a:rPr kumimoji="0" lang="ru-RU" altLang="ru-RU" sz="1400">
                <a:latin typeface="Bookman Old Style" pitchFamily="18" charset="0"/>
              </a:rPr>
              <a:t>% – </a:t>
            </a:r>
            <a:r>
              <a:rPr kumimoji="0" lang="ru-RU" altLang="ru-RU" sz="1400" b="1">
                <a:solidFill>
                  <a:srgbClr val="FF0000"/>
                </a:solidFill>
                <a:latin typeface="Bookman Old Style" pitchFamily="18" charset="0"/>
              </a:rPr>
              <a:t>161 089</a:t>
            </a:r>
            <a:r>
              <a:rPr kumimoji="0" lang="ru-RU" altLang="ru-RU" sz="1400">
                <a:latin typeface="Bookman Old Style" pitchFamily="18" charset="0"/>
              </a:rPr>
              <a:t> чел.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>
                <a:latin typeface="Bookman Old Style" pitchFamily="18" charset="0"/>
              </a:rPr>
              <a:t>(2015 г. – </a:t>
            </a:r>
            <a:r>
              <a:rPr kumimoji="0" lang="ru-RU" altLang="ru-RU" sz="1400" b="1">
                <a:solidFill>
                  <a:srgbClr val="FF0000"/>
                </a:solidFill>
                <a:latin typeface="Bookman Old Style" pitchFamily="18" charset="0"/>
              </a:rPr>
              <a:t>42,4</a:t>
            </a:r>
            <a:r>
              <a:rPr kumimoji="0" lang="ru-RU" altLang="ru-RU" sz="1400">
                <a:latin typeface="Bookman Old Style" pitchFamily="18" charset="0"/>
              </a:rPr>
              <a:t>%,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>
                <a:latin typeface="Bookman Old Style" pitchFamily="18" charset="0"/>
              </a:rPr>
              <a:t>на </a:t>
            </a:r>
            <a:r>
              <a:rPr kumimoji="0" lang="ru-RU" altLang="ru-RU" sz="1400" b="1">
                <a:solidFill>
                  <a:srgbClr val="FF0000"/>
                </a:solidFill>
                <a:latin typeface="Bookman Old Style" pitchFamily="18" charset="0"/>
              </a:rPr>
              <a:t>65 678</a:t>
            </a:r>
            <a:r>
              <a:rPr kumimoji="0" lang="ru-RU" altLang="ru-RU" sz="1400">
                <a:latin typeface="Bookman Old Style" pitchFamily="18" charset="0"/>
              </a:rPr>
              <a:t> чел. больше)</a:t>
            </a:r>
          </a:p>
        </p:txBody>
      </p:sp>
      <p:sp>
        <p:nvSpPr>
          <p:cNvPr id="20488" name="AutoShape 30"/>
          <p:cNvSpPr>
            <a:spLocks noChangeArrowheads="1"/>
          </p:cNvSpPr>
          <p:nvPr/>
        </p:nvSpPr>
        <p:spPr bwMode="auto">
          <a:xfrm>
            <a:off x="3357563" y="4710113"/>
            <a:ext cx="2798762" cy="735012"/>
          </a:xfrm>
          <a:prstGeom prst="roundRect">
            <a:avLst>
              <a:gd name="adj" fmla="val 10699"/>
            </a:avLst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C0C0C0"/>
            </a:extrusionClr>
          </a:sp3d>
        </p:spPr>
        <p:txBody>
          <a:bodyPr anchor="ctr">
            <a:flatTx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 b="1">
                <a:solidFill>
                  <a:srgbClr val="FF0000"/>
                </a:solidFill>
                <a:latin typeface="Bookman Old Style" pitchFamily="18" charset="0"/>
              </a:rPr>
              <a:t>10</a:t>
            </a:r>
            <a:r>
              <a:rPr kumimoji="0" lang="ru-RU" altLang="ru-RU" sz="1400">
                <a:latin typeface="Bookman Old Style" pitchFamily="18" charset="0"/>
              </a:rPr>
              <a:t> ГМО – договора с негосударственными МО</a:t>
            </a:r>
          </a:p>
        </p:txBody>
      </p:sp>
      <p:sp>
        <p:nvSpPr>
          <p:cNvPr id="20489" name="AutoShape 30"/>
          <p:cNvSpPr>
            <a:spLocks noChangeArrowheads="1"/>
          </p:cNvSpPr>
          <p:nvPr/>
        </p:nvSpPr>
        <p:spPr bwMode="auto">
          <a:xfrm>
            <a:off x="411163" y="1312863"/>
            <a:ext cx="2792412" cy="1395412"/>
          </a:xfrm>
          <a:prstGeom prst="roundRect">
            <a:avLst>
              <a:gd name="adj" fmla="val 10699"/>
            </a:avLst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C0C0C0"/>
            </a:extrusionClr>
          </a:sp3d>
        </p:spPr>
        <p:txBody>
          <a:bodyPr anchor="ctr">
            <a:flatTx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>
                <a:latin typeface="Bookman Old Style" pitchFamily="18" charset="0"/>
              </a:rPr>
              <a:t>Целевой показатель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 b="1">
                <a:solidFill>
                  <a:srgbClr val="FF0000"/>
                </a:solidFill>
                <a:latin typeface="Bookman Old Style" pitchFamily="18" charset="0"/>
              </a:rPr>
              <a:t>95</a:t>
            </a:r>
            <a:r>
              <a:rPr kumimoji="0" lang="ru-RU" altLang="ru-RU" sz="1400" b="1">
                <a:latin typeface="Bookman Old Style" pitchFamily="18" charset="0"/>
              </a:rPr>
              <a:t>%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 b="1">
                <a:solidFill>
                  <a:srgbClr val="FF0000"/>
                </a:solidFill>
                <a:latin typeface="Bookman Old Style" pitchFamily="18" charset="0"/>
              </a:rPr>
              <a:t>216 527 </a:t>
            </a:r>
            <a:r>
              <a:rPr kumimoji="0" lang="ru-RU" altLang="ru-RU" sz="1400">
                <a:latin typeface="Bookman Old Style" pitchFamily="18" charset="0"/>
              </a:rPr>
              <a:t>детей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>
                <a:latin typeface="Bookman Old Style" pitchFamily="18" charset="0"/>
              </a:rPr>
              <a:t>от 0 до 17 лет включительно</a:t>
            </a:r>
          </a:p>
        </p:txBody>
      </p:sp>
      <p:sp>
        <p:nvSpPr>
          <p:cNvPr id="20490" name="AutoShape 30"/>
          <p:cNvSpPr>
            <a:spLocks noChangeArrowheads="1"/>
          </p:cNvSpPr>
          <p:nvPr/>
        </p:nvSpPr>
        <p:spPr bwMode="auto">
          <a:xfrm>
            <a:off x="539750" y="4754563"/>
            <a:ext cx="2663825" cy="1565275"/>
          </a:xfrm>
          <a:prstGeom prst="roundRect">
            <a:avLst>
              <a:gd name="adj" fmla="val 10699"/>
            </a:avLst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C0C0C0"/>
            </a:extrusionClr>
          </a:sp3d>
        </p:spPr>
        <p:txBody>
          <a:bodyPr anchor="ctr">
            <a:flatTx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 b="1">
                <a:solidFill>
                  <a:srgbClr val="FF0000"/>
                </a:solidFill>
                <a:latin typeface="Bookman Old Style" pitchFamily="18" charset="0"/>
              </a:rPr>
              <a:t>25,6</a:t>
            </a:r>
            <a:r>
              <a:rPr kumimoji="0" lang="ru-RU" altLang="ru-RU" sz="1400">
                <a:solidFill>
                  <a:srgbClr val="6C0000"/>
                </a:solidFill>
                <a:latin typeface="Bookman Old Style" pitchFamily="18" charset="0"/>
              </a:rPr>
              <a:t> </a:t>
            </a:r>
            <a:r>
              <a:rPr kumimoji="0" lang="ru-RU" altLang="ru-RU" sz="1400">
                <a:latin typeface="Bookman Old Style" pitchFamily="18" charset="0"/>
              </a:rPr>
              <a:t>%</a:t>
            </a:r>
            <a:r>
              <a:rPr kumimoji="0" lang="ru-RU" altLang="ru-RU" sz="1400">
                <a:solidFill>
                  <a:srgbClr val="6C0000"/>
                </a:solidFill>
                <a:latin typeface="Bookman Old Style" pitchFamily="18" charset="0"/>
              </a:rPr>
              <a:t> - </a:t>
            </a:r>
            <a:r>
              <a:rPr kumimoji="0" lang="ru-RU" altLang="ru-RU" sz="1400">
                <a:latin typeface="Bookman Old Style" pitchFamily="18" charset="0"/>
              </a:rPr>
              <a:t>не охвачены: 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>
                <a:latin typeface="Bookman Old Style" pitchFamily="18" charset="0"/>
              </a:rPr>
              <a:t>неполный объем – </a:t>
            </a:r>
            <a:r>
              <a:rPr kumimoji="0" lang="ru-RU" altLang="ru-RU" sz="1400" b="1">
                <a:solidFill>
                  <a:srgbClr val="FF0000"/>
                </a:solidFill>
                <a:latin typeface="Bookman Old Style" pitchFamily="18" charset="0"/>
              </a:rPr>
              <a:t>93,9</a:t>
            </a:r>
            <a:r>
              <a:rPr kumimoji="0" lang="ru-RU" altLang="ru-RU" sz="1400">
                <a:latin typeface="Bookman Old Style" pitchFamily="18" charset="0"/>
              </a:rPr>
              <a:t> %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>
                <a:latin typeface="Bookman Old Style" pitchFamily="18" charset="0"/>
              </a:rPr>
              <a:t>не явились – </a:t>
            </a:r>
            <a:r>
              <a:rPr kumimoji="0" lang="ru-RU" altLang="ru-RU" sz="1400" b="1">
                <a:solidFill>
                  <a:srgbClr val="FF0000"/>
                </a:solidFill>
                <a:latin typeface="Bookman Old Style" pitchFamily="18" charset="0"/>
              </a:rPr>
              <a:t>2 </a:t>
            </a:r>
            <a:r>
              <a:rPr kumimoji="0" lang="ru-RU" altLang="ru-RU" sz="1400">
                <a:latin typeface="Bookman Old Style" pitchFamily="18" charset="0"/>
              </a:rPr>
              <a:t>%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>
                <a:latin typeface="Bookman Old Style" pitchFamily="18" charset="0"/>
              </a:rPr>
              <a:t>отказ от осмотра – </a:t>
            </a:r>
            <a:r>
              <a:rPr kumimoji="0" lang="ru-RU" altLang="ru-RU" sz="1400" b="1">
                <a:solidFill>
                  <a:srgbClr val="FF0000"/>
                </a:solidFill>
                <a:latin typeface="Bookman Old Style" pitchFamily="18" charset="0"/>
              </a:rPr>
              <a:t>1,3</a:t>
            </a:r>
            <a:r>
              <a:rPr kumimoji="0" lang="ru-RU" altLang="ru-RU" sz="1400">
                <a:latin typeface="Bookman Old Style" pitchFamily="18" charset="0"/>
              </a:rPr>
              <a:t> %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>
                <a:latin typeface="Bookman Old Style" pitchFamily="18" charset="0"/>
              </a:rPr>
              <a:t>др. причины – </a:t>
            </a:r>
            <a:r>
              <a:rPr kumimoji="0" lang="ru-RU" altLang="ru-RU" sz="1400" b="1">
                <a:solidFill>
                  <a:srgbClr val="FF0000"/>
                </a:solidFill>
                <a:latin typeface="Bookman Old Style" pitchFamily="18" charset="0"/>
              </a:rPr>
              <a:t>2,8</a:t>
            </a:r>
            <a:r>
              <a:rPr kumimoji="0" lang="ru-RU" altLang="ru-RU" sz="1400">
                <a:latin typeface="Bookman Old Style" pitchFamily="18" charset="0"/>
              </a:rPr>
              <a:t> % </a:t>
            </a:r>
          </a:p>
        </p:txBody>
      </p:sp>
      <p:sp>
        <p:nvSpPr>
          <p:cNvPr id="20491" name="AutoShape 30"/>
          <p:cNvSpPr>
            <a:spLocks noChangeArrowheads="1"/>
          </p:cNvSpPr>
          <p:nvPr/>
        </p:nvSpPr>
        <p:spPr bwMode="auto">
          <a:xfrm>
            <a:off x="6300788" y="3095625"/>
            <a:ext cx="2606675" cy="1485900"/>
          </a:xfrm>
          <a:prstGeom prst="roundRect">
            <a:avLst>
              <a:gd name="adj" fmla="val 10699"/>
            </a:avLst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C0C0C0"/>
            </a:extrusionClr>
          </a:sp3d>
        </p:spPr>
        <p:txBody>
          <a:bodyPr anchor="ctr">
            <a:flatTx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200">
                <a:latin typeface="Bookman Old Style" pitchFamily="18" charset="0"/>
              </a:rPr>
              <a:t>Выездные бригады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200">
                <a:latin typeface="Bookman Old Style" pitchFamily="18" charset="0"/>
              </a:rPr>
              <a:t>специалистов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200">
                <a:latin typeface="Bookman Old Style" pitchFamily="18" charset="0"/>
              </a:rPr>
              <a:t>из </a:t>
            </a:r>
            <a:r>
              <a:rPr kumimoji="0" lang="ru-RU" altLang="ru-RU" sz="1200" b="1">
                <a:solidFill>
                  <a:srgbClr val="FF0000"/>
                </a:solidFill>
                <a:latin typeface="Bookman Old Style" pitchFamily="18" charset="0"/>
              </a:rPr>
              <a:t>10</a:t>
            </a:r>
            <a:r>
              <a:rPr kumimoji="0" lang="ru-RU" altLang="ru-RU" sz="1200">
                <a:solidFill>
                  <a:srgbClr val="800000"/>
                </a:solidFill>
                <a:latin typeface="Bookman Old Style" pitchFamily="18" charset="0"/>
              </a:rPr>
              <a:t> </a:t>
            </a:r>
            <a:r>
              <a:rPr kumimoji="0" lang="ru-RU" altLang="ru-RU" sz="1200">
                <a:latin typeface="Bookman Old Style" pitchFamily="18" charset="0"/>
              </a:rPr>
              <a:t>ГМО: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200">
                <a:latin typeface="Bookman Old Style" pitchFamily="18" charset="0"/>
              </a:rPr>
              <a:t>АОДКБ, СГДКБ МРЦ (Вельск, Котлас,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200">
                <a:latin typeface="Bookman Old Style" pitchFamily="18" charset="0"/>
              </a:rPr>
              <a:t>Мирный, Коряжма) ПНД, Стом. П-ки ЦЛФиСМ, СГБСП</a:t>
            </a:r>
          </a:p>
        </p:txBody>
      </p:sp>
      <p:sp>
        <p:nvSpPr>
          <p:cNvPr id="20492" name="AutoShape 30"/>
          <p:cNvSpPr>
            <a:spLocks noChangeArrowheads="1"/>
          </p:cNvSpPr>
          <p:nvPr/>
        </p:nvSpPr>
        <p:spPr bwMode="auto">
          <a:xfrm>
            <a:off x="6300788" y="5672138"/>
            <a:ext cx="2625725" cy="647700"/>
          </a:xfrm>
          <a:prstGeom prst="roundRect">
            <a:avLst>
              <a:gd name="adj" fmla="val 10699"/>
            </a:avLst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C0C0C0"/>
            </a:extrusionClr>
          </a:sp3d>
        </p:spPr>
        <p:txBody>
          <a:bodyPr anchor="ctr">
            <a:flatTx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600">
                <a:solidFill>
                  <a:srgbClr val="FF0000"/>
                </a:solidFill>
                <a:latin typeface="Bookman Old Style" pitchFamily="18" charset="0"/>
              </a:rPr>
              <a:t>Выездной модуль для АОДКБ </a:t>
            </a:r>
          </a:p>
        </p:txBody>
      </p:sp>
      <p:sp>
        <p:nvSpPr>
          <p:cNvPr id="20493" name="AutoShape 30"/>
          <p:cNvSpPr>
            <a:spLocks noChangeArrowheads="1"/>
          </p:cNvSpPr>
          <p:nvPr/>
        </p:nvSpPr>
        <p:spPr bwMode="auto">
          <a:xfrm>
            <a:off x="6300788" y="4710113"/>
            <a:ext cx="2606675" cy="735012"/>
          </a:xfrm>
          <a:prstGeom prst="roundRect">
            <a:avLst>
              <a:gd name="adj" fmla="val 10699"/>
            </a:avLst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C0C0C0"/>
            </a:extrusionClr>
          </a:sp3d>
        </p:spPr>
        <p:txBody>
          <a:bodyPr anchor="ctr">
            <a:flatTx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>
                <a:latin typeface="Bookman Old Style" pitchFamily="18" charset="0"/>
              </a:rPr>
              <a:t>8 ГМО – договора с негосударственными МО</a:t>
            </a:r>
          </a:p>
        </p:txBody>
      </p:sp>
      <p:sp>
        <p:nvSpPr>
          <p:cNvPr id="20494" name="TextBox 1"/>
          <p:cNvSpPr txBox="1">
            <a:spLocks noChangeArrowheads="1"/>
          </p:cNvSpPr>
          <p:nvPr/>
        </p:nvSpPr>
        <p:spPr bwMode="auto">
          <a:xfrm>
            <a:off x="1187450" y="895350"/>
            <a:ext cx="4248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800" b="1">
                <a:latin typeface="Bookman Old Style" pitchFamily="18" charset="0"/>
              </a:rPr>
              <a:t>2016 год</a:t>
            </a:r>
          </a:p>
        </p:txBody>
      </p:sp>
      <p:sp>
        <p:nvSpPr>
          <p:cNvPr id="20495" name="TextBox 19"/>
          <p:cNvSpPr txBox="1">
            <a:spLocks noChangeArrowheads="1"/>
          </p:cNvSpPr>
          <p:nvPr/>
        </p:nvSpPr>
        <p:spPr bwMode="auto">
          <a:xfrm>
            <a:off x="6429375" y="909638"/>
            <a:ext cx="25066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800" b="1">
                <a:latin typeface="Bookman Old Style" pitchFamily="18" charset="0"/>
              </a:rPr>
              <a:t>2017 год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179388" y="1982788"/>
            <a:ext cx="2159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79388" y="1982788"/>
            <a:ext cx="0" cy="36068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79388" y="3708400"/>
            <a:ext cx="360362" cy="0"/>
          </a:xfrm>
          <a:prstGeom prst="straightConnector1">
            <a:avLst/>
          </a:prstGeom>
          <a:ln w="34925">
            <a:solidFill>
              <a:schemeClr val="tx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179388" y="5578475"/>
            <a:ext cx="385762" cy="11113"/>
          </a:xfrm>
          <a:prstGeom prst="straightConnector1">
            <a:avLst/>
          </a:prstGeom>
          <a:ln w="34925">
            <a:solidFill>
              <a:schemeClr val="tx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0" name="AutoShape 30"/>
          <p:cNvSpPr>
            <a:spLocks noChangeArrowheads="1"/>
          </p:cNvSpPr>
          <p:nvPr/>
        </p:nvSpPr>
        <p:spPr bwMode="auto">
          <a:xfrm>
            <a:off x="3357563" y="5589588"/>
            <a:ext cx="2798762" cy="735012"/>
          </a:xfrm>
          <a:prstGeom prst="roundRect">
            <a:avLst>
              <a:gd name="adj" fmla="val 10699"/>
            </a:avLst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C0C0C0"/>
            </a:extrusionClr>
          </a:sp3d>
        </p:spPr>
        <p:txBody>
          <a:bodyPr anchor="ctr">
            <a:flatTx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charset="0"/>
              <a:buNone/>
            </a:pPr>
            <a:r>
              <a:rPr kumimoji="0" lang="ru-RU" altLang="ru-RU" sz="1400">
                <a:latin typeface="Bookman Old Style" pitchFamily="18" charset="0"/>
              </a:rPr>
              <a:t>Выделенные объемы негосударственным МО (выполнение – </a:t>
            </a:r>
            <a:r>
              <a:rPr kumimoji="0" lang="ru-RU" altLang="ru-RU" sz="1400" b="1">
                <a:solidFill>
                  <a:srgbClr val="FF0000"/>
                </a:solidFill>
                <a:latin typeface="Bookman Old Style" pitchFamily="18" charset="0"/>
              </a:rPr>
              <a:t>67,5</a:t>
            </a:r>
            <a:r>
              <a:rPr kumimoji="0" lang="ru-RU" altLang="ru-RU" sz="1400" b="1">
                <a:solidFill>
                  <a:srgbClr val="B40000"/>
                </a:solidFill>
                <a:latin typeface="Bookman Old Style" pitchFamily="18" charset="0"/>
              </a:rPr>
              <a:t> </a:t>
            </a:r>
            <a:r>
              <a:rPr kumimoji="0" lang="ru-RU" altLang="ru-RU" sz="1400">
                <a:latin typeface="Bookman Old Style" pitchFamily="18" charset="0"/>
              </a:rPr>
              <a:t>%)</a:t>
            </a:r>
          </a:p>
        </p:txBody>
      </p:sp>
    </p:spTree>
    <p:extLst>
      <p:ext uri="{BB962C8B-B14F-4D97-AF65-F5344CB8AC3E}">
        <p14:creationId xmlns:p14="http://schemas.microsoft.com/office/powerpoint/2010/main" xmlns="" val="8158258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-47625" y="1074738"/>
          <a:ext cx="9240838" cy="5834062"/>
        </p:xfrm>
        <a:graphic>
          <a:graphicData uri="http://schemas.openxmlformats.org/presentationml/2006/ole">
            <p:oleObj spid="_x0000_s3092" name="Диаграмма" r:id="rId4" imgW="9248812" imgH="5838750" progId="Excel.Sheet.8">
              <p:embed/>
            </p:oleObj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7620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buClr>
                <a:prstClr val="black"/>
              </a:buClr>
              <a:defRPr/>
            </a:pPr>
            <a:r>
              <a:rPr lang="ru-RU" altLang="ru-RU" sz="2400" b="1" kern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Диспансеризация взрослого населения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63713" y="333375"/>
            <a:ext cx="7129462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>
                <a:prstClr val="black"/>
              </a:buClr>
              <a:defRPr/>
            </a:pPr>
            <a:endParaRPr lang="ru-RU" altLang="ru-RU" sz="1600" kern="0" dirty="0">
              <a:latin typeface="Bookman Old Style" pitchFamily="18" charset="0"/>
              <a:cs typeface="Times New Roman" pitchFamily="18" charset="0"/>
            </a:endParaRPr>
          </a:p>
          <a:p>
            <a:pPr algn="ctr">
              <a:buClr>
                <a:prstClr val="black"/>
              </a:buClr>
              <a:defRPr/>
            </a:pPr>
            <a:r>
              <a:rPr lang="ru-RU" altLang="ru-RU" sz="1600" kern="0" dirty="0">
                <a:latin typeface="Bookman Old Style" pitchFamily="18" charset="0"/>
                <a:cs typeface="Times New Roman" pitchFamily="18" charset="0"/>
              </a:rPr>
              <a:t>Проведена диспансеризация 2016 г.: </a:t>
            </a:r>
            <a:r>
              <a:rPr lang="ru-RU" altLang="ru-RU" sz="1600" b="1" kern="0" dirty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149 016 </a:t>
            </a:r>
            <a:r>
              <a:rPr lang="ru-RU" altLang="ru-RU" sz="1600" kern="0" dirty="0">
                <a:latin typeface="Bookman Old Style" pitchFamily="18" charset="0"/>
                <a:cs typeface="Times New Roman" pitchFamily="18" charset="0"/>
              </a:rPr>
              <a:t>чел. (</a:t>
            </a:r>
            <a:r>
              <a:rPr lang="ru-RU" altLang="ru-RU" sz="1600" b="1" kern="0" dirty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92,8 </a:t>
            </a:r>
            <a:r>
              <a:rPr lang="ru-RU" altLang="ru-RU" sz="1600" kern="0" dirty="0">
                <a:latin typeface="Bookman Old Style" pitchFamily="18" charset="0"/>
                <a:cs typeface="Times New Roman" pitchFamily="18" charset="0"/>
              </a:rPr>
              <a:t>% плана)</a:t>
            </a:r>
          </a:p>
          <a:p>
            <a:pPr algn="r">
              <a:buClr>
                <a:prstClr val="black"/>
              </a:buClr>
              <a:defRPr/>
            </a:pPr>
            <a:r>
              <a:rPr lang="ru-RU" altLang="ru-RU" sz="1600" b="1" kern="0" dirty="0">
                <a:latin typeface="Bookman Old Style" pitchFamily="18" charset="0"/>
                <a:cs typeface="Times New Roman" pitchFamily="18" charset="0"/>
              </a:rPr>
              <a:t>Проведен 2 этап – </a:t>
            </a:r>
            <a:r>
              <a:rPr lang="ru-RU" altLang="ru-RU" sz="1600" b="1" kern="0" dirty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27,3%</a:t>
            </a:r>
          </a:p>
        </p:txBody>
      </p:sp>
    </p:spTree>
    <p:extLst>
      <p:ext uri="{BB962C8B-B14F-4D97-AF65-F5344CB8AC3E}">
        <p14:creationId xmlns:p14="http://schemas.microsoft.com/office/powerpoint/2010/main" xmlns="" val="33370183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1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медицинских осмотров несовершеннолетних и диспансеризации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взрослого населения в 2017 году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550" y="1535113"/>
            <a:ext cx="2447925" cy="454025"/>
          </a:xfrm>
        </p:spPr>
        <p:txBody>
          <a:bodyPr/>
          <a:lstStyle/>
          <a:p>
            <a:pPr algn="ctr">
              <a:defRPr/>
            </a:pPr>
            <a:r>
              <a:rPr lang="ru-RU" sz="1800" dirty="0" smtClean="0"/>
              <a:t>ДВН</a:t>
            </a:r>
            <a:endParaRPr lang="ru-RU" sz="1800" dirty="0"/>
          </a:p>
        </p:txBody>
      </p:sp>
      <p:graphicFrame>
        <p:nvGraphicFramePr>
          <p:cNvPr id="4100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843368661"/>
              </p:ext>
            </p:extLst>
          </p:nvPr>
        </p:nvGraphicFramePr>
        <p:xfrm>
          <a:off x="467544" y="1772816"/>
          <a:ext cx="3744663" cy="3837285"/>
        </p:xfrm>
        <a:graphic>
          <a:graphicData uri="http://schemas.openxmlformats.org/presentationml/2006/ole">
            <p:oleObj spid="_x0000_s6164" r:id="rId3" imgW="4139543" imgH="4054191" progId="Excel.Sheet.8">
              <p:embed/>
            </p:oleObj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598487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ru-RU" sz="1800" dirty="0" smtClean="0"/>
              <a:t>МЕДИЦИНСКИЕ  ОСМОТРЫ НЕСОВЕРШЕННОЛЕТНИХ</a:t>
            </a:r>
            <a:endParaRPr lang="ru-RU" sz="1800" dirty="0"/>
          </a:p>
        </p:txBody>
      </p:sp>
      <p:graphicFrame>
        <p:nvGraphicFramePr>
          <p:cNvPr id="4102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885056529"/>
              </p:ext>
            </p:extLst>
          </p:nvPr>
        </p:nvGraphicFramePr>
        <p:xfrm>
          <a:off x="4195014" y="1268760"/>
          <a:ext cx="4968552" cy="4900612"/>
        </p:xfrm>
        <a:graphic>
          <a:graphicData uri="http://schemas.openxmlformats.org/presentationml/2006/ole">
            <p:oleObj spid="_x0000_s6165" r:id="rId4" imgW="4139543" imgH="4054191" progId="Excel.Sheet.8">
              <p:embed/>
            </p:oleObj>
          </a:graphicData>
        </a:graphic>
      </p:graphicFrame>
      <p:sp>
        <p:nvSpPr>
          <p:cNvPr id="4103" name="TextBox 6"/>
          <p:cNvSpPr txBox="1">
            <a:spLocks noChangeArrowheads="1"/>
          </p:cNvSpPr>
          <p:nvPr/>
        </p:nvSpPr>
        <p:spPr bwMode="auto">
          <a:xfrm>
            <a:off x="704850" y="5732463"/>
            <a:ext cx="27146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План на 2017 год – 159 030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Факт 5 месяцев – 60 389</a:t>
            </a:r>
          </a:p>
        </p:txBody>
      </p:sp>
      <p:sp>
        <p:nvSpPr>
          <p:cNvPr id="4104" name="TextBox 7"/>
          <p:cNvSpPr txBox="1">
            <a:spLocks noChangeArrowheads="1"/>
          </p:cNvSpPr>
          <p:nvPr/>
        </p:nvSpPr>
        <p:spPr bwMode="auto">
          <a:xfrm>
            <a:off x="4995863" y="5732463"/>
            <a:ext cx="26273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План на 2017 год – 253 277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Факт 5 месяцев – 111 933</a:t>
            </a:r>
          </a:p>
        </p:txBody>
      </p:sp>
    </p:spTree>
    <p:extLst>
      <p:ext uri="{BB962C8B-B14F-4D97-AF65-F5344CB8AC3E}">
        <p14:creationId xmlns:p14="http://schemas.microsoft.com/office/powerpoint/2010/main" xmlns="" val="1684619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357188" y="4600575"/>
            <a:ext cx="528637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ru-RU" altLang="ru-RU" sz="2400">
              <a:solidFill>
                <a:srgbClr val="00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cxnSp>
        <p:nvCxnSpPr>
          <p:cNvPr id="22531" name="AutoShape 25"/>
          <p:cNvCxnSpPr>
            <a:cxnSpLocks noChangeShapeType="1"/>
          </p:cNvCxnSpPr>
          <p:nvPr/>
        </p:nvCxnSpPr>
        <p:spPr bwMode="auto">
          <a:xfrm>
            <a:off x="6300788" y="2962275"/>
            <a:ext cx="1587" cy="1588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22532" name="TextBox 8"/>
          <p:cNvSpPr txBox="1">
            <a:spLocks noChangeArrowheads="1"/>
          </p:cNvSpPr>
          <p:nvPr/>
        </p:nvSpPr>
        <p:spPr bwMode="auto">
          <a:xfrm>
            <a:off x="5148263" y="2039938"/>
            <a:ext cx="3887787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300" b="1">
                <a:latin typeface="Bookman Old Style" pitchFamily="18" charset="0"/>
                <a:cs typeface="Times New Roman" pitchFamily="18" charset="0"/>
              </a:rPr>
              <a:t>В структуре видов ВМП :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300" b="1">
                <a:latin typeface="Bookman Old Style" pitchFamily="18" charset="0"/>
                <a:cs typeface="Times New Roman" pitchFamily="18" charset="0"/>
              </a:rPr>
              <a:t>сердечно-сосудистая хирургия – </a:t>
            </a:r>
            <a:r>
              <a:rPr kumimoji="0" lang="ru-RU" altLang="ru-RU" sz="1300" b="1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33,8 </a:t>
            </a:r>
            <a:r>
              <a:rPr kumimoji="0" lang="ru-RU" altLang="ru-RU" sz="1300" b="1">
                <a:latin typeface="Bookman Old Style" pitchFamily="18" charset="0"/>
                <a:cs typeface="Times New Roman" pitchFamily="18" charset="0"/>
              </a:rPr>
              <a:t>%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300" b="1">
                <a:latin typeface="Bookman Old Style" pitchFamily="18" charset="0"/>
                <a:cs typeface="Times New Roman" pitchFamily="18" charset="0"/>
              </a:rPr>
              <a:t>травматология и ортопедия – </a:t>
            </a:r>
            <a:r>
              <a:rPr kumimoji="0" lang="ru-RU" altLang="ru-RU" sz="1300" b="1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26,9 </a:t>
            </a:r>
            <a:r>
              <a:rPr kumimoji="0" lang="ru-RU" altLang="ru-RU" sz="1300" b="1">
                <a:latin typeface="Bookman Old Style" pitchFamily="18" charset="0"/>
                <a:cs typeface="Times New Roman" pitchFamily="18" charset="0"/>
              </a:rPr>
              <a:t>%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300" b="1">
                <a:latin typeface="Bookman Old Style" pitchFamily="18" charset="0"/>
                <a:cs typeface="Times New Roman" pitchFamily="18" charset="0"/>
              </a:rPr>
              <a:t>онкология – </a:t>
            </a:r>
            <a:r>
              <a:rPr kumimoji="0" lang="ru-RU" altLang="ru-RU" sz="1300" b="1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7,4 </a:t>
            </a:r>
            <a:r>
              <a:rPr kumimoji="0" lang="ru-RU" altLang="ru-RU" sz="1300" b="1">
                <a:latin typeface="Bookman Old Style" pitchFamily="18" charset="0"/>
                <a:cs typeface="Times New Roman" pitchFamily="18" charset="0"/>
              </a:rPr>
              <a:t>%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300" b="1">
                <a:latin typeface="Bookman Old Style" pitchFamily="18" charset="0"/>
                <a:cs typeface="Times New Roman" pitchFamily="18" charset="0"/>
              </a:rPr>
              <a:t>акушерство и гинекология – </a:t>
            </a:r>
            <a:r>
              <a:rPr kumimoji="0" lang="ru-RU" altLang="ru-RU" sz="1300" b="1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7,3</a:t>
            </a:r>
            <a:r>
              <a:rPr kumimoji="0" lang="ru-RU" altLang="ru-RU" sz="1300" b="1">
                <a:latin typeface="Bookman Old Style" pitchFamily="18" charset="0"/>
                <a:cs typeface="Times New Roman" pitchFamily="18" charset="0"/>
              </a:rPr>
              <a:t> %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300" b="1">
                <a:latin typeface="Bookman Old Style" pitchFamily="18" charset="0"/>
                <a:cs typeface="Times New Roman" pitchFamily="18" charset="0"/>
              </a:rPr>
              <a:t>нейрохирургия – </a:t>
            </a:r>
            <a:r>
              <a:rPr kumimoji="0" lang="ru-RU" altLang="ru-RU" sz="1300" b="1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5,9</a:t>
            </a:r>
            <a:r>
              <a:rPr kumimoji="0" lang="ru-RU" altLang="ru-RU" sz="1300" b="1">
                <a:latin typeface="Bookman Old Style" pitchFamily="18" charset="0"/>
                <a:cs typeface="Times New Roman" pitchFamily="18" charset="0"/>
              </a:rPr>
              <a:t> %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ru-RU" altLang="ru-RU" sz="1300" b="1">
              <a:latin typeface="Bookman Old Style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300" b="1">
                <a:latin typeface="Bookman Old Style" pitchFamily="18" charset="0"/>
                <a:cs typeface="Times New Roman" pitchFamily="18" charset="0"/>
              </a:rPr>
              <a:t>Наиболее длительные срок ожидания ВМП: по аритмологии и эндопротезированию суставов</a:t>
            </a:r>
          </a:p>
        </p:txBody>
      </p:sp>
      <p:graphicFrame>
        <p:nvGraphicFramePr>
          <p:cNvPr id="22533" name="Диаграмма 2"/>
          <p:cNvGraphicFramePr>
            <a:graphicFrameLocks/>
          </p:cNvGraphicFramePr>
          <p:nvPr/>
        </p:nvGraphicFramePr>
        <p:xfrm>
          <a:off x="58738" y="798513"/>
          <a:ext cx="5233987" cy="4024312"/>
        </p:xfrm>
        <a:graphic>
          <a:graphicData uri="http://schemas.openxmlformats.org/presentationml/2006/ole">
            <p:oleObj spid="_x0000_s4116" name="Диаграмма" r:id="rId4" imgW="5495855" imgH="4019490" progId="Excel.Sheet.8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24075" y="1125538"/>
            <a:ext cx="2016125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Bookman Old Style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4818063"/>
          <a:ext cx="9144000" cy="2039938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601451">
                  <a:extLst>
                    <a:ext uri="{9D8B030D-6E8A-4147-A177-3AD203B41FA5}"/>
                  </a:extLst>
                </a:gridCol>
                <a:gridCol w="1088234">
                  <a:extLst>
                    <a:ext uri="{9D8B030D-6E8A-4147-A177-3AD203B41FA5}"/>
                  </a:extLst>
                </a:gridCol>
                <a:gridCol w="1122947">
                  <a:extLst>
                    <a:ext uri="{9D8B030D-6E8A-4147-A177-3AD203B41FA5}"/>
                  </a:extLst>
                </a:gridCol>
                <a:gridCol w="1203158">
                  <a:extLst>
                    <a:ext uri="{9D8B030D-6E8A-4147-A177-3AD203B41FA5}"/>
                  </a:extLst>
                </a:gridCol>
                <a:gridCol w="1122947">
                  <a:extLst>
                    <a:ext uri="{9D8B030D-6E8A-4147-A177-3AD203B41FA5}"/>
                  </a:extLst>
                </a:gridCol>
                <a:gridCol w="1042737">
                  <a:extLst>
                    <a:ext uri="{9D8B030D-6E8A-4147-A177-3AD203B41FA5}"/>
                  </a:extLst>
                </a:gridCol>
                <a:gridCol w="962526">
                  <a:extLst>
                    <a:ext uri="{9D8B030D-6E8A-4147-A177-3AD203B41FA5}"/>
                  </a:extLst>
                </a:gridCol>
              </a:tblGrid>
              <a:tr h="6619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Bookman Old Style" pitchFamily="18" charset="0"/>
                        </a:rPr>
                        <a:t>Источник финансирования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Bookman Old Style" pitchFamily="18" charset="0"/>
                        </a:rPr>
                        <a:t>2012 г.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Bookman Old Style" pitchFamily="18" charset="0"/>
                        </a:rPr>
                        <a:t>2013 г.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Bookman Old Style" pitchFamily="18" charset="0"/>
                        </a:rPr>
                        <a:t>2014 г.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Bookman Old Style" pitchFamily="18" charset="0"/>
                        </a:rPr>
                        <a:t>2015 г.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  <a:latin typeface="Bookman Old Style" pitchFamily="18" charset="0"/>
                        </a:rPr>
                        <a:t>2016 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  <a:latin typeface="Bookman Old Style" pitchFamily="18" charset="0"/>
                        </a:rPr>
                        <a:t>2017 (план)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2" marB="0" anchor="ctr"/>
                </a:tc>
                <a:extLst>
                  <a:ext uri="{0D108BD9-81ED-4DB2-BD59-A6C34878D82A}"/>
                </a:extLst>
              </a:tr>
              <a:tr h="4673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Bookman Old Style" pitchFamily="18" charset="0"/>
                        </a:rPr>
                        <a:t>федеральный бюджет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</a:rPr>
                        <a:t>76,1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</a:rPr>
                        <a:t>81,1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</a:rPr>
                        <a:t>38,8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</a:rPr>
                        <a:t>57,7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Bookman Old Style" pitchFamily="18" charset="0"/>
                        </a:rPr>
                        <a:t>42,7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Bookman Old Style" pitchFamily="18" charset="0"/>
                        </a:rPr>
                        <a:t>53,4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2" marB="0" anchor="ctr"/>
                </a:tc>
                <a:extLst>
                  <a:ext uri="{0D108BD9-81ED-4DB2-BD59-A6C34878D82A}"/>
                </a:extLst>
              </a:tr>
              <a:tr h="3035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Bookman Old Style" pitchFamily="18" charset="0"/>
                        </a:rPr>
                        <a:t>областной бюджет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</a:rPr>
                        <a:t>139,0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</a:rPr>
                        <a:t>170,0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</a:rPr>
                        <a:t>172,8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</a:rPr>
                        <a:t>172,9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Bookman Old Style" pitchFamily="18" charset="0"/>
                        </a:rPr>
                        <a:t>178,0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Bookman Old Style" pitchFamily="18" charset="0"/>
                        </a:rPr>
                        <a:t>172,9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2" marB="0" anchor="ctr"/>
                </a:tc>
                <a:extLst>
                  <a:ext uri="{0D108BD9-81ED-4DB2-BD59-A6C34878D82A}"/>
                </a:extLst>
              </a:tr>
              <a:tr h="3035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Bookman Old Style" pitchFamily="18" charset="0"/>
                        </a:rPr>
                        <a:t>средства ОМС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man Old Style" pitchFamily="18" charset="0"/>
                        </a:rPr>
                        <a:t>-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</a:rPr>
                        <a:t>274,9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Bookman Old Style" pitchFamily="18" charset="0"/>
                        </a:rPr>
                        <a:t>577,1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Bookman Old Style" pitchFamily="18" charset="0"/>
                        </a:rPr>
                        <a:t>639,4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Bookman Old Style" pitchFamily="18" charset="0"/>
                        </a:rPr>
                        <a:t>674,7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2" marB="0" anchor="ctr"/>
                </a:tc>
                <a:extLst>
                  <a:ext uri="{0D108BD9-81ED-4DB2-BD59-A6C34878D82A}"/>
                </a:extLst>
              </a:tr>
              <a:tr h="3035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Bookman Old Style" pitchFamily="18" charset="0"/>
                        </a:rPr>
                        <a:t>Итого (млн. руб.)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man Old Style" pitchFamily="18" charset="0"/>
                        </a:rPr>
                        <a:t>215,1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ookman Old Style" pitchFamily="18" charset="0"/>
                        </a:rPr>
                        <a:t>250,1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ookman Old Style" pitchFamily="18" charset="0"/>
                        </a:rPr>
                        <a:t>486,5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Bookman Old Style" pitchFamily="18" charset="0"/>
                        </a:rPr>
                        <a:t>807,7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Bookman Old Style" pitchFamily="18" charset="0"/>
                        </a:rPr>
                        <a:t>860,1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Bookman Old Style" pitchFamily="18" charset="0"/>
                        </a:rPr>
                        <a:t>901,0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2" marB="0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2574" name="Прямоугольник 1"/>
          <p:cNvSpPr>
            <a:spLocks noChangeArrowheads="1"/>
          </p:cNvSpPr>
          <p:nvPr/>
        </p:nvSpPr>
        <p:spPr bwMode="auto">
          <a:xfrm>
            <a:off x="0" y="76200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2400" b="1">
                <a:solidFill>
                  <a:schemeClr val="tx2"/>
                </a:solidFill>
                <a:latin typeface="Bookman Old Style" pitchFamily="18" charset="0"/>
                <a:cs typeface="Times New Roman" pitchFamily="18" charset="0"/>
              </a:rPr>
              <a:t>Оказание высокотехнологичной медицинской помощи</a:t>
            </a:r>
          </a:p>
        </p:txBody>
      </p:sp>
      <p:sp>
        <p:nvSpPr>
          <p:cNvPr id="10" name="Овал 9"/>
          <p:cNvSpPr/>
          <p:nvPr/>
        </p:nvSpPr>
        <p:spPr>
          <a:xfrm>
            <a:off x="6256338" y="620713"/>
            <a:ext cx="2319337" cy="1322387"/>
          </a:xfrm>
          <a:prstGeom prst="ellipse">
            <a:avLst/>
          </a:prstGeom>
          <a:solidFill>
            <a:schemeClr val="tx2">
              <a:alpha val="18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defRPr/>
            </a:pPr>
            <a:r>
              <a:rPr lang="ru-RU" sz="1300" b="1" dirty="0">
                <a:ln w="0"/>
                <a:solidFill>
                  <a:schemeClr val="bg2"/>
                </a:solidFill>
                <a:latin typeface="Bookman Old Style" pitchFamily="18" charset="0"/>
                <a:cs typeface="Times New Roman" pitchFamily="18" charset="0"/>
              </a:rPr>
              <a:t>С 2013 года количество </a:t>
            </a:r>
            <a:r>
              <a:rPr lang="ru-RU" sz="1300" b="1" dirty="0" smtClean="0">
                <a:ln w="0"/>
                <a:solidFill>
                  <a:schemeClr val="bg2"/>
                </a:solidFill>
                <a:latin typeface="Bookman Old Style" pitchFamily="18" charset="0"/>
                <a:cs typeface="Times New Roman" pitchFamily="18" charset="0"/>
              </a:rPr>
              <a:t>получивших ВМП </a:t>
            </a:r>
            <a:r>
              <a:rPr lang="ru-RU" sz="1300" b="1" dirty="0">
                <a:ln w="0"/>
                <a:solidFill>
                  <a:schemeClr val="bg2"/>
                </a:solidFill>
                <a:latin typeface="Bookman Old Style" pitchFamily="18" charset="0"/>
                <a:cs typeface="Times New Roman" pitchFamily="18" charset="0"/>
              </a:rPr>
              <a:t>увеличилось </a:t>
            </a:r>
            <a:r>
              <a:rPr lang="ru-RU" sz="1300" b="1" dirty="0" smtClean="0">
                <a:ln w="0"/>
                <a:solidFill>
                  <a:schemeClr val="bg2"/>
                </a:solidFill>
                <a:latin typeface="Bookman Old Style" pitchFamily="18" charset="0"/>
                <a:cs typeface="Times New Roman" pitchFamily="18" charset="0"/>
              </a:rPr>
              <a:t>на</a:t>
            </a:r>
          </a:p>
          <a:p>
            <a:pPr algn="ctr" eaLnBrk="0" hangingPunct="0">
              <a:defRPr/>
            </a:pPr>
            <a:r>
              <a:rPr lang="ru-RU" sz="1400" b="1" dirty="0" smtClean="0">
                <a:ln w="0"/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29,3 </a:t>
            </a:r>
            <a:r>
              <a:rPr lang="ru-RU" sz="1300" b="1" dirty="0" smtClean="0">
                <a:ln w="0"/>
                <a:solidFill>
                  <a:schemeClr val="bg2"/>
                </a:solidFill>
                <a:latin typeface="Bookman Old Style" pitchFamily="18" charset="0"/>
                <a:cs typeface="Times New Roman" pitchFamily="18" charset="0"/>
              </a:rPr>
              <a:t>%</a:t>
            </a:r>
            <a:endParaRPr lang="ru-RU" sz="1300" b="1" dirty="0">
              <a:ln w="0"/>
              <a:solidFill>
                <a:schemeClr val="bg2"/>
              </a:solidFill>
              <a:latin typeface="Bookman Old Style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34638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3794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Динамика кадрового </a:t>
            </a:r>
            <a:r>
              <a:rPr lang="ru-RU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обеспечения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579" name="Объект 3"/>
          <p:cNvGraphicFramePr>
            <a:graphicFrameLocks noGrp="1"/>
          </p:cNvGraphicFramePr>
          <p:nvPr>
            <p:ph idx="1"/>
          </p:nvPr>
        </p:nvGraphicFramePr>
        <p:xfrm>
          <a:off x="0" y="857250"/>
          <a:ext cx="4191000" cy="2097088"/>
        </p:xfrm>
        <a:graphic>
          <a:graphicData uri="http://schemas.openxmlformats.org/presentationml/2006/ole">
            <p:oleObj spid="_x0000_s5190" name="Диаграмма" r:id="rId3" imgW="4238656" imgH="2095470" progId="Excel.Sheet.8">
              <p:embed/>
            </p:oleObj>
          </a:graphicData>
        </a:graphic>
      </p:graphicFrame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109538" y="900113"/>
            <a:ext cx="7191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 b="1">
                <a:latin typeface="Bookman Old Style" pitchFamily="18" charset="0"/>
                <a:cs typeface="Times New Roman" pitchFamily="18" charset="0"/>
              </a:rPr>
              <a:t>4 444</a:t>
            </a:r>
          </a:p>
        </p:txBody>
      </p:sp>
      <p:sp>
        <p:nvSpPr>
          <p:cNvPr id="24581" name="TextBox 5"/>
          <p:cNvSpPr txBox="1">
            <a:spLocks noChangeArrowheads="1"/>
          </p:cNvSpPr>
          <p:nvPr/>
        </p:nvSpPr>
        <p:spPr bwMode="auto">
          <a:xfrm>
            <a:off x="854075" y="900113"/>
            <a:ext cx="719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 b="1">
                <a:latin typeface="Bookman Old Style" pitchFamily="18" charset="0"/>
                <a:cs typeface="Times New Roman" pitchFamily="18" charset="0"/>
              </a:rPr>
              <a:t>4 428</a:t>
            </a:r>
          </a:p>
        </p:txBody>
      </p:sp>
      <p:sp>
        <p:nvSpPr>
          <p:cNvPr id="24582" name="TextBox 6"/>
          <p:cNvSpPr txBox="1">
            <a:spLocks noChangeArrowheads="1"/>
          </p:cNvSpPr>
          <p:nvPr/>
        </p:nvSpPr>
        <p:spPr bwMode="auto">
          <a:xfrm>
            <a:off x="1703388" y="887413"/>
            <a:ext cx="720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 b="1">
                <a:latin typeface="Bookman Old Style" pitchFamily="18" charset="0"/>
                <a:cs typeface="Times New Roman" pitchFamily="18" charset="0"/>
              </a:rPr>
              <a:t>4 487</a:t>
            </a:r>
          </a:p>
        </p:txBody>
      </p:sp>
      <p:sp>
        <p:nvSpPr>
          <p:cNvPr id="24583" name="TextBox 7"/>
          <p:cNvSpPr txBox="1">
            <a:spLocks noChangeArrowheads="1"/>
          </p:cNvSpPr>
          <p:nvPr/>
        </p:nvSpPr>
        <p:spPr bwMode="auto">
          <a:xfrm>
            <a:off x="2503488" y="898525"/>
            <a:ext cx="7191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 b="1">
                <a:latin typeface="Bookman Old Style" pitchFamily="18" charset="0"/>
                <a:cs typeface="Times New Roman" pitchFamily="18" charset="0"/>
              </a:rPr>
              <a:t>4 542</a:t>
            </a:r>
          </a:p>
        </p:txBody>
      </p:sp>
      <p:sp>
        <p:nvSpPr>
          <p:cNvPr id="24584" name="TextBox 8"/>
          <p:cNvSpPr txBox="1">
            <a:spLocks noChangeArrowheads="1"/>
          </p:cNvSpPr>
          <p:nvPr/>
        </p:nvSpPr>
        <p:spPr bwMode="auto">
          <a:xfrm>
            <a:off x="3286125" y="939800"/>
            <a:ext cx="719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 b="1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4 500</a:t>
            </a:r>
          </a:p>
        </p:txBody>
      </p:sp>
      <p:graphicFrame>
        <p:nvGraphicFramePr>
          <p:cNvPr id="24585" name="Диаграмма 10"/>
          <p:cNvGraphicFramePr>
            <a:graphicFrameLocks/>
          </p:cNvGraphicFramePr>
          <p:nvPr/>
        </p:nvGraphicFramePr>
        <p:xfrm>
          <a:off x="-36513" y="3643313"/>
          <a:ext cx="4443413" cy="2454275"/>
        </p:xfrm>
        <a:graphic>
          <a:graphicData uri="http://schemas.openxmlformats.org/presentationml/2006/ole">
            <p:oleObj spid="_x0000_s5191" name="Диаграмма" r:id="rId4" imgW="4438554" imgH="2457540" progId="Excel.Sheet.8">
              <p:embed/>
            </p:oleObj>
          </a:graphicData>
        </a:graphic>
      </p:graphicFrame>
      <p:sp>
        <p:nvSpPr>
          <p:cNvPr id="24586" name="TextBox 11"/>
          <p:cNvSpPr txBox="1">
            <a:spLocks noChangeArrowheads="1"/>
          </p:cNvSpPr>
          <p:nvPr/>
        </p:nvSpPr>
        <p:spPr bwMode="auto">
          <a:xfrm>
            <a:off x="196850" y="4192588"/>
            <a:ext cx="838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 b="1">
                <a:latin typeface="Bookman Old Style" pitchFamily="18" charset="0"/>
                <a:cs typeface="Times New Roman" pitchFamily="18" charset="0"/>
              </a:rPr>
              <a:t>12 670</a:t>
            </a:r>
          </a:p>
        </p:txBody>
      </p:sp>
      <p:sp>
        <p:nvSpPr>
          <p:cNvPr id="24587" name="TextBox 12"/>
          <p:cNvSpPr txBox="1">
            <a:spLocks noChangeArrowheads="1"/>
          </p:cNvSpPr>
          <p:nvPr/>
        </p:nvSpPr>
        <p:spPr bwMode="auto">
          <a:xfrm>
            <a:off x="955675" y="4205288"/>
            <a:ext cx="838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 b="1">
                <a:latin typeface="Bookman Old Style" pitchFamily="18" charset="0"/>
                <a:cs typeface="Times New Roman" pitchFamily="18" charset="0"/>
              </a:rPr>
              <a:t>12 518</a:t>
            </a:r>
          </a:p>
        </p:txBody>
      </p:sp>
      <p:sp>
        <p:nvSpPr>
          <p:cNvPr id="24588" name="TextBox 13"/>
          <p:cNvSpPr txBox="1">
            <a:spLocks noChangeArrowheads="1"/>
          </p:cNvSpPr>
          <p:nvPr/>
        </p:nvSpPr>
        <p:spPr bwMode="auto">
          <a:xfrm>
            <a:off x="1731963" y="4213225"/>
            <a:ext cx="838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 b="1">
                <a:latin typeface="Bookman Old Style" pitchFamily="18" charset="0"/>
                <a:cs typeface="Times New Roman" pitchFamily="18" charset="0"/>
              </a:rPr>
              <a:t>12 380</a:t>
            </a:r>
          </a:p>
        </p:txBody>
      </p:sp>
      <p:sp>
        <p:nvSpPr>
          <p:cNvPr id="24589" name="TextBox 14"/>
          <p:cNvSpPr txBox="1">
            <a:spLocks noChangeArrowheads="1"/>
          </p:cNvSpPr>
          <p:nvPr/>
        </p:nvSpPr>
        <p:spPr bwMode="auto">
          <a:xfrm>
            <a:off x="2511425" y="4237038"/>
            <a:ext cx="8397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 b="1">
                <a:latin typeface="Bookman Old Style" pitchFamily="18" charset="0"/>
                <a:cs typeface="Times New Roman" pitchFamily="18" charset="0"/>
              </a:rPr>
              <a:t>12 222</a:t>
            </a:r>
          </a:p>
        </p:txBody>
      </p:sp>
      <p:sp>
        <p:nvSpPr>
          <p:cNvPr id="24590" name="TextBox 15"/>
          <p:cNvSpPr txBox="1">
            <a:spLocks noChangeArrowheads="1"/>
          </p:cNvSpPr>
          <p:nvPr/>
        </p:nvSpPr>
        <p:spPr bwMode="auto">
          <a:xfrm>
            <a:off x="3286125" y="4214813"/>
            <a:ext cx="8382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 b="1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11 842</a:t>
            </a:r>
          </a:p>
        </p:txBody>
      </p:sp>
      <p:graphicFrame>
        <p:nvGraphicFramePr>
          <p:cNvPr id="24591" name="Диаграмма 16"/>
          <p:cNvGraphicFramePr>
            <a:graphicFrameLocks/>
          </p:cNvGraphicFramePr>
          <p:nvPr/>
        </p:nvGraphicFramePr>
        <p:xfrm>
          <a:off x="5051425" y="555625"/>
          <a:ext cx="4092575" cy="2435225"/>
        </p:xfrm>
        <a:graphic>
          <a:graphicData uri="http://schemas.openxmlformats.org/presentationml/2006/ole">
            <p:oleObj spid="_x0000_s5192" name="Диаграмма" r:id="rId5" imgW="4153024" imgH="2438370" progId="Excel.Sheet.8">
              <p:embed/>
            </p:oleObj>
          </a:graphicData>
        </a:graphic>
      </p:graphicFrame>
      <p:sp>
        <p:nvSpPr>
          <p:cNvPr id="24592" name="TextBox 17"/>
          <p:cNvSpPr txBox="1">
            <a:spLocks noChangeArrowheads="1"/>
          </p:cNvSpPr>
          <p:nvPr/>
        </p:nvSpPr>
        <p:spPr bwMode="auto">
          <a:xfrm>
            <a:off x="5397500" y="1651000"/>
            <a:ext cx="6016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 b="1">
                <a:latin typeface="Bookman Old Style" pitchFamily="18" charset="0"/>
                <a:cs typeface="Times New Roman" pitchFamily="18" charset="0"/>
              </a:rPr>
              <a:t>37,9</a:t>
            </a:r>
          </a:p>
        </p:txBody>
      </p:sp>
      <p:sp>
        <p:nvSpPr>
          <p:cNvPr id="24593" name="TextBox 18"/>
          <p:cNvSpPr txBox="1">
            <a:spLocks noChangeArrowheads="1"/>
          </p:cNvSpPr>
          <p:nvPr/>
        </p:nvSpPr>
        <p:spPr bwMode="auto">
          <a:xfrm>
            <a:off x="6176963" y="1600200"/>
            <a:ext cx="60166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 b="1">
                <a:latin typeface="Bookman Old Style" pitchFamily="18" charset="0"/>
                <a:cs typeface="Times New Roman" pitchFamily="18" charset="0"/>
              </a:rPr>
              <a:t>38,2</a:t>
            </a:r>
          </a:p>
        </p:txBody>
      </p:sp>
      <p:sp>
        <p:nvSpPr>
          <p:cNvPr id="24594" name="TextBox 19"/>
          <p:cNvSpPr txBox="1">
            <a:spLocks noChangeArrowheads="1"/>
          </p:cNvSpPr>
          <p:nvPr/>
        </p:nvSpPr>
        <p:spPr bwMode="auto">
          <a:xfrm>
            <a:off x="6959600" y="1292225"/>
            <a:ext cx="6016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 b="1">
                <a:latin typeface="Bookman Old Style" pitchFamily="18" charset="0"/>
                <a:cs typeface="Times New Roman" pitchFamily="18" charset="0"/>
              </a:rPr>
              <a:t>39,1</a:t>
            </a:r>
          </a:p>
        </p:txBody>
      </p:sp>
      <p:sp>
        <p:nvSpPr>
          <p:cNvPr id="24595" name="TextBox 20"/>
          <p:cNvSpPr txBox="1">
            <a:spLocks noChangeArrowheads="1"/>
          </p:cNvSpPr>
          <p:nvPr/>
        </p:nvSpPr>
        <p:spPr bwMode="auto">
          <a:xfrm>
            <a:off x="7689850" y="1095375"/>
            <a:ext cx="6000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 b="1">
                <a:latin typeface="Bookman Old Style" pitchFamily="18" charset="0"/>
                <a:cs typeface="Times New Roman" pitchFamily="18" charset="0"/>
              </a:rPr>
              <a:t>39,8</a:t>
            </a:r>
          </a:p>
        </p:txBody>
      </p:sp>
      <p:sp>
        <p:nvSpPr>
          <p:cNvPr id="24596" name="TextBox 21"/>
          <p:cNvSpPr txBox="1">
            <a:spLocks noChangeArrowheads="1"/>
          </p:cNvSpPr>
          <p:nvPr/>
        </p:nvSpPr>
        <p:spPr bwMode="auto">
          <a:xfrm>
            <a:off x="8405813" y="1092200"/>
            <a:ext cx="6016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 b="1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39,8</a:t>
            </a:r>
          </a:p>
        </p:txBody>
      </p:sp>
      <p:graphicFrame>
        <p:nvGraphicFramePr>
          <p:cNvPr id="24597" name="Диаграмма 22"/>
          <p:cNvGraphicFramePr>
            <a:graphicFrameLocks/>
          </p:cNvGraphicFramePr>
          <p:nvPr/>
        </p:nvGraphicFramePr>
        <p:xfrm>
          <a:off x="5046663" y="3213100"/>
          <a:ext cx="4148137" cy="2927350"/>
        </p:xfrm>
        <a:graphic>
          <a:graphicData uri="http://schemas.openxmlformats.org/presentationml/2006/ole">
            <p:oleObj spid="_x0000_s5193" name="Диаграмма" r:id="rId6" imgW="4153024" imgH="2924100" progId="Excel.Sheet.8">
              <p:embed/>
            </p:oleObj>
          </a:graphicData>
        </a:graphic>
      </p:graphicFrame>
      <p:sp>
        <p:nvSpPr>
          <p:cNvPr id="24598" name="TextBox 23"/>
          <p:cNvSpPr txBox="1">
            <a:spLocks noChangeArrowheads="1"/>
          </p:cNvSpPr>
          <p:nvPr/>
        </p:nvSpPr>
        <p:spPr bwMode="auto">
          <a:xfrm>
            <a:off x="5308600" y="3929063"/>
            <a:ext cx="720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 b="1">
                <a:latin typeface="Bookman Old Style" pitchFamily="18" charset="0"/>
                <a:cs typeface="Times New Roman" pitchFamily="18" charset="0"/>
              </a:rPr>
              <a:t>108,2</a:t>
            </a:r>
          </a:p>
        </p:txBody>
      </p:sp>
      <p:sp>
        <p:nvSpPr>
          <p:cNvPr id="24599" name="TextBox 24"/>
          <p:cNvSpPr txBox="1">
            <a:spLocks noChangeArrowheads="1"/>
          </p:cNvSpPr>
          <p:nvPr/>
        </p:nvSpPr>
        <p:spPr bwMode="auto">
          <a:xfrm>
            <a:off x="6094413" y="3997325"/>
            <a:ext cx="720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 b="1">
                <a:latin typeface="Bookman Old Style" pitchFamily="18" charset="0"/>
                <a:cs typeface="Times New Roman" pitchFamily="18" charset="0"/>
              </a:rPr>
              <a:t>108,0</a:t>
            </a:r>
          </a:p>
        </p:txBody>
      </p:sp>
      <p:sp>
        <p:nvSpPr>
          <p:cNvPr id="24600" name="TextBox 25"/>
          <p:cNvSpPr txBox="1">
            <a:spLocks noChangeArrowheads="1"/>
          </p:cNvSpPr>
          <p:nvPr/>
        </p:nvSpPr>
        <p:spPr bwMode="auto">
          <a:xfrm>
            <a:off x="6870700" y="4113213"/>
            <a:ext cx="720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 b="1">
                <a:latin typeface="Bookman Old Style" pitchFamily="18" charset="0"/>
                <a:cs typeface="Times New Roman" pitchFamily="18" charset="0"/>
              </a:rPr>
              <a:t>107,8</a:t>
            </a:r>
          </a:p>
        </p:txBody>
      </p:sp>
      <p:sp>
        <p:nvSpPr>
          <p:cNvPr id="24601" name="TextBox 26"/>
          <p:cNvSpPr txBox="1">
            <a:spLocks noChangeArrowheads="1"/>
          </p:cNvSpPr>
          <p:nvPr/>
        </p:nvSpPr>
        <p:spPr bwMode="auto">
          <a:xfrm>
            <a:off x="7645400" y="4237038"/>
            <a:ext cx="719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 b="1">
                <a:latin typeface="Bookman Old Style" pitchFamily="18" charset="0"/>
                <a:cs typeface="Times New Roman" pitchFamily="18" charset="0"/>
              </a:rPr>
              <a:t>107,2</a:t>
            </a:r>
          </a:p>
        </p:txBody>
      </p:sp>
      <p:sp>
        <p:nvSpPr>
          <p:cNvPr id="24602" name="TextBox 27"/>
          <p:cNvSpPr txBox="1">
            <a:spLocks noChangeArrowheads="1"/>
          </p:cNvSpPr>
          <p:nvPr/>
        </p:nvSpPr>
        <p:spPr bwMode="auto">
          <a:xfrm>
            <a:off x="8405813" y="4759325"/>
            <a:ext cx="720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 b="1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104,8</a:t>
            </a:r>
          </a:p>
        </p:txBody>
      </p:sp>
      <p:sp>
        <p:nvSpPr>
          <p:cNvPr id="24603" name="Прямоугольник 28"/>
          <p:cNvSpPr>
            <a:spLocks noChangeArrowheads="1"/>
          </p:cNvSpPr>
          <p:nvPr/>
        </p:nvSpPr>
        <p:spPr bwMode="auto">
          <a:xfrm>
            <a:off x="3006725" y="6119813"/>
            <a:ext cx="53594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 b="1" u="sng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Коэффициент совместительства врачей АО </a:t>
            </a:r>
            <a:r>
              <a:rPr kumimoji="0" lang="ru-RU" altLang="ru-RU" sz="1400" b="1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– </a:t>
            </a:r>
            <a:r>
              <a:rPr kumimoji="0" lang="ru-RU" altLang="ru-RU" sz="1400" b="1" u="sng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1,4</a:t>
            </a:r>
            <a:r>
              <a:rPr kumimoji="0" lang="ru-RU" altLang="ru-RU" sz="1400" b="1" u="sng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;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kumimoji="0" lang="ru-RU" altLang="ru-RU" sz="1400" b="1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РФ – 1,43</a:t>
            </a:r>
            <a:r>
              <a:rPr kumimoji="0" lang="ru-RU" altLang="ru-RU" sz="1400" b="1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; Республика Карелия – </a:t>
            </a:r>
            <a:r>
              <a:rPr kumimoji="0" lang="ru-RU" altLang="ru-RU" sz="1400" b="1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1,39;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kumimoji="0" lang="ru-RU" altLang="ru-RU" sz="1400" b="1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Республика Коми – </a:t>
            </a:r>
            <a:r>
              <a:rPr kumimoji="0" lang="ru-RU" altLang="ru-RU" sz="1400" b="1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1,77</a:t>
            </a:r>
            <a:r>
              <a:rPr kumimoji="0" lang="ru-RU" altLang="ru-RU" sz="1400" b="1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; Вологодская область – </a:t>
            </a:r>
            <a:r>
              <a:rPr kumimoji="0" lang="ru-RU" altLang="ru-RU" sz="1400" b="1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1,8</a:t>
            </a:r>
            <a:r>
              <a:rPr kumimoji="0" lang="ru-RU" altLang="ru-RU" sz="1400" b="1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;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59125" y="2967038"/>
            <a:ext cx="257810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Обеспеченность СМП </a:t>
            </a:r>
          </a:p>
          <a:p>
            <a:pPr>
              <a:defRPr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АО – 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104,8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10 тыс. нас.</a:t>
            </a:r>
          </a:p>
          <a:p>
            <a:pPr>
              <a:defRPr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РФ – 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89,6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10 тыс. нас.</a:t>
            </a:r>
          </a:p>
          <a:p>
            <a:pPr>
              <a:defRPr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СЗФО – 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91,1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10 тыс. нас.</a:t>
            </a:r>
          </a:p>
        </p:txBody>
      </p:sp>
      <p:sp>
        <p:nvSpPr>
          <p:cNvPr id="24605" name="TextBox 2"/>
          <p:cNvSpPr txBox="1">
            <a:spLocks noChangeArrowheads="1"/>
          </p:cNvSpPr>
          <p:nvPr/>
        </p:nvSpPr>
        <p:spPr bwMode="auto">
          <a:xfrm>
            <a:off x="509588" y="2017713"/>
            <a:ext cx="539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 b="1">
                <a:latin typeface="Bookman Old Style" pitchFamily="18" charset="0"/>
                <a:cs typeface="Times New Roman" pitchFamily="18" charset="0"/>
              </a:rPr>
              <a:t>725</a:t>
            </a:r>
          </a:p>
        </p:txBody>
      </p:sp>
      <p:sp>
        <p:nvSpPr>
          <p:cNvPr id="24606" name="TextBox 9"/>
          <p:cNvSpPr txBox="1">
            <a:spLocks noChangeArrowheads="1"/>
          </p:cNvSpPr>
          <p:nvPr/>
        </p:nvSpPr>
        <p:spPr bwMode="auto">
          <a:xfrm>
            <a:off x="1304925" y="2081213"/>
            <a:ext cx="539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 b="1">
                <a:latin typeface="Bookman Old Style" pitchFamily="18" charset="0"/>
                <a:cs typeface="Times New Roman" pitchFamily="18" charset="0"/>
              </a:rPr>
              <a:t>734</a:t>
            </a:r>
          </a:p>
        </p:txBody>
      </p:sp>
      <p:sp>
        <p:nvSpPr>
          <p:cNvPr id="24607" name="TextBox 30"/>
          <p:cNvSpPr txBox="1">
            <a:spLocks noChangeArrowheads="1"/>
          </p:cNvSpPr>
          <p:nvPr/>
        </p:nvSpPr>
        <p:spPr bwMode="auto">
          <a:xfrm>
            <a:off x="2097088" y="1985963"/>
            <a:ext cx="541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 b="1">
                <a:latin typeface="Bookman Old Style" pitchFamily="18" charset="0"/>
                <a:cs typeface="Times New Roman" pitchFamily="18" charset="0"/>
              </a:rPr>
              <a:t>931</a:t>
            </a:r>
          </a:p>
        </p:txBody>
      </p:sp>
      <p:sp>
        <p:nvSpPr>
          <p:cNvPr id="24608" name="TextBox 1023"/>
          <p:cNvSpPr txBox="1">
            <a:spLocks noChangeArrowheads="1"/>
          </p:cNvSpPr>
          <p:nvPr/>
        </p:nvSpPr>
        <p:spPr bwMode="auto">
          <a:xfrm>
            <a:off x="2894013" y="1985963"/>
            <a:ext cx="541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 b="1">
                <a:latin typeface="Bookman Old Style" pitchFamily="18" charset="0"/>
                <a:cs typeface="Times New Roman" pitchFamily="18" charset="0"/>
              </a:rPr>
              <a:t>854</a:t>
            </a:r>
          </a:p>
        </p:txBody>
      </p:sp>
      <p:sp>
        <p:nvSpPr>
          <p:cNvPr id="24609" name="TextBox 1024"/>
          <p:cNvSpPr txBox="1">
            <a:spLocks noChangeArrowheads="1"/>
          </p:cNvSpPr>
          <p:nvPr/>
        </p:nvSpPr>
        <p:spPr bwMode="auto">
          <a:xfrm>
            <a:off x="3654425" y="2017713"/>
            <a:ext cx="541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 b="1">
                <a:latin typeface="Bookman Old Style" pitchFamily="18" charset="0"/>
                <a:cs typeface="Times New Roman" pitchFamily="18" charset="0"/>
              </a:rPr>
              <a:t>884</a:t>
            </a:r>
          </a:p>
        </p:txBody>
      </p:sp>
      <p:sp>
        <p:nvSpPr>
          <p:cNvPr id="24610" name="TextBox 1026"/>
          <p:cNvSpPr txBox="1">
            <a:spLocks noChangeArrowheads="1"/>
          </p:cNvSpPr>
          <p:nvPr/>
        </p:nvSpPr>
        <p:spPr bwMode="auto">
          <a:xfrm>
            <a:off x="109538" y="592138"/>
            <a:ext cx="3895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 b="1">
                <a:latin typeface="Bookman Old Style" pitchFamily="18" charset="0"/>
                <a:cs typeface="Times New Roman" pitchFamily="18" charset="0"/>
              </a:rPr>
              <a:t>Динамика численности врачей (чел.)</a:t>
            </a:r>
          </a:p>
        </p:txBody>
      </p:sp>
      <p:sp>
        <p:nvSpPr>
          <p:cNvPr id="24611" name="TextBox 1027"/>
          <p:cNvSpPr txBox="1">
            <a:spLocks noChangeArrowheads="1"/>
          </p:cNvSpPr>
          <p:nvPr/>
        </p:nvSpPr>
        <p:spPr bwMode="auto">
          <a:xfrm>
            <a:off x="469900" y="5308600"/>
            <a:ext cx="7445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 b="1">
                <a:latin typeface="Bookman Old Style" pitchFamily="18" charset="0"/>
                <a:cs typeface="Times New Roman" pitchFamily="18" charset="0"/>
              </a:rPr>
              <a:t>1 088</a:t>
            </a:r>
          </a:p>
        </p:txBody>
      </p:sp>
      <p:sp>
        <p:nvSpPr>
          <p:cNvPr id="24612" name="TextBox 1028"/>
          <p:cNvSpPr txBox="1">
            <a:spLocks noChangeArrowheads="1"/>
          </p:cNvSpPr>
          <p:nvPr/>
        </p:nvSpPr>
        <p:spPr bwMode="auto">
          <a:xfrm>
            <a:off x="1363663" y="5292725"/>
            <a:ext cx="541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 b="1">
                <a:latin typeface="Bookman Old Style" pitchFamily="18" charset="0"/>
                <a:cs typeface="Times New Roman" pitchFamily="18" charset="0"/>
              </a:rPr>
              <a:t>974</a:t>
            </a:r>
          </a:p>
        </p:txBody>
      </p:sp>
      <p:sp>
        <p:nvSpPr>
          <p:cNvPr id="24613" name="TextBox 1029"/>
          <p:cNvSpPr txBox="1">
            <a:spLocks noChangeArrowheads="1"/>
          </p:cNvSpPr>
          <p:nvPr/>
        </p:nvSpPr>
        <p:spPr bwMode="auto">
          <a:xfrm>
            <a:off x="2128838" y="5292725"/>
            <a:ext cx="720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 b="1">
                <a:latin typeface="Bookman Old Style" pitchFamily="18" charset="0"/>
                <a:cs typeface="Times New Roman" pitchFamily="18" charset="0"/>
              </a:rPr>
              <a:t>1 239</a:t>
            </a:r>
          </a:p>
        </p:txBody>
      </p:sp>
      <p:sp>
        <p:nvSpPr>
          <p:cNvPr id="24614" name="TextBox 1030"/>
          <p:cNvSpPr txBox="1">
            <a:spLocks noChangeArrowheads="1"/>
          </p:cNvSpPr>
          <p:nvPr/>
        </p:nvSpPr>
        <p:spPr bwMode="auto">
          <a:xfrm>
            <a:off x="196850" y="3306763"/>
            <a:ext cx="296703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 b="1">
                <a:latin typeface="Bookman Old Style" pitchFamily="18" charset="0"/>
                <a:cs typeface="Times New Roman" pitchFamily="18" charset="0"/>
              </a:rPr>
              <a:t>Динамика численности среднего медицинского персонала (чел.)</a:t>
            </a:r>
          </a:p>
        </p:txBody>
      </p:sp>
      <p:sp>
        <p:nvSpPr>
          <p:cNvPr id="1032" name="Прямоугольник 1031"/>
          <p:cNvSpPr/>
          <p:nvPr/>
        </p:nvSpPr>
        <p:spPr>
          <a:xfrm>
            <a:off x="1600200" y="2947988"/>
            <a:ext cx="115888" cy="1428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616" name="TextBox 1032"/>
          <p:cNvSpPr txBox="1">
            <a:spLocks noChangeArrowheads="1"/>
          </p:cNvSpPr>
          <p:nvPr/>
        </p:nvSpPr>
        <p:spPr bwMode="auto">
          <a:xfrm>
            <a:off x="1741488" y="2881313"/>
            <a:ext cx="11445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200">
                <a:latin typeface="Bookman Old Style" pitchFamily="18" charset="0"/>
                <a:cs typeface="Times New Roman" pitchFamily="18" charset="0"/>
              </a:rPr>
              <a:t>потребность</a:t>
            </a:r>
          </a:p>
        </p:txBody>
      </p:sp>
      <p:sp>
        <p:nvSpPr>
          <p:cNvPr id="1034" name="Прямоугольник 1033"/>
          <p:cNvSpPr/>
          <p:nvPr/>
        </p:nvSpPr>
        <p:spPr>
          <a:xfrm>
            <a:off x="1608138" y="6205538"/>
            <a:ext cx="100012" cy="144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618" name="TextBox 1034"/>
          <p:cNvSpPr txBox="1">
            <a:spLocks noChangeArrowheads="1"/>
          </p:cNvSpPr>
          <p:nvPr/>
        </p:nvSpPr>
        <p:spPr bwMode="auto">
          <a:xfrm>
            <a:off x="1754188" y="6154738"/>
            <a:ext cx="11445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200">
                <a:latin typeface="Bookman Old Style" pitchFamily="18" charset="0"/>
                <a:cs typeface="Times New Roman" pitchFamily="18" charset="0"/>
              </a:rPr>
              <a:t>потребность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925888" y="454025"/>
            <a:ext cx="2251075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Обеспеченность врачами </a:t>
            </a:r>
          </a:p>
          <a:p>
            <a:pPr>
              <a:defRPr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АО – 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39,8 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10 тыс. нас.</a:t>
            </a:r>
          </a:p>
          <a:p>
            <a:pPr>
              <a:defRPr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РФ – 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37,2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на 10 т. нас.</a:t>
            </a:r>
          </a:p>
          <a:p>
            <a:pPr>
              <a:defRPr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СЗФО – 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42,3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10 т. нас.</a:t>
            </a:r>
          </a:p>
        </p:txBody>
      </p:sp>
    </p:spTree>
    <p:extLst>
      <p:ext uri="{BB962C8B-B14F-4D97-AF65-F5344CB8AC3E}">
        <p14:creationId xmlns:p14="http://schemas.microsoft.com/office/powerpoint/2010/main" xmlns="" val="36026140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5888"/>
            <a:ext cx="9144000" cy="5762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400" b="1" dirty="0" smtClean="0">
                <a:effectLst/>
                <a:latin typeface="Bookman Old Style" pitchFamily="18" charset="0"/>
                <a:cs typeface="Times New Roman" pitchFamily="18" charset="0"/>
              </a:rPr>
              <a:t>Особенности  реализации  ТПГГ (в </a:t>
            </a:r>
            <a:r>
              <a:rPr lang="ru-RU" altLang="ru-RU" sz="2400" b="1" dirty="0" err="1" smtClean="0">
                <a:effectLst/>
                <a:latin typeface="Bookman Old Style" pitchFamily="18" charset="0"/>
                <a:cs typeface="Times New Roman" pitchFamily="18" charset="0"/>
              </a:rPr>
              <a:t>т.ч</a:t>
            </a:r>
            <a:r>
              <a:rPr lang="ru-RU" altLang="ru-RU" sz="2400" b="1" dirty="0" smtClean="0">
                <a:effectLst/>
                <a:latin typeface="Bookman Old Style" pitchFamily="18" charset="0"/>
                <a:cs typeface="Times New Roman" pitchFamily="18" charset="0"/>
              </a:rPr>
              <a:t>. ТПОМС)  </a:t>
            </a:r>
            <a:br>
              <a:rPr lang="ru-RU" altLang="ru-RU" sz="2400" b="1" dirty="0" smtClean="0">
                <a:effectLst/>
                <a:latin typeface="Bookman Old Style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effectLst/>
                <a:latin typeface="Bookman Old Style" pitchFamily="18" charset="0"/>
                <a:cs typeface="Times New Roman" pitchFamily="18" charset="0"/>
              </a:rPr>
              <a:t>в 2016 году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52513"/>
            <a:ext cx="9144000" cy="51847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1600" dirty="0" smtClean="0">
              <a:effectLst/>
              <a:latin typeface="Bookman Old Style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spcAft>
                <a:spcPts val="1200"/>
              </a:spcAft>
              <a:buFont typeface="Wingdings" pitchFamily="2" charset="2"/>
              <a:buNone/>
            </a:pPr>
            <a:r>
              <a:rPr lang="ru-RU" altLang="ru-RU" sz="1600" dirty="0" smtClean="0">
                <a:effectLst/>
                <a:latin typeface="Bookman Old Style" pitchFamily="18" charset="0"/>
                <a:cs typeface="Times New Roman" pitchFamily="18" charset="0"/>
              </a:rPr>
              <a:t>Заключение Соглашения Министерством здравоохранения Российской Федерации, Федеральным фондом обязательного медицинского страхования и Правительством Архангельской области о реализации территориальной программы</a:t>
            </a:r>
          </a:p>
          <a:p>
            <a:pPr marL="0" indent="0" algn="just" eaLnBrk="1" hangingPunct="1">
              <a:lnSpc>
                <a:spcPct val="80000"/>
              </a:lnSpc>
              <a:spcAft>
                <a:spcPts val="1200"/>
              </a:spcAft>
              <a:buFont typeface="Wingdings" pitchFamily="2" charset="2"/>
              <a:buNone/>
            </a:pPr>
            <a:r>
              <a:rPr lang="ru-RU" altLang="ru-RU" sz="1600" dirty="0" smtClean="0">
                <a:effectLst/>
                <a:latin typeface="Bookman Old Style" pitchFamily="18" charset="0"/>
                <a:cs typeface="Times New Roman" pitchFamily="18" charset="0"/>
              </a:rPr>
              <a:t>В рамках реализации Соглашения выполнение плана мероприятий по обеспечению сбалансированности территориальной программы в части объемов медицинской помощи и их финансового обеспечения</a:t>
            </a:r>
          </a:p>
          <a:p>
            <a:pPr marL="0" indent="0" algn="just">
              <a:lnSpc>
                <a:spcPct val="80000"/>
              </a:lnSpc>
              <a:spcAft>
                <a:spcPts val="1200"/>
              </a:spcAft>
              <a:buFont typeface="Wingdings" pitchFamily="2" charset="2"/>
              <a:buNone/>
            </a:pPr>
            <a:r>
              <a:rPr lang="ru-RU" altLang="ru-RU" sz="1600" dirty="0" smtClean="0">
                <a:effectLst/>
                <a:latin typeface="Bookman Old Style" pitchFamily="18" charset="0"/>
                <a:cs typeface="Times New Roman" pitchFamily="18" charset="0"/>
              </a:rPr>
              <a:t>В соответствии с постановлением Правительства РФ от 21.04.2016 </a:t>
            </a:r>
            <a:br>
              <a:rPr lang="ru-RU" altLang="ru-RU" sz="1600" dirty="0" smtClean="0">
                <a:effectLst/>
                <a:latin typeface="Bookman Old Style" pitchFamily="18" charset="0"/>
                <a:cs typeface="Times New Roman" pitchFamily="18" charset="0"/>
              </a:rPr>
            </a:br>
            <a:r>
              <a:rPr lang="ru-RU" altLang="ru-RU" sz="1600" dirty="0" smtClean="0">
                <a:effectLst/>
                <a:latin typeface="Bookman Old Style" pitchFamily="18" charset="0"/>
                <a:cs typeface="Times New Roman" pitchFamily="18" charset="0"/>
              </a:rPr>
              <a:t>№ 332 использование медицинскими организациями средств нормированного страхового запаса территориального фонда ОМС для финансового обеспечения мероприятий по организации дополнительного профессионального образования медицинских работников по программам повышения квалификации, а также по приобретению и проведению ремонта медицинского оборудования.</a:t>
            </a:r>
          </a:p>
          <a:p>
            <a:pPr marL="0" indent="0" algn="just" eaLnBrk="1" hangingPunct="1">
              <a:lnSpc>
                <a:spcPct val="80000"/>
              </a:lnSpc>
              <a:spcAft>
                <a:spcPts val="1200"/>
              </a:spcAft>
              <a:buFont typeface="Wingdings" pitchFamily="2" charset="2"/>
              <a:buNone/>
            </a:pPr>
            <a:r>
              <a:rPr lang="ru-RU" altLang="ru-RU" sz="1600" dirty="0" smtClean="0">
                <a:effectLst/>
                <a:latin typeface="Bookman Old Style" pitchFamily="18" charset="0"/>
                <a:cs typeface="Times New Roman" pitchFamily="18" charset="0"/>
              </a:rPr>
              <a:t>Рост плановых объемов оказания высокотехнологичной медицинской помощи, финансируемой  за счет средств ОМС</a:t>
            </a:r>
          </a:p>
          <a:p>
            <a:pPr marL="0" indent="0" algn="just" eaLnBrk="1" hangingPunct="1">
              <a:lnSpc>
                <a:spcPct val="80000"/>
              </a:lnSpc>
              <a:spcAft>
                <a:spcPts val="1200"/>
              </a:spcAft>
              <a:buFont typeface="Wingdings" pitchFamily="2" charset="2"/>
              <a:buNone/>
            </a:pPr>
            <a:endParaRPr lang="ru-RU" altLang="ru-RU" sz="1600" dirty="0" smtClean="0">
              <a:effectLst/>
              <a:latin typeface="Bookman Old Style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spcAft>
                <a:spcPts val="1200"/>
              </a:spcAft>
              <a:buFont typeface="Wingdings" pitchFamily="2" charset="2"/>
              <a:buNone/>
            </a:pPr>
            <a:r>
              <a:rPr lang="ru-RU" altLang="ru-RU" sz="1600" dirty="0" smtClean="0">
                <a:effectLst/>
                <a:latin typeface="Bookman Old Style" pitchFamily="18" charset="0"/>
                <a:cs typeface="Times New Roman" pitchFamily="18" charset="0"/>
              </a:rPr>
              <a:t>Включение в систему ОМС </a:t>
            </a:r>
            <a:r>
              <a:rPr lang="ru-RU" altLang="ru-RU" sz="1600" dirty="0" smtClean="0">
                <a:solidFill>
                  <a:srgbClr val="FF0000"/>
                </a:solidFill>
                <a:effectLst/>
                <a:latin typeface="Bookman Old Style" pitchFamily="18" charset="0"/>
                <a:cs typeface="Times New Roman" pitchFamily="18" charset="0"/>
              </a:rPr>
              <a:t>12</a:t>
            </a:r>
            <a:r>
              <a:rPr lang="ru-RU" altLang="ru-RU" sz="1600" dirty="0" smtClean="0">
                <a:effectLst/>
                <a:latin typeface="Bookman Old Style" pitchFamily="18" charset="0"/>
                <a:cs typeface="Times New Roman" pitchFamily="18" charset="0"/>
              </a:rPr>
              <a:t> новых медицинских организаций негосударственных форм собственности </a:t>
            </a:r>
          </a:p>
          <a:p>
            <a:pPr marL="0" indent="0" algn="just" eaLnBrk="1" hangingPunct="1">
              <a:buFont typeface="Wingdings" pitchFamily="2" charset="2"/>
              <a:buNone/>
            </a:pPr>
            <a:endParaRPr lang="ru-RU" altLang="ru-RU" sz="1600" dirty="0" smtClean="0">
              <a:effectLst/>
              <a:latin typeface="Bookman Old Style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spcAft>
                <a:spcPts val="1200"/>
              </a:spcAft>
              <a:buFont typeface="Wingdings" pitchFamily="2" charset="2"/>
              <a:buNone/>
            </a:pPr>
            <a:endParaRPr lang="ru-RU" altLang="ru-RU" sz="1600" dirty="0" smtClean="0">
              <a:effectLst/>
              <a:latin typeface="Bookman Old Style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spcAft>
                <a:spcPts val="1200"/>
              </a:spcAft>
              <a:buFont typeface="Wingdings" pitchFamily="2" charset="2"/>
              <a:buNone/>
            </a:pPr>
            <a:endParaRPr lang="ru-RU" altLang="ru-RU" sz="1600" dirty="0" smtClean="0">
              <a:effectLst/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373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34"/>
          <p:cNvSpPr txBox="1">
            <a:spLocks noGrp="1"/>
          </p:cNvSpPr>
          <p:nvPr/>
        </p:nvSpPr>
        <p:spPr bwMode="auto">
          <a:xfrm>
            <a:off x="6427788" y="6519863"/>
            <a:ext cx="1600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ru-RU" altLang="ru-RU" sz="1200">
              <a:solidFill>
                <a:srgbClr val="898989"/>
              </a:solidFill>
              <a:latin typeface="Bookman Old Style" pitchFamily="18" charset="0"/>
            </a:endParaRPr>
          </a:p>
        </p:txBody>
      </p:sp>
      <p:sp>
        <p:nvSpPr>
          <p:cNvPr id="25603" name="TextBox 33"/>
          <p:cNvSpPr txBox="1">
            <a:spLocks noChangeArrowheads="1"/>
          </p:cNvSpPr>
          <p:nvPr/>
        </p:nvSpPr>
        <p:spPr bwMode="auto">
          <a:xfrm>
            <a:off x="-7938" y="44450"/>
            <a:ext cx="9144001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2400" b="1">
                <a:solidFill>
                  <a:schemeClr val="tx2"/>
                </a:solidFill>
                <a:latin typeface="Bookman Old Style" pitchFamily="18" charset="0"/>
                <a:cs typeface="Times New Roman" pitchFamily="18" charset="0"/>
              </a:rPr>
              <a:t>Проблемы кадрового обеспечения системы здравоохранения</a:t>
            </a:r>
          </a:p>
        </p:txBody>
      </p:sp>
      <p:graphicFrame>
        <p:nvGraphicFramePr>
          <p:cNvPr id="41" name="Схема 40"/>
          <p:cNvGraphicFramePr/>
          <p:nvPr/>
        </p:nvGraphicFramePr>
        <p:xfrm>
          <a:off x="35496" y="1019273"/>
          <a:ext cx="9001000" cy="5838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5168731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-17463" y="114300"/>
            <a:ext cx="91614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ru-RU" sz="2000" b="1">
                <a:solidFill>
                  <a:srgbClr val="00990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kumimoji="0" lang="ru-RU" altLang="ru-RU" sz="2400" b="1">
                <a:solidFill>
                  <a:schemeClr val="tx2"/>
                </a:solidFill>
                <a:latin typeface="Bookman Old Style" pitchFamily="18" charset="0"/>
                <a:cs typeface="Times New Roman" pitchFamily="18" charset="0"/>
              </a:rPr>
              <a:t>Совершенствование планирования и использования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2400" b="1">
                <a:solidFill>
                  <a:schemeClr val="tx2"/>
                </a:solidFill>
                <a:latin typeface="Bookman Old Style" pitchFamily="18" charset="0"/>
                <a:cs typeface="Times New Roman" pitchFamily="18" charset="0"/>
              </a:rPr>
              <a:t>кадровых ресурсов</a:t>
            </a:r>
          </a:p>
        </p:txBody>
      </p:sp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107950" y="944563"/>
            <a:ext cx="903605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 b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КОМПЛЕКСНЫЙ ПЛАН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 b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мероприятий по снижению дефицита медицинских кадров в государственных медицинских организациях Архангельской области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 b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(в соответствии с распоряжением Правительства Архангельской области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 b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от 14 ноября 2016 года № 467-рп)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950" y="2032000"/>
            <a:ext cx="2879725" cy="2500313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115000"/>
              </a:lnSpc>
              <a:defRPr/>
            </a:pPr>
            <a:r>
              <a:rPr lang="ru-RU" altLang="ru-RU" sz="1200" b="1" dirty="0" smtClean="0">
                <a:latin typeface="Bookman Old Style" pitchFamily="18" charset="0"/>
              </a:rPr>
              <a:t>Подготовка кадровых профилей медицинских организаций </a:t>
            </a:r>
            <a:r>
              <a:rPr lang="ru-RU" altLang="ru-RU" sz="12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на основании всестороннего анализа кадровой ситуации и направленных на устранение диспропорций в распределении кадрового потенциала.</a:t>
            </a:r>
          </a:p>
          <a:p>
            <a:pPr algn="ctr" eaLnBrk="1" hangingPunct="1">
              <a:lnSpc>
                <a:spcPct val="115000"/>
              </a:lnSpc>
              <a:defRPr/>
            </a:pPr>
            <a:r>
              <a:rPr lang="ru-RU" altLang="ru-RU" sz="1000" dirty="0" smtClean="0">
                <a:latin typeface="Bookman Old Style" pitchFamily="18" charset="0"/>
              </a:rPr>
              <a:t>Защита кадровых профилей</a:t>
            </a:r>
          </a:p>
          <a:p>
            <a:pPr algn="ctr" eaLnBrk="1" hangingPunct="1">
              <a:lnSpc>
                <a:spcPct val="115000"/>
              </a:lnSpc>
              <a:defRPr/>
            </a:pPr>
            <a:r>
              <a:rPr lang="ru-RU" altLang="ru-RU" sz="1000" dirty="0" smtClean="0">
                <a:latin typeface="Bookman Old Style" pitchFamily="18" charset="0"/>
              </a:rPr>
              <a:t>Анализ кадровых профилей</a:t>
            </a:r>
          </a:p>
          <a:p>
            <a:pPr algn="ctr" eaLnBrk="1" hangingPunct="1">
              <a:lnSpc>
                <a:spcPct val="115000"/>
              </a:lnSpc>
              <a:defRPr/>
            </a:pPr>
            <a:r>
              <a:rPr lang="ru-RU" altLang="ru-RU" sz="1000" dirty="0" smtClean="0">
                <a:latin typeface="Bookman Old Style" pitchFamily="18" charset="0"/>
              </a:rPr>
              <a:t>Практическое применение полученной информации</a:t>
            </a:r>
            <a:endParaRPr lang="ru-RU" altLang="ru-RU" sz="1000" b="1" dirty="0" smtClean="0"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950" y="5472113"/>
            <a:ext cx="2879725" cy="647700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1" dirty="0" smtClean="0">
                <a:latin typeface="Bookman Old Style" pitchFamily="18" charset="0"/>
              </a:rPr>
              <a:t>Работа с «Федеральным регистром </a:t>
            </a:r>
          </a:p>
          <a:p>
            <a:pPr algn="ctr" eaLnBrk="1" hangingPunct="1">
              <a:defRPr/>
            </a:pPr>
            <a:r>
              <a:rPr lang="ru-RU" altLang="ru-RU" sz="1200" b="1" dirty="0" smtClean="0">
                <a:latin typeface="Bookman Old Style" pitchFamily="18" charset="0"/>
              </a:rPr>
              <a:t>медицинских работников»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950" y="4494213"/>
            <a:ext cx="2879725" cy="1016000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1" dirty="0" smtClean="0">
                <a:latin typeface="Bookman Old Style" pitchFamily="18" charset="0"/>
              </a:rPr>
              <a:t>Реализация системного подхода </a:t>
            </a:r>
          </a:p>
          <a:p>
            <a:pPr algn="ctr" eaLnBrk="1" hangingPunct="1">
              <a:defRPr/>
            </a:pPr>
            <a:r>
              <a:rPr lang="ru-RU" altLang="ru-RU" sz="1200" b="1" dirty="0" smtClean="0">
                <a:latin typeface="Bookman Old Style" pitchFamily="18" charset="0"/>
              </a:rPr>
              <a:t>к кадровой политике системы </a:t>
            </a:r>
          </a:p>
          <a:p>
            <a:pPr algn="ctr" eaLnBrk="1" hangingPunct="1">
              <a:defRPr/>
            </a:pPr>
            <a:r>
              <a:rPr lang="ru-RU" altLang="ru-RU" sz="1200" b="1" dirty="0" smtClean="0">
                <a:latin typeface="Bookman Old Style" pitchFamily="18" charset="0"/>
              </a:rPr>
              <a:t>здравоохранения Архангельской области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838" y="6145213"/>
            <a:ext cx="2879725" cy="646112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1" dirty="0" smtClean="0">
                <a:latin typeface="Bookman Old Style" pitchFamily="18" charset="0"/>
              </a:rPr>
              <a:t>Анализ нормативов временных </a:t>
            </a:r>
          </a:p>
          <a:p>
            <a:pPr algn="ctr" eaLnBrk="1" hangingPunct="1">
              <a:defRPr/>
            </a:pPr>
            <a:r>
              <a:rPr lang="ru-RU" altLang="ru-RU" sz="1200" b="1" dirty="0" smtClean="0">
                <a:latin typeface="Bookman Old Style" pitchFamily="18" charset="0"/>
              </a:rPr>
              <a:t>затрат и норм нагрузки специалистов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3575" y="2147888"/>
            <a:ext cx="2690813" cy="830262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1" dirty="0" smtClean="0">
                <a:latin typeface="Bookman Old Style" pitchFamily="18" charset="0"/>
              </a:rPr>
              <a:t>Взаимодействие с Северным </a:t>
            </a:r>
          </a:p>
          <a:p>
            <a:pPr algn="ctr" eaLnBrk="1" hangingPunct="1">
              <a:defRPr/>
            </a:pPr>
            <a:r>
              <a:rPr lang="ru-RU" altLang="ru-RU" sz="1200" b="1" dirty="0" smtClean="0">
                <a:latin typeface="Bookman Old Style" pitchFamily="18" charset="0"/>
              </a:rPr>
              <a:t>государственным медицинским </a:t>
            </a:r>
          </a:p>
          <a:p>
            <a:pPr algn="ctr" eaLnBrk="1" hangingPunct="1">
              <a:defRPr/>
            </a:pPr>
            <a:r>
              <a:rPr lang="ru-RU" altLang="ru-RU" sz="1200" b="1" dirty="0" smtClean="0">
                <a:latin typeface="Bookman Old Style" pitchFamily="18" charset="0"/>
              </a:rPr>
              <a:t>университетом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3575" y="3194050"/>
            <a:ext cx="2690813" cy="831850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1" dirty="0" err="1" smtClean="0">
                <a:latin typeface="Bookman Old Style" pitchFamily="18" charset="0"/>
              </a:rPr>
              <a:t>Профориентационная</a:t>
            </a:r>
            <a:r>
              <a:rPr lang="ru-RU" altLang="ru-RU" sz="1200" b="1" dirty="0" smtClean="0">
                <a:latin typeface="Bookman Old Style" pitchFamily="18" charset="0"/>
              </a:rPr>
              <a:t> работа </a:t>
            </a:r>
          </a:p>
          <a:p>
            <a:pPr algn="ctr" eaLnBrk="1" hangingPunct="1">
              <a:defRPr/>
            </a:pPr>
            <a:r>
              <a:rPr lang="ru-RU" altLang="ru-RU" sz="1200" b="1" dirty="0" smtClean="0">
                <a:latin typeface="Bookman Old Style" pitchFamily="18" charset="0"/>
              </a:rPr>
              <a:t>с выпускниками общеобразовательных </a:t>
            </a:r>
          </a:p>
          <a:p>
            <a:pPr algn="ctr" eaLnBrk="1" hangingPunct="1">
              <a:defRPr/>
            </a:pPr>
            <a:r>
              <a:rPr lang="ru-RU" altLang="ru-RU" sz="1200" b="1" dirty="0" smtClean="0">
                <a:latin typeface="Bookman Old Style" pitchFamily="18" charset="0"/>
              </a:rPr>
              <a:t>школ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3575" y="4170363"/>
            <a:ext cx="2690813" cy="646112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1" smtClean="0">
                <a:latin typeface="Bookman Old Style" pitchFamily="18" charset="0"/>
              </a:rPr>
              <a:t>Поэтапный переход к </a:t>
            </a:r>
          </a:p>
          <a:p>
            <a:pPr algn="ctr" eaLnBrk="1" hangingPunct="1">
              <a:defRPr/>
            </a:pPr>
            <a:r>
              <a:rPr lang="ru-RU" altLang="ru-RU" sz="1200" b="1" smtClean="0">
                <a:latin typeface="Bookman Old Style" pitchFamily="18" charset="0"/>
              </a:rPr>
              <a:t>системе аккредитации специалистов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03575" y="4983163"/>
            <a:ext cx="2689225" cy="646112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1" smtClean="0">
                <a:latin typeface="Bookman Old Style" pitchFamily="18" charset="0"/>
              </a:rPr>
              <a:t>Переход на систему </a:t>
            </a:r>
          </a:p>
          <a:p>
            <a:pPr algn="ctr" eaLnBrk="1" hangingPunct="1">
              <a:defRPr/>
            </a:pPr>
            <a:r>
              <a:rPr lang="ru-RU" altLang="ru-RU" sz="1200" b="1" smtClean="0">
                <a:latin typeface="Bookman Old Style" pitchFamily="18" charset="0"/>
              </a:rPr>
              <a:t>профессиональных стандартов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78538" y="4330700"/>
            <a:ext cx="2879725" cy="1016000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1" smtClean="0">
                <a:latin typeface="Bookman Old Style" pitchFamily="18" charset="0"/>
              </a:rPr>
              <a:t>Выстраивание взаимоотношений </a:t>
            </a:r>
          </a:p>
          <a:p>
            <a:pPr algn="ctr" eaLnBrk="1" hangingPunct="1">
              <a:defRPr/>
            </a:pPr>
            <a:r>
              <a:rPr lang="ru-RU" altLang="ru-RU" sz="1200" b="1" smtClean="0">
                <a:latin typeface="Bookman Old Style" pitchFamily="18" charset="0"/>
              </a:rPr>
              <a:t>с администрациями муниципальных </a:t>
            </a:r>
          </a:p>
          <a:p>
            <a:pPr algn="ctr" eaLnBrk="1" hangingPunct="1">
              <a:defRPr/>
            </a:pPr>
            <a:r>
              <a:rPr lang="ru-RU" altLang="ru-RU" sz="1200" b="1" smtClean="0">
                <a:latin typeface="Bookman Old Style" pitchFamily="18" charset="0"/>
              </a:rPr>
              <a:t>образований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78538" y="2155825"/>
            <a:ext cx="2879725" cy="1200150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1" dirty="0" smtClean="0">
                <a:latin typeface="Bookman Old Style" pitchFamily="18" charset="0"/>
              </a:rPr>
              <a:t>Сотрудничество с заместителями глав муниципальных образований </a:t>
            </a:r>
          </a:p>
          <a:p>
            <a:pPr algn="ctr" eaLnBrk="1" hangingPunct="1">
              <a:defRPr/>
            </a:pPr>
            <a:r>
              <a:rPr lang="ru-RU" altLang="ru-RU" sz="1200" b="1" dirty="0" smtClean="0">
                <a:latin typeface="Bookman Old Style" pitchFamily="18" charset="0"/>
              </a:rPr>
              <a:t>в целях более широкого использования полномочий в сфере охраны здоровья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078538" y="5389563"/>
            <a:ext cx="2887662" cy="461962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1" smtClean="0">
                <a:latin typeface="Bookman Old Style" pitchFamily="18" charset="0"/>
              </a:rPr>
              <a:t>Дифференцированные меры социальной поддержки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78538" y="3370263"/>
            <a:ext cx="2879725" cy="461962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1" smtClean="0">
                <a:latin typeface="Bookman Old Style" pitchFamily="18" charset="0"/>
              </a:rPr>
              <a:t>Развитие института наставничества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78538" y="3870325"/>
            <a:ext cx="2879725" cy="4603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1" smtClean="0">
                <a:latin typeface="Bookman Old Style" pitchFamily="18" charset="0"/>
              </a:rPr>
              <a:t>Повышение престижа профессии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78538" y="5905500"/>
            <a:ext cx="2879725" cy="276225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1" smtClean="0">
                <a:latin typeface="Bookman Old Style" pitchFamily="18" charset="0"/>
              </a:rPr>
              <a:t>Решение жилищного вопроса</a:t>
            </a:r>
          </a:p>
        </p:txBody>
      </p:sp>
    </p:spTree>
    <p:extLst>
      <p:ext uri="{BB962C8B-B14F-4D97-AF65-F5344CB8AC3E}">
        <p14:creationId xmlns:p14="http://schemas.microsoft.com/office/powerpoint/2010/main" xmlns="" val="33653943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2"/>
          <p:cNvSpPr>
            <a:spLocks noGrp="1"/>
          </p:cNvSpPr>
          <p:nvPr>
            <p:ph type="title"/>
          </p:nvPr>
        </p:nvSpPr>
        <p:spPr>
          <a:xfrm>
            <a:off x="0" y="93663"/>
            <a:ext cx="9144000" cy="563562"/>
          </a:xfrm>
        </p:spPr>
        <p:txBody>
          <a:bodyPr/>
          <a:lstStyle/>
          <a:p>
            <a:r>
              <a:rPr lang="ru-RU" altLang="ru-RU" sz="2400" b="1" smtClean="0">
                <a:effectLst/>
                <a:latin typeface="Bookman Old Style" pitchFamily="18" charset="0"/>
                <a:cs typeface="Times New Roman" pitchFamily="18" charset="0"/>
              </a:rPr>
              <a:t>Новые формы лечебно-диагностической работы</a:t>
            </a:r>
          </a:p>
        </p:txBody>
      </p:sp>
      <p:sp>
        <p:nvSpPr>
          <p:cNvPr id="27651" name="Содержимое 3"/>
          <p:cNvSpPr>
            <a:spLocks noGrp="1"/>
          </p:cNvSpPr>
          <p:nvPr>
            <p:ph idx="1"/>
          </p:nvPr>
        </p:nvSpPr>
        <p:spPr>
          <a:xfrm>
            <a:off x="0" y="763588"/>
            <a:ext cx="9144000" cy="3294062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2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1400" smtClean="0">
                <a:effectLst/>
                <a:latin typeface="Bookman Old Style" pitchFamily="18" charset="0"/>
              </a:rPr>
              <a:t>Создание </a:t>
            </a:r>
            <a:r>
              <a:rPr lang="ru-RU" altLang="ru-RU" sz="1600" b="1" smtClean="0">
                <a:solidFill>
                  <a:srgbClr val="FF0000"/>
                </a:solidFill>
                <a:effectLst/>
                <a:latin typeface="Bookman Old Style" pitchFamily="18" charset="0"/>
              </a:rPr>
              <a:t>20</a:t>
            </a:r>
            <a:r>
              <a:rPr lang="ru-RU" altLang="ru-RU" sz="1400" smtClean="0">
                <a:effectLst/>
                <a:latin typeface="Bookman Old Style" pitchFamily="18" charset="0"/>
              </a:rPr>
              <a:t> антикоагулянтных кабинетов в центральных городских и районных больницах;</a:t>
            </a: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buFont typeface="Wingdings" pitchFamily="2" charset="2"/>
              <a:buNone/>
            </a:pPr>
            <a:endParaRPr lang="ru-RU" altLang="ru-RU" sz="700" smtClean="0">
              <a:effectLst/>
              <a:latin typeface="Bookman Old Style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1400" smtClean="0">
                <a:effectLst/>
                <a:latin typeface="Bookman Old Style" pitchFamily="18" charset="0"/>
              </a:rPr>
              <a:t>Внедрение метода лазерной коррекции зрения на базе центра амбулаторной хирургии Архангельской клинической офтальмологической  больницы;</a:t>
            </a: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buFont typeface="Wingdings" pitchFamily="2" charset="2"/>
              <a:buNone/>
            </a:pPr>
            <a:endParaRPr lang="ru-RU" altLang="ru-RU" sz="700" smtClean="0">
              <a:effectLst/>
              <a:latin typeface="Bookman Old Style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1400" smtClean="0">
                <a:effectLst/>
                <a:latin typeface="Bookman Old Style" pitchFamily="18" charset="0"/>
              </a:rPr>
              <a:t>Открытие кабинета медико-психологической реабилитации  в Архангельском госпитале для ветеранов войн;</a:t>
            </a: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700" smtClean="0">
                <a:effectLst/>
                <a:latin typeface="Bookman Old Style" pitchFamily="18" charset="0"/>
              </a:rPr>
              <a:t> </a:t>
            </a: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1400" smtClean="0">
                <a:effectLst/>
                <a:latin typeface="Bookman Old Style" pitchFamily="18" charset="0"/>
              </a:rPr>
              <a:t>Организация областного нефрологического центра на базе Первой городской клинической больницы им. Е.Е. Волосевич, подготовительный этап к проведению трансплантации почки;</a:t>
            </a: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buFont typeface="Wingdings" pitchFamily="2" charset="2"/>
              <a:buNone/>
            </a:pPr>
            <a:endParaRPr lang="ru-RU" altLang="ru-RU" sz="700" smtClean="0">
              <a:effectLst/>
              <a:latin typeface="Bookman Old Style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1400" smtClean="0">
                <a:effectLst/>
                <a:latin typeface="Bookman Old Style" pitchFamily="18" charset="0"/>
              </a:rPr>
              <a:t>Участие в федеральном социальном проекте «Дорога здоровья: мобильная профилактика» (Холмогорская ЦРБ, Виноградовская ЦРБ, Вельская ЦРБ);</a:t>
            </a: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buFont typeface="Wingdings" pitchFamily="2" charset="2"/>
              <a:buNone/>
            </a:pPr>
            <a:endParaRPr lang="ru-RU" altLang="ru-RU" sz="700" smtClean="0">
              <a:effectLst/>
              <a:latin typeface="Bookman Old Style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1400" smtClean="0">
                <a:effectLst/>
                <a:latin typeface="Bookman Old Style" pitchFamily="18" charset="0"/>
              </a:rPr>
              <a:t>«Уроки здоровья» и «уроки трезвости» для старшеклассников в общеобразовательных школах.</a:t>
            </a:r>
          </a:p>
        </p:txBody>
      </p:sp>
      <p:pic>
        <p:nvPicPr>
          <p:cNvPr id="32771" name="Picture 3" descr="C:\Users\minister\AppData\Local\Microsoft\Windows\Temporary Internet Files\Content.Outlook\ZUP3GA2J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91" y="4329290"/>
            <a:ext cx="2932737" cy="220312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2772" name="Picture 4" descr="C:\Users\minister\AppData\Local\Microsoft\Windows\Temporary Internet Files\Content.Outlook\ZUP3GA2J\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4043" y="4329290"/>
            <a:ext cx="2935914" cy="220312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2773" name="Picture 5" descr="C:\Users\minister\AppData\Local\Microsoft\Windows\Temporary Internet Files\Content.Outlook\ZUP3GA2J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3619" y="4359628"/>
            <a:ext cx="2858149" cy="2142450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41442442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681" y="63857"/>
            <a:ext cx="4483319" cy="2520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Прямоугольник 3"/>
          <p:cNvSpPr>
            <a:spLocks noChangeArrowheads="1"/>
          </p:cNvSpPr>
          <p:nvPr/>
        </p:nvSpPr>
        <p:spPr bwMode="auto">
          <a:xfrm>
            <a:off x="306388" y="2660650"/>
            <a:ext cx="422116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600" b="1">
                <a:latin typeface="Bookman Old Style" pitchFamily="18" charset="0"/>
                <a:cs typeface="Times New Roman" pitchFamily="18" charset="0"/>
              </a:rPr>
              <a:t>ГБУЗ АО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600" b="1">
                <a:latin typeface="Bookman Old Style" pitchFamily="18" charset="0"/>
                <a:cs typeface="Times New Roman" pitchFamily="18" charset="0"/>
              </a:rPr>
              <a:t>«Архангельская городская клиническая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600" b="1">
                <a:latin typeface="Bookman Old Style" pitchFamily="18" charset="0"/>
                <a:cs typeface="Times New Roman" pitchFamily="18" charset="0"/>
              </a:rPr>
              <a:t>поликлиника № 1»</a:t>
            </a:r>
            <a:endParaRPr kumimoji="0" lang="ru-RU" altLang="ru-RU" sz="1600">
              <a:latin typeface="Bookman Old Style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8017" y="63857"/>
            <a:ext cx="4482429" cy="2520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Прямоугольник 7"/>
          <p:cNvSpPr>
            <a:spLocks noChangeArrowheads="1"/>
          </p:cNvSpPr>
          <p:nvPr/>
        </p:nvSpPr>
        <p:spPr bwMode="auto">
          <a:xfrm>
            <a:off x="4749800" y="2660650"/>
            <a:ext cx="4038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600" b="1">
                <a:latin typeface="Bookman Old Style" pitchFamily="18" charset="0"/>
                <a:cs typeface="Times New Roman" pitchFamily="18" charset="0"/>
              </a:rPr>
              <a:t>ГБУЗ АО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600" b="1">
                <a:latin typeface="Bookman Old Style" pitchFamily="18" charset="0"/>
                <a:cs typeface="Times New Roman" pitchFamily="18" charset="0"/>
              </a:rPr>
              <a:t>«Северодвинская городская больница № 2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600" b="1">
                <a:latin typeface="Bookman Old Style" pitchFamily="18" charset="0"/>
                <a:cs typeface="Times New Roman" pitchFamily="18" charset="0"/>
              </a:rPr>
              <a:t>скорой медицинской помощи»</a:t>
            </a:r>
            <a:endParaRPr kumimoji="0" lang="ru-RU" altLang="ru-RU" sz="1600">
              <a:latin typeface="Bookman Old Style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914" y="3453869"/>
            <a:ext cx="4617544" cy="232922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Прямоугольник 9"/>
          <p:cNvSpPr>
            <a:spLocks noChangeArrowheads="1"/>
          </p:cNvSpPr>
          <p:nvPr/>
        </p:nvSpPr>
        <p:spPr bwMode="auto">
          <a:xfrm>
            <a:off x="306388" y="5895975"/>
            <a:ext cx="43322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600" b="1">
                <a:latin typeface="Bookman Old Style" pitchFamily="18" charset="0"/>
                <a:cs typeface="Times New Roman" pitchFamily="18" charset="0"/>
              </a:rPr>
              <a:t>ГБУЗ АО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600" b="1">
                <a:latin typeface="Bookman Old Style" pitchFamily="18" charset="0"/>
                <a:cs typeface="Times New Roman" pitchFamily="18" charset="0"/>
              </a:rPr>
              <a:t>«Новодвинская центральная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600" b="1">
                <a:latin typeface="Bookman Old Style" pitchFamily="18" charset="0"/>
                <a:cs typeface="Times New Roman" pitchFamily="18" charset="0"/>
              </a:rPr>
              <a:t>городская больница»</a:t>
            </a:r>
            <a:endParaRPr kumimoji="0" lang="ru-RU" altLang="ru-RU" sz="1600">
              <a:latin typeface="Bookman Old Style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7458" y="3492076"/>
            <a:ext cx="4230545" cy="225280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</p:spPr>
      </p:pic>
      <p:sp>
        <p:nvSpPr>
          <p:cNvPr id="28681" name="Прямоугольник 10"/>
          <p:cNvSpPr>
            <a:spLocks noChangeArrowheads="1"/>
          </p:cNvSpPr>
          <p:nvPr/>
        </p:nvSpPr>
        <p:spPr bwMode="auto">
          <a:xfrm>
            <a:off x="4776788" y="5895975"/>
            <a:ext cx="42338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600" b="1">
                <a:latin typeface="Bookman Old Style" pitchFamily="18" charset="0"/>
                <a:cs typeface="Times New Roman" pitchFamily="18" charset="0"/>
              </a:rPr>
              <a:t>ГАУЗ АО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600" b="1">
                <a:latin typeface="Bookman Old Style" pitchFamily="18" charset="0"/>
                <a:cs typeface="Times New Roman" pitchFamily="18" charset="0"/>
              </a:rPr>
              <a:t>«Архангельская клиническая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600" b="1">
                <a:latin typeface="Bookman Old Style" pitchFamily="18" charset="0"/>
                <a:cs typeface="Times New Roman" pitchFamily="18" charset="0"/>
              </a:rPr>
              <a:t>офтальмологическая больница»</a:t>
            </a:r>
            <a:endParaRPr kumimoji="0" lang="ru-RU" altLang="ru-RU" sz="160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4718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649287"/>
          </a:xfrm>
        </p:spPr>
        <p:txBody>
          <a:bodyPr>
            <a:normAutofit fontScale="90000"/>
          </a:bodyPr>
          <a:lstStyle/>
          <a:p>
            <a:r>
              <a:rPr lang="ru-RU" altLang="ru-RU" sz="2400" b="1" smtClean="0"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Использование средств нормированного </a:t>
            </a:r>
            <a:br>
              <a:rPr lang="ru-RU" altLang="ru-RU" sz="2400" b="1" smtClean="0"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2400" b="1" smtClean="0"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страхового запаса </a:t>
            </a:r>
            <a:endParaRPr lang="ru-RU" altLang="ru-RU" sz="2400" smtClean="0"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1747" name="Объект 2"/>
          <p:cNvSpPr>
            <a:spLocks noGrp="1"/>
          </p:cNvSpPr>
          <p:nvPr>
            <p:ph sz="half" idx="1"/>
          </p:nvPr>
        </p:nvSpPr>
        <p:spPr>
          <a:xfrm>
            <a:off x="900113" y="981075"/>
            <a:ext cx="7488237" cy="532765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1800" b="1" smtClean="0"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Постановлением министерства здравоохранения Архангельской области от 20 февраля 2017 года № 03-пз «Об утверждении критериев отбора медицинских организаций в Архангельской области для включения в план мероприятий по организации дополнительного профессионального образования медицинских работников по программам повышения квалификации, а также по приобретению и проведению ремонта медицинского оборудования» определены следующие критерии отбора:</a:t>
            </a:r>
          </a:p>
          <a:p>
            <a:pPr marL="0" indent="0" algn="ctr">
              <a:spcBef>
                <a:spcPct val="0"/>
              </a:spcBef>
              <a:buFont typeface="Wingdings" pitchFamily="2" charset="2"/>
              <a:buNone/>
            </a:pPr>
            <a:endParaRPr lang="ru-RU" altLang="ru-RU" sz="1800" smtClean="0"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algn="just"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1800" b="1" i="1" smtClean="0"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1. оказание первичной медико-санитарной помощи;</a:t>
            </a:r>
          </a:p>
          <a:p>
            <a:pPr marL="0" indent="0" algn="just"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1800" b="1" i="1" smtClean="0"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2. осуществление деятельности в системе ОМС не менее 5 лет;</a:t>
            </a:r>
          </a:p>
          <a:p>
            <a:pPr marL="0" indent="0" algn="just"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1800" b="1" i="1" smtClean="0"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3. доля доходов медицинской организации, полученной от предпринимательской деятельности, составляет не более </a:t>
            </a:r>
            <a:r>
              <a:rPr lang="ru-RU" altLang="ru-RU" sz="1800" b="1" i="1" smtClean="0">
                <a:solidFill>
                  <a:schemeClr val="tx2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20</a:t>
            </a:r>
            <a:r>
              <a:rPr lang="ru-RU" altLang="ru-RU" sz="1800" b="1" i="1" smtClean="0"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% от общего объема доходов.</a:t>
            </a:r>
          </a:p>
        </p:txBody>
      </p:sp>
    </p:spTree>
    <p:extLst>
      <p:ext uri="{BB962C8B-B14F-4D97-AF65-F5344CB8AC3E}">
        <p14:creationId xmlns:p14="http://schemas.microsoft.com/office/powerpoint/2010/main" xmlns="" val="224176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52400"/>
            <a:ext cx="8856662" cy="1066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sz="2400" b="1" dirty="0" smtClean="0">
                <a:effectLst/>
                <a:latin typeface="Bookman Old Style" pitchFamily="18" charset="0"/>
                <a:cs typeface="Times New Roman" pitchFamily="18" charset="0"/>
              </a:rPr>
              <a:t>Средства нормированного страхового запаса территориального фонда ОМС Архангельской области в 2016 году</a:t>
            </a:r>
            <a:r>
              <a:rPr lang="ru-RU" altLang="ru-RU" sz="2400" dirty="0"/>
              <a:t> </a:t>
            </a:r>
            <a:r>
              <a:rPr lang="ru-RU" altLang="ru-RU" sz="2400" b="1" dirty="0" smtClean="0">
                <a:effectLst/>
                <a:latin typeface="Bookman Old Style" pitchFamily="18" charset="0"/>
                <a:cs typeface="Times New Roman" pitchFamily="18" charset="0"/>
              </a:rPr>
              <a:t>направлены </a:t>
            </a:r>
            <a:br>
              <a:rPr lang="ru-RU" altLang="ru-RU" sz="2400" b="1" dirty="0" smtClean="0">
                <a:effectLst/>
                <a:latin typeface="Bookman Old Style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effectLst/>
                <a:latin typeface="Bookman Old Style" pitchFamily="18" charset="0"/>
                <a:cs typeface="Times New Roman" pitchFamily="18" charset="0"/>
              </a:rPr>
              <a:t>(141 700 000  руб.)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89100"/>
            <a:ext cx="9144000" cy="47244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F4AC20-0E55-4184-80C9-8D7EF744017A}" type="slidenum">
              <a:rPr lang="ru-RU" altLang="ru-RU" smtClean="0"/>
              <a:pPr>
                <a:defRPr/>
              </a:pPr>
              <a:t>25</a:t>
            </a:fld>
            <a:endParaRPr lang="ru-RU" altLang="ru-RU"/>
          </a:p>
        </p:txBody>
      </p:sp>
      <p:sp>
        <p:nvSpPr>
          <p:cNvPr id="5" name="Стрелка вниз 4"/>
          <p:cNvSpPr/>
          <p:nvPr/>
        </p:nvSpPr>
        <p:spPr bwMode="auto">
          <a:xfrm rot="3125914">
            <a:off x="2328069" y="1620044"/>
            <a:ext cx="484188" cy="1117600"/>
          </a:xfrm>
          <a:prstGeom prst="downArrow">
            <a:avLst/>
          </a:prstGeom>
          <a:solidFill>
            <a:schemeClr val="tx1">
              <a:lumMod val="20000"/>
              <a:lumOff val="80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 algn="ctr" eaLnBrk="0" hangingPunct="0"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 bwMode="auto">
          <a:xfrm>
            <a:off x="4964113" y="1773238"/>
            <a:ext cx="484187" cy="1179512"/>
          </a:xfrm>
          <a:prstGeom prst="downArrow">
            <a:avLst/>
          </a:prstGeom>
          <a:solidFill>
            <a:schemeClr val="tx1">
              <a:lumMod val="20000"/>
              <a:lumOff val="80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 algn="ctr" eaLnBrk="0" hangingPunct="0"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 bwMode="auto">
          <a:xfrm rot="19050314">
            <a:off x="7259638" y="1635125"/>
            <a:ext cx="484187" cy="1109663"/>
          </a:xfrm>
          <a:prstGeom prst="downArrow">
            <a:avLst/>
          </a:prstGeom>
          <a:solidFill>
            <a:schemeClr val="tx1">
              <a:lumMod val="20000"/>
              <a:lumOff val="80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 algn="ctr" eaLnBrk="0" hangingPunct="0"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32776" name="Блок-схема: процесс 7"/>
          <p:cNvSpPr>
            <a:spLocks noChangeArrowheads="1"/>
          </p:cNvSpPr>
          <p:nvPr/>
        </p:nvSpPr>
        <p:spPr bwMode="auto">
          <a:xfrm>
            <a:off x="0" y="2790825"/>
            <a:ext cx="3635375" cy="2509838"/>
          </a:xfrm>
          <a:prstGeom prst="flowChartProcess">
            <a:avLst/>
          </a:prstGeom>
          <a:solidFill>
            <a:srgbClr val="CEFEE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800" b="1">
                <a:latin typeface="Times New Roman" pitchFamily="18" charset="0"/>
              </a:rPr>
              <a:t>ремонт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800" b="1">
                <a:latin typeface="Times New Roman" pitchFamily="18" charset="0"/>
              </a:rPr>
              <a:t>медицинского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800" b="1">
                <a:latin typeface="Times New Roman" pitchFamily="18" charset="0"/>
              </a:rPr>
              <a:t>оборудования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800" b="1">
                <a:solidFill>
                  <a:schemeClr val="tx2"/>
                </a:solidFill>
                <a:latin typeface="Bookman Old Style" pitchFamily="18" charset="0"/>
                <a:cs typeface="Times New Roman" pitchFamily="18" charset="0"/>
              </a:rPr>
              <a:t>19 400 000 </a:t>
            </a:r>
            <a:r>
              <a:rPr kumimoji="0" lang="ru-RU" altLang="ru-RU" sz="1800">
                <a:latin typeface="Bookman Old Style" pitchFamily="18" charset="0"/>
                <a:cs typeface="Times New Roman" pitchFamily="18" charset="0"/>
              </a:rPr>
              <a:t>руб</a:t>
            </a:r>
            <a:r>
              <a:rPr kumimoji="0" lang="ru-RU" altLang="ru-RU" sz="1800" b="1">
                <a:latin typeface="Bookman Old Style" pitchFamily="18" charset="0"/>
                <a:cs typeface="Times New Roman" pitchFamily="18" charset="0"/>
              </a:rPr>
              <a:t>.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endParaRPr kumimoji="0" lang="ru-RU" altLang="ru-RU" sz="1800" b="1">
              <a:latin typeface="Bookman Old Style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200" b="1">
                <a:latin typeface="Times New Roman" pitchFamily="18" charset="0"/>
                <a:cs typeface="Times New Roman" pitchFamily="18" charset="0"/>
              </a:rPr>
              <a:t>ГБУЗ АО «АОКБ», 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200" b="1">
                <a:latin typeface="Times New Roman" pitchFamily="18" charset="0"/>
                <a:cs typeface="Times New Roman" pitchFamily="18" charset="0"/>
              </a:rPr>
              <a:t>ГБУЗ АО «Северодвинская ГБ№2 СМП», 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200" b="1">
                <a:latin typeface="Times New Roman" pitchFamily="18" charset="0"/>
                <a:cs typeface="Times New Roman" pitchFamily="18" charset="0"/>
              </a:rPr>
              <a:t>ГБУЗ АО «Новодвинская ЦГБ» - ремонт томографа;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200" b="1">
                <a:latin typeface="Times New Roman" pitchFamily="18" charset="0"/>
                <a:cs typeface="Times New Roman" pitchFamily="18" charset="0"/>
              </a:rPr>
              <a:t>ГБУЗ АО «Коряжемская ГБ» - ремонт флюорографа 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endParaRPr kumimoji="0" lang="ru-RU" altLang="ru-RU" sz="1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процесс 8"/>
          <p:cNvSpPr/>
          <p:nvPr/>
        </p:nvSpPr>
        <p:spPr bwMode="auto">
          <a:xfrm>
            <a:off x="3736975" y="3062288"/>
            <a:ext cx="2938463" cy="3500437"/>
          </a:xfrm>
          <a:prstGeom prst="flowChartProcess">
            <a:avLst/>
          </a:prstGeom>
          <a:solidFill>
            <a:srgbClr val="CCCCFF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 algn="ctr" eaLnBrk="0" hangingPunct="0">
              <a:defRPr/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</a:p>
          <a:p>
            <a:pPr algn="ctr" eaLnBrk="0" hangingPunct="0">
              <a:defRPr/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квалификации </a:t>
            </a:r>
          </a:p>
          <a:p>
            <a:pPr algn="ctr" eaLnBrk="0" hangingPunct="0">
              <a:defRPr/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медицинских </a:t>
            </a:r>
          </a:p>
          <a:p>
            <a:pPr algn="ctr" eaLnBrk="0" hangingPunct="0">
              <a:defRPr/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работников</a:t>
            </a:r>
          </a:p>
          <a:p>
            <a:pPr algn="ctr">
              <a:defRPr/>
            </a:pPr>
            <a:r>
              <a:rPr lang="ru-RU" altLang="ru-RU" sz="1200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Главными врачами </a:t>
            </a:r>
          </a:p>
          <a:p>
            <a:pPr algn="ctr">
              <a:defRPr/>
            </a:pPr>
            <a:r>
              <a:rPr lang="ru-RU" altLang="ru-RU" sz="1200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медицинских организаций  АО:</a:t>
            </a:r>
          </a:p>
          <a:p>
            <a:pPr marL="228600" indent="-228600" algn="just">
              <a:buFontTx/>
              <a:buAutoNum type="arabicPeriod"/>
              <a:defRPr/>
            </a:pPr>
            <a:r>
              <a:rPr lang="ru-RU" altLang="ru-RU" sz="1200" b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проанализирована потребность в </a:t>
            </a:r>
          </a:p>
          <a:p>
            <a:pPr algn="just">
              <a:defRPr/>
            </a:pPr>
            <a:r>
              <a:rPr lang="ru-RU" altLang="ru-RU" sz="1200" b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обучении медицинских работников </a:t>
            </a:r>
          </a:p>
          <a:p>
            <a:pPr algn="just">
              <a:defRPr/>
            </a:pPr>
            <a:r>
              <a:rPr lang="ru-RU" altLang="ru-RU" sz="1200" b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по дополнительным </a:t>
            </a:r>
          </a:p>
          <a:p>
            <a:pPr algn="just">
              <a:defRPr/>
            </a:pPr>
            <a:r>
              <a:rPr lang="ru-RU" altLang="ru-RU" sz="1200" b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профессиональным программам </a:t>
            </a:r>
          </a:p>
          <a:p>
            <a:pPr algn="just">
              <a:defRPr/>
            </a:pPr>
            <a:r>
              <a:rPr lang="ru-RU" altLang="ru-RU" sz="1200" b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повышения квалификации в </a:t>
            </a:r>
          </a:p>
          <a:p>
            <a:pPr algn="just">
              <a:defRPr/>
            </a:pPr>
            <a:r>
              <a:rPr lang="ru-RU" altLang="ru-RU" sz="1200" b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перспективе на 5 лет;</a:t>
            </a:r>
          </a:p>
          <a:p>
            <a:pPr algn="just">
              <a:defRPr/>
            </a:pPr>
            <a:r>
              <a:rPr lang="ru-RU" altLang="ru-RU" sz="1200" b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2. организована регистрация </a:t>
            </a:r>
          </a:p>
          <a:p>
            <a:pPr algn="just">
              <a:defRPr/>
            </a:pPr>
            <a:r>
              <a:rPr lang="ru-RU" altLang="ru-RU" sz="1200" b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работников на интернет-портале;</a:t>
            </a:r>
          </a:p>
          <a:p>
            <a:pPr algn="just">
              <a:defRPr/>
            </a:pPr>
            <a:r>
              <a:rPr lang="ru-RU" altLang="ru-RU" sz="1200" b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3. составлен план мероприятий по </a:t>
            </a:r>
          </a:p>
          <a:p>
            <a:pPr algn="just">
              <a:defRPr/>
            </a:pPr>
            <a:r>
              <a:rPr lang="ru-RU" altLang="ru-RU" sz="1200" b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обучению медицинских работников</a:t>
            </a:r>
          </a:p>
          <a:p>
            <a:pPr algn="just">
              <a:defRPr/>
            </a:pPr>
            <a:r>
              <a:rPr lang="ru-RU" altLang="ru-RU" sz="1200" b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на 2017 год.</a:t>
            </a:r>
          </a:p>
          <a:p>
            <a:pPr algn="ctr" eaLnBrk="0" hangingPunct="0">
              <a:defRPr/>
            </a:pP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0" hangingPunct="0">
              <a:defRPr/>
            </a:pPr>
            <a:endParaRPr lang="ru-RU" sz="1800" dirty="0">
              <a:latin typeface="Times New Roman" pitchFamily="18" charset="0"/>
            </a:endParaRPr>
          </a:p>
        </p:txBody>
      </p:sp>
      <p:sp>
        <p:nvSpPr>
          <p:cNvPr id="32778" name="Блок-схема: процесс 9"/>
          <p:cNvSpPr>
            <a:spLocks noChangeArrowheads="1"/>
          </p:cNvSpPr>
          <p:nvPr/>
        </p:nvSpPr>
        <p:spPr bwMode="auto">
          <a:xfrm>
            <a:off x="6767513" y="2762250"/>
            <a:ext cx="2376487" cy="2511425"/>
          </a:xfrm>
          <a:prstGeom prst="flowChartProcess">
            <a:avLst/>
          </a:prstGeom>
          <a:solidFill>
            <a:srgbClr val="CEFEE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800" b="1">
                <a:latin typeface="Times New Roman" pitchFamily="18" charset="0"/>
              </a:rPr>
              <a:t>приобретение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800" b="1">
                <a:latin typeface="Times New Roman" pitchFamily="18" charset="0"/>
              </a:rPr>
              <a:t>медицинского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800" b="1">
                <a:latin typeface="Times New Roman" pitchFamily="18" charset="0"/>
              </a:rPr>
              <a:t>оборудования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800" b="1">
                <a:solidFill>
                  <a:schemeClr val="tx2"/>
                </a:solidFill>
                <a:latin typeface="Bookman Old Style" pitchFamily="18" charset="0"/>
                <a:cs typeface="Times New Roman" pitchFamily="18" charset="0"/>
              </a:rPr>
              <a:t>122 300 000 </a:t>
            </a:r>
            <a:r>
              <a:rPr kumimoji="0" lang="ru-RU" altLang="ru-RU" sz="1800">
                <a:latin typeface="Bookman Old Style" pitchFamily="18" charset="0"/>
                <a:cs typeface="Times New Roman" pitchFamily="18" charset="0"/>
              </a:rPr>
              <a:t>руб.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ru-RU" altLang="ru-RU" sz="1800">
              <a:latin typeface="Bookman Old Style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2000" b="1" i="1">
                <a:solidFill>
                  <a:srgbClr val="7030A0"/>
                </a:solidFill>
                <a:latin typeface="Bookman Old Style" pitchFamily="18" charset="0"/>
                <a:cs typeface="Times New Roman" pitchFamily="18" charset="0"/>
              </a:rPr>
              <a:t>30 единиц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ru-RU" altLang="ru-RU" sz="18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38519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116633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920000"/>
                </a:solidFill>
                <a:latin typeface="Bookman Old Style" pitchFamily="18" charset="0"/>
                <a:ea typeface="+mj-ea"/>
                <a:cs typeface="Arial" pitchFamily="34" charset="0"/>
              </a:rPr>
              <a:t>Особенности использования средств НСЗ в 2016 году на дополнительное профессиональное образование медицинских работников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3371" y="914816"/>
            <a:ext cx="23086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920000"/>
                </a:solidFill>
                <a:latin typeface="Bookman Old Style" pitchFamily="18" charset="0"/>
                <a:ea typeface="+mj-ea"/>
                <a:cs typeface="Arial" pitchFamily="34" charset="0"/>
              </a:rPr>
              <a:t>Ключевая дата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60132" y="834970"/>
            <a:ext cx="1423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920000"/>
                </a:solidFill>
                <a:latin typeface="Bookman Old Style" pitchFamily="18" charset="0"/>
                <a:ea typeface="+mj-ea"/>
                <a:cs typeface="Arial" pitchFamily="34" charset="0"/>
              </a:rPr>
              <a:t>Событие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3598" y="1601927"/>
            <a:ext cx="1728192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Bookman Old Style" panose="02050604050505020204" pitchFamily="18" charset="0"/>
                <a:cs typeface="Times New Roman" pitchFamily="18" charset="0"/>
              </a:rPr>
              <a:t>01 января 2016 года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65046" y="1304917"/>
            <a:ext cx="3888432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Bookman Old Style" panose="02050604050505020204" pitchFamily="18" charset="0"/>
                <a:cs typeface="Times New Roman" pitchFamily="18" charset="0"/>
              </a:rPr>
              <a:t>Появилась потенциальная возможность использования средств НСЗ медицинскими организациями ст. 20 Федерального закона от 29.11.2010 № 326-ФЗ «Об обязательном медицинском страховании в Российской Федерации»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5855414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РЕЗУЛЬТАТ: </a:t>
            </a:r>
            <a:r>
              <a:rPr lang="ru-RU" sz="1200" b="1" dirty="0">
                <a:latin typeface="Bookman Old Style" panose="02050604050505020204" pitchFamily="18" charset="0"/>
                <a:cs typeface="Times New Roman" pitchFamily="18" charset="0"/>
              </a:rPr>
              <a:t>включить медработников в план мероприятий по обучению и использовать средства НСЗ в IV квартале 2016 года на ДПО не представилось возможным, так как план мероприятий мог быть утвержден только до 01 октября 2016 года. Однако при этом средства НСЗ, сформированные для Архангельской области и не использованные в 2016 году, остались на 2017 год.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53598" y="3043634"/>
            <a:ext cx="1728193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Bookman Old Style" panose="02050604050505020204" pitchFamily="18" charset="0"/>
                <a:cs typeface="Times New Roman" pitchFamily="18" charset="0"/>
              </a:rPr>
              <a:t>03 мая 2016 года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65046" y="2506028"/>
            <a:ext cx="3888432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Bookman Old Style" panose="02050604050505020204" pitchFamily="18" charset="0"/>
                <a:cs typeface="Times New Roman" pitchFamily="18" charset="0"/>
              </a:rPr>
              <a:t>Формально утверждены Правила использования медицинскими организациями средств НСЗ (Постановление Правительства РФ от 21.04.2016 № 332).</a:t>
            </a:r>
          </a:p>
          <a:p>
            <a:r>
              <a:rPr lang="ru-RU" sz="1200" dirty="0">
                <a:latin typeface="Bookman Old Style" panose="02050604050505020204" pitchFamily="18" charset="0"/>
                <a:cs typeface="Times New Roman" pitchFamily="18" charset="0"/>
              </a:rPr>
              <a:t>Фактически данные правила оказались неприменимы в части направления НСЗ на ДПО медицинских работников в связи с отсутствием порядка выбора медицинским работником программы повышения квалификации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53598" y="4550338"/>
            <a:ext cx="1728192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Bookman Old Style" panose="02050604050505020204" pitchFamily="18" charset="0"/>
                <a:cs typeface="Times New Roman" pitchFamily="18" charset="0"/>
              </a:rPr>
              <a:t>23 октября 2016 года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65046" y="4334253"/>
            <a:ext cx="3888432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Bookman Old Style" panose="02050604050505020204" pitchFamily="18" charset="0"/>
                <a:cs typeface="Times New Roman" pitchFamily="18" charset="0"/>
              </a:rPr>
              <a:t>Медицинские организации </a:t>
            </a:r>
            <a:r>
              <a:rPr lang="ru-RU" sz="1200" dirty="0" smtClean="0">
                <a:latin typeface="Bookman Old Style" panose="02050604050505020204" pitchFamily="18" charset="0"/>
                <a:cs typeface="Times New Roman" pitchFamily="18" charset="0"/>
              </a:rPr>
              <a:t>получили </a:t>
            </a:r>
            <a:r>
              <a:rPr lang="ru-RU" sz="1200" dirty="0">
                <a:latin typeface="Bookman Old Style" panose="02050604050505020204" pitchFamily="18" charset="0"/>
                <a:cs typeface="Times New Roman" pitchFamily="18" charset="0"/>
              </a:rPr>
              <a:t>возможность использовать средства НСЗ на ДПО медработников в соответствии с Порядком выбора медицинским работником программы повышения квалификации, утвержденным приказом Минздрава России от 04.08.2016 № 575н (вступили в силу 23.10.2016)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3265344" y="1625278"/>
            <a:ext cx="591878" cy="455747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3286258" y="3049695"/>
            <a:ext cx="591878" cy="455747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3265344" y="4645631"/>
            <a:ext cx="591878" cy="455747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482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2479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3200" b="1" dirty="0">
                <a:solidFill>
                  <a:srgbClr val="920000"/>
                </a:solidFill>
                <a:latin typeface="Bookman Old Style" panose="02050604050505020204" pitchFamily="18" charset="0"/>
                <a:cs typeface="Arial" pitchFamily="34" charset="0"/>
              </a:rPr>
              <a:t>Приобретение оборудования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8071" y="1039092"/>
            <a:ext cx="879070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Запланировано приобрести 30 единиц оборудования на сумму 122,3 млн. руб., что составляет 86,3% от всего выделенного объема НСЗ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срок до 31.12.2016 года объявлен аукцион на 30 единиц, на сумму 122,3 млн. руб.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Заключены, но расторгнуты аукционы на 3 единицы на сумму 6,9 млн. руб. т.е. 5% от всей суммы НСЗ и 5,5% от суммы выделенной на оборудование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3 единицы на сумму 6,9 млн. руб. конкурс переигран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контрактов до 30.06.2017 года, с поставкой оборудования в до 01.09.2017 года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1 единицу на сумму 2,3 млн. руб. материалы по заключенному контракту находятся в суде.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2016 году на аукцион по закупке оборудования было 2 запроса поставщиков, решений ФАС – НЕТ, судебных решений – НЕТ.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8 единиц оборудования 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сумму 11,6 млн. 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находится в стадии поставки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августа по декабрь 2016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израсходовано 19,9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выделенных 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медицинского оборудования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242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57606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920000"/>
                </a:solidFill>
                <a:latin typeface="Bookman Old Style" pitchFamily="18" charset="0"/>
                <a:cs typeface="Arial" pitchFamily="34" charset="0"/>
              </a:rPr>
              <a:t>Структура просроченной кредиторской задолженности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7339340"/>
              </p:ext>
            </p:extLst>
          </p:nvPr>
        </p:nvGraphicFramePr>
        <p:xfrm>
          <a:off x="107504" y="692696"/>
          <a:ext cx="8853056" cy="42460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469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541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46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472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997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703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b="0" dirty="0" smtClean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Направление </a:t>
                      </a: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расходов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КЗ на 01.01.2017, тыс. руб.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b="0" dirty="0" smtClean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КЗ на 01.05.2017, тыс. руб.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b="0" dirty="0" smtClean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03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ВСЕГО, в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272 354,60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427 451,40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03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закупки товаров, из них: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155 857,30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57,2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269 361,40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63,0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03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медикаменты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151 212,60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55,5</a:t>
                      </a:r>
                      <a:endParaRPr lang="ru-RU" sz="1200" b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258 677,50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60,5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03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продукты питания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747,60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1 434,20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03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налоги во внебюджетные фонды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45 096,30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16,6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54 275,40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12,7</a:t>
                      </a:r>
                      <a:endParaRPr lang="ru-RU" sz="1200" b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03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коммунальные услуги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22 972,20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8,4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47 877,90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11,2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03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прочие услуги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23 995,90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8,8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27 837,20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6,5</a:t>
                      </a:r>
                      <a:endParaRPr lang="ru-RU" sz="1200" b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03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содержание имущества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11 934,30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12 642,20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03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НДФЛ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3 921,30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7 658,40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ru-RU" sz="1200" b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03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меры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соцподдержки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 +проезд в отпуск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5 561,80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4 282,00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03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услуги связи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72,80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108,20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03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транспортные услуги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1 856,50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1 808,40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03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аренда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533,8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200" b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671,4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703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основные средства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552,40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928,90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2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14" marR="447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2333990048"/>
              </p:ext>
            </p:extLst>
          </p:nvPr>
        </p:nvGraphicFramePr>
        <p:xfrm>
          <a:off x="1145596" y="4374573"/>
          <a:ext cx="7674875" cy="2722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68165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"/>
            <a:ext cx="9144000" cy="102654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920000"/>
                </a:solidFill>
                <a:latin typeface="Bookman Old Style" pitchFamily="18" charset="0"/>
                <a:cs typeface="Arial" pitchFamily="34" charset="0"/>
              </a:rPr>
              <a:t>Причины формирования кредиторской задолженности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948906"/>
            <a:ext cx="9143999" cy="5909094"/>
          </a:xfrm>
        </p:spPr>
        <p:txBody>
          <a:bodyPr>
            <a:noAutofit/>
          </a:bodyPr>
          <a:lstStyle/>
          <a:p>
            <a:pPr marL="514350" indent="-514350">
              <a:lnSpc>
                <a:spcPct val="120000"/>
              </a:lnSpc>
              <a:buFont typeface="Arial" panose="020B0604020202020204" pitchFamily="34" charset="0"/>
              <a:buAutoNum type="arabicParenR"/>
              <a:tabLst>
                <a:tab pos="534988" algn="l"/>
                <a:tab pos="630238" algn="l"/>
              </a:tabLst>
            </a:pPr>
            <a:r>
              <a:rPr lang="ru-RU" sz="1600" dirty="0">
                <a:latin typeface="Bookman Old Style" pitchFamily="18" charset="0"/>
              </a:rPr>
              <a:t>изменение планирования объемов медицинской помощи:</a:t>
            </a:r>
          </a:p>
          <a:p>
            <a:pPr marL="715963" lvl="1" indent="-354013">
              <a:lnSpc>
                <a:spcPct val="120000"/>
              </a:lnSpc>
              <a:spcBef>
                <a:spcPts val="1000"/>
              </a:spcBef>
            </a:pPr>
            <a:r>
              <a:rPr lang="ru-RU" sz="1600" dirty="0">
                <a:latin typeface="Bookman Old Style" pitchFamily="18" charset="0"/>
              </a:rPr>
              <a:t>уменьшение дорогостоящей стационарной помощи (привидение нормативов в соответствие)</a:t>
            </a:r>
          </a:p>
          <a:p>
            <a:pPr marL="715963" lvl="1" indent="-354013">
              <a:lnSpc>
                <a:spcPct val="120000"/>
              </a:lnSpc>
              <a:spcBef>
                <a:spcPts val="1000"/>
              </a:spcBef>
            </a:pPr>
            <a:r>
              <a:rPr lang="ru-RU" sz="1600" dirty="0">
                <a:latin typeface="Bookman Old Style" pitchFamily="18" charset="0"/>
              </a:rPr>
              <a:t>внедрение стационар замещающих технологий (дневной стационар, амбулаторная помощь)</a:t>
            </a:r>
          </a:p>
          <a:p>
            <a:pPr marL="514350" lvl="1" indent="-51435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AutoNum type="arabicParenR" startAt="2"/>
              <a:tabLst>
                <a:tab pos="534988" algn="l"/>
                <a:tab pos="630238" algn="l"/>
              </a:tabLst>
            </a:pPr>
            <a:r>
              <a:rPr lang="ru-RU" sz="1600" dirty="0">
                <a:latin typeface="Bookman Old Style" pitchFamily="18" charset="0"/>
              </a:rPr>
              <a:t>невыполнение объемов по видам помощи:</a:t>
            </a:r>
          </a:p>
          <a:p>
            <a:pPr marL="361950" lvl="2" indent="354013">
              <a:lnSpc>
                <a:spcPct val="120000"/>
              </a:lnSpc>
              <a:spcBef>
                <a:spcPts val="1000"/>
              </a:spcBef>
            </a:pPr>
            <a:r>
              <a:rPr lang="ru-RU" sz="1600" dirty="0" err="1">
                <a:latin typeface="Bookman Old Style" pitchFamily="18" charset="0"/>
              </a:rPr>
              <a:t>Коношская</a:t>
            </a:r>
            <a:r>
              <a:rPr lang="ru-RU" sz="1600" dirty="0">
                <a:latin typeface="Bookman Old Style" pitchFamily="18" charset="0"/>
              </a:rPr>
              <a:t> ЦРБ </a:t>
            </a:r>
            <a:r>
              <a:rPr lang="ru-RU" sz="1600" dirty="0" smtClean="0">
                <a:latin typeface="Bookman Old Style" pitchFamily="18" charset="0"/>
              </a:rPr>
              <a:t>– 50,4</a:t>
            </a:r>
            <a:r>
              <a:rPr lang="ru-RU" sz="1600" dirty="0">
                <a:latin typeface="Bookman Old Style" pitchFamily="18" charset="0"/>
              </a:rPr>
              <a:t>%</a:t>
            </a:r>
          </a:p>
          <a:p>
            <a:pPr marL="361950" lvl="2" indent="354013">
              <a:lnSpc>
                <a:spcPct val="120000"/>
              </a:lnSpc>
              <a:spcBef>
                <a:spcPts val="1000"/>
              </a:spcBef>
            </a:pPr>
            <a:r>
              <a:rPr lang="ru-RU" sz="1600" dirty="0">
                <a:latin typeface="Bookman Old Style" pitchFamily="18" charset="0"/>
              </a:rPr>
              <a:t>Шенкурская ЦРБ – 64,3%</a:t>
            </a:r>
          </a:p>
          <a:p>
            <a:pPr marL="361950" lvl="2" indent="354013">
              <a:lnSpc>
                <a:spcPct val="120000"/>
              </a:lnSpc>
              <a:spcBef>
                <a:spcPts val="1000"/>
              </a:spcBef>
            </a:pPr>
            <a:r>
              <a:rPr lang="ru-RU" sz="1600" dirty="0">
                <a:latin typeface="Bookman Old Style" pitchFamily="18" charset="0"/>
              </a:rPr>
              <a:t>Мезенская ЦРБ – 70,2%</a:t>
            </a:r>
          </a:p>
          <a:p>
            <a:pPr marL="361950" lvl="2" indent="354013">
              <a:lnSpc>
                <a:spcPct val="120000"/>
              </a:lnSpc>
              <a:spcBef>
                <a:spcPts val="1000"/>
              </a:spcBef>
            </a:pPr>
            <a:r>
              <a:rPr lang="ru-RU" sz="1600" dirty="0" err="1">
                <a:latin typeface="Bookman Old Style" pitchFamily="18" charset="0"/>
              </a:rPr>
              <a:t>Плесецкая</a:t>
            </a:r>
            <a:r>
              <a:rPr lang="ru-RU" sz="1600" dirty="0">
                <a:latin typeface="Bookman Old Style" pitchFamily="18" charset="0"/>
              </a:rPr>
              <a:t>, </a:t>
            </a:r>
            <a:r>
              <a:rPr lang="ru-RU" sz="1600" dirty="0" err="1">
                <a:latin typeface="Bookman Old Style" pitchFamily="18" charset="0"/>
              </a:rPr>
              <a:t>Лешуконская</a:t>
            </a:r>
            <a:r>
              <a:rPr lang="ru-RU" sz="1600" dirty="0">
                <a:latin typeface="Bookman Old Style" pitchFamily="18" charset="0"/>
              </a:rPr>
              <a:t>, </a:t>
            </a:r>
            <a:r>
              <a:rPr lang="ru-RU" sz="1600" dirty="0" err="1">
                <a:latin typeface="Bookman Old Style" pitchFamily="18" charset="0"/>
              </a:rPr>
              <a:t>Каргопольская</a:t>
            </a:r>
            <a:r>
              <a:rPr lang="ru-RU" sz="1600" dirty="0">
                <a:latin typeface="Bookman Old Style" pitchFamily="18" charset="0"/>
              </a:rPr>
              <a:t>, </a:t>
            </a:r>
            <a:r>
              <a:rPr lang="ru-RU" sz="1600" dirty="0" err="1">
                <a:latin typeface="Bookman Old Style" pitchFamily="18" charset="0"/>
              </a:rPr>
              <a:t>Верхнетоемская</a:t>
            </a:r>
            <a:r>
              <a:rPr lang="ru-RU" sz="1600" dirty="0">
                <a:latin typeface="Bookman Old Style" pitchFamily="18" charset="0"/>
              </a:rPr>
              <a:t> и т.д. – 100%</a:t>
            </a:r>
          </a:p>
          <a:p>
            <a:pPr marL="514350" indent="-514350">
              <a:lnSpc>
                <a:spcPct val="120000"/>
              </a:lnSpc>
              <a:buFont typeface="Arial" panose="020B0604020202020204" pitchFamily="34" charset="0"/>
              <a:buAutoNum type="arabicParenR" startAt="3"/>
              <a:tabLst>
                <a:tab pos="534988" algn="l"/>
                <a:tab pos="630238" algn="l"/>
              </a:tabLst>
            </a:pPr>
            <a:r>
              <a:rPr lang="ru-RU" sz="1600" dirty="0">
                <a:latin typeface="Bookman Old Style" pitchFamily="18" charset="0"/>
              </a:rPr>
              <a:t>Дефицит управления </a:t>
            </a:r>
            <a:r>
              <a:rPr lang="ru-RU" sz="1600" dirty="0">
                <a:latin typeface="Bookman Old Style" pitchFamily="18" charset="0"/>
                <a:sym typeface="Symbol" panose="05050102010706020507" pitchFamily="18" charset="2"/>
              </a:rPr>
              <a:t>=</a:t>
            </a:r>
            <a:r>
              <a:rPr lang="en-US" sz="1600" dirty="0">
                <a:latin typeface="Bookman Old Style" pitchFamily="18" charset="0"/>
                <a:sym typeface="Symbol" panose="05050102010706020507" pitchFamily="18" charset="2"/>
              </a:rPr>
              <a:t>&gt; </a:t>
            </a:r>
            <a:r>
              <a:rPr lang="ru-RU" sz="1600" dirty="0">
                <a:latin typeface="Bookman Old Style" pitchFamily="18" charset="0"/>
                <a:sym typeface="Symbol" panose="05050102010706020507" pitchFamily="18" charset="2"/>
              </a:rPr>
              <a:t>ошибки:</a:t>
            </a:r>
          </a:p>
          <a:p>
            <a:pPr marL="361950" indent="354013">
              <a:lnSpc>
                <a:spcPct val="120000"/>
              </a:lnSpc>
            </a:pPr>
            <a:r>
              <a:rPr lang="ru-RU" sz="1600" dirty="0" smtClean="0">
                <a:latin typeface="Bookman Old Style" pitchFamily="18" charset="0"/>
                <a:sym typeface="Symbol" panose="05050102010706020507" pitchFamily="18" charset="2"/>
              </a:rPr>
              <a:t>планирования</a:t>
            </a:r>
            <a:endParaRPr lang="ru-RU" sz="1600" dirty="0">
              <a:latin typeface="Bookman Old Style" pitchFamily="18" charset="0"/>
              <a:sym typeface="Symbol" panose="05050102010706020507" pitchFamily="18" charset="2"/>
            </a:endParaRPr>
          </a:p>
          <a:p>
            <a:pPr marL="361950" indent="354013">
              <a:lnSpc>
                <a:spcPct val="120000"/>
              </a:lnSpc>
            </a:pPr>
            <a:r>
              <a:rPr lang="ru-RU" sz="1600" dirty="0">
                <a:latin typeface="Bookman Old Style" pitchFamily="18" charset="0"/>
                <a:sym typeface="Symbol" panose="05050102010706020507" pitchFamily="18" charset="2"/>
              </a:rPr>
              <a:t>анализа (в том числе ФХД)</a:t>
            </a:r>
          </a:p>
          <a:p>
            <a:pPr marL="361950" indent="354013">
              <a:lnSpc>
                <a:spcPct val="120000"/>
              </a:lnSpc>
            </a:pPr>
            <a:r>
              <a:rPr lang="ru-RU" sz="1600" dirty="0" smtClean="0">
                <a:latin typeface="Bookman Old Style" pitchFamily="18" charset="0"/>
                <a:sym typeface="Symbol" panose="05050102010706020507" pitchFamily="18" charset="2"/>
              </a:rPr>
              <a:t>решений</a:t>
            </a:r>
            <a:endParaRPr lang="ru-RU" sz="1600" dirty="0">
              <a:latin typeface="Bookman Old Style" pitchFamily="18" charset="0"/>
              <a:sym typeface="Symbol" panose="05050102010706020507" pitchFamily="18" charset="2"/>
            </a:endParaRPr>
          </a:p>
          <a:p>
            <a:pPr marL="361950" indent="354013">
              <a:lnSpc>
                <a:spcPct val="120000"/>
              </a:lnSpc>
            </a:pPr>
            <a:r>
              <a:rPr lang="ru-RU" sz="1600" dirty="0">
                <a:latin typeface="Bookman Old Style" pitchFamily="18" charset="0"/>
                <a:sym typeface="Symbol" panose="05050102010706020507" pitchFamily="18" charset="2"/>
              </a:rPr>
              <a:t>контроля</a:t>
            </a: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3635896" y="3278840"/>
            <a:ext cx="401128" cy="1199072"/>
          </a:xfrm>
          <a:prstGeom prst="rightBrac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139952" y="3654771"/>
            <a:ext cx="715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ookman Old Style" pitchFamily="18" charset="0"/>
              </a:rPr>
              <a:t>ДВН</a:t>
            </a:r>
          </a:p>
        </p:txBody>
      </p:sp>
    </p:spTree>
    <p:extLst>
      <p:ext uri="{BB962C8B-B14F-4D97-AF65-F5344CB8AC3E}">
        <p14:creationId xmlns:p14="http://schemas.microsoft.com/office/powerpoint/2010/main" xmlns="" val="301047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/>
              <a:t>ОСНОВНЫЕ НОРМАТИВНЫЕ ДОКУМЕНТЫ, РЕГЛАМЕНТИРУЮЩИЕ ФОРМИРОВАНИЕ ОБЪЕМОВ МЕДИЦИНСКОЙ ПОМОЩИ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 defTabSz="622300" eaLnBrk="0" hangingPunct="0">
              <a:spcAft>
                <a:spcPts val="0"/>
              </a:spcAf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Федеральный Закон РФ от 21 ноября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2011 года № 323-ФЗ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«Об основах охраны здоровья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граждан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Российской Федерации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just" defTabSz="622300" eaLnBrk="0" hangingPunct="0">
              <a:spcAft>
                <a:spcPts val="0"/>
              </a:spcAf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Федеральный Закон РФ от 29 ноября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2010 года № 326-ФЗ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«Об обязательном медицинском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страховании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Российской Федерации»</a:t>
            </a:r>
          </a:p>
          <a:p>
            <a:pPr algn="just" eaLnBrk="0" hangingPunct="0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Постановление Правительства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РФ от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19 декабря 2016 года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№ 1403 «О программе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государственных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гарантий бесплатного оказания гражданам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медицинской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помощи на 2017 год и на плановый период 2018 и 2019 годов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 defTabSz="622300" eaLnBrk="0" hangingPunct="0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Разъяснения Минздрава России от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декабря 2016 года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11-7/10/2-8304 «О формировании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экономическом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обосновании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территориальной программы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гарантий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бесплатного оказания гражданам медицинской помощи на 2017 год 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 период 2018 и 2019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годов»</a:t>
            </a:r>
          </a:p>
          <a:p>
            <a:pPr algn="just" defTabSz="622300" eaLnBrk="0" hangingPunct="0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Федерального фонда обязательного медицинского страхования «Об установлении требований к структуре и содержанию тарифного соглашения» от 18.11.2014 г. № 200 (ред. от 29.11.2016)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Архангельской области от 13 марта 2013 года № 59-рп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«Об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утверждении плана мероприятий («дорожной карты»)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Изменения в отраслях социальной сферы, направленные на повышение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эффективности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здравоохранения в Архангельской области»</a:t>
            </a:r>
          </a:p>
          <a:p>
            <a:pPr marL="0" indent="0" algn="just" eaLnBrk="0" hangingPunct="0">
              <a:buNone/>
              <a:defRPr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0" hangingPunct="0">
              <a:buNone/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just" defTabSz="622300" eaLnBrk="0" hangingPunct="0">
              <a:lnSpc>
                <a:spcPct val="90000"/>
              </a:lnSpc>
              <a:spcAft>
                <a:spcPts val="0"/>
              </a:spcAft>
              <a:defRPr/>
            </a:pP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7485968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86929"/>
            <a:ext cx="9144000" cy="5658928"/>
          </a:xfrm>
        </p:spPr>
        <p:txBody>
          <a:bodyPr>
            <a:normAutofit fontScale="92500" lnSpcReduction="20000"/>
          </a:bodyPr>
          <a:lstStyle/>
          <a:p>
            <a:pPr marL="514350" indent="-514350" defTabSz="449263">
              <a:buAutoNum type="arabicParenR" startAt="4"/>
              <a:tabLst>
                <a:tab pos="534988" algn="l"/>
              </a:tabLst>
            </a:pPr>
            <a:r>
              <a:rPr lang="ru-RU" sz="1900" dirty="0">
                <a:latin typeface="Bookman Old Style" pitchFamily="18" charset="0"/>
                <a:sym typeface="Symbol" panose="05050102010706020507" pitchFamily="18" charset="2"/>
              </a:rPr>
              <a:t>Проблемы управления:</a:t>
            </a:r>
          </a:p>
          <a:p>
            <a:pPr marL="361950" indent="534988" defTabSz="449263">
              <a:tabLst>
                <a:tab pos="534988" algn="l"/>
              </a:tabLst>
            </a:pPr>
            <a:r>
              <a:rPr lang="ru-RU" sz="1900" dirty="0">
                <a:latin typeface="Bookman Old Style" pitchFamily="18" charset="0"/>
                <a:sym typeface="Symbol" panose="05050102010706020507" pitchFamily="18" charset="2"/>
              </a:rPr>
              <a:t>	реорганизация структуры подразделений (непопулярные решения)</a:t>
            </a:r>
            <a:r>
              <a:rPr lang="en-US" sz="1900" dirty="0">
                <a:latin typeface="Bookman Old Style" pitchFamily="18" charset="0"/>
                <a:sym typeface="Symbol" panose="05050102010706020507" pitchFamily="18" charset="2"/>
              </a:rPr>
              <a:t>;</a:t>
            </a:r>
            <a:endParaRPr lang="ru-RU" sz="1900" dirty="0">
              <a:latin typeface="Bookman Old Style" pitchFamily="18" charset="0"/>
              <a:sym typeface="Symbol" panose="05050102010706020507" pitchFamily="18" charset="2"/>
            </a:endParaRPr>
          </a:p>
          <a:p>
            <a:pPr marL="361950" indent="534988" defTabSz="449263">
              <a:tabLst>
                <a:tab pos="534988" algn="l"/>
              </a:tabLst>
            </a:pPr>
            <a:r>
              <a:rPr lang="ru-RU" sz="1900" dirty="0">
                <a:latin typeface="Bookman Old Style" pitchFamily="18" charset="0"/>
                <a:sym typeface="Symbol" panose="05050102010706020507" pitchFamily="18" charset="2"/>
              </a:rPr>
              <a:t>реорганизация избыточных круглосуточных постов (санитарных, сестринских)</a:t>
            </a:r>
            <a:r>
              <a:rPr lang="en-US" sz="1900" dirty="0">
                <a:latin typeface="Bookman Old Style" pitchFamily="18" charset="0"/>
                <a:sym typeface="Symbol" panose="05050102010706020507" pitchFamily="18" charset="2"/>
              </a:rPr>
              <a:t>;</a:t>
            </a:r>
            <a:endParaRPr lang="ru-RU" sz="1900" dirty="0">
              <a:latin typeface="Bookman Old Style" pitchFamily="18" charset="0"/>
              <a:sym typeface="Symbol" panose="05050102010706020507" pitchFamily="18" charset="2"/>
            </a:endParaRPr>
          </a:p>
          <a:p>
            <a:pPr marL="361950" indent="534988" defTabSz="449263">
              <a:tabLst>
                <a:tab pos="534988" algn="l"/>
              </a:tabLst>
            </a:pPr>
            <a:r>
              <a:rPr lang="ru-RU" sz="1900" dirty="0">
                <a:latin typeface="Bookman Old Style" pitchFamily="18" charset="0"/>
                <a:sym typeface="Symbol" panose="05050102010706020507" pitchFamily="18" charset="2"/>
              </a:rPr>
              <a:t>реорганизация штатного расписания (сокращение / </a:t>
            </a:r>
            <a:r>
              <a:rPr lang="ru-RU" sz="1900" dirty="0" smtClean="0">
                <a:latin typeface="Bookman Old Style" pitchFamily="18" charset="0"/>
                <a:sym typeface="Symbol" panose="05050102010706020507" pitchFamily="18" charset="2"/>
              </a:rPr>
              <a:t>перевод)</a:t>
            </a:r>
            <a:r>
              <a:rPr lang="en-US" sz="1900" dirty="0">
                <a:latin typeface="Bookman Old Style" pitchFamily="18" charset="0"/>
                <a:sym typeface="Symbol" panose="05050102010706020507" pitchFamily="18" charset="2"/>
              </a:rPr>
              <a:t>;</a:t>
            </a:r>
            <a:endParaRPr lang="ru-RU" sz="1900" dirty="0">
              <a:latin typeface="Bookman Old Style" pitchFamily="18" charset="0"/>
              <a:sym typeface="Symbol" panose="05050102010706020507" pitchFamily="18" charset="2"/>
            </a:endParaRPr>
          </a:p>
          <a:p>
            <a:pPr marL="361950" indent="534988" defTabSz="449263">
              <a:tabLst>
                <a:tab pos="534988" algn="l"/>
              </a:tabLst>
            </a:pPr>
            <a:r>
              <a:rPr lang="ru-RU" sz="1900" dirty="0">
                <a:latin typeface="Bookman Old Style" pitchFamily="18" charset="0"/>
                <a:sym typeface="Symbol" panose="05050102010706020507" pitchFamily="18" charset="2"/>
              </a:rPr>
              <a:t>ужесточение </a:t>
            </a:r>
            <a:r>
              <a:rPr lang="ru-RU" sz="1900" dirty="0" smtClean="0">
                <a:latin typeface="Bookman Old Style" pitchFamily="18" charset="0"/>
                <a:sym typeface="Symbol" panose="05050102010706020507" pitchFamily="18" charset="2"/>
              </a:rPr>
              <a:t>определения </a:t>
            </a:r>
            <a:r>
              <a:rPr lang="ru-RU" sz="1900" dirty="0">
                <a:latin typeface="Bookman Old Style" pitchFamily="18" charset="0"/>
                <a:sym typeface="Symbol" panose="05050102010706020507" pitchFamily="18" charset="2"/>
              </a:rPr>
              <a:t>объемов закупок (от ИМН до услуг)</a:t>
            </a:r>
            <a:r>
              <a:rPr lang="en-US" sz="1900" dirty="0">
                <a:latin typeface="Bookman Old Style" pitchFamily="18" charset="0"/>
                <a:sym typeface="Symbol" panose="05050102010706020507" pitchFamily="18" charset="2"/>
              </a:rPr>
              <a:t>;</a:t>
            </a:r>
            <a:endParaRPr lang="ru-RU" sz="1900" dirty="0">
              <a:latin typeface="Bookman Old Style" pitchFamily="18" charset="0"/>
              <a:sym typeface="Symbol" panose="05050102010706020507" pitchFamily="18" charset="2"/>
            </a:endParaRPr>
          </a:p>
          <a:p>
            <a:pPr marL="361950" indent="534988" defTabSz="449263">
              <a:tabLst>
                <a:tab pos="534988" algn="l"/>
              </a:tabLst>
            </a:pPr>
            <a:r>
              <a:rPr lang="ru-RU" sz="1900" dirty="0">
                <a:latin typeface="Bookman Old Style" pitchFamily="18" charset="0"/>
                <a:sym typeface="Symbol" panose="05050102010706020507" pitchFamily="18" charset="2"/>
              </a:rPr>
              <a:t>персонифицированный учет расхода лекарственных средств</a:t>
            </a:r>
            <a:r>
              <a:rPr lang="en-US" sz="1900" dirty="0">
                <a:latin typeface="Bookman Old Style" pitchFamily="18" charset="0"/>
                <a:sym typeface="Symbol" panose="05050102010706020507" pitchFamily="18" charset="2"/>
              </a:rPr>
              <a:t>;</a:t>
            </a:r>
            <a:endParaRPr lang="ru-RU" sz="1900" dirty="0">
              <a:latin typeface="Bookman Old Style" pitchFamily="18" charset="0"/>
              <a:sym typeface="Symbol" panose="05050102010706020507" pitchFamily="18" charset="2"/>
            </a:endParaRPr>
          </a:p>
          <a:p>
            <a:pPr marL="361950" indent="534988" defTabSz="449263">
              <a:tabLst>
                <a:tab pos="534988" algn="l"/>
              </a:tabLst>
            </a:pPr>
            <a:r>
              <a:rPr lang="ru-RU" sz="1900" dirty="0">
                <a:latin typeface="Bookman Old Style" pitchFamily="18" charset="0"/>
                <a:sym typeface="Symbol" panose="05050102010706020507" pitchFamily="18" charset="2"/>
              </a:rPr>
              <a:t>Межевание. Кадастровая стоимость. Земельный налог</a:t>
            </a:r>
            <a:r>
              <a:rPr lang="en-US" sz="1900" dirty="0">
                <a:latin typeface="Bookman Old Style" pitchFamily="18" charset="0"/>
                <a:sym typeface="Symbol" panose="05050102010706020507" pitchFamily="18" charset="2"/>
              </a:rPr>
              <a:t>;</a:t>
            </a:r>
            <a:endParaRPr lang="ru-RU" sz="1900" dirty="0">
              <a:latin typeface="Bookman Old Style" pitchFamily="18" charset="0"/>
              <a:sym typeface="Symbol" panose="05050102010706020507" pitchFamily="18" charset="2"/>
            </a:endParaRPr>
          </a:p>
          <a:p>
            <a:pPr marL="361950" indent="534988" defTabSz="449263">
              <a:tabLst>
                <a:tab pos="534988" algn="l"/>
              </a:tabLst>
            </a:pPr>
            <a:r>
              <a:rPr lang="ru-RU" sz="1900" dirty="0">
                <a:latin typeface="Bookman Old Style" pitchFamily="18" charset="0"/>
                <a:sym typeface="Symbol" panose="05050102010706020507" pitchFamily="18" charset="2"/>
              </a:rPr>
              <a:t>избыток зданий и площадей, находящихся на содержании (включая ФАП</a:t>
            </a:r>
            <a:r>
              <a:rPr lang="ru-RU" sz="1900" dirty="0" smtClean="0">
                <a:latin typeface="Bookman Old Style" pitchFamily="18" charset="0"/>
                <a:sym typeface="Symbol" panose="05050102010706020507" pitchFamily="18" charset="2"/>
              </a:rPr>
              <a:t>).</a:t>
            </a:r>
            <a:endParaRPr lang="en-US" sz="1900" dirty="0">
              <a:latin typeface="Bookman Old Style" pitchFamily="18" charset="0"/>
              <a:sym typeface="Symbol" panose="05050102010706020507" pitchFamily="18" charset="2"/>
            </a:endParaRPr>
          </a:p>
          <a:p>
            <a:pPr marL="514350" indent="-514350" defTabSz="449263">
              <a:buFont typeface="Arial" panose="020B0604020202020204" pitchFamily="34" charset="0"/>
              <a:buAutoNum type="arabicParenR" startAt="4"/>
              <a:tabLst>
                <a:tab pos="534988" algn="l"/>
              </a:tabLst>
            </a:pPr>
            <a:r>
              <a:rPr lang="ru-RU" sz="1900" dirty="0">
                <a:latin typeface="Bookman Old Style" pitchFamily="18" charset="0"/>
                <a:sym typeface="Symbol" panose="05050102010706020507" pitchFamily="18" charset="2"/>
              </a:rPr>
              <a:t>Рост тарифов на коммунальные услуги </a:t>
            </a:r>
            <a:r>
              <a:rPr lang="ru-RU" sz="1900" dirty="0" smtClean="0">
                <a:latin typeface="Bookman Old Style" pitchFamily="18" charset="0"/>
                <a:sym typeface="Symbol" panose="05050102010706020507" pitchFamily="18" charset="2"/>
              </a:rPr>
              <a:t>(</a:t>
            </a:r>
            <a:r>
              <a:rPr lang="ru-RU" sz="1900" dirty="0" err="1" smtClean="0">
                <a:latin typeface="Bookman Old Style" pitchFamily="18" charset="0"/>
                <a:sym typeface="Symbol" panose="05050102010706020507" pitchFamily="18" charset="2"/>
              </a:rPr>
              <a:t>коэф-нт</a:t>
            </a:r>
            <a:r>
              <a:rPr lang="ru-RU" sz="1900" dirty="0" smtClean="0">
                <a:latin typeface="Bookman Old Style" pitchFamily="18" charset="0"/>
                <a:sym typeface="Symbol" panose="05050102010706020507" pitchFamily="18" charset="2"/>
              </a:rPr>
              <a:t> </a:t>
            </a:r>
            <a:r>
              <a:rPr lang="ru-RU" sz="1900" dirty="0">
                <a:latin typeface="Bookman Old Style" pitchFamily="18" charset="0"/>
                <a:sym typeface="Symbol" panose="05050102010706020507" pitchFamily="18" charset="2"/>
              </a:rPr>
              <a:t>на содержание имеет ограниченное влияние</a:t>
            </a:r>
            <a:r>
              <a:rPr lang="ru-RU" sz="1900" dirty="0" smtClean="0">
                <a:latin typeface="Bookman Old Style" pitchFamily="18" charset="0"/>
                <a:sym typeface="Symbol" panose="05050102010706020507" pitchFamily="18" charset="2"/>
              </a:rPr>
              <a:t>);</a:t>
            </a:r>
            <a:endParaRPr lang="ru-RU" sz="1900" dirty="0">
              <a:latin typeface="Bookman Old Style" pitchFamily="18" charset="0"/>
              <a:sym typeface="Symbol" panose="05050102010706020507" pitchFamily="18" charset="2"/>
            </a:endParaRPr>
          </a:p>
          <a:p>
            <a:pPr marL="514350" indent="-514350" defTabSz="449263">
              <a:buFont typeface="Arial" panose="020B0604020202020204" pitchFamily="34" charset="0"/>
              <a:buAutoNum type="arabicParenR" startAt="4"/>
              <a:tabLst>
                <a:tab pos="534988" algn="l"/>
              </a:tabLst>
            </a:pPr>
            <a:r>
              <a:rPr lang="ru-RU" sz="1900" dirty="0">
                <a:latin typeface="Bookman Old Style" pitchFamily="18" charset="0"/>
                <a:sym typeface="Symbol" panose="05050102010706020507" pitchFamily="18" charset="2"/>
              </a:rPr>
              <a:t>Муниципальная поддержка </a:t>
            </a:r>
            <a:r>
              <a:rPr lang="en-US" sz="1900" dirty="0">
                <a:latin typeface="Bookman Old Style" pitchFamily="18" charset="0"/>
                <a:sym typeface="Symbol" panose="05050102010706020507" pitchFamily="18" charset="2"/>
              </a:rPr>
              <a:t>&lt;=</a:t>
            </a:r>
            <a:r>
              <a:rPr lang="ru-RU" sz="1900" dirty="0">
                <a:latin typeface="Bookman Old Style" pitchFamily="18" charset="0"/>
                <a:sym typeface="Symbol" panose="05050102010706020507" pitchFamily="18" charset="2"/>
              </a:rPr>
              <a:t> Трехуровневая </a:t>
            </a:r>
            <a:r>
              <a:rPr lang="ru-RU" sz="1900" dirty="0" smtClean="0">
                <a:latin typeface="Bookman Old Style" pitchFamily="18" charset="0"/>
                <a:sym typeface="Symbol" panose="05050102010706020507" pitchFamily="18" charset="2"/>
              </a:rPr>
              <a:t>система;</a:t>
            </a:r>
          </a:p>
          <a:p>
            <a:pPr marL="361950" lvl="1" indent="534988" defTabSz="449263">
              <a:spcBef>
                <a:spcPts val="1000"/>
              </a:spcBef>
              <a:tabLst>
                <a:tab pos="449263" algn="l"/>
              </a:tabLst>
            </a:pPr>
            <a:r>
              <a:rPr lang="ru-RU" sz="1900" dirty="0" smtClean="0">
                <a:latin typeface="Bookman Old Style" pitchFamily="18" charset="0"/>
                <a:sym typeface="Symbol" panose="05050102010706020507" pitchFamily="18" charset="2"/>
              </a:rPr>
              <a:t>рабочих мест;</a:t>
            </a:r>
          </a:p>
          <a:p>
            <a:pPr marL="361950" lvl="1" indent="534988" defTabSz="449263">
              <a:spcBef>
                <a:spcPts val="1000"/>
              </a:spcBef>
              <a:tabLst>
                <a:tab pos="449263" algn="l"/>
              </a:tabLst>
            </a:pPr>
            <a:r>
              <a:rPr lang="ru-RU" sz="1900" dirty="0" smtClean="0">
                <a:latin typeface="Bookman Old Style" pitchFamily="18" charset="0"/>
                <a:sym typeface="Symbol" panose="05050102010706020507" pitchFamily="18" charset="2"/>
              </a:rPr>
              <a:t>круглосуточных </a:t>
            </a:r>
            <a:r>
              <a:rPr lang="ru-RU" sz="1900" dirty="0">
                <a:latin typeface="Bookman Old Style" pitchFamily="18" charset="0"/>
                <a:sym typeface="Symbol" panose="05050102010706020507" pitchFamily="18" charset="2"/>
              </a:rPr>
              <a:t>стационаров;</a:t>
            </a:r>
          </a:p>
          <a:p>
            <a:pPr marL="361950" lvl="1" indent="534988" defTabSz="449263">
              <a:spcBef>
                <a:spcPts val="1000"/>
              </a:spcBef>
              <a:tabLst>
                <a:tab pos="449263" algn="l"/>
              </a:tabLst>
            </a:pPr>
            <a:r>
              <a:rPr lang="ru-RU" sz="1900" dirty="0">
                <a:latin typeface="Bookman Old Style" pitchFamily="18" charset="0"/>
                <a:sym typeface="Symbol" panose="05050102010706020507" pitchFamily="18" charset="2"/>
              </a:rPr>
              <a:t>прежних подходов и условий;</a:t>
            </a:r>
          </a:p>
          <a:p>
            <a:pPr marL="0" lvl="1" indent="0" defTabSz="449263">
              <a:buNone/>
            </a:pPr>
            <a:r>
              <a:rPr lang="ru-RU" sz="1900" dirty="0">
                <a:latin typeface="Bookman Old Style" pitchFamily="18" charset="0"/>
                <a:sym typeface="Symbol" panose="05050102010706020507" pitchFamily="18" charset="2"/>
              </a:rPr>
              <a:t>Включая:</a:t>
            </a:r>
          </a:p>
          <a:p>
            <a:pPr marL="361950" lvl="1" indent="534988" defTabSz="449263"/>
            <a:r>
              <a:rPr lang="ru-RU" sz="1900" dirty="0">
                <a:latin typeface="Bookman Old Style" pitchFamily="18" charset="0"/>
                <a:sym typeface="Symbol" panose="05050102010706020507" pitchFamily="18" charset="2"/>
              </a:rPr>
              <a:t>дорожные </a:t>
            </a:r>
            <a:r>
              <a:rPr lang="ru-RU" sz="1900" dirty="0" smtClean="0">
                <a:latin typeface="Bookman Old Style" pitchFamily="18" charset="0"/>
                <a:sym typeface="Symbol" panose="05050102010706020507" pitchFamily="18" charset="2"/>
              </a:rPr>
              <a:t>особенности;</a:t>
            </a:r>
            <a:endParaRPr lang="ru-RU" sz="1900" dirty="0">
              <a:latin typeface="Bookman Old Style" pitchFamily="18" charset="0"/>
              <a:sym typeface="Symbol" panose="05050102010706020507" pitchFamily="18" charset="2"/>
            </a:endParaRPr>
          </a:p>
          <a:p>
            <a:pPr marL="361950" lvl="1" indent="534988" defTabSz="449263"/>
            <a:r>
              <a:rPr lang="ru-RU" sz="1900" dirty="0">
                <a:latin typeface="Bookman Old Style" pitchFamily="18" charset="0"/>
                <a:sym typeface="Symbol" panose="05050102010706020507" pitchFamily="18" charset="2"/>
              </a:rPr>
              <a:t>транспортные </a:t>
            </a:r>
            <a:r>
              <a:rPr lang="ru-RU" sz="1900" dirty="0" smtClean="0">
                <a:latin typeface="Bookman Old Style" pitchFamily="18" charset="0"/>
                <a:sym typeface="Symbol" panose="05050102010706020507" pitchFamily="18" charset="2"/>
              </a:rPr>
              <a:t>особенности;</a:t>
            </a:r>
            <a:endParaRPr lang="ru-RU" sz="1900" dirty="0">
              <a:latin typeface="Bookman Old Style" pitchFamily="18" charset="0"/>
              <a:sym typeface="Symbol" panose="05050102010706020507" pitchFamily="18" charset="2"/>
            </a:endParaRPr>
          </a:p>
          <a:p>
            <a:pPr marL="361950" lvl="1" indent="534988" defTabSz="449263"/>
            <a:r>
              <a:rPr lang="ru-RU" sz="1900" dirty="0">
                <a:latin typeface="Bookman Old Style" pitchFamily="18" charset="0"/>
                <a:sym typeface="Symbol" panose="05050102010706020507" pitchFamily="18" charset="2"/>
              </a:rPr>
              <a:t>особенности наличия </a:t>
            </a:r>
            <a:r>
              <a:rPr lang="ru-RU" sz="1900" dirty="0" smtClean="0">
                <a:latin typeface="Bookman Old Style" pitchFamily="18" charset="0"/>
                <a:sym typeface="Symbol" panose="05050102010706020507" pitchFamily="18" charset="2"/>
              </a:rPr>
              <a:t>переправ;</a:t>
            </a:r>
            <a:endParaRPr lang="en-US" sz="1900" dirty="0">
              <a:latin typeface="Bookman Old Style" pitchFamily="18" charset="0"/>
              <a:sym typeface="Symbol" panose="05050102010706020507" pitchFamily="18" charset="2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3"/>
            <a:ext cx="9144000" cy="1026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rgbClr val="920000"/>
                </a:solidFill>
                <a:latin typeface="Bookman Old Style" pitchFamily="18" charset="0"/>
                <a:cs typeface="Arial" pitchFamily="34" charset="0"/>
              </a:rPr>
              <a:t>Причины формирования кредиторской задолженности</a:t>
            </a:r>
            <a:endParaRPr lang="ru-RU" sz="2800" b="1" dirty="0">
              <a:solidFill>
                <a:srgbClr val="920000"/>
              </a:solidFill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544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84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3200" b="1" dirty="0">
                <a:solidFill>
                  <a:srgbClr val="920000"/>
                </a:solidFill>
                <a:latin typeface="Bookman Old Style" pitchFamily="18" charset="0"/>
                <a:cs typeface="Arial" pitchFamily="34" charset="0"/>
              </a:rPr>
              <a:t>Решение вопроса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81742041"/>
              </p:ext>
            </p:extLst>
          </p:nvPr>
        </p:nvGraphicFramePr>
        <p:xfrm>
          <a:off x="194830" y="914401"/>
          <a:ext cx="8728363" cy="5538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380676" y="5056218"/>
            <a:ext cx="3436021" cy="1224136"/>
            <a:chOff x="385" y="2674095"/>
            <a:chExt cx="3436021" cy="258846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385" y="2674095"/>
              <a:ext cx="3436021" cy="2588460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126743" y="2800453"/>
              <a:ext cx="3183305" cy="23357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ИНОЕ ?</a:t>
              </a:r>
              <a:endParaRPr lang="ru-RU" sz="2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61450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9143999" cy="80282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920000"/>
                </a:solidFill>
                <a:latin typeface="Bookman Old Style" pitchFamily="18" charset="0"/>
                <a:cs typeface="Arial" pitchFamily="34" charset="0"/>
              </a:rPr>
              <a:t>Решения (рекомендации)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xmlns="" val="2915356956"/>
              </p:ext>
            </p:extLst>
          </p:nvPr>
        </p:nvGraphicFramePr>
        <p:xfrm>
          <a:off x="143307" y="802824"/>
          <a:ext cx="8857385" cy="5441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5600700"/>
            <a:ext cx="132694" cy="56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738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48412664"/>
              </p:ext>
            </p:extLst>
          </p:nvPr>
        </p:nvGraphicFramePr>
        <p:xfrm>
          <a:off x="77932" y="802824"/>
          <a:ext cx="9001125" cy="5733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9143999" cy="80282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920000"/>
                </a:solidFill>
                <a:latin typeface="Bookman Old Style" pitchFamily="18" charset="0"/>
                <a:cs typeface="Arial" pitchFamily="34" charset="0"/>
              </a:rPr>
              <a:t>Решения (рекомендации)</a:t>
            </a:r>
          </a:p>
        </p:txBody>
      </p:sp>
    </p:spTree>
    <p:extLst>
      <p:ext uri="{BB962C8B-B14F-4D97-AF65-F5344CB8AC3E}">
        <p14:creationId xmlns:p14="http://schemas.microsoft.com/office/powerpoint/2010/main" xmlns="" val="109815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2069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920000"/>
                </a:solidFill>
                <a:latin typeface="Bookman Old Style" pitchFamily="18" charset="0"/>
                <a:cs typeface="Arial" pitchFamily="34" charset="0"/>
              </a:rPr>
              <a:t>Остатки </a:t>
            </a:r>
            <a:r>
              <a:rPr lang="ru-RU" sz="2800" b="1" dirty="0" smtClean="0">
                <a:solidFill>
                  <a:srgbClr val="920000"/>
                </a:solidFill>
                <a:latin typeface="Bookman Old Style" pitchFamily="18" charset="0"/>
                <a:cs typeface="Arial" pitchFamily="34" charset="0"/>
              </a:rPr>
              <a:t>средств </a:t>
            </a:r>
            <a:r>
              <a:rPr lang="ru-RU" sz="2800" b="1" dirty="0">
                <a:solidFill>
                  <a:srgbClr val="920000"/>
                </a:solidFill>
                <a:latin typeface="Bookman Old Style" pitchFamily="18" charset="0"/>
                <a:cs typeface="Arial" pitchFamily="34" charset="0"/>
              </a:rPr>
              <a:t>ОМС на счетах ГМО </a:t>
            </a:r>
            <a:r>
              <a:rPr lang="ru-RU" sz="1600" b="1" dirty="0">
                <a:solidFill>
                  <a:srgbClr val="920000"/>
                </a:solidFill>
                <a:latin typeface="Bookman Old Style" pitchFamily="18" charset="0"/>
                <a:cs typeface="Arial" pitchFamily="34" charset="0"/>
              </a:rPr>
              <a:t>(млн. рублей)</a:t>
            </a:r>
          </a:p>
        </p:txBody>
      </p:sp>
      <p:graphicFrame>
        <p:nvGraphicFramePr>
          <p:cNvPr id="4" name="Диаграмма 3"/>
          <p:cNvGraphicFramePr/>
          <p:nvPr>
            <p:extLst/>
          </p:nvPr>
        </p:nvGraphicFramePr>
        <p:xfrm>
          <a:off x="1" y="620691"/>
          <a:ext cx="9143999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9973" y="3564791"/>
            <a:ext cx="830723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1400" dirty="0" smtClean="0">
                <a:latin typeface="Bookman Old Style" pitchFamily="18" charset="0"/>
              </a:rPr>
              <a:t>Федеральным </a:t>
            </a:r>
            <a:r>
              <a:rPr lang="ru-RU" sz="1400" dirty="0">
                <a:latin typeface="Bookman Old Style" pitchFamily="18" charset="0"/>
              </a:rPr>
              <a:t>законом от 28 декабря 2016 года № 473-ФЗ «О внесении изменений в статьи 24 и 27 Федерального закона «Об обязательном медицинском страховании в Российской Федерации» и статью 2 Федерального закона «О размере и порядке расчета тарифа страхового взноса на обязательное медицинское страхование неработающего населения» с 1 января 2017 года установлен срок уплаты страховых взносов на обязательное медицинское страхование неработающего населения не позднее 28-го числа каждого месяца. Таким образом, средства на счета медицинских организаций в начале года первый раз поступят только в феврале</a:t>
            </a:r>
            <a:r>
              <a:rPr lang="ru-RU" sz="1400" dirty="0" smtClean="0">
                <a:latin typeface="Bookman Old Style" pitchFamily="18" charset="0"/>
              </a:rPr>
              <a:t>.</a:t>
            </a:r>
            <a:endParaRPr lang="en-US" sz="1400" dirty="0" smtClean="0">
              <a:latin typeface="Bookman Old Style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sz="1400" dirty="0">
              <a:latin typeface="Bookman Old Style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Bookman Old Style" pitchFamily="18" charset="0"/>
              </a:rPr>
              <a:t>Медицинские </a:t>
            </a:r>
            <a:r>
              <a:rPr lang="ru-RU" sz="1400" dirty="0">
                <a:latin typeface="Bookman Old Style" pitchFamily="18" charset="0"/>
              </a:rPr>
              <a:t>организации резервируют данные средства на:</a:t>
            </a:r>
          </a:p>
          <a:p>
            <a:pPr marL="534988" indent="266700">
              <a:buFont typeface="Arial" panose="020B0604020202020204" pitchFamily="34" charset="0"/>
              <a:buChar char="•"/>
              <a:tabLst>
                <a:tab pos="801688" algn="l"/>
              </a:tabLst>
            </a:pPr>
            <a:r>
              <a:rPr lang="ru-RU" sz="1400" dirty="0">
                <a:latin typeface="Bookman Old Style" pitchFamily="18" charset="0"/>
              </a:rPr>
              <a:t>	своевременную оплату труда, включая отпускные;</a:t>
            </a:r>
          </a:p>
          <a:p>
            <a:pPr marL="534988" indent="266700">
              <a:buFont typeface="Arial" panose="020B0604020202020204" pitchFamily="34" charset="0"/>
              <a:buChar char="•"/>
              <a:tabLst>
                <a:tab pos="801688" algn="l"/>
              </a:tabLst>
            </a:pPr>
            <a:r>
              <a:rPr lang="ru-RU" sz="1400" dirty="0">
                <a:latin typeface="Bookman Old Style" pitchFamily="18" charset="0"/>
              </a:rPr>
              <a:t>	выполнение обязательств по заключенным контрактам;</a:t>
            </a:r>
          </a:p>
          <a:p>
            <a:pPr marL="534988" indent="266700">
              <a:buFont typeface="Arial" panose="020B0604020202020204" pitchFamily="34" charset="0"/>
              <a:buChar char="•"/>
            </a:pPr>
            <a:r>
              <a:rPr lang="ru-RU" sz="1400" dirty="0">
                <a:latin typeface="Bookman Old Style" pitchFamily="18" charset="0"/>
              </a:rPr>
              <a:t>	случай чрезвычайных ситуаций (выход из строя оборудования, систем отопления </a:t>
            </a:r>
            <a:r>
              <a:rPr lang="ru-RU" sz="1400" dirty="0" smtClean="0">
                <a:latin typeface="Bookman Old Style" pitchFamily="18" charset="0"/>
              </a:rPr>
              <a:t>вентиляции </a:t>
            </a:r>
            <a:r>
              <a:rPr lang="ru-RU" sz="1400" dirty="0">
                <a:latin typeface="Bookman Old Style" pitchFamily="18" charset="0"/>
              </a:rPr>
              <a:t>воздуха и водоснабжения и водоотведения, электроснабжения</a:t>
            </a:r>
            <a:r>
              <a:rPr lang="ru-RU" sz="1400" dirty="0" smtClean="0">
                <a:latin typeface="Bookman Old Style" pitchFamily="18" charset="0"/>
              </a:rPr>
              <a:t>).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</a:rPr>
              <a:t>	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5046453" y="1491224"/>
          <a:ext cx="3480759" cy="214015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867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66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74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134310">
                <a:tc>
                  <a:txBody>
                    <a:bodyPr/>
                    <a:lstStyle/>
                    <a:p>
                      <a:r>
                        <a:rPr lang="ru-RU" sz="1500" b="0" dirty="0" smtClean="0"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Первая </a:t>
                      </a:r>
                      <a:r>
                        <a:rPr lang="ru-RU" sz="1500" b="0" baseline="0" dirty="0" smtClean="0"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городская клиническая больница</a:t>
                      </a:r>
                      <a:endParaRPr lang="ru-RU" sz="1500" b="0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149,3</a:t>
                      </a:r>
                      <a:r>
                        <a:rPr lang="ru-RU" sz="1500" b="0" baseline="0" dirty="0" smtClean="0"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 млн. руб. (9,6%)</a:t>
                      </a:r>
                      <a:endParaRPr lang="ru-RU" sz="1500" b="0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0" dirty="0" smtClean="0"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израсходовано до 01.03.2017</a:t>
                      </a:r>
                      <a:endParaRPr lang="ru-RU" sz="1500" b="0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3469">
                <a:tc>
                  <a:txBody>
                    <a:bodyPr/>
                    <a:lstStyle/>
                    <a:p>
                      <a:r>
                        <a:rPr lang="ru-RU" sz="1500" b="0" dirty="0" smtClean="0"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Офтальмологическая больница</a:t>
                      </a:r>
                      <a:endParaRPr lang="ru-RU" sz="1500" b="0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87,9 млн. руб. (31%)</a:t>
                      </a:r>
                      <a:endParaRPr lang="ru-RU" sz="1500" b="0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израсходовано до 01.05.2017</a:t>
                      </a:r>
                    </a:p>
                  </a:txBody>
                  <a:tcPr marL="68580" marR="6858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1265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sz="4000" dirty="0" smtClean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ru-RU" sz="40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Спасибо </a:t>
            </a:r>
            <a:r>
              <a:rPr lang="ru-RU" sz="4000" dirty="0">
                <a:solidFill>
                  <a:srgbClr val="000000"/>
                </a:solidFill>
                <a:latin typeface="Bookman Old Style" panose="02050604050505020204" pitchFamily="18" charset="0"/>
              </a:rPr>
              <a:t>за внимание!</a:t>
            </a:r>
          </a:p>
          <a:p>
            <a:endParaRPr lang="ru-R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0733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/>
              <a:t>ОСНОВНЫЕ ПОДХОДЫ К</a:t>
            </a:r>
            <a:r>
              <a:rPr lang="ru-RU" sz="2000" b="1" dirty="0" smtClean="0"/>
              <a:t> </a:t>
            </a:r>
            <a:r>
              <a:rPr lang="ru-RU" sz="2000" b="1" dirty="0"/>
              <a:t>ФОРМИРОВАНИЮ ОБЪЕМОВ МЕДИЦИНСКОЙ ПОМОЩИ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08564176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798861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b="1" dirty="0"/>
              <a:t>НОРМАТИВЫ </a:t>
            </a:r>
            <a:r>
              <a:rPr lang="ru-RU" sz="2200" b="1" dirty="0" smtClean="0"/>
              <a:t>ОБЪЕМОВ МЕДИЦИНСКОЙ ПОМОЩИ </a:t>
            </a:r>
            <a:br>
              <a:rPr lang="ru-RU" sz="2200" b="1" dirty="0" smtClean="0"/>
            </a:br>
            <a:r>
              <a:rPr lang="ru-RU" sz="2200" b="1" dirty="0" smtClean="0"/>
              <a:t>В 2015 - 2016 ГОДАХ</a:t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u="sng" dirty="0" smtClean="0"/>
              <a:t>на 1 застрахованное лицо</a:t>
            </a:r>
            <a:endParaRPr lang="ru-RU" sz="2200" b="1" u="sng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9354570"/>
              </p:ext>
            </p:extLst>
          </p:nvPr>
        </p:nvGraphicFramePr>
        <p:xfrm>
          <a:off x="251520" y="1845325"/>
          <a:ext cx="8640959" cy="4607509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808311"/>
                <a:gridCol w="2607628"/>
                <a:gridCol w="3225020"/>
              </a:tblGrid>
              <a:tr h="70217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Условия оказания медицинской помощи</a:t>
                      </a:r>
                      <a:endParaRPr lang="ru-RU" sz="14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/>
                        <a:t>2015 год</a:t>
                      </a:r>
                      <a:endParaRPr lang="ru-RU" sz="2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/>
                        <a:t>2016 год</a:t>
                      </a:r>
                      <a:endParaRPr lang="ru-RU" sz="2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08" marB="45708"/>
                </a:tc>
              </a:tr>
              <a:tr h="641103">
                <a:tc>
                  <a:txBody>
                    <a:bodyPr/>
                    <a:lstStyle/>
                    <a:p>
                      <a:endParaRPr lang="ru-RU" sz="1300" b="1" dirty="0" smtClean="0"/>
                    </a:p>
                    <a:p>
                      <a:r>
                        <a:rPr lang="ru-RU" sz="1300" b="1" dirty="0" smtClean="0"/>
                        <a:t>Скорая медицинская помощь</a:t>
                      </a:r>
                      <a:endParaRPr lang="ru-RU" sz="1300" b="1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ru-RU" sz="1400" b="1" dirty="0" smtClean="0"/>
                        <a:t>0,36 вызова</a:t>
                      </a: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ru-RU" sz="1400" b="1" dirty="0" smtClean="0"/>
                        <a:t>0,3 вызова</a:t>
                      </a:r>
                    </a:p>
                  </a:txBody>
                  <a:tcPr marT="45708" marB="45708"/>
                </a:tc>
              </a:tr>
              <a:tr h="603389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Медицинская помощь в амбулаторных условиях:</a:t>
                      </a: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45708" marB="45708"/>
                </a:tc>
              </a:tr>
              <a:tr h="587999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Посещение с профилактической целью</a:t>
                      </a:r>
                      <a:endParaRPr lang="ru-RU" sz="13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2,3 посещения</a:t>
                      </a: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2,35 посещения</a:t>
                      </a:r>
                    </a:p>
                  </a:txBody>
                  <a:tcPr marT="45708" marB="45708"/>
                </a:tc>
              </a:tr>
              <a:tr h="59500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300" kern="1200" dirty="0" smtClean="0"/>
                        <a:t>Обращение в связи с заболеванием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400" kern="1200" dirty="0" smtClean="0"/>
                    </a:p>
                    <a:p>
                      <a:pPr marL="0" algn="ctr" defTabSz="914400" rtl="0" eaLnBrk="1" latinLnBrk="0" hangingPunct="1"/>
                      <a:r>
                        <a:rPr lang="ru-RU" sz="1400" kern="1200" dirty="0" smtClean="0"/>
                        <a:t>1,95 обращения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400" kern="1200" dirty="0" smtClean="0"/>
                    </a:p>
                    <a:p>
                      <a:pPr marL="0" algn="ctr" defTabSz="914400" rtl="0" eaLnBrk="1" latinLnBrk="0" hangingPunct="1"/>
                      <a:r>
                        <a:rPr lang="ru-RU" sz="1400" kern="1200" dirty="0" smtClean="0"/>
                        <a:t>1,98 обращения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08" marB="45708"/>
                </a:tc>
              </a:tr>
              <a:tr h="836735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Медицинская помощь, оказываемая в неотложной форме</a:t>
                      </a:r>
                      <a:endParaRPr lang="ru-RU" sz="13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0,5 посещения</a:t>
                      </a: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0,56 посещения</a:t>
                      </a:r>
                    </a:p>
                  </a:txBody>
                  <a:tcPr marT="45708" marB="45708"/>
                </a:tc>
              </a:tr>
              <a:tr h="641103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Медицинская помощь в стационарных условиях</a:t>
                      </a:r>
                      <a:endParaRPr lang="ru-RU" sz="1300" b="1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0,172 случая </a:t>
                      </a:r>
                    </a:p>
                    <a:p>
                      <a:pPr algn="ctr"/>
                      <a:r>
                        <a:rPr lang="ru-RU" sz="1400" b="1" dirty="0" smtClean="0"/>
                        <a:t>госпитализации</a:t>
                      </a: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0,17214 случая </a:t>
                      </a:r>
                    </a:p>
                    <a:p>
                      <a:pPr algn="ctr"/>
                      <a:r>
                        <a:rPr lang="ru-RU" sz="1400" b="1" dirty="0" smtClean="0"/>
                        <a:t>госпитализации</a:t>
                      </a:r>
                    </a:p>
                  </a:txBody>
                  <a:tcPr marT="45708" marB="45708"/>
                </a:tc>
              </a:tr>
            </a:tbl>
          </a:graphicData>
        </a:graphic>
      </p:graphicFrame>
      <p:sp>
        <p:nvSpPr>
          <p:cNvPr id="7" name="Стрелка вправо с вырезом 6"/>
          <p:cNvSpPr/>
          <p:nvPr/>
        </p:nvSpPr>
        <p:spPr>
          <a:xfrm>
            <a:off x="5330794" y="2616593"/>
            <a:ext cx="1008112" cy="576064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- </a:t>
            </a:r>
            <a:r>
              <a:rPr lang="ru-RU" sz="1200" b="1" dirty="0" smtClean="0">
                <a:solidFill>
                  <a:srgbClr val="7030A0"/>
                </a:solidFill>
              </a:rPr>
              <a:t>0,06 </a:t>
            </a:r>
          </a:p>
          <a:p>
            <a:pPr algn="ctr"/>
            <a:endParaRPr lang="ru-RU" dirty="0"/>
          </a:p>
        </p:txBody>
      </p:sp>
      <p:sp>
        <p:nvSpPr>
          <p:cNvPr id="12" name="Стрелка вправо с вырезом 11"/>
          <p:cNvSpPr/>
          <p:nvPr/>
        </p:nvSpPr>
        <p:spPr>
          <a:xfrm>
            <a:off x="5362733" y="3573016"/>
            <a:ext cx="1008112" cy="576064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+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</a:rPr>
              <a:t>0,05 </a:t>
            </a:r>
          </a:p>
          <a:p>
            <a:pPr algn="ctr"/>
            <a:endParaRPr lang="ru-RU" dirty="0"/>
          </a:p>
        </p:txBody>
      </p:sp>
      <p:sp>
        <p:nvSpPr>
          <p:cNvPr id="13" name="Стрелка вправо с вырезом 12"/>
          <p:cNvSpPr/>
          <p:nvPr/>
        </p:nvSpPr>
        <p:spPr>
          <a:xfrm>
            <a:off x="5362733" y="4293096"/>
            <a:ext cx="1008112" cy="576064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+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</a:rPr>
              <a:t>0,03 </a:t>
            </a:r>
          </a:p>
          <a:p>
            <a:pPr algn="ctr"/>
            <a:endParaRPr lang="ru-RU" dirty="0"/>
          </a:p>
        </p:txBody>
      </p:sp>
      <p:sp>
        <p:nvSpPr>
          <p:cNvPr id="14" name="Стрелка вправо с вырезом 13"/>
          <p:cNvSpPr/>
          <p:nvPr/>
        </p:nvSpPr>
        <p:spPr>
          <a:xfrm>
            <a:off x="5364088" y="5013176"/>
            <a:ext cx="1008112" cy="576064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+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</a:rPr>
              <a:t>0,06 </a:t>
            </a:r>
          </a:p>
          <a:p>
            <a:pPr algn="ctr"/>
            <a:endParaRPr lang="ru-RU" dirty="0"/>
          </a:p>
        </p:txBody>
      </p:sp>
      <p:sp>
        <p:nvSpPr>
          <p:cNvPr id="15" name="Стрелка вправо с вырезом 14"/>
          <p:cNvSpPr/>
          <p:nvPr/>
        </p:nvSpPr>
        <p:spPr>
          <a:xfrm>
            <a:off x="5391574" y="5805264"/>
            <a:ext cx="1008112" cy="576064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1000" b="1" dirty="0">
                <a:solidFill>
                  <a:srgbClr val="C00000"/>
                </a:solidFill>
              </a:rPr>
              <a:t>+</a:t>
            </a:r>
            <a:r>
              <a:rPr lang="ru-RU" sz="1000" b="1" dirty="0" smtClean="0">
                <a:solidFill>
                  <a:srgbClr val="C00000"/>
                </a:solidFill>
              </a:rPr>
              <a:t> 0,00014 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7737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152400"/>
            <a:ext cx="8280400" cy="1066800"/>
          </a:xfrm>
        </p:spPr>
        <p:txBody>
          <a:bodyPr/>
          <a:lstStyle/>
          <a:p>
            <a:pPr>
              <a:defRPr/>
            </a:pPr>
            <a:r>
              <a:rPr lang="ru-RU" alt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выполнения объемов медицинской помощи по территориальной программе ОМС за 2015-2016 годы</a:t>
            </a:r>
            <a:endParaRPr lang="ru-RU" alt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306" name="Group 4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60180443"/>
              </p:ext>
            </p:extLst>
          </p:nvPr>
        </p:nvGraphicFramePr>
        <p:xfrm>
          <a:off x="179388" y="1173163"/>
          <a:ext cx="8713787" cy="5497512"/>
        </p:xfrm>
        <a:graphic>
          <a:graphicData uri="http://schemas.openxmlformats.org/drawingml/2006/table">
            <a:tbl>
              <a:tblPr/>
              <a:tblGrid>
                <a:gridCol w="1584324"/>
                <a:gridCol w="1296266"/>
                <a:gridCol w="1008207"/>
                <a:gridCol w="936192"/>
                <a:gridCol w="1080222"/>
                <a:gridCol w="936192"/>
                <a:gridCol w="864177"/>
                <a:gridCol w="1008207"/>
              </a:tblGrid>
              <a:tr h="42563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медицинской помощи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</a:p>
                  </a:txBody>
                  <a:tcPr marL="68581" marR="6858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</a:p>
                  </a:txBody>
                  <a:tcPr marL="68581" marR="6858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3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68581" marR="68581" marT="0" marB="0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marL="68581" marR="68581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68581" marR="68581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68581" marR="68581" marT="0" marB="0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marL="68581" marR="68581" marT="0" marB="0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510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Амбулаторная помощь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посещения с профилактической целью</a:t>
                      </a:r>
                    </a:p>
                  </a:txBody>
                  <a:tcPr marL="68581" marR="6858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посещений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2 711 944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2 742 539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101,1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2 775 503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2 603 358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93,8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218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посещения в неотложной форме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посещений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589 553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576 690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97,8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661 396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621 671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94,0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218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обращения в связи с заболеваниями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обращений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2 300 076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2 422 347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105,3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2 338 509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2 109 248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90,2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406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Стационарная помощь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случаев госпитализации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216 955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203 778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106,4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203 317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203 999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100,3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1704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Медицинская помощь в дневных стационарах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пациенто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-дней/случаев лечения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660 299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672 967 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101,9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70 864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70 489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99,5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697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Скорая  помощь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вызовов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374 956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344 475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91,9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354 320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339 709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95,9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29018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Выгнутая вверх стрелка 23"/>
          <p:cNvSpPr/>
          <p:nvPr/>
        </p:nvSpPr>
        <p:spPr>
          <a:xfrm rot="468100">
            <a:off x="6382968" y="4151962"/>
            <a:ext cx="1929467" cy="290212"/>
          </a:xfrm>
          <a:prstGeom prst="curved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Выгнутая вверх стрелка 20"/>
          <p:cNvSpPr/>
          <p:nvPr/>
        </p:nvSpPr>
        <p:spPr>
          <a:xfrm rot="468100">
            <a:off x="1934926" y="1269335"/>
            <a:ext cx="1929467" cy="290212"/>
          </a:xfrm>
          <a:prstGeom prst="curved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-50998"/>
            <a:ext cx="8229600" cy="1143000"/>
          </a:xfrm>
        </p:spPr>
        <p:txBody>
          <a:bodyPr/>
          <a:lstStyle/>
          <a:p>
            <a:r>
              <a:rPr lang="ru-RU" alt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выполнения объемов медицинской помощи по территориальной программе ОМС за 2015-2016 годы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3263635668"/>
              </p:ext>
            </p:extLst>
          </p:nvPr>
        </p:nvGraphicFramePr>
        <p:xfrm>
          <a:off x="-39475" y="1484784"/>
          <a:ext cx="4817253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28825" y="913342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 smtClean="0">
                <a:solidFill>
                  <a:srgbClr val="C00000"/>
                </a:solidFill>
              </a:rPr>
              <a:t>Посещения с профилактической целью</a:t>
            </a:r>
            <a:endParaRPr lang="ru-RU" sz="1400" b="1" u="sng" dirty="0">
              <a:solidFill>
                <a:srgbClr val="C0000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1331640" y="1772816"/>
            <a:ext cx="2092311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2216288026"/>
              </p:ext>
            </p:extLst>
          </p:nvPr>
        </p:nvGraphicFramePr>
        <p:xfrm>
          <a:off x="5076056" y="1221119"/>
          <a:ext cx="4067944" cy="2881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497129" y="909180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 smtClean="0">
                <a:solidFill>
                  <a:schemeClr val="accent3">
                    <a:lumMod val="50000"/>
                  </a:schemeClr>
                </a:solidFill>
              </a:rPr>
              <a:t>Посещения по неотложным показаниям</a:t>
            </a:r>
            <a:endParaRPr lang="ru-RU" sz="1400" b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xmlns="" val="472006391"/>
              </p:ext>
            </p:extLst>
          </p:nvPr>
        </p:nvGraphicFramePr>
        <p:xfrm>
          <a:off x="0" y="4365104"/>
          <a:ext cx="4716016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5" name="Прямая со стрелкой 14"/>
          <p:cNvCxnSpPr/>
          <p:nvPr/>
        </p:nvCxnSpPr>
        <p:spPr>
          <a:xfrm flipV="1">
            <a:off x="1115616" y="4725144"/>
            <a:ext cx="2092311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xmlns="" val="620484112"/>
              </p:ext>
            </p:extLst>
          </p:nvPr>
        </p:nvGraphicFramePr>
        <p:xfrm>
          <a:off x="4788024" y="4193704"/>
          <a:ext cx="4248472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8" name="Прямая со стрелкой 17"/>
          <p:cNvCxnSpPr/>
          <p:nvPr/>
        </p:nvCxnSpPr>
        <p:spPr>
          <a:xfrm>
            <a:off x="5796136" y="4608748"/>
            <a:ext cx="1944216" cy="2244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Выгнутая вверх стрелка 21"/>
          <p:cNvSpPr/>
          <p:nvPr/>
        </p:nvSpPr>
        <p:spPr>
          <a:xfrm rot="20698767">
            <a:off x="6520860" y="1308136"/>
            <a:ext cx="1929467" cy="290212"/>
          </a:xfrm>
          <a:prstGeom prst="curved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Выгнутая вверх стрелка 22"/>
          <p:cNvSpPr/>
          <p:nvPr/>
        </p:nvSpPr>
        <p:spPr>
          <a:xfrm rot="468100">
            <a:off x="1934925" y="4221696"/>
            <a:ext cx="1929467" cy="290212"/>
          </a:xfrm>
          <a:prstGeom prst="curved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85318" y="2313119"/>
            <a:ext cx="5760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101%</a:t>
            </a:r>
            <a:endParaRPr lang="ru-RU" sz="1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616677" y="5162210"/>
            <a:ext cx="5760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90%</a:t>
            </a:r>
            <a:endParaRPr lang="ru-RU" sz="1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535396" y="5023247"/>
            <a:ext cx="5760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105%</a:t>
            </a:r>
            <a:endParaRPr lang="ru-RU" sz="1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8166939" y="2451962"/>
            <a:ext cx="5760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94%</a:t>
            </a:r>
            <a:endParaRPr lang="ru-RU" sz="1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434391" y="2313119"/>
            <a:ext cx="5760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98%</a:t>
            </a:r>
            <a:endParaRPr lang="ru-RU" sz="1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635896" y="2486949"/>
            <a:ext cx="5760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94%</a:t>
            </a:r>
            <a:endParaRPr lang="ru-RU" sz="1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6228182" y="5146358"/>
            <a:ext cx="5760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92%</a:t>
            </a:r>
            <a:endParaRPr lang="ru-RU" sz="1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8032244" y="5041570"/>
            <a:ext cx="5760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96%</a:t>
            </a:r>
            <a:endParaRPr lang="ru-RU" sz="1000" b="1" dirty="0"/>
          </a:p>
        </p:txBody>
      </p:sp>
      <p:sp>
        <p:nvSpPr>
          <p:cNvPr id="33" name="TextBox 1"/>
          <p:cNvSpPr txBox="1"/>
          <p:nvPr/>
        </p:nvSpPr>
        <p:spPr>
          <a:xfrm>
            <a:off x="2167725" y="4571789"/>
            <a:ext cx="625277" cy="21066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/>
              <a:t>+1,7%</a:t>
            </a:r>
            <a:endParaRPr lang="ru-RU" sz="1000" b="1" dirty="0"/>
          </a:p>
        </p:txBody>
      </p:sp>
      <p:sp>
        <p:nvSpPr>
          <p:cNvPr id="34" name="TextBox 1"/>
          <p:cNvSpPr txBox="1"/>
          <p:nvPr/>
        </p:nvSpPr>
        <p:spPr>
          <a:xfrm>
            <a:off x="6722424" y="4521226"/>
            <a:ext cx="625277" cy="21066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/>
              <a:t>-5,5%</a:t>
            </a:r>
            <a:endParaRPr lang="ru-RU" sz="1000" b="1" dirty="0"/>
          </a:p>
        </p:txBody>
      </p:sp>
      <p:sp>
        <p:nvSpPr>
          <p:cNvPr id="35" name="TextBox 1"/>
          <p:cNvSpPr txBox="1"/>
          <p:nvPr/>
        </p:nvSpPr>
        <p:spPr>
          <a:xfrm>
            <a:off x="6916197" y="1545128"/>
            <a:ext cx="625277" cy="21066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/>
              <a:t>+12%</a:t>
            </a:r>
            <a:endParaRPr lang="ru-RU" sz="1000" b="1" dirty="0"/>
          </a:p>
        </p:txBody>
      </p:sp>
    </p:spTree>
    <p:extLst>
      <p:ext uri="{BB962C8B-B14F-4D97-AF65-F5344CB8AC3E}">
        <p14:creationId xmlns:p14="http://schemas.microsoft.com/office/powerpoint/2010/main" xmlns="" val="1672870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Неиспользованные средства по ТПОМС за 2016 год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36633" y="1248152"/>
            <a:ext cx="5688632" cy="103355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96%</a:t>
            </a:r>
          </a:p>
          <a:p>
            <a:pPr algn="ctr"/>
            <a:r>
              <a:rPr lang="ru-RU" b="1" dirty="0"/>
              <a:t>о</a:t>
            </a:r>
            <a:r>
              <a:rPr lang="ru-RU" b="1" dirty="0" smtClean="0"/>
              <a:t>казание медицинской помощи в </a:t>
            </a:r>
          </a:p>
          <a:p>
            <a:pPr algn="ctr"/>
            <a:r>
              <a:rPr lang="ru-RU" sz="2400" b="1" dirty="0" smtClean="0"/>
              <a:t>амбулаторных условиях</a:t>
            </a:r>
            <a:endParaRPr lang="ru-RU" sz="2400" b="1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1276603" y="2464727"/>
            <a:ext cx="847125" cy="4297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3563889" y="2464727"/>
            <a:ext cx="288031" cy="5186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220072" y="2464727"/>
            <a:ext cx="370264" cy="5094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613376" y="2424907"/>
            <a:ext cx="864096" cy="5094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179513" y="3143266"/>
            <a:ext cx="2016224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21%</a:t>
            </a:r>
            <a:r>
              <a:rPr lang="ru-RU" dirty="0" smtClean="0"/>
              <a:t> стоматология</a:t>
            </a:r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418349" y="3143266"/>
            <a:ext cx="2016224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11%</a:t>
            </a:r>
            <a:r>
              <a:rPr lang="ru-RU" dirty="0" smtClean="0"/>
              <a:t> посещения с проф. целью</a:t>
            </a:r>
            <a:endParaRPr lang="ru-RU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597152" y="3143266"/>
            <a:ext cx="2016224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66%</a:t>
            </a:r>
            <a:r>
              <a:rPr lang="ru-RU" dirty="0" smtClean="0"/>
              <a:t> обращения по заболеваниям</a:t>
            </a:r>
            <a:endParaRPr lang="ru-RU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922497" y="3143266"/>
            <a:ext cx="2016224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2%</a:t>
            </a:r>
            <a:r>
              <a:rPr lang="ru-RU" dirty="0" smtClean="0"/>
              <a:t> </a:t>
            </a:r>
            <a:r>
              <a:rPr lang="ru-RU" sz="1600" dirty="0" smtClean="0"/>
              <a:t>посещения по неотложным показаниям</a:t>
            </a:r>
            <a:endParaRPr lang="ru-RU" sz="1600" dirty="0"/>
          </a:p>
        </p:txBody>
      </p:sp>
      <p:sp>
        <p:nvSpPr>
          <p:cNvPr id="35" name="Блок-схема: документ 34"/>
          <p:cNvSpPr/>
          <p:nvPr/>
        </p:nvSpPr>
        <p:spPr>
          <a:xfrm>
            <a:off x="212337" y="4365104"/>
            <a:ext cx="1983399" cy="2304256"/>
          </a:xfrm>
          <a:prstGeom prst="flowChartDocumen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b="1" dirty="0" smtClean="0"/>
          </a:p>
          <a:p>
            <a:pPr algn="ctr"/>
            <a:endParaRPr lang="ru-RU" sz="1200" b="1" dirty="0" smtClean="0"/>
          </a:p>
          <a:p>
            <a:pPr algn="ctr"/>
            <a:endParaRPr lang="ru-RU" sz="1200" b="1" dirty="0" smtClean="0"/>
          </a:p>
          <a:p>
            <a:pPr algn="ctr"/>
            <a:endParaRPr lang="ru-RU" sz="1200" b="1" dirty="0" smtClean="0"/>
          </a:p>
          <a:p>
            <a:pPr algn="ctr"/>
            <a:r>
              <a:rPr lang="ru-RU" sz="1200" b="1" dirty="0" smtClean="0"/>
              <a:t>Изменение с 1 июня 2016 способа оплаты  - СТГ</a:t>
            </a:r>
          </a:p>
          <a:p>
            <a:pPr algn="ctr"/>
            <a:r>
              <a:rPr lang="ru-RU" sz="1200" b="1" dirty="0" smtClean="0"/>
              <a:t>(принцип максимальной санации полости рта в одно обращение)</a:t>
            </a:r>
          </a:p>
          <a:p>
            <a:pPr algn="ctr"/>
            <a:endParaRPr lang="ru-RU" sz="1200" dirty="0"/>
          </a:p>
          <a:p>
            <a:pPr algn="ctr"/>
            <a:endParaRPr lang="ru-RU" sz="1200" dirty="0" smtClean="0"/>
          </a:p>
          <a:p>
            <a:pPr algn="ctr"/>
            <a:r>
              <a:rPr lang="ru-RU" sz="1200" b="1" dirty="0" smtClean="0"/>
              <a:t>Снижение числа повторных обращений</a:t>
            </a:r>
            <a:endParaRPr lang="ru-RU" sz="1200" b="1" dirty="0"/>
          </a:p>
          <a:p>
            <a:pPr algn="ctr"/>
            <a:endParaRPr lang="ru-RU" sz="1200" dirty="0" smtClean="0"/>
          </a:p>
          <a:p>
            <a:pPr algn="ctr"/>
            <a:endParaRPr lang="ru-RU" sz="1200" dirty="0"/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1185784" y="5481228"/>
            <a:ext cx="0" cy="2617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1" name="Блок-схема: несколько документов 40"/>
          <p:cNvSpPr/>
          <p:nvPr/>
        </p:nvSpPr>
        <p:spPr>
          <a:xfrm>
            <a:off x="2627784" y="4293096"/>
            <a:ext cx="6264696" cy="2376264"/>
          </a:xfrm>
          <a:prstGeom prst="flowChartMultidocumen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Tx/>
              <a:buChar char="-"/>
            </a:pPr>
            <a:r>
              <a:rPr lang="ru-RU" sz="1200" b="1" dirty="0" smtClean="0"/>
              <a:t>дефицит </a:t>
            </a:r>
            <a:r>
              <a:rPr lang="ru-RU" sz="1200" b="1" dirty="0"/>
              <a:t>кадров в первичном звене </a:t>
            </a:r>
            <a:r>
              <a:rPr lang="ru-RU" sz="1200" b="1" dirty="0" smtClean="0"/>
              <a:t>здравоохранения</a:t>
            </a:r>
            <a:endParaRPr lang="ru-RU" sz="1200" dirty="0"/>
          </a:p>
          <a:p>
            <a:pPr marL="171450" indent="-171450">
              <a:buFontTx/>
              <a:buChar char="-"/>
            </a:pPr>
            <a:r>
              <a:rPr lang="ru-RU" sz="1200" b="1" dirty="0" smtClean="0"/>
              <a:t>невозможностью </a:t>
            </a:r>
            <a:r>
              <a:rPr lang="ru-RU" sz="1200" b="1" dirty="0"/>
              <a:t>повторных явок пациентов, проживающих в труднодоступных населенных пунктах, к врачу-специалисту по поводу заболевания ввиду неразвитой транспортной инфраструктуры и удаленности многих населенных пунктов от районных </a:t>
            </a:r>
            <a:r>
              <a:rPr lang="ru-RU" sz="1200" b="1" dirty="0" smtClean="0"/>
              <a:t>центров</a:t>
            </a:r>
          </a:p>
          <a:p>
            <a:pPr marL="171450" indent="-171450">
              <a:buFontTx/>
              <a:buChar char="-"/>
            </a:pPr>
            <a:r>
              <a:rPr lang="ru-RU" sz="1200" b="1" dirty="0"/>
              <a:t>в</a:t>
            </a:r>
            <a:r>
              <a:rPr lang="ru-RU" sz="1200" b="1" dirty="0" smtClean="0"/>
              <a:t>недрение новой системы оплаты, направленной на увеличение гарантированной части ЗП и значительное снижение стимулирующей (у руководителей МО не стало рычага воздействия на исполнителей планов)</a:t>
            </a:r>
            <a:endParaRPr lang="ru-RU" sz="1200" b="1" dirty="0"/>
          </a:p>
          <a:p>
            <a:pPr marL="171450" indent="-171450">
              <a:buFontTx/>
              <a:buChar char="-"/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527457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выполнения объемов медицинской помощи по территориальной программе ОМС за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месяца 2017 года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32986072"/>
              </p:ext>
            </p:extLst>
          </p:nvPr>
        </p:nvGraphicFramePr>
        <p:xfrm>
          <a:off x="611559" y="1600200"/>
          <a:ext cx="7920879" cy="5022304"/>
        </p:xfrm>
        <a:graphic>
          <a:graphicData uri="http://schemas.openxmlformats.org/drawingml/2006/table">
            <a:tbl>
              <a:tblPr/>
              <a:tblGrid>
                <a:gridCol w="2211203"/>
                <a:gridCol w="1582199"/>
                <a:gridCol w="1422786"/>
                <a:gridCol w="1255749"/>
                <a:gridCol w="1448942"/>
              </a:tblGrid>
              <a:tr h="42563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медицинской помощи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2017год</a:t>
                      </a:r>
                    </a:p>
                  </a:txBody>
                  <a:tcPr marL="68581" marR="6858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0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за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месяца</a:t>
                      </a:r>
                    </a:p>
                  </a:txBody>
                  <a:tcPr marL="68581" marR="68581" marT="0" marB="0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marL="68581" marR="68581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162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Амбулаторная помощь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посещения с профилактической целью</a:t>
                      </a:r>
                    </a:p>
                  </a:txBody>
                  <a:tcPr marL="68581" marR="6858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посещений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2 760 141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856 381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31,0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посещения в неотложной форме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посещений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657 736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233 602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35,5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023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обращения в связи с заболеваниями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обращений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2 325 565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766 083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32,9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406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Стационарная помощь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случаев госпитализации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202 406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67 635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33,4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0241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Медицинская помощь в дневных стационарах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случаев лечения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70 472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23 212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32,9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697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Скорая  помощь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вызовов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352 358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119 437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33,9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783370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3580</Words>
  <Application>Microsoft Office PowerPoint</Application>
  <PresentationFormat>Экран (4:3)</PresentationFormat>
  <Paragraphs>912</Paragraphs>
  <Slides>35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35</vt:i4>
      </vt:variant>
    </vt:vector>
  </HeadingPairs>
  <TitlesOfParts>
    <vt:vector size="38" baseType="lpstr">
      <vt:lpstr>Тема Office</vt:lpstr>
      <vt:lpstr>Лист Microsoft Office Excel 97-2003</vt:lpstr>
      <vt:lpstr>Диаграмма</vt:lpstr>
      <vt:lpstr>О реализации территориальной программы обязательного медицинского страхования  Архангельской области в 2016 году  </vt:lpstr>
      <vt:lpstr>Особенности  реализации  ТПГГ (в т.ч. ТПОМС)   в 2016 году</vt:lpstr>
      <vt:lpstr>ОСНОВНЫЕ НОРМАТИВНЫЕ ДОКУМЕНТЫ, РЕГЛАМЕНТИРУЮЩИЕ ФОРМИРОВАНИЕ ОБЪЕМОВ МЕДИЦИНСКОЙ ПОМОЩИ</vt:lpstr>
      <vt:lpstr>ОСНОВНЫЕ ПОДХОДЫ К ФОРМИРОВАНИЮ ОБЪЕМОВ МЕДИЦИНСКОЙ ПОМОЩИ </vt:lpstr>
      <vt:lpstr>НОРМАТИВЫ ОБЪЕМОВ МЕДИЦИНСКОЙ ПОМОЩИ  В 2015 - 2016 ГОДАХ  на 1 застрахованное лицо</vt:lpstr>
      <vt:lpstr>Динамика выполнения объемов медицинской помощи по территориальной программе ОМС за 2015-2016 годы</vt:lpstr>
      <vt:lpstr>Динамика выполнения объемов медицинской помощи по территориальной программе ОМС за 2015-2016 годы</vt:lpstr>
      <vt:lpstr>Неиспользованные средства по ТПОМС за 2016 год</vt:lpstr>
      <vt:lpstr>Динамика выполнения объемов медицинской помощи по территориальной программе ОМС за 4 месяца 2017 года</vt:lpstr>
      <vt:lpstr>Динамика численности медицинских организаций, осуществляющих деятельность в сфере обязательного медицинского страхования Архангельской области</vt:lpstr>
      <vt:lpstr> Динамика выполнения объемов медицинской помощи медицинскими организациями по ТПОМС </vt:lpstr>
      <vt:lpstr>ДИНАМИКА ОБЪЕМОВ МЕДИЦИНСКОЙ ПОМОЩИ   </vt:lpstr>
      <vt:lpstr>ДИНАМИКА ОБЪЕМОВ ДИАЛИЗНОЙ ПОМОЩИ</vt:lpstr>
      <vt:lpstr>ДИНАМИКА ОБЪЕМОВ ПРОВЕДЕНИЯ  ЛЕЧЕНИЯ МЕТОДОМ ФЭК в дневном стационаре</vt:lpstr>
      <vt:lpstr>Слайд 15</vt:lpstr>
      <vt:lpstr>Слайд 16</vt:lpstr>
      <vt:lpstr>Выполнение медицинских осмотров несовершеннолетних и диспансеризации взрослого населения в 2017 году</vt:lpstr>
      <vt:lpstr>Слайд 18</vt:lpstr>
      <vt:lpstr>Динамика кадрового обеспечения</vt:lpstr>
      <vt:lpstr>Слайд 20</vt:lpstr>
      <vt:lpstr>Слайд 21</vt:lpstr>
      <vt:lpstr>Новые формы лечебно-диагностической работы</vt:lpstr>
      <vt:lpstr>Слайд 23</vt:lpstr>
      <vt:lpstr>Использование средств нормированного  страхового запаса </vt:lpstr>
      <vt:lpstr>Средства нормированного страхового запаса территориального фонда ОМС Архангельской области в 2016 году направлены  (141 700 000  руб.) </vt:lpstr>
      <vt:lpstr>Слайд 26</vt:lpstr>
      <vt:lpstr>Приобретение оборудования</vt:lpstr>
      <vt:lpstr>Структура просроченной кредиторской задолженности</vt:lpstr>
      <vt:lpstr>Причины формирования кредиторской задолженности</vt:lpstr>
      <vt:lpstr>Слайд 30</vt:lpstr>
      <vt:lpstr>Решение вопроса</vt:lpstr>
      <vt:lpstr>Решения (рекомендации)</vt:lpstr>
      <vt:lpstr>Решения (рекомендации)</vt:lpstr>
      <vt:lpstr>Остатки средств ОМС на счетах ГМО (млн. рублей)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реализации территориальной программы государственных гарантий бесплатного оказания гражданам медицинской помощи  в Архангельской области в 2016 году  утверждена постановлением Правительства Архангельской области от 22.12.2015 № 568-пп</dc:title>
  <dc:creator>Будейкина Мария Алексеевна</dc:creator>
  <cp:lastModifiedBy>Рыжкова Елена Викторовна</cp:lastModifiedBy>
  <cp:revision>34</cp:revision>
  <cp:lastPrinted>2017-06-23T12:51:02Z</cp:lastPrinted>
  <dcterms:created xsi:type="dcterms:W3CDTF">2017-06-22T08:19:28Z</dcterms:created>
  <dcterms:modified xsi:type="dcterms:W3CDTF">2017-06-27T12:23:53Z</dcterms:modified>
</cp:coreProperties>
</file>