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1"/>
  </p:notesMasterIdLst>
  <p:handoutMasterIdLst>
    <p:handoutMasterId r:id="rId22"/>
  </p:handoutMasterIdLst>
  <p:sldIdLst>
    <p:sldId id="313" r:id="rId2"/>
    <p:sldId id="303" r:id="rId3"/>
    <p:sldId id="257" r:id="rId4"/>
    <p:sldId id="301" r:id="rId5"/>
    <p:sldId id="302" r:id="rId6"/>
    <p:sldId id="262" r:id="rId7"/>
    <p:sldId id="305" r:id="rId8"/>
    <p:sldId id="256" r:id="rId9"/>
    <p:sldId id="297" r:id="rId10"/>
    <p:sldId id="311" r:id="rId11"/>
    <p:sldId id="307" r:id="rId12"/>
    <p:sldId id="306" r:id="rId13"/>
    <p:sldId id="310" r:id="rId14"/>
    <p:sldId id="309" r:id="rId15"/>
    <p:sldId id="271" r:id="rId16"/>
    <p:sldId id="312" r:id="rId17"/>
    <p:sldId id="295" r:id="rId18"/>
    <p:sldId id="294" r:id="rId19"/>
    <p:sldId id="314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A7DCE"/>
    <a:srgbClr val="CC3399"/>
    <a:srgbClr val="D3B5E9"/>
    <a:srgbClr val="D0005E"/>
    <a:srgbClr val="70AC2E"/>
    <a:srgbClr val="F1FF9B"/>
    <a:srgbClr val="FFE0A3"/>
    <a:srgbClr val="FF3399"/>
    <a:srgbClr val="C19FFF"/>
    <a:srgbClr val="CAB4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8514" autoAdjust="0"/>
  </p:normalViewPr>
  <p:slideViewPr>
    <p:cSldViewPr>
      <p:cViewPr varScale="1">
        <p:scale>
          <a:sx n="56" d="100"/>
          <a:sy n="56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povia\Desktop\&#1053;&#1086;&#1079;&#1086;&#1083;&#1086;&#1075;&#1080;&#1080;%20&#1076;&#1083;&#1103;%20&#1084;&#1080;&#1085;&#1080;&#1089;&#1090;&#1088;&#1072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46993279169985E-2"/>
          <c:y val="4.0438767641533375E-2"/>
          <c:w val="0.88449454261769278"/>
          <c:h val="0.6172947840607708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граждан, имеющих право на федеральную льготу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-2.0833333333333336E-2"/>
                  <c:y val="-4.418241053010708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#,##0</c:formatCode>
                <c:ptCount val="5"/>
                <c:pt idx="0">
                  <c:v>113463</c:v>
                </c:pt>
                <c:pt idx="1">
                  <c:v>118743</c:v>
                </c:pt>
                <c:pt idx="2">
                  <c:v>113303</c:v>
                </c:pt>
                <c:pt idx="3">
                  <c:v>112308</c:v>
                </c:pt>
                <c:pt idx="4">
                  <c:v>108212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граждан, сохранивших право на НСУ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2.063046806649169E-2"/>
                  <c:y val="-3.036307750237391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9.4650450973577674E-2"/>
                      <c:h val="3.486826102482623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#,##0</c:formatCode>
                <c:ptCount val="5"/>
                <c:pt idx="0">
                  <c:v>93522</c:v>
                </c:pt>
                <c:pt idx="1">
                  <c:v>44510</c:v>
                </c:pt>
                <c:pt idx="2">
                  <c:v>42326</c:v>
                </c:pt>
                <c:pt idx="3">
                  <c:v>37856</c:v>
                </c:pt>
                <c:pt idx="4">
                  <c:v>38382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 граждан, имеющих право на региональную льготу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-1.5277777777777779E-2"/>
                  <c:y val="-0.10301182176753018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77777777777779E-2"/>
                  <c:y val="-1.172849368277472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5000000000000001E-2"/>
                  <c:y val="-2.580268610210438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222222222222223E-2"/>
                  <c:y val="-1.876558989243955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9444444444444348E-2"/>
                  <c:y val="-1.641989115588463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Лист1!$D$2:$D$6</c:f>
              <c:numCache>
                <c:formatCode>#,##0</c:formatCode>
                <c:ptCount val="5"/>
                <c:pt idx="0">
                  <c:v>102148</c:v>
                </c:pt>
                <c:pt idx="1">
                  <c:v>154060</c:v>
                </c:pt>
                <c:pt idx="2">
                  <c:v>159797</c:v>
                </c:pt>
                <c:pt idx="3">
                  <c:v>175353</c:v>
                </c:pt>
                <c:pt idx="4">
                  <c:v>176191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общее количество граждан, имеющих право на льготное обеспечение лекарственными препаратами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9.7222222222222224E-3"/>
                  <c:y val="-1.559379195180249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055555555555557E-2"/>
                  <c:y val="-5.197930650600830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055555555555457E-2"/>
                  <c:y val="-1.299482662650209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Лист1!$E$2:$E$6</c:f>
              <c:numCache>
                <c:formatCode>#,##0</c:formatCode>
                <c:ptCount val="5"/>
                <c:pt idx="0">
                  <c:v>215611</c:v>
                </c:pt>
                <c:pt idx="1">
                  <c:v>198857</c:v>
                </c:pt>
                <c:pt idx="2">
                  <c:v>201003</c:v>
                </c:pt>
                <c:pt idx="3">
                  <c:v>211289</c:v>
                </c:pt>
                <c:pt idx="4">
                  <c:v>214473</c:v>
                </c:pt>
              </c:numCache>
            </c:numRef>
          </c:val>
        </c:ser>
        <c:dLbls/>
        <c:shape val="box"/>
        <c:axId val="108544384"/>
        <c:axId val="108545920"/>
        <c:axId val="0"/>
      </c:bar3DChart>
      <c:catAx>
        <c:axId val="108544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545920"/>
        <c:crosses val="autoZero"/>
        <c:auto val="1"/>
        <c:lblAlgn val="ctr"/>
        <c:lblOffset val="100"/>
      </c:catAx>
      <c:valAx>
        <c:axId val="108545920"/>
        <c:scaling>
          <c:orientation val="minMax"/>
        </c:scaling>
        <c:axPos val="l"/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54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 rot="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 rot="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 rot="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3.2179133858267726E-2"/>
          <c:y val="0.71945540421073317"/>
          <c:w val="0.93887496781889479"/>
          <c:h val="0.24935701188566192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>
          <a:latin typeface="Bookman Old Style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федеральная льгота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5277779448576058E-2"/>
                  <c:y val="-6.844061384584158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5555561631185661E-3"/>
                  <c:y val="-1.825083035889108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500001367016777E-2"/>
                  <c:y val="-2.509489174347524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7777780815593351E-3"/>
                  <c:y val="-1.36881227691683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9317587414434325E-3"/>
                  <c:y val="-1.140676897430692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6"/>
              <c:layout>
                <c:manualLayout>
                  <c:x val="-5.9990632691905273E-3"/>
                  <c:y val="-5.145565064190562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302734624989953E-2"/>
                      <c:h val="6.1023705838053763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8055557530135342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595.20000000000005</c:v>
                </c:pt>
                <c:pt idx="1">
                  <c:v>516.6</c:v>
                </c:pt>
                <c:pt idx="2">
                  <c:v>526.79999999999995</c:v>
                </c:pt>
                <c:pt idx="3">
                  <c:v>532.70000000000005</c:v>
                </c:pt>
                <c:pt idx="4">
                  <c:v>527.9</c:v>
                </c:pt>
                <c:pt idx="5">
                  <c:v>475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региональная льгота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7011409401966361E-2"/>
                  <c:y val="-1.039586130120172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5747050059826131E-2"/>
                  <c:y val="1.1839687292860203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8697816050554986E-2"/>
                      <c:h val="6.1023705838053763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2000878390297284E-2"/>
                  <c:y val="-1.996418094907910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7.2478129250991966E-2"/>
                      <c:h val="6.102370583805376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5229880274483845E-2"/>
                  <c:y val="-3.63831021741122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111112326237132E-2"/>
                  <c:y val="-4.5627075897227715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0791722602403338E-2"/>
                  <c:y val="-1.732643550200278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500000273403355E-2"/>
                  <c:y val="-2.281353794861344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7.0614015307600732E-3"/>
                  <c:y val="-2.294259045782438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7032025616044743E-2"/>
                      <c:h val="5.050237724528587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230.6</c:v>
                </c:pt>
                <c:pt idx="1">
                  <c:v>344</c:v>
                </c:pt>
                <c:pt idx="2">
                  <c:v>517.29999999999995</c:v>
                </c:pt>
                <c:pt idx="3">
                  <c:v>557</c:v>
                </c:pt>
                <c:pt idx="4">
                  <c:v>517</c:v>
                </c:pt>
                <c:pt idx="5">
                  <c:v>1052.3</c:v>
                </c:pt>
              </c:numCache>
            </c:numRef>
          </c:val>
        </c:ser>
        <c:dLbls>
          <c:showVal val="1"/>
        </c:dLbls>
        <c:shape val="box"/>
        <c:axId val="108504576"/>
        <c:axId val="108506112"/>
        <c:axId val="0"/>
      </c:bar3DChart>
      <c:catAx>
        <c:axId val="1085045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08506112"/>
        <c:crosses val="autoZero"/>
        <c:auto val="1"/>
        <c:lblAlgn val="ctr"/>
        <c:lblOffset val="100"/>
      </c:catAx>
      <c:valAx>
        <c:axId val="1085061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08504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400" b="1" i="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нозологиям</a:t>
            </a:r>
            <a:endParaRPr lang="ru-RU" sz="2400" b="1" i="0" baseline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487084120207333E-2"/>
          <c:y val="2.0273591486059981E-2"/>
          <c:w val="0.88057990835896338"/>
          <c:h val="0.7765434046433359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3.888888888888889E-2"/>
                  <c:y val="3.552711521398006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7222222222222224E-3"/>
                  <c:y val="4.4408894017475093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9770326149685989E-3"/>
                  <c:y val="6.14422936678265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70C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2277783861914779E-2"/>
                      <c:h val="2.6739415371090824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9.459370884801253E-3"/>
                  <c:y val="6.435730364181259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134993415681999E-2"/>
                  <c:y val="5.920871935046757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0982064741907285E-3"/>
                  <c:y val="-1.691978862065800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19050</c:v>
                </c:pt>
                <c:pt idx="1">
                  <c:v>8590</c:v>
                </c:pt>
                <c:pt idx="2" formatCode="General">
                  <c:v>750</c:v>
                </c:pt>
                <c:pt idx="3" formatCode="General">
                  <c:v>835</c:v>
                </c:pt>
                <c:pt idx="4" formatCode="General">
                  <c:v>542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2.4427165354330708E-2"/>
                  <c:y val="1.60330968647145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4277467858340126E-2"/>
                      <c:h val="5.950212977487787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1.5953630796150483E-3"/>
                  <c:y val="-6.630108006276690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3545328817881904E-2"/>
                      <c:h val="4.4380876973130007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7695085531355553E-2"/>
                  <c:y val="-7.560626400873939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19480</c:v>
                </c:pt>
                <c:pt idx="1">
                  <c:v>8298</c:v>
                </c:pt>
                <c:pt idx="2" formatCode="General">
                  <c:v>879</c:v>
                </c:pt>
                <c:pt idx="3" formatCode="General">
                  <c:v>832</c:v>
                </c:pt>
                <c:pt idx="4" formatCode="General">
                  <c:v>531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70AC2E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2.3010826771653576E-2"/>
                  <c:y val="4.0870169549310914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2747156605424335E-5"/>
                  <c:y val="-1.367654065205893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8332986398192477E-3"/>
                  <c:y val="6.56554080803449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B05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4.6352206883694791E-2"/>
                      <c:h val="2.9259624171382136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8378112654403706E-3"/>
                  <c:y val="6.69315957874849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B05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6707483479618399E-2"/>
                      <c:h val="5.0481868976637791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8918741769602505E-3"/>
                  <c:y val="6.435730364181251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613407699037623E-2"/>
                  <c:y val="-1.163530507074389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B05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</c:strCache>
            </c:strRef>
          </c:cat>
          <c:val>
            <c:numRef>
              <c:f>Лист1!$D$2:$D$6</c:f>
              <c:numCache>
                <c:formatCode>#,##0</c:formatCode>
                <c:ptCount val="5"/>
                <c:pt idx="0">
                  <c:v>20632</c:v>
                </c:pt>
                <c:pt idx="1">
                  <c:v>8692</c:v>
                </c:pt>
                <c:pt idx="2" formatCode="General">
                  <c:v>953</c:v>
                </c:pt>
                <c:pt idx="3" formatCode="General">
                  <c:v>808</c:v>
                </c:pt>
                <c:pt idx="4" formatCode="General">
                  <c:v>570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2.8180227471565809E-3"/>
                  <c:y val="-9.181626257195686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448053368328963E-2"/>
                  <c:y val="-5.004882355769440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7449693788276993E-3"/>
                  <c:y val="-1.963012986104737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945647419072618E-2"/>
                  <c:y val="-1.145609595118518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8475427656777763E-3"/>
                  <c:y val="-1.260104400145655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46459408449111E-2"/>
                  <c:y val="9.9220818909106818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7030A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4.2813189777423689E-2"/>
                      <c:h val="4.186066817283869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</c:strCache>
            </c:strRef>
          </c:cat>
          <c:val>
            <c:numRef>
              <c:f>Лист1!$E$2:$E$6</c:f>
              <c:numCache>
                <c:formatCode>#,##0</c:formatCode>
                <c:ptCount val="5"/>
                <c:pt idx="0">
                  <c:v>21866</c:v>
                </c:pt>
                <c:pt idx="1">
                  <c:v>8691</c:v>
                </c:pt>
                <c:pt idx="2">
                  <c:v>1104</c:v>
                </c:pt>
                <c:pt idx="3">
                  <c:v>1110</c:v>
                </c:pt>
                <c:pt idx="4" formatCode="General">
                  <c:v>788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4.4444444444444398E-2"/>
                  <c:y val="-1.998400230786378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44444444444446E-2"/>
                  <c:y val="-4.4408894017475093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055555555555557E-2"/>
                  <c:y val="-8.881778803495016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0277777777777773E-2"/>
                  <c:y val="-1.11022235043687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944225721784784E-2"/>
                  <c:y val="-1.998400230786370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5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сахарный диабет</c:v>
                </c:pt>
                <c:pt idx="1">
                  <c:v>бронхиальная  астма</c:v>
                </c:pt>
                <c:pt idx="2">
                  <c:v>онкология</c:v>
                </c:pt>
                <c:pt idx="3">
                  <c:v>состояние после ИМ, первые 6 мес</c:v>
                </c:pt>
                <c:pt idx="4">
                  <c:v>ревматоидный артрит</c:v>
                </c:pt>
              </c:strCache>
            </c:strRef>
          </c:cat>
          <c:val>
            <c:numRef>
              <c:f>Лист1!$F$2:$F$6</c:f>
              <c:numCache>
                <c:formatCode>#,##0</c:formatCode>
                <c:ptCount val="5"/>
                <c:pt idx="0">
                  <c:v>22405</c:v>
                </c:pt>
                <c:pt idx="1">
                  <c:v>8583</c:v>
                </c:pt>
                <c:pt idx="2">
                  <c:v>1107</c:v>
                </c:pt>
                <c:pt idx="3">
                  <c:v>1004</c:v>
                </c:pt>
                <c:pt idx="4" formatCode="General">
                  <c:v>785</c:v>
                </c:pt>
              </c:numCache>
            </c:numRef>
          </c:val>
        </c:ser>
        <c:dLbls>
          <c:showVal val="1"/>
        </c:dLbls>
        <c:shape val="box"/>
        <c:axId val="114479488"/>
        <c:axId val="114481024"/>
        <c:axId val="0"/>
      </c:bar3DChart>
      <c:catAx>
        <c:axId val="114479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14481024"/>
        <c:crosses val="autoZero"/>
        <c:auto val="1"/>
        <c:lblAlgn val="ctr"/>
        <c:lblOffset val="100"/>
      </c:catAx>
      <c:valAx>
        <c:axId val="114481024"/>
        <c:scaling>
          <c:orientation val="minMax"/>
        </c:scaling>
        <c:axPos val="l"/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1447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47167541557307"/>
          <c:y val="0.93418491486903277"/>
          <c:w val="0.80239851268591422"/>
          <c:h val="4.740631952548922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1.1111111111111117E-2"/>
                  <c:y val="-1.764146160203919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055555555555585E-2"/>
                  <c:y val="-5.79648024067002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888888888888893E-2"/>
                  <c:y val="-5.79648024067002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833333333333339E-2"/>
                  <c:y val="-1.764146160203919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0833333333333339E-2"/>
                  <c:y val="-5.796500084833802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3611111111111117E-2"/>
                  <c:y val="-2.772229680320443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277777777777779E-2"/>
                  <c:y val="-5.79648024067002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3611111111111117E-2"/>
                  <c:y val="-5.796500084833802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8055555555555561E-2"/>
                  <c:y val="-5.79648024067002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3611111111111117E-2"/>
                  <c:y val="-2.016167040233049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5000000000000005E-2"/>
                  <c:y val="-5.79648024067002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083333333333344E-2"/>
                  <c:y val="-3.024250560349575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Лист2!$A$1:$A$12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Лист2!$B$1:$B$12</c:f>
              <c:numCache>
                <c:formatCode>General</c:formatCode>
                <c:ptCount val="12"/>
                <c:pt idx="0">
                  <c:v>527.9</c:v>
                </c:pt>
                <c:pt idx="1">
                  <c:v>0</c:v>
                </c:pt>
                <c:pt idx="2">
                  <c:v>0</c:v>
                </c:pt>
                <c:pt idx="3">
                  <c:v>58.9</c:v>
                </c:pt>
                <c:pt idx="4">
                  <c:v>0</c:v>
                </c:pt>
                <c:pt idx="5">
                  <c:v>124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130</c:v>
                </c:pt>
                <c:pt idx="10">
                  <c:v>0</c:v>
                </c:pt>
                <c:pt idx="11">
                  <c:v>221.1</c:v>
                </c:pt>
              </c:numCache>
            </c:numRef>
          </c:val>
        </c:ser>
        <c:dLbls>
          <c:showVal val="1"/>
        </c:dLbls>
        <c:gapWidth val="75"/>
        <c:shape val="box"/>
        <c:axId val="64692992"/>
        <c:axId val="64694528"/>
        <c:axId val="0"/>
      </c:bar3DChart>
      <c:catAx>
        <c:axId val="6469299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694528"/>
        <c:crosses val="autoZero"/>
        <c:auto val="1"/>
        <c:lblAlgn val="ctr"/>
        <c:lblOffset val="100"/>
      </c:catAx>
      <c:valAx>
        <c:axId val="6469452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692992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 w="25400">
          <a:noFill/>
        </a:ln>
        <a:effectLst/>
        <a:sp3d/>
      </c:spPr>
    </c:sideWall>
    <c:backWall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2.7712024530187965E-3"/>
                  <c:y val="-5.431886429884144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7099841999600665E-2"/>
                      <c:h val="7.0791937603074576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7.2605199336744572E-17"/>
                  <c:y val="-4.823975538265779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209368300084344E-2"/>
                  <c:y val="-7.92065869944031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5472912200056225E-2"/>
                  <c:y val="-7.92065869944031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120</c:v>
                </c:pt>
                <c:pt idx="1">
                  <c:v>509</c:v>
                </c:pt>
                <c:pt idx="2">
                  <c:v>18.2</c:v>
                </c:pt>
                <c:pt idx="3">
                  <c:v>35.700000000000003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4.757983897417311E-3"/>
                  <c:y val="-6.740568034776180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500001367016777E-2"/>
                  <c:y val="-1.855683627408304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9444452038982078E-3"/>
                  <c:y val="-2.423360623967657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777778081559283E-3"/>
                  <c:y val="-1.817520467975742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126</c:v>
                </c:pt>
                <c:pt idx="1">
                  <c:v>600</c:v>
                </c:pt>
                <c:pt idx="2">
                  <c:v>61.8</c:v>
                </c:pt>
                <c:pt idx="3">
                  <c:v>102.9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7257985264434089E-2"/>
                  <c:y val="-4.823990316098292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15802976356406E-2"/>
                  <c:y val="-1.184441356938838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055557530135342E-2"/>
                  <c:y val="-2.726280701963614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90407796315E-2"/>
                  <c:y val="-3.029200779959565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145</c:v>
                </c:pt>
                <c:pt idx="1">
                  <c:v>587</c:v>
                </c:pt>
                <c:pt idx="2">
                  <c:v>96.7</c:v>
                </c:pt>
                <c:pt idx="3">
                  <c:v>164.7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10 мес. 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8097824746120886E-2"/>
                  <c:y val="-6.0419034028896083E-2"/>
                </c:manualLayout>
              </c:layout>
              <c:tx>
                <c:rich>
                  <a:bodyPr/>
                  <a:lstStyle/>
                  <a:p>
                    <a:r>
                      <a:rPr lang="en-US" sz="1400" i="0" dirty="0" smtClean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145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170606099147647E-2"/>
                  <c:y val="-1.584128896070983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995866469364224E-2"/>
                  <c:y val="-3.191847395066219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6532373855246486E-2"/>
                  <c:y val="-3.54192282693603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4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en-US" sz="1400" i="0" dirty="0" smtClean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236,2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8235542802247959E-2"/>
                      <c:h val="9.350337594689289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количество пациентов</c:v>
                </c:pt>
                <c:pt idx="1">
                  <c:v>количество выписанных рецептов</c:v>
                </c:pt>
                <c:pt idx="2">
                  <c:v>финансирование, млн руб</c:v>
                </c:pt>
                <c:pt idx="3">
                  <c:v>средняя стоимость рецепта, тыс. руб.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146</c:v>
                </c:pt>
                <c:pt idx="1">
                  <c:v>463</c:v>
                </c:pt>
                <c:pt idx="2">
                  <c:v>56.8</c:v>
                </c:pt>
                <c:pt idx="3">
                  <c:v>122.6</c:v>
                </c:pt>
              </c:numCache>
            </c:numRef>
          </c:val>
        </c:ser>
        <c:dLbls>
          <c:showVal val="1"/>
        </c:dLbls>
        <c:shape val="box"/>
        <c:axId val="114803072"/>
        <c:axId val="114804608"/>
        <c:axId val="0"/>
      </c:bar3DChart>
      <c:catAx>
        <c:axId val="114803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14804608"/>
        <c:crosses val="autoZero"/>
        <c:auto val="1"/>
        <c:lblAlgn val="ctr"/>
        <c:lblOffset val="100"/>
      </c:catAx>
      <c:valAx>
        <c:axId val="1148046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1480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51379216030098"/>
          <c:y val="0.91983542137494712"/>
          <c:w val="0.85091675972405512"/>
          <c:h val="6.198937394529550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7E89E-556C-4351-8DFD-D618F62AB871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28A2B-FD49-484A-998F-A5BFB63422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75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D2998-E1DA-45EA-9106-C90F47FD6E97}" type="datetimeFigureOut">
              <a:rPr lang="ru-RU" smtClean="0"/>
              <a:pPr/>
              <a:t>20.12.2017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EEFE-4E62-4273-95A1-F9EA87DC07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8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настоящее время положения областного закона № 2-2-03 и положения Постановления Правительства Российской Федерации от 30 июля 1994 года   № 890 фактически дублируют друг друга. Более того, перечень льготных категорий граждан, предусмотренный постановлением № 890, шире, чем предусмотренный областным законом.</a:t>
            </a:r>
            <a:r>
              <a:rPr lang="ru-RU" baseline="0" dirty="0" smtClean="0"/>
              <a:t> </a:t>
            </a:r>
            <a:r>
              <a:rPr lang="ru-RU" dirty="0" smtClean="0"/>
              <a:t>С учетом этого законопроектом предлагается:</a:t>
            </a:r>
          </a:p>
          <a:p>
            <a:r>
              <a:rPr lang="ru-RU" dirty="0" smtClean="0"/>
              <a:t>1) признать утратившим силу областной закон № 2-2-ОЗ;</a:t>
            </a:r>
            <a:r>
              <a:rPr lang="ru-RU" baseline="0" dirty="0" smtClean="0"/>
              <a:t> </a:t>
            </a:r>
            <a:r>
              <a:rPr lang="ru-RU" dirty="0" smtClean="0"/>
              <a:t>2) установить в областном законе № 629-38-ОЗ, что:</a:t>
            </a:r>
            <a:r>
              <a:rPr lang="ru-RU" baseline="0" dirty="0" smtClean="0"/>
              <a:t> </a:t>
            </a:r>
          </a:p>
          <a:p>
            <a:r>
              <a:rPr lang="ru-RU" dirty="0" smtClean="0"/>
              <a:t>обеспечение граждан, имеющих право на получение лекарственных препаратов, специализированных продуктов лечебного питания и медицинских изделий по рецептам врачей бесплатно и с 50-процентной скидкой при оказании амбулаторной медицинской помощи, осуществляется в соответствии с постановлением № 890;</a:t>
            </a:r>
          </a:p>
          <a:p>
            <a:r>
              <a:rPr lang="ru-RU" dirty="0" smtClean="0"/>
              <a:t>порядок обеспечения указанных граждан лекарственными препаратами, специализированными продуктами лечебного питания и медицинскими изделиями утверждается постановлением </a:t>
            </a:r>
            <a:r>
              <a:rPr lang="ru-RU" smtClean="0"/>
              <a:t>Правительства АО.</a:t>
            </a:r>
            <a:endParaRPr lang="ru-RU" dirty="0" smtClean="0"/>
          </a:p>
          <a:p>
            <a:r>
              <a:rPr lang="ru-RU" dirty="0" smtClean="0"/>
              <a:t>Также законопроектом предлагается определить, что граждане, перенесшие операции по </a:t>
            </a:r>
            <a:r>
              <a:rPr lang="ru-RU" dirty="0" err="1" smtClean="0"/>
              <a:t>стентированию</a:t>
            </a:r>
            <a:r>
              <a:rPr lang="ru-RU" dirty="0" smtClean="0"/>
              <a:t> сосудов имеют право на получение лекарственных препаратов (антикоагулянтов, </a:t>
            </a:r>
            <a:r>
              <a:rPr lang="ru-RU" dirty="0" err="1" smtClean="0"/>
              <a:t>антиагрегантов</a:t>
            </a:r>
            <a:r>
              <a:rPr lang="ru-RU" dirty="0" smtClean="0"/>
              <a:t>) по рецептам врачей бесплатно при оказании амбулаторной медицинской помощи.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0200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2014 году часть федеральных льготников выбрала денежных эквивалент набора социальных услуг, при этом право на льготное лекарственное обеспечение сохранилось за гражданином на основании областного закона 2-2-ОЗ, например: онкологические заболевания, гематологические заболевания, ревматизм, бронхиальная астма, инфаркт миокарда в первые 6 месяцев, глаукома, катаракта. В связи с этим резко возросли количество региональных льготников (дублирование льгот) и нагрузка на областной бюджет. С 2013 года численность региональных льготников увеличилась на 58%.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2728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На слайде представлена</a:t>
            </a:r>
            <a:r>
              <a:rPr lang="ru-RU" altLang="ru-RU" baseline="0" dirty="0" smtClean="0"/>
              <a:t> в динамике количество граждан, получивших льготные лекарственные препараты в разрезе по нозологиям.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aseline="0" dirty="0" smtClean="0"/>
              <a:t>С 2016 года введены новые критерии по назначению групп инвалидности, федеральные льготники перешли на лекарственное обеспечение по 890 постановлению.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baseline="0" dirty="0" smtClean="0"/>
              <a:t>С каждым годом наблюдается увеличение проблемы дублирования льгот: инвалиды выбирают денежную компенсацию и обращаются за льготными рецептами, как региональные льготники.</a:t>
            </a:r>
            <a:endParaRPr lang="ru-RU" altLang="ru-RU" dirty="0" smtClean="0"/>
          </a:p>
          <a:p>
            <a:r>
              <a:rPr lang="ru-RU" dirty="0" smtClean="0"/>
              <a:t>Онкология: увеличилась 5-летняя выживаемость.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7727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65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659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9619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6071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7712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777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66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1665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0259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141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В 2013-2014 годах за счет средств федерального бюджета осуществлялось обеспечение льготными препаратами и медицинскими изделиями жителей Архангельской области и Ненецкого автономного округа, с 2015 года эти полномочия разделены между указанными субъектами.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В 2014 году часть федеральных льготников выбрала денежных эквивалент набора социальных услуг, при этом право на льготное лекарственное обеспечение сохранилось за гражданином на основании областного закона 2-2-ОЗ, например: онкологические заболевания, гематологические заболевания, ревматизм, бронхиальная астма, инфаркт миокарда в первые 6 месяцев, глаукома, катаракта. В связи с этим резко возросли количество региональных льготников (дублирование льгот) и нагрузка на областной бюджет.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3522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smtClean="0"/>
              <a:t>До 2015 года за счет средств федерального бюджета осуществлялось обеспечение льготными препаратами и медицинскими изделиями жителей Архангельской области и Ненецкого автономного округа, с 2015 года эти полномочия разделены между указанными субъектами.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926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Стоимость льготного рецепта по региональной льготе по профилю онкология превышает ОНЛС за счет обеспечения дорогостоящими лекарственными препаратами отдельных пациентов по решению адресной комиссии МЗАО на основании обращений медицинских организаций.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70% больных сахарным диабетом </a:t>
            </a:r>
            <a:r>
              <a:rPr lang="en-US" baseline="0" dirty="0" smtClean="0"/>
              <a:t>I</a:t>
            </a:r>
            <a:r>
              <a:rPr lang="ru-RU" baseline="0" dirty="0" smtClean="0"/>
              <a:t> типа – региональные льготники (положено 730 тест-полосок в год)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256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Стандарт оказания первичной медицинской помощи больным </a:t>
            </a:r>
            <a:r>
              <a:rPr lang="ru-RU" dirty="0" err="1" smtClean="0"/>
              <a:t>инсулинзависимым</a:t>
            </a:r>
            <a:r>
              <a:rPr lang="ru-RU" dirty="0" smtClean="0"/>
              <a:t> сахарным диабетом (I тип) Минздравом России в настоящее время не утвержден.</a:t>
            </a:r>
          </a:p>
          <a:p>
            <a:r>
              <a:rPr lang="ru-RU" dirty="0" smtClean="0"/>
              <a:t>ПГГ АО на 2017 год предусмотрены нормы назначения тест-полосок: на одного больного сахарным диабетом I типа - не более 730 тест-полосок в год,</a:t>
            </a:r>
            <a:r>
              <a:rPr lang="ru-RU" baseline="0" dirty="0" smtClean="0"/>
              <a:t> для инсулина </a:t>
            </a:r>
            <a:r>
              <a:rPr lang="en-US" baseline="0" dirty="0" smtClean="0"/>
              <a:t>II</a:t>
            </a:r>
            <a:r>
              <a:rPr lang="ru-RU" baseline="0" dirty="0" smtClean="0"/>
              <a:t> типа - не более 180 тест-полосок в год, детям и беременным (инсулинозависимым) – не более 100 тест-полосок в месяц.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8EEFE-4E62-4273-95A1-F9EA87DC07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158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01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006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08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7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732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11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370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751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509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516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79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  <a:alpha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1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60065"/>
            <a:ext cx="9144000" cy="167975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реализации прав граждан,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проживающих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Архангельской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льготное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30514" y="4956050"/>
            <a:ext cx="2908991" cy="6108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</a:t>
            </a:r>
          </a:p>
          <a:p>
            <a:pPr marL="0" indent="0"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330395"/>
            <a:ext cx="91531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декабря 2017 года</a:t>
            </a:r>
          </a:p>
        </p:txBody>
      </p:sp>
      <p:pic>
        <p:nvPicPr>
          <p:cNvPr id="1026" name="Picture 2" descr="C:\Users\popovia\Desktop\80_let 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1103" y="118266"/>
            <a:ext cx="1761365" cy="15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opovia\Desktop\Coat_of_Arms_of_Arkhangelsk_oblast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865" y="32080"/>
            <a:ext cx="1780584" cy="174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85639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 медицинского назначения</a:t>
            </a:r>
          </a:p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года по всем льготам</a:t>
            </a:r>
            <a:endParaRPr lang="ru-RU" alt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1448664"/>
              </p:ext>
            </p:extLst>
          </p:nvPr>
        </p:nvGraphicFramePr>
        <p:xfrm>
          <a:off x="0" y="1138424"/>
          <a:ext cx="9144000" cy="571957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646874"/>
                <a:gridCol w="2842416"/>
                <a:gridCol w="2654710"/>
              </a:tblGrid>
              <a:tr h="337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упаковок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1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Иглы "KD-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Penofine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2 794,99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3 734 407,04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3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Иглы "Микро-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Файн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Плюс"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2 414,34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3 258 575,18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Тест-полоски к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глюкометру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"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Чек Актив"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32 519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45 246 329,62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Тест-полоски к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глюкометру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"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Чек"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Перформа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18 910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31 888 281,40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04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Тест-полоски к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глюкометру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"Ван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Тач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Ультра"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4 924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6 948 162,67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5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Тест-полоски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Уан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Тач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селект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6 450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6 707 305,00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7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68 012,33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97 783 060,91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7315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региональной программы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38425"/>
            <a:ext cx="9144000" cy="5344675"/>
          </a:xfrm>
        </p:spPr>
        <p:txBody>
          <a:bodyPr>
            <a:normAutofit/>
          </a:bodyPr>
          <a:lstStyle/>
          <a:p>
            <a:pPr marL="0" indent="533400" algn="just">
              <a:spcBef>
                <a:spcPts val="0"/>
              </a:spcBef>
              <a:buNone/>
              <a:defRPr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30 июля 1994 года 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890 «О государственной поддержке медицинской промышленности и улучшении обеспечения населения и учреждений здравоохранения лекарственными средствами и изделиями медицинского назначения»: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диабет, бронхиальная астма, эпилепсия, онкологические заболевания, болезнь Паркинсона, состояние после перенесенного ОИМ и после операций на сердце и др., а также дети  первых трех лет жизни и дети из многодетных семей  в возрасте  до 6 лет</a:t>
            </a:r>
          </a:p>
          <a:p>
            <a:pPr marL="0" indent="533400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itchFamily="18" charset="0"/>
              </a:rPr>
              <a:t>Архангельской области от 02.03.2005 № 2-2-ОЗ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социальной поддержки отдельных групп населения Архангельской области в обеспечении лекарственными средствами и изделиями медицинского назначения» </a:t>
            </a: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3400" algn="just">
              <a:spcBef>
                <a:spcPts val="0"/>
              </a:spcBef>
              <a:buFontTx/>
              <a:buChar char="-"/>
              <a:defRPr/>
            </a:pP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3400" algn="just">
              <a:spcBef>
                <a:spcPts val="0"/>
              </a:spcBef>
              <a:buFontTx/>
              <a:buChar char="-"/>
              <a:defRPr/>
            </a:pP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itchFamily="18" charset="0"/>
              </a:rPr>
              <a:t>численность  льготных категорий граждан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в 2013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году –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102 148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 чел.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в 2014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году –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154 060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 чел.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в 2015 году –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159 797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 чел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в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2016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году –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175 353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чел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в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2017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году –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176 191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itchFamily="18" charset="0"/>
              </a:rPr>
              <a:t>чел.</a:t>
            </a:r>
            <a:endParaRPr lang="ru-RU" altLang="ru-RU" sz="14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sz="1400" dirty="0" smtClean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769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360271083"/>
              </p:ext>
            </p:extLst>
          </p:nvPr>
        </p:nvGraphicFramePr>
        <p:xfrm>
          <a:off x="0" y="1138425"/>
          <a:ext cx="9144000" cy="57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региональной программы</a:t>
            </a:r>
            <a:b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региональных льготников –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176 191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человека)</a:t>
            </a:r>
          </a:p>
        </p:txBody>
      </p:sp>
    </p:spTree>
    <p:extLst>
      <p:ext uri="{BB962C8B-B14F-4D97-AF65-F5344CB8AC3E}">
        <p14:creationId xmlns:p14="http://schemas.microsoft.com/office/powerpoint/2010/main" xmlns="" val="1899495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5443133"/>
              </p:ext>
            </p:extLst>
          </p:nvPr>
        </p:nvGraphicFramePr>
        <p:xfrm>
          <a:off x="0" y="1138424"/>
          <a:ext cx="9144000" cy="503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из регионального бюджета в 2017 года</a:t>
            </a:r>
          </a:p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(млн. руб.)</a:t>
            </a:r>
            <a:endParaRPr lang="ru-RU" alt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947290"/>
            <a:ext cx="92198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Расчетная потребность на 2017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1 426,7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177690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за 2017 год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1 061,9   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108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льготными лекарственными препаратами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938803"/>
              </p:ext>
            </p:extLst>
          </p:nvPr>
        </p:nvGraphicFramePr>
        <p:xfrm>
          <a:off x="0" y="692705"/>
          <a:ext cx="9143999" cy="616529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779851"/>
                <a:gridCol w="1434598"/>
                <a:gridCol w="1434598"/>
                <a:gridCol w="1434598"/>
                <a:gridCol w="1060354"/>
              </a:tblGrid>
              <a:tr h="32311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Нозологии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финансы (тыс. рублей)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имеющие право на льготу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получающие льготу за счет регионального бюджета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 бюджет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человека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3117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Галактоземия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37,24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5098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Легочная (артериальная) гипертензия (идиопатическая) (первичная)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425,13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141,71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3117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Юношеский артрит с системным началом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345,81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115,27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4389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Гепатоцеребральная дистрофия и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фенилкетонурия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1 653,33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413,33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5098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Пароксизмальная ночная гемоглобинурия        (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Маркиафавы-Микели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33 971,91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8 492,98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3117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Хронические урологические заболевания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220,40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16,95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432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Идиопатическая тромбоцитопеническая пурпура (синдром Эванса)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4 898,14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272,12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3117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Преждевременное половое развитие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721,44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37,97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3117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Муковисцидоз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(больным детям)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2 759,86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110,39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6584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Злокачественные новообразования лимфоидной, кроветворной и родственных им тканей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12 231,01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219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Онкологические заболевания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4 572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1 064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18 211,03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219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Бронхиальная астма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15 546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8 347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51 750,58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219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Диабет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28 558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22 196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220 105,70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  <a:tr h="3117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54 372</a:t>
                      </a: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36 957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385 296,96</a:t>
                      </a:r>
                    </a:p>
                  </a:txBody>
                  <a:tcPr marL="54729" marR="54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9 972,79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729" marR="5472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01617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3015"/>
            <a:ext cx="91439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Орфанное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заболевание –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распространением</a:t>
            </a: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случаев на </a:t>
            </a:r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algn="ctr"/>
            <a:endPara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регистр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включено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(12%) нозологии из более чем </a:t>
            </a: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«орфанных» заболеваний</a:t>
            </a:r>
            <a:endParaRPr lang="ru-RU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865393026"/>
              </p:ext>
            </p:extLst>
          </p:nvPr>
        </p:nvGraphicFramePr>
        <p:xfrm>
          <a:off x="0" y="2665474"/>
          <a:ext cx="9143999" cy="419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Орфанные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заболевания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893032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затраты бюджетов</a:t>
            </a:r>
          </a:p>
          <a:p>
            <a:pPr algn="ctr">
              <a:spcBef>
                <a:spcPts val="0"/>
              </a:spcBef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дублирование льгот</a:t>
            </a:r>
          </a:p>
          <a:p>
            <a:pPr algn="ctr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11 месяцев 2017 года</a:t>
            </a:r>
            <a:endParaRPr lang="ru-RU" alt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01950"/>
            <a:ext cx="9144000" cy="442844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69 839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выбрали денежный эквивалент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НСУ  выплачено из федерального бюджета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53,5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руб.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endParaRPr lang="ru-RU" alt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Отказавшиеся от набора социальных услуг, получающие по  РЛО: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5 197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человек –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15,5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руб.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Федеральные льготники, имеющие право на региональную льготу: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братилось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217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человек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195,8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млн. руб.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endParaRPr lang="ru-RU" alt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32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9144000" cy="565473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2500" lnSpcReduction="10000"/>
          </a:bodyPr>
          <a:lstStyle/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значительное увеличение численности региональных льготников;</a:t>
            </a:r>
          </a:p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2013 году изменений в областной закон № 2-2-03</a:t>
            </a:r>
            <a:b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(планируемые изменения с 2018 года);</a:t>
            </a:r>
          </a:p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более жестких критериев установления инвалидности;</a:t>
            </a:r>
          </a:p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первичной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выявляемости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заболеваний за счет проведения диспансеризации населения;</a:t>
            </a:r>
          </a:p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заболеваемости;</a:t>
            </a:r>
          </a:p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дублирование льгот по лекарственному обеспечению (отдельные группы населения имеют право получать бесплатно лекарственные препараты как по постановлению Правительства РФ № 890, так и по Федеральному закону № 178-ФЗ);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выделенные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средства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программы ОНЛС не 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полной мере покрывают расходы на одного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льготника;</a:t>
            </a:r>
          </a:p>
          <a:p>
            <a:pPr marL="0" indent="447675" algn="just" eaLnBrk="1" hangingPunct="1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 счет средств областного бюджета дорогостоящими лекарственными препаратами: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страдающих «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орфанными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заболеваниями;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пациентов с ревматоидным артритом биологическими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генноинженерными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препаратами (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Актемра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Энбрел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Оренсия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детей-инвалидов с хроническими системными заболеваниями;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Обеспечение лекарственными препаратами жителей труднодоступных и отдалённых населённых пунктов Архангельской области (внесение изменений в 61-ФЗ «Об обращении лекарственных средств» в части возможности розничной торговли лекарственными препаратами для медицинского применения передвижными модулями организациями, имеющими лицензию на осуществление фармацевтической деятельности).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по реализации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льготных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</p:txBody>
      </p:sp>
    </p:spTree>
    <p:extLst>
      <p:ext uri="{BB962C8B-B14F-4D97-AF65-F5344CB8AC3E}">
        <p14:creationId xmlns:p14="http://schemas.microsoft.com/office/powerpoint/2010/main" xmlns="" val="1832615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Принимаемые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endParaRPr lang="ru-RU" alt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985720"/>
            <a:ext cx="9144000" cy="427574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Правительством </a:t>
            </a:r>
            <a:r>
              <a:rPr lang="ru-RU" altLang="ru-RU" sz="18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АО направлены предложения в адрес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Минздрава России, полномочного представителя Президента РФ в СЗФО, Государственной Думы, Федерального Собрания:</a:t>
            </a:r>
          </a:p>
          <a:p>
            <a:pPr marL="0" indent="447675" algn="ctr">
              <a:spcBef>
                <a:spcPts val="0"/>
              </a:spcBef>
              <a:buFontTx/>
              <a:buNone/>
            </a:pPr>
            <a:endParaRPr lang="ru-RU" altLang="ru-RU" sz="18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447675" algn="ctr">
              <a:spcBef>
                <a:spcPts val="0"/>
              </a:spcBef>
              <a:buFontTx/>
              <a:buNone/>
            </a:pPr>
            <a:endParaRPr lang="ru-RU" altLang="ru-RU" sz="1800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расширить перечень </a:t>
            </a:r>
            <a:r>
              <a:rPr lang="ru-RU" alt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высокозатратных</a:t>
            </a: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нозологий (ревматоидный артрит, </a:t>
            </a:r>
            <a:r>
              <a:rPr lang="ru-RU" alt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онкопатология</a:t>
            </a: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 и др.);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расширить перечень дорогостоящих ЛП, включенных в программу «7 нозологий»;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возложить на федеральные органы государственной власти полномочия по обеспечению ЛП для лечения «</a:t>
            </a:r>
            <a:r>
              <a:rPr lang="ru-RU" altLang="ru-RU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орфанных</a:t>
            </a: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» заболеваний;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разграничение финансовых обязательств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лекарственному обеспечению федеральных и региональных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льготников;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</a:pP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предоставление права розничной реализации лекарств  структурным подразделениям городских медицинских организаций, находящимся в отдаленных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труднодоступных </a:t>
            </a:r>
            <a:r>
              <a:rPr lang="ru-RU" altLang="ru-RU" sz="1800" dirty="0" smtClean="0">
                <a:effectLst/>
                <a:latin typeface="Times New Roman" pitchFamily="18" charset="0"/>
                <a:cs typeface="Times New Roman" pitchFamily="18" charset="0"/>
              </a:rPr>
              <a:t>территориях.</a:t>
            </a:r>
            <a:endParaRPr lang="ru-RU" altLang="ru-RU" sz="18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74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23590"/>
            <a:ext cx="9144000" cy="6108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145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Льготное лекарственное обеспечение граждан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96260" y="1641159"/>
            <a:ext cx="35306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5525" y="1641159"/>
            <a:ext cx="352901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</a:t>
            </a:r>
            <a:r>
              <a:rPr lang="en-US" altLang="ru-RU" sz="1600" b="1" dirty="0">
                <a:latin typeface="Baskerville Old Face" pitchFamily="18" charset="0"/>
                <a:cs typeface="Times New Roman" panose="02020603050405020304" pitchFamily="18" charset="0"/>
              </a:rPr>
              <a:t> 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РФ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6260" y="3158146"/>
            <a:ext cx="3530601" cy="16451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447675" algn="just" eaLnBrk="1" hangingPunct="1">
              <a:spcBef>
                <a:spcPts val="0"/>
              </a:spcBef>
              <a:buSzPct val="85000"/>
              <a:buFontTx/>
              <a:buChar char="-"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от 17.07.1999 № 178-ФЗ  «О государственной социальной помощи» (программа обеспечения необходимыми лекарственными средствами - ОНЛС) </a:t>
            </a:r>
          </a:p>
          <a:p>
            <a:pPr marL="0" indent="447675" algn="just" eaLnBrk="1" hangingPunct="1">
              <a:spcBef>
                <a:spcPts val="0"/>
              </a:spcBef>
              <a:buSzPct val="85000"/>
              <a:buFontTx/>
              <a:buChar char="-"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«Семь нозологий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5524" y="2852737"/>
            <a:ext cx="3529014" cy="22560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447675"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 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от 02.03.2005 №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2-2-ОЗ  «О мерах социальной поддержки отдельных групп населения Архангельской области в обеспечении лекарственными средствами и медицинскими изделиями» (в том числе граждан, страдающих «</a:t>
            </a:r>
            <a:r>
              <a:rPr lang="ru-RU" alt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орфанными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заболеваниями) 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2061556" y="2164379"/>
            <a:ext cx="4" cy="9937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2061560" y="577959"/>
            <a:ext cx="2510439" cy="10460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lg" len="med"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4572000" y="577959"/>
            <a:ext cx="2595986" cy="106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96261" y="5719575"/>
            <a:ext cx="8568277" cy="610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SzPct val="85000"/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 № 8 государственной </a:t>
            </a: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0" indent="0" algn="ctr" eaLnBrk="1" hangingPunct="1">
              <a:spcBef>
                <a:spcPts val="0"/>
              </a:spcBef>
              <a:buSzPct val="85000"/>
              <a:buFontTx/>
              <a:buNone/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Архангельской области (2013-2020 годы)»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H="1">
            <a:off x="7160049" y="2180749"/>
            <a:ext cx="7937" cy="6883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6762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6541"/>
            <a:ext cx="9153150" cy="4275739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аптечный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</a:t>
            </a:r>
          </a:p>
          <a:p>
            <a:pPr algn="ctr">
              <a:spcBef>
                <a:spcPts val="0"/>
              </a:spcBef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аптечных 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</a:p>
          <a:p>
            <a:pPr algn="ctr">
              <a:spcBef>
                <a:spcPts val="0"/>
              </a:spcBef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организаций </a:t>
            </a: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ru-RU" alt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ФАПов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амбулатории</a:t>
            </a:r>
          </a:p>
          <a:p>
            <a:pPr algn="ctr">
              <a:spcBef>
                <a:spcPts val="0"/>
              </a:spcBef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546 врача</a:t>
            </a:r>
          </a:p>
          <a:p>
            <a:pPr algn="ctr">
              <a:spcBef>
                <a:spcPts val="0"/>
              </a:spcBef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404 фельдшеров </a:t>
            </a:r>
          </a:p>
          <a:p>
            <a:pPr algn="ctr">
              <a:spcBef>
                <a:spcPts val="0"/>
              </a:spcBef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167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фармацевтических работников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реализации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  <a:p>
            <a:pPr algn="ctr">
              <a:spcBef>
                <a:spcPts val="0"/>
              </a:spcBef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льготного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лекарственного обеспечения </a:t>
            </a: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1130"/>
            <a:ext cx="9144000" cy="4733855"/>
          </a:xfrm>
        </p:spPr>
        <p:txBody>
          <a:bodyPr>
            <a:noAutofit/>
          </a:bodyPr>
          <a:lstStyle/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участники Великой Отечественной войны;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боевых действий;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военнослужащие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проходившие военную службу в воинских частях, учреждениях,    военно-учебных заведениях, не входивших в состав действующей армии, в период с 22 июня 1941 года по 3 сентября 1945 года не менее шести месяцев, военнослужащие, награжденные орденами или медалями СССР за службу в указанный период;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награжденные знаком «Жителю блокадного Ленинграда»;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работавшие в период Великой Отечественной войны на объектах противовоздушной обороны, местной противовоздушной обороны, на строительстве оборонительных сооружений, военно-морских баз, аэродромов и других военных объектов в пределах тыловых границ действующих фронтов, операционных зон действующих флотов, на прифронтовых участках железных и автомобильных дорог, а также члены экипажей судов транспортного флота, интернированных в начале Великой Отечественной войны в портах других государств;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 погибших (умерших) инвалидов войны, участников Великой Отечественной войны и ветеранов боевых действий, члены семей погибших в Великой Отечественной войне лиц из числа личного состава групп самозащиты объектовых и аварийных команд местной противовоздушной обороны, а также члены семей погибших работников госпиталей и больниц города Ленинграда;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447675" algn="just">
              <a:spcBef>
                <a:spcPts val="0"/>
              </a:spcBef>
              <a:buFont typeface="Times New Roman" pitchFamily="18" charset="0"/>
              <a:buChar char="−"/>
              <a:defRPr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17 июля 1999 года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178-ФЗ </a:t>
            </a:r>
            <a:b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государственной социальной помощи»</a:t>
            </a:r>
          </a:p>
        </p:txBody>
      </p:sp>
    </p:spTree>
    <p:extLst>
      <p:ext uri="{BB962C8B-B14F-4D97-AF65-F5344CB8AC3E}">
        <p14:creationId xmlns:p14="http://schemas.microsoft.com/office/powerpoint/2010/main" xmlns="" val="2306825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ОНЛС (обеспечение необходимыми лекарственными средствами)</a:t>
            </a:r>
          </a:p>
        </p:txBody>
      </p:sp>
      <p:sp>
        <p:nvSpPr>
          <p:cNvPr id="6" name="AutoShape 32"/>
          <p:cNvSpPr>
            <a:spLocks noChangeArrowheads="1"/>
          </p:cNvSpPr>
          <p:nvPr/>
        </p:nvSpPr>
        <p:spPr bwMode="auto">
          <a:xfrm>
            <a:off x="-9150" y="985719"/>
            <a:ext cx="9153150" cy="198516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ru-RU" altLang="ru-RU" b="1" dirty="0" smtClean="0">
                <a:latin typeface="Times New Roman" panose="02020603050405020304" pitchFamily="18" charset="0"/>
              </a:rPr>
              <a:t>Финансирование программы ОНЛС осуществляется </a:t>
            </a:r>
          </a:p>
          <a:p>
            <a:pPr algn="ctr">
              <a:defRPr/>
            </a:pPr>
            <a:r>
              <a:rPr lang="ru-RU" altLang="ru-RU" b="1" dirty="0" smtClean="0">
                <a:latin typeface="Times New Roman" panose="02020603050405020304" pitchFamily="18" charset="0"/>
              </a:rPr>
              <a:t>Правительством Российской  Федерации</a:t>
            </a:r>
          </a:p>
          <a:p>
            <a:pPr algn="ctr">
              <a:defRPr/>
            </a:pPr>
            <a:r>
              <a:rPr lang="ru-RU" altLang="ru-RU" b="1" dirty="0" smtClean="0">
                <a:latin typeface="Times New Roman" panose="02020603050405020304" pitchFamily="18" charset="0"/>
              </a:rPr>
              <a:t>  с учетом численности льготных категорий граждан, </a:t>
            </a:r>
          </a:p>
          <a:p>
            <a:pPr algn="ctr">
              <a:defRPr/>
            </a:pPr>
            <a:r>
              <a:rPr lang="ru-RU" altLang="ru-RU" b="1" dirty="0" smtClean="0">
                <a:latin typeface="Times New Roman" panose="02020603050405020304" pitchFamily="18" charset="0"/>
              </a:rPr>
              <a:t> оставивших за собой право на лекарственную составляющую НСУ </a:t>
            </a:r>
          </a:p>
          <a:p>
            <a:pPr algn="ctr">
              <a:defRPr/>
            </a:pPr>
            <a:r>
              <a:rPr lang="ru-RU" altLang="ru-RU" b="1" dirty="0" smtClean="0">
                <a:latin typeface="Times New Roman" panose="02020603050405020304" pitchFamily="18" charset="0"/>
              </a:rPr>
              <a:t>(набор социальных услуг)</a:t>
            </a:r>
          </a:p>
          <a:p>
            <a:pPr algn="ctr">
              <a:defRPr/>
            </a:pPr>
            <a:r>
              <a:rPr lang="ru-RU" altLang="ru-RU" sz="1800" b="1" dirty="0">
                <a:latin typeface="Times New Roman" panose="02020603050405020304" pitchFamily="18" charset="0"/>
              </a:rPr>
              <a:t>на 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2016 </a:t>
            </a:r>
            <a:r>
              <a:rPr lang="ru-RU" altLang="ru-RU" sz="1800" b="1" dirty="0">
                <a:latin typeface="Times New Roman" panose="02020603050405020304" pitchFamily="18" charset="0"/>
              </a:rPr>
              <a:t>год –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531,5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 млн</a:t>
            </a:r>
            <a:r>
              <a:rPr lang="ru-RU" altLang="ru-RU" sz="1800" b="1" dirty="0">
                <a:latin typeface="Times New Roman" panose="02020603050405020304" pitchFamily="18" charset="0"/>
              </a:rPr>
              <a:t>. руб. </a:t>
            </a:r>
          </a:p>
          <a:p>
            <a:pPr algn="ctr">
              <a:defRPr/>
            </a:pPr>
            <a:r>
              <a:rPr lang="ru-RU" altLang="ru-RU" sz="1800" b="1" dirty="0" smtClean="0">
                <a:latin typeface="Times New Roman" panose="02020603050405020304" pitchFamily="18" charset="0"/>
              </a:rPr>
              <a:t>на 2017 год –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475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 млн. руб.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-9150" y="2970885"/>
            <a:ext cx="9153150" cy="4581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Основные проблемы по реализации программы ОНЛС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581704"/>
            <a:ext cx="9144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>
              <a:lnSpc>
                <a:spcPct val="80000"/>
              </a:lnSpc>
              <a:spcBef>
                <a:spcPct val="0"/>
              </a:spcBef>
              <a:buFont typeface="Times New Roman" pitchFamily="18" charset="0"/>
              <a:buChar char="−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Выделенные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средства не в полной мере покрывают расходы на одного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льготника;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80000"/>
              </a:lnSpc>
              <a:spcBef>
                <a:spcPct val="0"/>
              </a:spcBef>
              <a:buFont typeface="Times New Roman" pitchFamily="18" charset="0"/>
              <a:buChar char="−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Лекарственная составляющая НСУ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составляет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807,94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одного льготника в месяц при том, что право на льготное обеспечение сохраняют за собой граждане, страдающие заболеваниями, требующими дорогостоящей комплексной лекарственной терапии (сахарный диабет, бронхиальная астма,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онкозаболевания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ревматоидный артрит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80000"/>
              </a:lnSpc>
              <a:buFont typeface="Times New Roman" pitchFamily="18" charset="0"/>
              <a:buChar char="−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значительное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численности льготников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получающих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дорогостоящую терапию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рекомендациям федеральных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клиник: специфические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лекарственные препараты (противоопухолевые, противовирусные, противоревматические и др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28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льготников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39636"/>
            <a:ext cx="9144000" cy="5038053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</a:rPr>
              <a:t>  </a:t>
            </a:r>
            <a:r>
              <a:rPr lang="ru-RU" altLang="ru-RU" sz="1800" b="1" dirty="0">
                <a:latin typeface="Times New Roman" panose="02020603050405020304" pitchFamily="18" charset="0"/>
              </a:rPr>
              <a:t>на 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01 ноября 2017 </a:t>
            </a:r>
            <a:r>
              <a:rPr lang="ru-RU" altLang="ru-RU" sz="1800" b="1" dirty="0">
                <a:latin typeface="Times New Roman" panose="02020603050405020304" pitchFamily="18" charset="0"/>
              </a:rPr>
              <a:t>года: 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800" b="1" dirty="0" smtClean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ru-RU" sz="1800" b="1" dirty="0" err="1">
                <a:latin typeface="Times New Roman" panose="02020603050405020304" pitchFamily="18" charset="0"/>
              </a:rPr>
              <a:t>федеральны</a:t>
            </a:r>
            <a:r>
              <a:rPr lang="ru-RU" altLang="ru-RU" sz="1800" b="1" dirty="0">
                <a:latin typeface="Times New Roman" panose="02020603050405020304" pitchFamily="18" charset="0"/>
              </a:rPr>
              <a:t>е</a:t>
            </a:r>
            <a:r>
              <a:rPr lang="en-US" altLang="ru-RU" sz="1800" b="1" dirty="0">
                <a:latin typeface="Times New Roman" panose="02020603050405020304" pitchFamily="18" charset="0"/>
              </a:rPr>
              <a:t> </a:t>
            </a:r>
            <a:r>
              <a:rPr lang="en-US" altLang="ru-RU" sz="1800" b="1" dirty="0" err="1">
                <a:latin typeface="Times New Roman" panose="02020603050405020304" pitchFamily="18" charset="0"/>
              </a:rPr>
              <a:t>льготник</a:t>
            </a:r>
            <a:r>
              <a:rPr lang="ru-RU" altLang="ru-RU" sz="1800" b="1" dirty="0">
                <a:latin typeface="Times New Roman" panose="02020603050405020304" pitchFamily="18" charset="0"/>
              </a:rPr>
              <a:t>и –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38 072 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человека </a:t>
            </a:r>
            <a:endParaRPr lang="ru-RU" altLang="ru-RU" sz="18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endParaRPr lang="ru-RU" altLang="ru-RU" sz="1800" b="1" dirty="0" smtClean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</a:rPr>
              <a:t>региональные </a:t>
            </a:r>
            <a:r>
              <a:rPr lang="ru-RU" altLang="ru-RU" sz="1800" b="1" dirty="0">
                <a:latin typeface="Times New Roman" panose="02020603050405020304" pitchFamily="18" charset="0"/>
              </a:rPr>
              <a:t>льготники –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176 191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 человек</a:t>
            </a:r>
            <a:endParaRPr lang="ru-RU" altLang="ru-RU" sz="18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8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  <a:cs typeface="Arial" panose="020B0604020202020204" pitchFamily="34" charset="0"/>
              </a:rPr>
              <a:t>по программе «7 нозологий» -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813</a:t>
            </a:r>
            <a:r>
              <a:rPr lang="ru-RU" altLang="ru-RU" sz="18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человек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6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На  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2017 </a:t>
            </a:r>
            <a:r>
              <a:rPr lang="ru-RU" altLang="ru-RU" sz="1600" b="1" dirty="0">
                <a:latin typeface="Times New Roman" panose="02020603050405020304" pitchFamily="18" charset="0"/>
              </a:rPr>
              <a:t>год по данным Пенсионного фонда Архангельской области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 выбрали денежный эквивалент НСУ 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69 839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  человека </a:t>
            </a:r>
            <a:r>
              <a:rPr lang="ru-RU" altLang="ru-RU" sz="1800" b="1" dirty="0">
                <a:latin typeface="Times New Roman" panose="02020603050405020304" pitchFamily="18" charset="0"/>
              </a:rPr>
              <a:t>или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64,7%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altLang="ru-RU" sz="18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</a:rPr>
              <a:t>(2016 </a:t>
            </a:r>
            <a:r>
              <a:rPr lang="ru-RU" altLang="ru-RU" sz="1800" b="1" dirty="0">
                <a:latin typeface="Times New Roman" panose="02020603050405020304" pitchFamily="18" charset="0"/>
              </a:rPr>
              <a:t>год –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75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170 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человек </a:t>
            </a:r>
            <a:r>
              <a:rPr lang="ru-RU" altLang="ru-RU" sz="1800" b="1" dirty="0">
                <a:latin typeface="Times New Roman" panose="02020603050405020304" pitchFamily="18" charset="0"/>
              </a:rPr>
              <a:t>или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64,7%</a:t>
            </a:r>
            <a:r>
              <a:rPr lang="ru-RU" altLang="ru-RU" sz="1800" b="1" dirty="0" smtClean="0">
                <a:latin typeface="Times New Roman" panose="02020603050405020304" pitchFamily="18" charset="0"/>
              </a:rPr>
              <a:t>)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1440973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121057647"/>
              </p:ext>
            </p:extLst>
          </p:nvPr>
        </p:nvGraphicFramePr>
        <p:xfrm>
          <a:off x="0" y="1443834"/>
          <a:ext cx="9144000" cy="5414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численности граждан, имеющих право на льготное лекарственное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656007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2454759843"/>
              </p:ext>
            </p:extLst>
          </p:nvPr>
        </p:nvGraphicFramePr>
        <p:xfrm>
          <a:off x="0" y="1291130"/>
          <a:ext cx="9143999" cy="5566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Выделенные финансовые средства по региональной </a:t>
            </a:r>
          </a:p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федеральной льготам  (млн. руб.)</a:t>
            </a:r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16293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стоимость льготного рецепта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00836120"/>
              </p:ext>
            </p:extLst>
          </p:nvPr>
        </p:nvGraphicFramePr>
        <p:xfrm>
          <a:off x="0" y="833013"/>
          <a:ext cx="9144000" cy="602498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17900"/>
                <a:gridCol w="1471481"/>
                <a:gridCol w="1582616"/>
                <a:gridCol w="1406770"/>
                <a:gridCol w="1406770"/>
                <a:gridCol w="1758463"/>
              </a:tblGrid>
              <a:tr h="1065384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стоимость рецепта по заболеванию (руб.)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37" marR="7237" marT="7239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D0005E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37" marR="7237" marT="723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12174"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сахарный диабет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бронхиальная астма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онкология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детский рецепт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по</a:t>
                      </a:r>
                    </a:p>
                    <a:p>
                      <a:pPr algn="ctr" rtl="0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льготе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</a:tr>
              <a:tr h="1723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федеральная </a:t>
                      </a:r>
                    </a:p>
                    <a:p>
                      <a:pPr algn="ctr" rtl="0" fontAlgn="ctr"/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льгота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1076,4</a:t>
                      </a:r>
                    </a:p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(88% ЛП)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1 634,0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4 983,5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509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960,0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</a:tr>
              <a:tr h="1723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региональная льгота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865,6</a:t>
                      </a:r>
                    </a:p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(63% ЛП)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1 228,2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13 434,6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915,75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1 097,6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37" marR="7237" marT="723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7747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4470</TotalTime>
  <Words>1955</Words>
  <Application>Microsoft Office PowerPoint</Application>
  <PresentationFormat>Экран (4:3)</PresentationFormat>
  <Paragraphs>358</Paragraphs>
  <Slides>19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«О реализации прав граждан, проживающих на территории Архангельской области, на дополнительное и льготное лекарственное обеспечение»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Рыжкова Елена Викторовна</cp:lastModifiedBy>
  <cp:revision>490</cp:revision>
  <cp:lastPrinted>2017-12-18T07:00:50Z</cp:lastPrinted>
  <dcterms:created xsi:type="dcterms:W3CDTF">2013-08-21T19:17:07Z</dcterms:created>
  <dcterms:modified xsi:type="dcterms:W3CDTF">2017-12-20T06:59:01Z</dcterms:modified>
</cp:coreProperties>
</file>