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Default Extension="vml" ContentType="application/vnd.openxmlformats-officedocument.vmlDrawing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336" r:id="rId2"/>
    <p:sldId id="376" r:id="rId3"/>
    <p:sldId id="373" r:id="rId4"/>
    <p:sldId id="374" r:id="rId5"/>
    <p:sldId id="382" r:id="rId6"/>
    <p:sldId id="383" r:id="rId7"/>
    <p:sldId id="401" r:id="rId8"/>
    <p:sldId id="402" r:id="rId9"/>
    <p:sldId id="410" r:id="rId10"/>
    <p:sldId id="380" r:id="rId11"/>
    <p:sldId id="381" r:id="rId12"/>
    <p:sldId id="385" r:id="rId13"/>
    <p:sldId id="415" r:id="rId14"/>
    <p:sldId id="416" r:id="rId15"/>
    <p:sldId id="418" r:id="rId16"/>
    <p:sldId id="417" r:id="rId17"/>
    <p:sldId id="419" r:id="rId18"/>
    <p:sldId id="420" r:id="rId19"/>
    <p:sldId id="421" r:id="rId20"/>
    <p:sldId id="346" r:id="rId21"/>
    <p:sldId id="403" r:id="rId22"/>
    <p:sldId id="364" r:id="rId23"/>
    <p:sldId id="340" r:id="rId24"/>
    <p:sldId id="414" r:id="rId25"/>
    <p:sldId id="404" r:id="rId26"/>
    <p:sldId id="406" r:id="rId27"/>
    <p:sldId id="407" r:id="rId28"/>
    <p:sldId id="408" r:id="rId29"/>
    <p:sldId id="412" r:id="rId30"/>
    <p:sldId id="311" r:id="rId3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3300"/>
    <a:srgbClr val="FF9966"/>
    <a:srgbClr val="FF5050"/>
    <a:srgbClr val="CCCCFF"/>
    <a:srgbClr val="000099"/>
    <a:srgbClr val="517A00"/>
    <a:srgbClr val="5F8E00"/>
    <a:srgbClr val="669900"/>
    <a:srgbClr val="7BB8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272" autoAdjust="0"/>
    <p:restoredTop sz="83471" autoAdjust="0"/>
  </p:normalViewPr>
  <p:slideViewPr>
    <p:cSldViewPr>
      <p:cViewPr varScale="1">
        <p:scale>
          <a:sx n="60" d="100"/>
          <a:sy n="60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90" y="153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7777777777777925E-2"/>
          <c:y val="0"/>
          <c:w val="0.96604938271604934"/>
          <c:h val="0.80973796355452365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неработащие лица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chemeClr val="accent3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681008</c:v>
                </c:pt>
                <c:pt idx="1">
                  <c:v>690225</c:v>
                </c:pt>
                <c:pt idx="2">
                  <c:v>690225</c:v>
                </c:pt>
                <c:pt idx="3">
                  <c:v>690225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застрахованные лица</c:v>
                </c:pt>
              </c:strCache>
            </c:strRef>
          </c:tx>
          <c:spPr>
            <a:solidFill>
              <a:schemeClr val="accent5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1181065</c:v>
                </c:pt>
                <c:pt idx="1">
                  <c:v>1174528</c:v>
                </c:pt>
                <c:pt idx="2">
                  <c:v>1174528</c:v>
                </c:pt>
                <c:pt idx="3">
                  <c:v>1174528</c:v>
                </c:pt>
              </c:numCache>
            </c:numRef>
          </c:val>
        </c:ser>
        <c:dLbls>
          <c:showVal val="1"/>
        </c:dLbls>
        <c:gapWidth val="95"/>
        <c:overlap val="100"/>
        <c:axId val="100857728"/>
        <c:axId val="100859264"/>
      </c:barChart>
      <c:catAx>
        <c:axId val="10085772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0859264"/>
        <c:crosses val="autoZero"/>
        <c:auto val="1"/>
        <c:lblAlgn val="ctr"/>
        <c:lblOffset val="100"/>
      </c:catAx>
      <c:valAx>
        <c:axId val="100859264"/>
        <c:scaling>
          <c:orientation val="minMax"/>
        </c:scaling>
        <c:delete val="1"/>
        <c:axPos val="l"/>
        <c:numFmt formatCode="General" sourceLinked="1"/>
        <c:tickLblPos val="none"/>
        <c:crossAx val="100857728"/>
        <c:crosses val="autoZero"/>
        <c:crossBetween val="between"/>
      </c:valAx>
    </c:plotArea>
    <c:legend>
      <c:legendPos val="b"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 рамках базовой программы ОМС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8438.9</c:v>
                </c:pt>
                <c:pt idx="1">
                  <c:v>8896</c:v>
                </c:pt>
                <c:pt idx="2">
                  <c:v>10379.299999999997</c:v>
                </c:pt>
                <c:pt idx="3">
                  <c:v>10917.1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территориальной программе ОМС</c:v>
                </c:pt>
              </c:strCache>
            </c:strRef>
          </c:tx>
          <c:spPr>
            <a:solidFill>
              <a:schemeClr val="accent5">
                <a:lumMod val="90000"/>
              </a:schemeClr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14280.2</c:v>
                </c:pt>
                <c:pt idx="1">
                  <c:v>15059.4</c:v>
                </c:pt>
                <c:pt idx="2">
                  <c:v>17585.5</c:v>
                </c:pt>
                <c:pt idx="3">
                  <c:v>18501.400000000001</c:v>
                </c:pt>
              </c:numCache>
            </c:numRef>
          </c:val>
        </c:ser>
        <c:dLbls>
          <c:showVal val="1"/>
        </c:dLbls>
        <c:axId val="108382848"/>
        <c:axId val="96403840"/>
      </c:barChart>
      <c:catAx>
        <c:axId val="108382848"/>
        <c:scaling>
          <c:orientation val="minMax"/>
        </c:scaling>
        <c:axPos val="b"/>
        <c:numFmt formatCode="General" sourceLinked="1"/>
        <c:tickLblPos val="nextTo"/>
        <c:crossAx val="96403840"/>
        <c:crosses val="autoZero"/>
        <c:auto val="1"/>
        <c:lblAlgn val="ctr"/>
        <c:lblOffset val="100"/>
      </c:catAx>
      <c:valAx>
        <c:axId val="96403840"/>
        <c:scaling>
          <c:orientation val="minMax"/>
        </c:scaling>
        <c:axPos val="l"/>
        <c:numFmt formatCode="General" sourceLinked="1"/>
        <c:tickLblPos val="nextTo"/>
        <c:crossAx val="108382848"/>
        <c:crosses val="autoZero"/>
        <c:crossBetween val="between"/>
      </c:valAx>
    </c:plotArea>
    <c:legend>
      <c:legendPos val="b"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b"/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12562</c:v>
                </c:pt>
                <c:pt idx="1">
                  <c:v>14377.5</c:v>
                </c:pt>
                <c:pt idx="2">
                  <c:v>16987</c:v>
                </c:pt>
                <c:pt idx="3">
                  <c:v>16973.599999999995</c:v>
                </c:pt>
                <c:pt idx="4" formatCode="#,##0.00">
                  <c:v>17794</c:v>
                </c:pt>
              </c:numCache>
            </c:numRef>
          </c:val>
        </c:ser>
        <c:dLbls>
          <c:showVal val="1"/>
        </c:dLbls>
        <c:marker val="1"/>
        <c:axId val="117744768"/>
        <c:axId val="117746304"/>
      </c:lineChart>
      <c:catAx>
        <c:axId val="117744768"/>
        <c:scaling>
          <c:orientation val="minMax"/>
        </c:scaling>
        <c:axPos val="b"/>
        <c:numFmt formatCode="General" sourceLinked="1"/>
        <c:tickLblPos val="nextTo"/>
        <c:crossAx val="117746304"/>
        <c:crosses val="autoZero"/>
        <c:auto val="1"/>
        <c:lblAlgn val="ctr"/>
        <c:lblOffset val="100"/>
      </c:catAx>
      <c:valAx>
        <c:axId val="117746304"/>
        <c:scaling>
          <c:orientation val="minMax"/>
        </c:scaling>
        <c:axPos val="l"/>
        <c:numFmt formatCode="General" sourceLinked="1"/>
        <c:tickLblPos val="nextTo"/>
        <c:crossAx val="1177447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ГМО АО</c:v>
                </c:pt>
              </c:strCache>
            </c:strRef>
          </c:tx>
          <c:spPr>
            <a:solidFill>
              <a:srgbClr val="FF5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</c:v>
                </c:pt>
                <c:pt idx="1">
                  <c:v>53</c:v>
                </c:pt>
                <c:pt idx="2">
                  <c:v>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 ФОИВ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8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НМО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25</c:v>
                </c:pt>
                <c:pt idx="1">
                  <c:v>36</c:v>
                </c:pt>
                <c:pt idx="2">
                  <c:v>45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121148544"/>
        <c:axId val="121150080"/>
        <c:axId val="0"/>
      </c:bar3DChart>
      <c:catAx>
        <c:axId val="1211485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1150080"/>
        <c:crosses val="autoZero"/>
        <c:auto val="1"/>
        <c:lblAlgn val="ctr"/>
        <c:lblOffset val="100"/>
      </c:catAx>
      <c:valAx>
        <c:axId val="121150080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1211485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6988990959463538"/>
          <c:y val="0.92961179467713462"/>
          <c:w val="0.46639302031690483"/>
          <c:h val="6.346574917601748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7CCC66-C38E-483A-84A0-16F73F0CFDBC}" type="doc">
      <dgm:prSet loTypeId="urn:microsoft.com/office/officeart/2005/8/layout/vList3#1" loCatId="list" qsTypeId="urn:microsoft.com/office/officeart/2005/8/quickstyle/simple1" qsCatId="simple" csTypeId="urn:microsoft.com/office/officeart/2005/8/colors/colorful4" csCatId="colorful" phldr="1"/>
      <dgm:spPr/>
    </dgm:pt>
    <dgm:pt modelId="{4EB7A485-E421-4D37-893D-3FDA8DDA4C80}">
      <dgm:prSet phldrT="[Текст]" custT="1"/>
      <dgm:spPr>
        <a:solidFill>
          <a:srgbClr val="CCFFCC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  <a:latin typeface="+mn-lt"/>
            </a:rPr>
            <a:t>первичная медико-санитарная помощь, в том числе первичная специализированная медицинская помощь (акцент на диспансеризацию и профилактические медицинские осмотры отдельных категорий граждан)</a:t>
          </a:r>
        </a:p>
      </dgm:t>
    </dgm:pt>
    <dgm:pt modelId="{A206729F-E70D-4378-A64A-B21FAAC8B8BE}" type="parTrans" cxnId="{0A0FC267-1CA3-43ED-B141-24EA94F8810E}">
      <dgm:prSet/>
      <dgm:spPr/>
      <dgm:t>
        <a:bodyPr/>
        <a:lstStyle/>
        <a:p>
          <a:endParaRPr lang="ru-RU" sz="2400" b="1">
            <a:latin typeface="+mn-lt"/>
          </a:endParaRPr>
        </a:p>
      </dgm:t>
    </dgm:pt>
    <dgm:pt modelId="{96B12827-0675-4EF3-8094-823DB8669A68}" type="sibTrans" cxnId="{0A0FC267-1CA3-43ED-B141-24EA94F8810E}">
      <dgm:prSet/>
      <dgm:spPr/>
      <dgm:t>
        <a:bodyPr/>
        <a:lstStyle/>
        <a:p>
          <a:endParaRPr lang="ru-RU" sz="2400" b="1">
            <a:latin typeface="+mn-lt"/>
          </a:endParaRPr>
        </a:p>
      </dgm:t>
    </dgm:pt>
    <dgm:pt modelId="{D03EC4F5-FD56-4A0F-AD8E-32A7DEA2FADB}">
      <dgm:prSet phldrT="[Текст]" custT="1"/>
      <dgm:spPr>
        <a:solidFill>
          <a:srgbClr val="CC99FF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  <a:latin typeface="+mn-lt"/>
            </a:rPr>
            <a:t>скорая медицинская помощь (за исключением санитарно-авиационной эвакуации воздушными судами) </a:t>
          </a:r>
        </a:p>
      </dgm:t>
    </dgm:pt>
    <dgm:pt modelId="{717EBDE1-5415-47A0-8544-60CC41CEB046}" type="parTrans" cxnId="{AA5909E1-138E-44C0-BD7F-5B45FF2BA71A}">
      <dgm:prSet/>
      <dgm:spPr/>
      <dgm:t>
        <a:bodyPr/>
        <a:lstStyle/>
        <a:p>
          <a:endParaRPr lang="ru-RU" sz="2400" b="1">
            <a:latin typeface="+mn-lt"/>
          </a:endParaRPr>
        </a:p>
      </dgm:t>
    </dgm:pt>
    <dgm:pt modelId="{79141D6A-9E4E-4FDC-9489-BD5223C16003}" type="sibTrans" cxnId="{AA5909E1-138E-44C0-BD7F-5B45FF2BA71A}">
      <dgm:prSet/>
      <dgm:spPr/>
      <dgm:t>
        <a:bodyPr/>
        <a:lstStyle/>
        <a:p>
          <a:endParaRPr lang="ru-RU" sz="2400" b="1">
            <a:latin typeface="+mn-lt"/>
          </a:endParaRPr>
        </a:p>
      </dgm:t>
    </dgm:pt>
    <dgm:pt modelId="{782AB4F0-7298-45FB-81AB-070E395653F4}">
      <dgm:prSet phldrT="[Текст]" custT="1"/>
      <dgm:spPr>
        <a:solidFill>
          <a:srgbClr val="FFFFCC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  <a:latin typeface="+mn-lt"/>
            </a:rPr>
            <a:t>специализированная медицинская помощь, в том числе высокотехнологичная медицинская помощь,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  <a:latin typeface="+mn-lt"/>
            </a:rPr>
            <a:t>применение вспомогательных репродуктивных технологий,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  <a:latin typeface="+mn-lt"/>
            </a:rPr>
            <a:t>медицинская реабилитация </a:t>
          </a:r>
        </a:p>
      </dgm:t>
    </dgm:pt>
    <dgm:pt modelId="{4D9C6BC5-144F-40D4-BB06-7CE15C186C68}" type="parTrans" cxnId="{A28787C9-9292-462A-8145-3D33F4DC4549}">
      <dgm:prSet/>
      <dgm:spPr/>
      <dgm:t>
        <a:bodyPr/>
        <a:lstStyle/>
        <a:p>
          <a:endParaRPr lang="ru-RU" sz="2400" b="1">
            <a:latin typeface="+mn-lt"/>
          </a:endParaRPr>
        </a:p>
      </dgm:t>
    </dgm:pt>
    <dgm:pt modelId="{B258E7F8-42BC-4880-AB24-784E585A2151}" type="sibTrans" cxnId="{A28787C9-9292-462A-8145-3D33F4DC4549}">
      <dgm:prSet/>
      <dgm:spPr/>
      <dgm:t>
        <a:bodyPr/>
        <a:lstStyle/>
        <a:p>
          <a:endParaRPr lang="ru-RU" sz="2400" b="1">
            <a:latin typeface="+mn-lt"/>
          </a:endParaRPr>
        </a:p>
      </dgm:t>
    </dgm:pt>
    <dgm:pt modelId="{8166D0E4-5847-4094-8DCF-64C03DF7F7F0}" type="pres">
      <dgm:prSet presAssocID="{F07CCC66-C38E-483A-84A0-16F73F0CFDBC}" presName="linearFlow" presStyleCnt="0">
        <dgm:presLayoutVars>
          <dgm:dir/>
          <dgm:resizeHandles val="exact"/>
        </dgm:presLayoutVars>
      </dgm:prSet>
      <dgm:spPr/>
    </dgm:pt>
    <dgm:pt modelId="{1BEA815E-0FEB-4C1C-B9D6-436CB273B075}" type="pres">
      <dgm:prSet presAssocID="{4EB7A485-E421-4D37-893D-3FDA8DDA4C80}" presName="composite" presStyleCnt="0"/>
      <dgm:spPr/>
    </dgm:pt>
    <dgm:pt modelId="{8222005F-E8C5-4AE1-A0F3-E98A0A266422}" type="pres">
      <dgm:prSet presAssocID="{4EB7A485-E421-4D37-893D-3FDA8DDA4C80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3C8434B-9E37-4292-9856-387CC9C4AD61}" type="pres">
      <dgm:prSet presAssocID="{4EB7A485-E421-4D37-893D-3FDA8DDA4C80}" presName="txShp" presStyleLbl="node1" presStyleIdx="0" presStyleCnt="3" custScaleY="1312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BB631-5B71-43DF-BA90-0E79767D77BF}" type="pres">
      <dgm:prSet presAssocID="{96B12827-0675-4EF3-8094-823DB8669A68}" presName="spacing" presStyleCnt="0"/>
      <dgm:spPr/>
    </dgm:pt>
    <dgm:pt modelId="{0FC11BE1-C259-4AA6-9AE0-10FFF9737390}" type="pres">
      <dgm:prSet presAssocID="{D03EC4F5-FD56-4A0F-AD8E-32A7DEA2FADB}" presName="composite" presStyleCnt="0"/>
      <dgm:spPr/>
    </dgm:pt>
    <dgm:pt modelId="{0448BEB3-AAA9-491C-9C29-A49FC6F8B70E}" type="pres">
      <dgm:prSet presAssocID="{D03EC4F5-FD56-4A0F-AD8E-32A7DEA2FADB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CE38A6A-9D2B-4AA4-9064-7197776CD576}" type="pres">
      <dgm:prSet presAssocID="{D03EC4F5-FD56-4A0F-AD8E-32A7DEA2FADB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B8CEA-FBF4-4580-831B-C0FF09F07010}" type="pres">
      <dgm:prSet presAssocID="{79141D6A-9E4E-4FDC-9489-BD5223C16003}" presName="spacing" presStyleCnt="0"/>
      <dgm:spPr/>
    </dgm:pt>
    <dgm:pt modelId="{B31E7EB8-1D97-4808-807A-20E658708D19}" type="pres">
      <dgm:prSet presAssocID="{782AB4F0-7298-45FB-81AB-070E395653F4}" presName="composite" presStyleCnt="0"/>
      <dgm:spPr/>
    </dgm:pt>
    <dgm:pt modelId="{7AAB1406-3C78-4CE0-B370-6EB095F217F2}" type="pres">
      <dgm:prSet presAssocID="{782AB4F0-7298-45FB-81AB-070E395653F4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2F86C59-7E66-41E3-9A32-7860ED313C2D}" type="pres">
      <dgm:prSet presAssocID="{782AB4F0-7298-45FB-81AB-070E395653F4}" presName="txShp" presStyleLbl="node1" presStyleIdx="2" presStyleCnt="3" custScaleX="99106" custScaleY="132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E617A1-2EAA-48A1-8A47-ECD155C8F5D0}" type="presOf" srcId="{F07CCC66-C38E-483A-84A0-16F73F0CFDBC}" destId="{8166D0E4-5847-4094-8DCF-64C03DF7F7F0}" srcOrd="0" destOrd="0" presId="urn:microsoft.com/office/officeart/2005/8/layout/vList3#1"/>
    <dgm:cxn modelId="{AA5909E1-138E-44C0-BD7F-5B45FF2BA71A}" srcId="{F07CCC66-C38E-483A-84A0-16F73F0CFDBC}" destId="{D03EC4F5-FD56-4A0F-AD8E-32A7DEA2FADB}" srcOrd="1" destOrd="0" parTransId="{717EBDE1-5415-47A0-8544-60CC41CEB046}" sibTransId="{79141D6A-9E4E-4FDC-9489-BD5223C16003}"/>
    <dgm:cxn modelId="{A28787C9-9292-462A-8145-3D33F4DC4549}" srcId="{F07CCC66-C38E-483A-84A0-16F73F0CFDBC}" destId="{782AB4F0-7298-45FB-81AB-070E395653F4}" srcOrd="2" destOrd="0" parTransId="{4D9C6BC5-144F-40D4-BB06-7CE15C186C68}" sibTransId="{B258E7F8-42BC-4880-AB24-784E585A2151}"/>
    <dgm:cxn modelId="{0A0FC267-1CA3-43ED-B141-24EA94F8810E}" srcId="{F07CCC66-C38E-483A-84A0-16F73F0CFDBC}" destId="{4EB7A485-E421-4D37-893D-3FDA8DDA4C80}" srcOrd="0" destOrd="0" parTransId="{A206729F-E70D-4378-A64A-B21FAAC8B8BE}" sibTransId="{96B12827-0675-4EF3-8094-823DB8669A68}"/>
    <dgm:cxn modelId="{03354CD5-40FB-4D33-B8F9-EE188A922B9B}" type="presOf" srcId="{D03EC4F5-FD56-4A0F-AD8E-32A7DEA2FADB}" destId="{6CE38A6A-9D2B-4AA4-9064-7197776CD576}" srcOrd="0" destOrd="0" presId="urn:microsoft.com/office/officeart/2005/8/layout/vList3#1"/>
    <dgm:cxn modelId="{ECBAC671-B220-44D7-A3D2-0BCB24D0277F}" type="presOf" srcId="{4EB7A485-E421-4D37-893D-3FDA8DDA4C80}" destId="{83C8434B-9E37-4292-9856-387CC9C4AD61}" srcOrd="0" destOrd="0" presId="urn:microsoft.com/office/officeart/2005/8/layout/vList3#1"/>
    <dgm:cxn modelId="{0DA0888E-F44B-4836-BF3A-16717B6C224B}" type="presOf" srcId="{782AB4F0-7298-45FB-81AB-070E395653F4}" destId="{E2F86C59-7E66-41E3-9A32-7860ED313C2D}" srcOrd="0" destOrd="0" presId="urn:microsoft.com/office/officeart/2005/8/layout/vList3#1"/>
    <dgm:cxn modelId="{2909E63C-9DD6-4E64-8B3A-E936615D4E90}" type="presParOf" srcId="{8166D0E4-5847-4094-8DCF-64C03DF7F7F0}" destId="{1BEA815E-0FEB-4C1C-B9D6-436CB273B075}" srcOrd="0" destOrd="0" presId="urn:microsoft.com/office/officeart/2005/8/layout/vList3#1"/>
    <dgm:cxn modelId="{AAEDB60F-1D21-402E-A384-00B449EBCAF6}" type="presParOf" srcId="{1BEA815E-0FEB-4C1C-B9D6-436CB273B075}" destId="{8222005F-E8C5-4AE1-A0F3-E98A0A266422}" srcOrd="0" destOrd="0" presId="urn:microsoft.com/office/officeart/2005/8/layout/vList3#1"/>
    <dgm:cxn modelId="{A094F7DB-6CA3-472C-B74E-9C6050BCFCCA}" type="presParOf" srcId="{1BEA815E-0FEB-4C1C-B9D6-436CB273B075}" destId="{83C8434B-9E37-4292-9856-387CC9C4AD61}" srcOrd="1" destOrd="0" presId="urn:microsoft.com/office/officeart/2005/8/layout/vList3#1"/>
    <dgm:cxn modelId="{A0D2E6C6-B459-4B74-9366-7C4C34C32C2F}" type="presParOf" srcId="{8166D0E4-5847-4094-8DCF-64C03DF7F7F0}" destId="{327BB631-5B71-43DF-BA90-0E79767D77BF}" srcOrd="1" destOrd="0" presId="urn:microsoft.com/office/officeart/2005/8/layout/vList3#1"/>
    <dgm:cxn modelId="{3E00D892-9690-4616-ACCB-4C6027ED4753}" type="presParOf" srcId="{8166D0E4-5847-4094-8DCF-64C03DF7F7F0}" destId="{0FC11BE1-C259-4AA6-9AE0-10FFF9737390}" srcOrd="2" destOrd="0" presId="urn:microsoft.com/office/officeart/2005/8/layout/vList3#1"/>
    <dgm:cxn modelId="{B164681E-3023-4E12-A2B0-70AD0412A647}" type="presParOf" srcId="{0FC11BE1-C259-4AA6-9AE0-10FFF9737390}" destId="{0448BEB3-AAA9-491C-9C29-A49FC6F8B70E}" srcOrd="0" destOrd="0" presId="urn:microsoft.com/office/officeart/2005/8/layout/vList3#1"/>
    <dgm:cxn modelId="{7A733AAB-D5D2-4780-8F48-A40FD440A7E9}" type="presParOf" srcId="{0FC11BE1-C259-4AA6-9AE0-10FFF9737390}" destId="{6CE38A6A-9D2B-4AA4-9064-7197776CD576}" srcOrd="1" destOrd="0" presId="urn:microsoft.com/office/officeart/2005/8/layout/vList3#1"/>
    <dgm:cxn modelId="{104946C9-E1B1-438F-8F4D-82A8871B1987}" type="presParOf" srcId="{8166D0E4-5847-4094-8DCF-64C03DF7F7F0}" destId="{246B8CEA-FBF4-4580-831B-C0FF09F07010}" srcOrd="3" destOrd="0" presId="urn:microsoft.com/office/officeart/2005/8/layout/vList3#1"/>
    <dgm:cxn modelId="{D42B67C1-EB74-4766-990E-59F303813CAE}" type="presParOf" srcId="{8166D0E4-5847-4094-8DCF-64C03DF7F7F0}" destId="{B31E7EB8-1D97-4808-807A-20E658708D19}" srcOrd="4" destOrd="0" presId="urn:microsoft.com/office/officeart/2005/8/layout/vList3#1"/>
    <dgm:cxn modelId="{4AB175FF-434B-46FD-832F-AAC49622F54E}" type="presParOf" srcId="{B31E7EB8-1D97-4808-807A-20E658708D19}" destId="{7AAB1406-3C78-4CE0-B370-6EB095F217F2}" srcOrd="0" destOrd="0" presId="urn:microsoft.com/office/officeart/2005/8/layout/vList3#1"/>
    <dgm:cxn modelId="{ACEF385E-B14D-44DC-BCC7-B9F7C4DF7689}" type="presParOf" srcId="{B31E7EB8-1D97-4808-807A-20E658708D19}" destId="{E2F86C59-7E66-41E3-9A32-7860ED313C2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C422A9-0787-4691-A56C-3DF37C3B0B21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2D1332-A950-422E-B612-49CD695985FD}">
      <dgm:prSet phldrT="[Текст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r>
            <a:rPr lang="en-US" sz="2800" dirty="0" smtClean="0"/>
            <a:t>I</a:t>
          </a:r>
          <a:r>
            <a:rPr lang="ru-RU" sz="2800" dirty="0" smtClean="0"/>
            <a:t> уровень</a:t>
          </a:r>
          <a:r>
            <a:rPr lang="en-US" sz="1100" dirty="0" smtClean="0"/>
            <a:t> </a:t>
          </a:r>
          <a:endParaRPr lang="ru-RU" sz="1100" dirty="0"/>
        </a:p>
      </dgm:t>
    </dgm:pt>
    <dgm:pt modelId="{86EBC89D-6790-48D8-8909-16724B76F7D8}" type="parTrans" cxnId="{4EB11126-EF66-4508-B8D8-BC58AB4CCC36}">
      <dgm:prSet/>
      <dgm:spPr/>
      <dgm:t>
        <a:bodyPr/>
        <a:lstStyle/>
        <a:p>
          <a:endParaRPr lang="ru-RU" sz="1600"/>
        </a:p>
      </dgm:t>
    </dgm:pt>
    <dgm:pt modelId="{1EE74B2B-B69B-406E-9DE7-3247C39F786C}" type="sibTrans" cxnId="{4EB11126-EF66-4508-B8D8-BC58AB4CCC36}">
      <dgm:prSet/>
      <dgm:spPr/>
      <dgm:t>
        <a:bodyPr/>
        <a:lstStyle/>
        <a:p>
          <a:endParaRPr lang="ru-RU" sz="1600"/>
        </a:p>
      </dgm:t>
    </dgm:pt>
    <dgm:pt modelId="{0C953BE0-E8B2-4A4A-82F8-C7F025D6757F}">
      <dgm:prSet custT="1"/>
      <dgm:spPr>
        <a:solidFill>
          <a:srgbClr val="882866"/>
        </a:solid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r>
            <a:rPr lang="en-US" sz="2800" dirty="0" smtClean="0"/>
            <a:t>II</a:t>
          </a:r>
          <a:r>
            <a:rPr lang="ru-RU" sz="2800" dirty="0" smtClean="0"/>
            <a:t> уровень</a:t>
          </a:r>
          <a:endParaRPr lang="ru-RU" sz="2800" dirty="0"/>
        </a:p>
      </dgm:t>
    </dgm:pt>
    <dgm:pt modelId="{8D5DA732-00AE-499C-AB4B-8F2B60F6AB20}" type="parTrans" cxnId="{52C6E549-E418-4FC3-A4B2-B8F8FE1A9A27}">
      <dgm:prSet/>
      <dgm:spPr/>
      <dgm:t>
        <a:bodyPr/>
        <a:lstStyle/>
        <a:p>
          <a:endParaRPr lang="ru-RU"/>
        </a:p>
      </dgm:t>
    </dgm:pt>
    <dgm:pt modelId="{9D406CF9-5DEA-4F8B-97EA-3F0C014CE06D}" type="sibTrans" cxnId="{52C6E549-E418-4FC3-A4B2-B8F8FE1A9A27}">
      <dgm:prSet/>
      <dgm:spPr/>
      <dgm:t>
        <a:bodyPr/>
        <a:lstStyle/>
        <a:p>
          <a:endParaRPr lang="ru-RU"/>
        </a:p>
      </dgm:t>
    </dgm:pt>
    <dgm:pt modelId="{E41211A9-B2C9-4663-B96D-807EDDB9C0E7}">
      <dgm:prSet phldrT="[Текст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2800" dirty="0" smtClean="0"/>
            <a:t>III</a:t>
          </a:r>
          <a:r>
            <a:rPr lang="ru-RU" sz="2800" dirty="0" smtClean="0"/>
            <a:t> уровень</a:t>
          </a:r>
          <a:endParaRPr lang="ru-RU" sz="2800" dirty="0"/>
        </a:p>
      </dgm:t>
    </dgm:pt>
    <dgm:pt modelId="{BFF5AB27-4C3C-4D07-B531-0C1200F56DBC}" type="parTrans" cxnId="{EF84AB1F-6531-4809-AB39-D6EBBF039A6E}">
      <dgm:prSet/>
      <dgm:spPr/>
      <dgm:t>
        <a:bodyPr/>
        <a:lstStyle/>
        <a:p>
          <a:endParaRPr lang="ru-RU"/>
        </a:p>
      </dgm:t>
    </dgm:pt>
    <dgm:pt modelId="{EA5711DB-4334-4D07-A210-E74EF58F2564}" type="sibTrans" cxnId="{EF84AB1F-6531-4809-AB39-D6EBBF039A6E}">
      <dgm:prSet/>
      <dgm:spPr/>
      <dgm:t>
        <a:bodyPr/>
        <a:lstStyle/>
        <a:p>
          <a:endParaRPr lang="ru-RU"/>
        </a:p>
      </dgm:t>
    </dgm:pt>
    <dgm:pt modelId="{03168101-72AA-4652-AA9B-97937F2BB5C7}" type="pres">
      <dgm:prSet presAssocID="{FCC422A9-0787-4691-A56C-3DF37C3B0B2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E2F4FD-952F-4ACA-9266-0EE2B97C70A2}" type="pres">
      <dgm:prSet presAssocID="{672D1332-A950-422E-B612-49CD695985FD}" presName="node" presStyleLbl="node1" presStyleIdx="0" presStyleCnt="3" custLinFactNeighborX="-10059" custLinFactNeighborY="-39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4763E-BC3E-467A-BF9B-A7C1B1442F1A}" type="pres">
      <dgm:prSet presAssocID="{1EE74B2B-B69B-406E-9DE7-3247C39F786C}" presName="sibTrans" presStyleCnt="0"/>
      <dgm:spPr/>
    </dgm:pt>
    <dgm:pt modelId="{E2F63AAA-379D-4E95-9634-12AA0C87BDE3}" type="pres">
      <dgm:prSet presAssocID="{0C953BE0-E8B2-4A4A-82F8-C7F025D6757F}" presName="node" presStyleLbl="node1" presStyleIdx="1" presStyleCnt="3" custLinFactNeighborX="-13395" custLinFactNeighborY="2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E58CA3-CE31-4759-BE86-D40F45E8B093}" type="pres">
      <dgm:prSet presAssocID="{9D406CF9-5DEA-4F8B-97EA-3F0C014CE06D}" presName="sibTrans" presStyleCnt="0"/>
      <dgm:spPr/>
    </dgm:pt>
    <dgm:pt modelId="{5C7429D7-5B14-4E3A-99AA-2323810C6902}" type="pres">
      <dgm:prSet presAssocID="{E41211A9-B2C9-4663-B96D-807EDDB9C0E7}" presName="node" presStyleLbl="node1" presStyleIdx="2" presStyleCnt="3" custLinFactNeighborX="3333" custLinFactNeighborY="16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B27345-0638-4E09-8C40-3FD49695CBCF}" type="presOf" srcId="{672D1332-A950-422E-B612-49CD695985FD}" destId="{38E2F4FD-952F-4ACA-9266-0EE2B97C70A2}" srcOrd="0" destOrd="0" presId="urn:microsoft.com/office/officeart/2005/8/layout/default#1"/>
    <dgm:cxn modelId="{28545DBD-D3B0-4F0E-AC8A-E2FC5E34BB65}" type="presOf" srcId="{FCC422A9-0787-4691-A56C-3DF37C3B0B21}" destId="{03168101-72AA-4652-AA9B-97937F2BB5C7}" srcOrd="0" destOrd="0" presId="urn:microsoft.com/office/officeart/2005/8/layout/default#1"/>
    <dgm:cxn modelId="{63F4DA7A-D8C9-4354-912D-920BB43127A7}" type="presOf" srcId="{E41211A9-B2C9-4663-B96D-807EDDB9C0E7}" destId="{5C7429D7-5B14-4E3A-99AA-2323810C6902}" srcOrd="0" destOrd="0" presId="urn:microsoft.com/office/officeart/2005/8/layout/default#1"/>
    <dgm:cxn modelId="{8690EFE1-8633-434A-86E1-891EFD0AC3FA}" type="presOf" srcId="{0C953BE0-E8B2-4A4A-82F8-C7F025D6757F}" destId="{E2F63AAA-379D-4E95-9634-12AA0C87BDE3}" srcOrd="0" destOrd="0" presId="urn:microsoft.com/office/officeart/2005/8/layout/default#1"/>
    <dgm:cxn modelId="{4EB11126-EF66-4508-B8D8-BC58AB4CCC36}" srcId="{FCC422A9-0787-4691-A56C-3DF37C3B0B21}" destId="{672D1332-A950-422E-B612-49CD695985FD}" srcOrd="0" destOrd="0" parTransId="{86EBC89D-6790-48D8-8909-16724B76F7D8}" sibTransId="{1EE74B2B-B69B-406E-9DE7-3247C39F786C}"/>
    <dgm:cxn modelId="{52C6E549-E418-4FC3-A4B2-B8F8FE1A9A27}" srcId="{FCC422A9-0787-4691-A56C-3DF37C3B0B21}" destId="{0C953BE0-E8B2-4A4A-82F8-C7F025D6757F}" srcOrd="1" destOrd="0" parTransId="{8D5DA732-00AE-499C-AB4B-8F2B60F6AB20}" sibTransId="{9D406CF9-5DEA-4F8B-97EA-3F0C014CE06D}"/>
    <dgm:cxn modelId="{EF84AB1F-6531-4809-AB39-D6EBBF039A6E}" srcId="{FCC422A9-0787-4691-A56C-3DF37C3B0B21}" destId="{E41211A9-B2C9-4663-B96D-807EDDB9C0E7}" srcOrd="2" destOrd="0" parTransId="{BFF5AB27-4C3C-4D07-B531-0C1200F56DBC}" sibTransId="{EA5711DB-4334-4D07-A210-E74EF58F2564}"/>
    <dgm:cxn modelId="{3333CE6D-FD2A-4D80-8083-34BC9F597C65}" type="presParOf" srcId="{03168101-72AA-4652-AA9B-97937F2BB5C7}" destId="{38E2F4FD-952F-4ACA-9266-0EE2B97C70A2}" srcOrd="0" destOrd="0" presId="urn:microsoft.com/office/officeart/2005/8/layout/default#1"/>
    <dgm:cxn modelId="{4B903B73-1F11-4F31-B7B2-5D8597ABCDD6}" type="presParOf" srcId="{03168101-72AA-4652-AA9B-97937F2BB5C7}" destId="{DA54763E-BC3E-467A-BF9B-A7C1B1442F1A}" srcOrd="1" destOrd="0" presId="urn:microsoft.com/office/officeart/2005/8/layout/default#1"/>
    <dgm:cxn modelId="{A6E5B24A-BB45-4970-9D95-DBC30A26D711}" type="presParOf" srcId="{03168101-72AA-4652-AA9B-97937F2BB5C7}" destId="{E2F63AAA-379D-4E95-9634-12AA0C87BDE3}" srcOrd="2" destOrd="0" presId="urn:microsoft.com/office/officeart/2005/8/layout/default#1"/>
    <dgm:cxn modelId="{555AD8FF-5633-4D5C-BCAD-6BC468C522DE}" type="presParOf" srcId="{03168101-72AA-4652-AA9B-97937F2BB5C7}" destId="{43E58CA3-CE31-4759-BE86-D40F45E8B093}" srcOrd="3" destOrd="0" presId="urn:microsoft.com/office/officeart/2005/8/layout/default#1"/>
    <dgm:cxn modelId="{53B36EA8-6F92-4C09-B248-8B8BBD0CB216}" type="presParOf" srcId="{03168101-72AA-4652-AA9B-97937F2BB5C7}" destId="{5C7429D7-5B14-4E3A-99AA-2323810C6902}" srcOrd="4" destOrd="0" presId="urn:microsoft.com/office/officeart/2005/8/layout/default#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761773-B30A-4D51-970B-70E91A073E0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0B65AE-832A-4584-860F-AA8203EFDD9A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2400" b="1" dirty="0" smtClean="0"/>
            <a:t>01.07.2016</a:t>
          </a:r>
          <a:endParaRPr lang="ru-RU" sz="2400" b="1" dirty="0"/>
        </a:p>
      </dgm:t>
    </dgm:pt>
    <dgm:pt modelId="{6053C75E-0E63-4C42-AA25-C1F1D1823F30}" type="parTrans" cxnId="{C164D7F7-CE69-455E-A346-584DA3CB807B}">
      <dgm:prSet/>
      <dgm:spPr/>
      <dgm:t>
        <a:bodyPr/>
        <a:lstStyle/>
        <a:p>
          <a:endParaRPr lang="ru-RU"/>
        </a:p>
      </dgm:t>
    </dgm:pt>
    <dgm:pt modelId="{1978B090-FFFD-4C6D-9C8C-2341ACE00200}" type="sibTrans" cxnId="{C164D7F7-CE69-455E-A346-584DA3CB807B}">
      <dgm:prSet/>
      <dgm:spPr/>
      <dgm:t>
        <a:bodyPr/>
        <a:lstStyle/>
        <a:p>
          <a:endParaRPr lang="ru-RU"/>
        </a:p>
      </dgm:t>
    </dgm:pt>
    <dgm:pt modelId="{677FED68-1421-45CA-84DF-4ADC18EB4D66}">
      <dgm:prSet phldrT="[Текст]" custT="1"/>
      <dgm:spPr>
        <a:solidFill>
          <a:srgbClr val="882866"/>
        </a:solidFill>
      </dgm:spPr>
      <dgm:t>
        <a:bodyPr/>
        <a:lstStyle/>
        <a:p>
          <a:r>
            <a:rPr lang="en-US" sz="2400" b="1" dirty="0" smtClean="0"/>
            <a:t>11.01.2017</a:t>
          </a:r>
          <a:endParaRPr lang="ru-RU" sz="2400" b="1" dirty="0"/>
        </a:p>
      </dgm:t>
    </dgm:pt>
    <dgm:pt modelId="{1638C770-1D40-48F8-815C-646233F17822}" type="parTrans" cxnId="{B8D250CD-5FDD-4AF0-AE81-D0612E19E3AF}">
      <dgm:prSet/>
      <dgm:spPr/>
      <dgm:t>
        <a:bodyPr/>
        <a:lstStyle/>
        <a:p>
          <a:endParaRPr lang="ru-RU"/>
        </a:p>
      </dgm:t>
    </dgm:pt>
    <dgm:pt modelId="{6DAB40AE-9C21-4130-96BA-A2DDDAC3B0BA}" type="sibTrans" cxnId="{B8D250CD-5FDD-4AF0-AE81-D0612E19E3AF}">
      <dgm:prSet/>
      <dgm:spPr/>
      <dgm:t>
        <a:bodyPr/>
        <a:lstStyle/>
        <a:p>
          <a:endParaRPr lang="ru-RU"/>
        </a:p>
      </dgm:t>
    </dgm:pt>
    <dgm:pt modelId="{60B834F5-D9DE-4055-88F3-D343AB00591C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2400" b="1" dirty="0" smtClean="0"/>
            <a:t>11.01.2018</a:t>
          </a:r>
          <a:endParaRPr lang="ru-RU" sz="2400" b="1" dirty="0"/>
        </a:p>
      </dgm:t>
    </dgm:pt>
    <dgm:pt modelId="{3972E40B-83E4-4E3E-AB0C-4DE4EEBB6363}" type="parTrans" cxnId="{2A0CFD17-E00E-4614-A083-E91036374391}">
      <dgm:prSet/>
      <dgm:spPr/>
      <dgm:t>
        <a:bodyPr/>
        <a:lstStyle/>
        <a:p>
          <a:endParaRPr lang="ru-RU"/>
        </a:p>
      </dgm:t>
    </dgm:pt>
    <dgm:pt modelId="{85F74852-3705-4D1B-9CF8-7BBC84B62E2F}" type="sibTrans" cxnId="{2A0CFD17-E00E-4614-A083-E91036374391}">
      <dgm:prSet/>
      <dgm:spPr/>
      <dgm:t>
        <a:bodyPr/>
        <a:lstStyle/>
        <a:p>
          <a:endParaRPr lang="ru-RU"/>
        </a:p>
      </dgm:t>
    </dgm:pt>
    <dgm:pt modelId="{93D5277D-2154-4313-A28E-E09E7FBE30EE}" type="pres">
      <dgm:prSet presAssocID="{98761773-B30A-4D51-970B-70E91A073E03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01431D-4F3E-49B0-BEBB-8D4CD3748A03}" type="pres">
      <dgm:prSet presAssocID="{480B65AE-832A-4584-860F-AA8203EFDD9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AC471-09F9-4B7F-9B66-BC9BED717CE7}" type="pres">
      <dgm:prSet presAssocID="{1978B090-FFFD-4C6D-9C8C-2341ACE00200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2652CE9-A60C-435B-A4F2-F70D02706D34}" type="pres">
      <dgm:prSet presAssocID="{1978B090-FFFD-4C6D-9C8C-2341ACE00200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544F8238-6C47-4BF0-A291-87BDF61C1FFF}" type="pres">
      <dgm:prSet presAssocID="{677FED68-1421-45CA-84DF-4ADC18EB4D6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76E1D9-2AA5-400D-899E-934DABA1CF90}" type="pres">
      <dgm:prSet presAssocID="{6DAB40AE-9C21-4130-96BA-A2DDDAC3B0B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2A1EC4CF-772E-43F6-9F76-B841332B8A67}" type="pres">
      <dgm:prSet presAssocID="{6DAB40AE-9C21-4130-96BA-A2DDDAC3B0B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25FBEC1-BF49-4CA2-A247-2596B2167609}" type="pres">
      <dgm:prSet presAssocID="{60B834F5-D9DE-4055-88F3-D343AB00591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0CFD17-E00E-4614-A083-E91036374391}" srcId="{98761773-B30A-4D51-970B-70E91A073E03}" destId="{60B834F5-D9DE-4055-88F3-D343AB00591C}" srcOrd="2" destOrd="0" parTransId="{3972E40B-83E4-4E3E-AB0C-4DE4EEBB6363}" sibTransId="{85F74852-3705-4D1B-9CF8-7BBC84B62E2F}"/>
    <dgm:cxn modelId="{D76DDB65-3931-4C07-939B-5C389621384C}" type="presOf" srcId="{6DAB40AE-9C21-4130-96BA-A2DDDAC3B0BA}" destId="{2A1EC4CF-772E-43F6-9F76-B841332B8A67}" srcOrd="1" destOrd="0" presId="urn:microsoft.com/office/officeart/2005/8/layout/process2"/>
    <dgm:cxn modelId="{92ABEBA4-A4AC-4E0C-822E-BCFF3D4C539D}" type="presOf" srcId="{480B65AE-832A-4584-860F-AA8203EFDD9A}" destId="{0601431D-4F3E-49B0-BEBB-8D4CD3748A03}" srcOrd="0" destOrd="0" presId="urn:microsoft.com/office/officeart/2005/8/layout/process2"/>
    <dgm:cxn modelId="{C164D7F7-CE69-455E-A346-584DA3CB807B}" srcId="{98761773-B30A-4D51-970B-70E91A073E03}" destId="{480B65AE-832A-4584-860F-AA8203EFDD9A}" srcOrd="0" destOrd="0" parTransId="{6053C75E-0E63-4C42-AA25-C1F1D1823F30}" sibTransId="{1978B090-FFFD-4C6D-9C8C-2341ACE00200}"/>
    <dgm:cxn modelId="{0178E498-B65B-4E0F-B08D-5CA964CFE5AD}" type="presOf" srcId="{60B834F5-D9DE-4055-88F3-D343AB00591C}" destId="{E25FBEC1-BF49-4CA2-A247-2596B2167609}" srcOrd="0" destOrd="0" presId="urn:microsoft.com/office/officeart/2005/8/layout/process2"/>
    <dgm:cxn modelId="{B8D250CD-5FDD-4AF0-AE81-D0612E19E3AF}" srcId="{98761773-B30A-4D51-970B-70E91A073E03}" destId="{677FED68-1421-45CA-84DF-4ADC18EB4D66}" srcOrd="1" destOrd="0" parTransId="{1638C770-1D40-48F8-815C-646233F17822}" sibTransId="{6DAB40AE-9C21-4130-96BA-A2DDDAC3B0BA}"/>
    <dgm:cxn modelId="{20EBB731-5075-495F-B9BB-95F6BAF8D52B}" type="presOf" srcId="{677FED68-1421-45CA-84DF-4ADC18EB4D66}" destId="{544F8238-6C47-4BF0-A291-87BDF61C1FFF}" srcOrd="0" destOrd="0" presId="urn:microsoft.com/office/officeart/2005/8/layout/process2"/>
    <dgm:cxn modelId="{D36F3F35-40F5-43AA-9174-AD07BC59B0CD}" type="presOf" srcId="{1978B090-FFFD-4C6D-9C8C-2341ACE00200}" destId="{B2652CE9-A60C-435B-A4F2-F70D02706D34}" srcOrd="1" destOrd="0" presId="urn:microsoft.com/office/officeart/2005/8/layout/process2"/>
    <dgm:cxn modelId="{A286B048-2FBB-4BB0-B97B-148359980786}" type="presOf" srcId="{1978B090-FFFD-4C6D-9C8C-2341ACE00200}" destId="{351AC471-09F9-4B7F-9B66-BC9BED717CE7}" srcOrd="0" destOrd="0" presId="urn:microsoft.com/office/officeart/2005/8/layout/process2"/>
    <dgm:cxn modelId="{2C5745B8-4CCE-4D79-9EE5-1C0D2A1A6E24}" type="presOf" srcId="{98761773-B30A-4D51-970B-70E91A073E03}" destId="{93D5277D-2154-4313-A28E-E09E7FBE30EE}" srcOrd="0" destOrd="0" presId="urn:microsoft.com/office/officeart/2005/8/layout/process2"/>
    <dgm:cxn modelId="{DD722514-5506-46A8-B8F3-2F1E8D8287E8}" type="presOf" srcId="{6DAB40AE-9C21-4130-96BA-A2DDDAC3B0BA}" destId="{0176E1D9-2AA5-400D-899E-934DABA1CF90}" srcOrd="0" destOrd="0" presId="urn:microsoft.com/office/officeart/2005/8/layout/process2"/>
    <dgm:cxn modelId="{45904861-9221-4F96-9244-BFA9E90142D9}" type="presParOf" srcId="{93D5277D-2154-4313-A28E-E09E7FBE30EE}" destId="{0601431D-4F3E-49B0-BEBB-8D4CD3748A03}" srcOrd="0" destOrd="0" presId="urn:microsoft.com/office/officeart/2005/8/layout/process2"/>
    <dgm:cxn modelId="{50A97C98-4985-4D97-A8DB-AFADB3E8459A}" type="presParOf" srcId="{93D5277D-2154-4313-A28E-E09E7FBE30EE}" destId="{351AC471-09F9-4B7F-9B66-BC9BED717CE7}" srcOrd="1" destOrd="0" presId="urn:microsoft.com/office/officeart/2005/8/layout/process2"/>
    <dgm:cxn modelId="{30A47279-2FE0-4EE8-A8CD-59EF123933B1}" type="presParOf" srcId="{351AC471-09F9-4B7F-9B66-BC9BED717CE7}" destId="{B2652CE9-A60C-435B-A4F2-F70D02706D34}" srcOrd="0" destOrd="0" presId="urn:microsoft.com/office/officeart/2005/8/layout/process2"/>
    <dgm:cxn modelId="{27B4A102-2893-46A3-97B9-77CB25945E8A}" type="presParOf" srcId="{93D5277D-2154-4313-A28E-E09E7FBE30EE}" destId="{544F8238-6C47-4BF0-A291-87BDF61C1FFF}" srcOrd="2" destOrd="0" presId="urn:microsoft.com/office/officeart/2005/8/layout/process2"/>
    <dgm:cxn modelId="{4C041129-F0A5-48D1-A396-8FD5685990F8}" type="presParOf" srcId="{93D5277D-2154-4313-A28E-E09E7FBE30EE}" destId="{0176E1D9-2AA5-400D-899E-934DABA1CF90}" srcOrd="3" destOrd="0" presId="urn:microsoft.com/office/officeart/2005/8/layout/process2"/>
    <dgm:cxn modelId="{D3F436A9-4B69-4A3A-B608-255981321BD5}" type="presParOf" srcId="{0176E1D9-2AA5-400D-899E-934DABA1CF90}" destId="{2A1EC4CF-772E-43F6-9F76-B841332B8A67}" srcOrd="0" destOrd="0" presId="urn:microsoft.com/office/officeart/2005/8/layout/process2"/>
    <dgm:cxn modelId="{F692CB1F-C130-4D9C-A2EC-F0A551FCA536}" type="presParOf" srcId="{93D5277D-2154-4313-A28E-E09E7FBE30EE}" destId="{E25FBEC1-BF49-4CA2-A247-2596B2167609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0.18375</cdr:x>
      <cdr:y>0.10315</cdr:y>
    </cdr:from>
    <cdr:to>
      <cdr:x>0.37624</cdr:x>
      <cdr:y>0.16209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12168" y="504056"/>
          <a:ext cx="158417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solidFill>
                <a:srgbClr val="CC3300"/>
              </a:solidFill>
            </a:rPr>
            <a:t>- 6537 (0,55%)</a:t>
          </a:r>
          <a:endParaRPr lang="ru-RU" sz="1600" b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0.20125</cdr:x>
      <cdr:y>0.6631</cdr:y>
    </cdr:from>
    <cdr:to>
      <cdr:x>0.34125</cdr:x>
      <cdr:y>0.79572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656184" y="3240360"/>
          <a:ext cx="115212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solidFill>
                <a:srgbClr val="CC3300"/>
              </a:solidFill>
            </a:rPr>
            <a:t>+ </a:t>
          </a:r>
          <a:r>
            <a:rPr lang="ru-RU" sz="1600" b="1" dirty="0" smtClean="0">
              <a:solidFill>
                <a:srgbClr val="CC3300"/>
              </a:solidFill>
            </a:rPr>
            <a:t>9217</a:t>
          </a:r>
          <a:br>
            <a:rPr lang="ru-RU" sz="1600" b="1" dirty="0" smtClean="0">
              <a:solidFill>
                <a:srgbClr val="CC3300"/>
              </a:solidFill>
            </a:rPr>
          </a:br>
          <a:r>
            <a:rPr lang="ru-RU" sz="1600" b="1" dirty="0" smtClean="0">
              <a:solidFill>
                <a:srgbClr val="CC3300"/>
              </a:solidFill>
            </a:rPr>
            <a:t>(1,4%)</a:t>
          </a:r>
          <a:endParaRPr lang="ru-RU" sz="1600" b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0.21</cdr:x>
      <cdr:y>0.16209</cdr:y>
    </cdr:from>
    <cdr:to>
      <cdr:x>0.32375</cdr:x>
      <cdr:y>0.29471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>
          <a:off x="1728192" y="792088"/>
          <a:ext cx="936104" cy="64807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0.21</cdr:x>
      <cdr:y>0.55995</cdr:y>
    </cdr:from>
    <cdr:to>
      <cdr:x>0.32375</cdr:x>
      <cdr:y>0.61889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V="1">
          <a:off x="1728192" y="2736304"/>
          <a:ext cx="936104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</cdr:x>
      <cdr:y>0.22432</cdr:y>
    </cdr:from>
    <cdr:to>
      <cdr:x>0.4125</cdr:x>
      <cdr:y>0.31696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2386608" y="871736"/>
          <a:ext cx="1008112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0.52625</cdr:x>
      <cdr:y>0.1502</cdr:y>
    </cdr:from>
    <cdr:to>
      <cdr:x>0.64875</cdr:x>
      <cdr:y>0.24284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flipV="1">
          <a:off x="4330824" y="583704"/>
          <a:ext cx="1008112" cy="36004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000000"/>
          </a:solidFill>
          <a:prstDash val="solid"/>
          <a:tailEnd type="arrow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000000"/>
              </a:solidFill>
              <a:latin typeface="Arial"/>
            </a:defRPr>
          </a:lvl1pPr>
          <a:lvl2pPr marL="457200" indent="0">
            <a:defRPr sz="1100">
              <a:solidFill>
                <a:srgbClr val="000000"/>
              </a:solidFill>
              <a:latin typeface="Arial"/>
            </a:defRPr>
          </a:lvl2pPr>
          <a:lvl3pPr marL="914400" indent="0">
            <a:defRPr sz="1100">
              <a:solidFill>
                <a:srgbClr val="000000"/>
              </a:solidFill>
              <a:latin typeface="Arial"/>
            </a:defRPr>
          </a:lvl3pPr>
          <a:lvl4pPr marL="1371600" indent="0">
            <a:defRPr sz="1100">
              <a:solidFill>
                <a:srgbClr val="000000"/>
              </a:solidFill>
              <a:latin typeface="Arial"/>
            </a:defRPr>
          </a:lvl4pPr>
          <a:lvl5pPr marL="1828800" indent="0">
            <a:defRPr sz="1100">
              <a:solidFill>
                <a:srgbClr val="000000"/>
              </a:solidFill>
              <a:latin typeface="Arial"/>
            </a:defRPr>
          </a:lvl5pPr>
          <a:lvl6pPr marL="2286000" indent="0">
            <a:defRPr sz="1100">
              <a:solidFill>
                <a:srgbClr val="000000"/>
              </a:solidFill>
              <a:latin typeface="Arial"/>
            </a:defRPr>
          </a:lvl6pPr>
          <a:lvl7pPr marL="2743200" indent="0">
            <a:defRPr sz="1100">
              <a:solidFill>
                <a:srgbClr val="000000"/>
              </a:solidFill>
              <a:latin typeface="Arial"/>
            </a:defRPr>
          </a:lvl7pPr>
          <a:lvl8pPr marL="3200400" indent="0">
            <a:defRPr sz="1100">
              <a:solidFill>
                <a:srgbClr val="000000"/>
              </a:solidFill>
              <a:latin typeface="Arial"/>
            </a:defRPr>
          </a:lvl8pPr>
          <a:lvl9pPr marL="3657600" indent="0">
            <a:defRPr sz="11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0.73625</cdr:x>
      <cdr:y>0.11314</cdr:y>
    </cdr:from>
    <cdr:to>
      <cdr:x>0.85875</cdr:x>
      <cdr:y>0.20579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 flipV="1">
          <a:off x="6059016" y="439688"/>
          <a:ext cx="1008112" cy="36004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000000"/>
          </a:solidFill>
          <a:prstDash val="solid"/>
          <a:tailEnd type="arrow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000000"/>
              </a:solidFill>
              <a:latin typeface="Arial"/>
            </a:defRPr>
          </a:lvl1pPr>
          <a:lvl2pPr marL="457200" indent="0">
            <a:defRPr sz="1100">
              <a:solidFill>
                <a:srgbClr val="000000"/>
              </a:solidFill>
              <a:latin typeface="Arial"/>
            </a:defRPr>
          </a:lvl2pPr>
          <a:lvl3pPr marL="914400" indent="0">
            <a:defRPr sz="1100">
              <a:solidFill>
                <a:srgbClr val="000000"/>
              </a:solidFill>
              <a:latin typeface="Arial"/>
            </a:defRPr>
          </a:lvl3pPr>
          <a:lvl4pPr marL="1371600" indent="0">
            <a:defRPr sz="1100">
              <a:solidFill>
                <a:srgbClr val="000000"/>
              </a:solidFill>
              <a:latin typeface="Arial"/>
            </a:defRPr>
          </a:lvl4pPr>
          <a:lvl5pPr marL="1828800" indent="0">
            <a:defRPr sz="1100">
              <a:solidFill>
                <a:srgbClr val="000000"/>
              </a:solidFill>
              <a:latin typeface="Arial"/>
            </a:defRPr>
          </a:lvl5pPr>
          <a:lvl6pPr marL="2286000" indent="0">
            <a:defRPr sz="1100">
              <a:solidFill>
                <a:srgbClr val="000000"/>
              </a:solidFill>
              <a:latin typeface="Arial"/>
            </a:defRPr>
          </a:lvl6pPr>
          <a:lvl7pPr marL="2743200" indent="0">
            <a:defRPr sz="1100">
              <a:solidFill>
                <a:srgbClr val="000000"/>
              </a:solidFill>
              <a:latin typeface="Arial"/>
            </a:defRPr>
          </a:lvl7pPr>
          <a:lvl8pPr marL="3200400" indent="0">
            <a:defRPr sz="1100">
              <a:solidFill>
                <a:srgbClr val="000000"/>
              </a:solidFill>
              <a:latin typeface="Arial"/>
            </a:defRPr>
          </a:lvl8pPr>
          <a:lvl9pPr marL="3657600" indent="0">
            <a:defRPr sz="11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0.325</cdr:x>
      <cdr:y>0.09461</cdr:y>
    </cdr:from>
    <cdr:to>
      <cdr:x>0.4125</cdr:x>
      <cdr:y>0.18726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674640" y="367680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0.31625</cdr:x>
      <cdr:y>0.1502</cdr:y>
    </cdr:from>
    <cdr:to>
      <cdr:x>0.4125</cdr:x>
      <cdr:y>0.24284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602632" y="583704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rgbClr val="C00000"/>
              </a:solidFill>
            </a:rPr>
            <a:t>+5,4%</a:t>
          </a:r>
          <a:endParaRPr lang="ru-RU" sz="1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0.5175</cdr:x>
      <cdr:y>0.09461</cdr:y>
    </cdr:from>
    <cdr:to>
      <cdr:x>0.64875</cdr:x>
      <cdr:y>0.16873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258816" y="367680"/>
          <a:ext cx="108012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rgbClr val="C00000"/>
              </a:solidFill>
            </a:rPr>
            <a:t>+16,77%</a:t>
          </a:r>
          <a:endParaRPr lang="ru-RU" sz="1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0.73625</cdr:x>
      <cdr:y>0.03902</cdr:y>
    </cdr:from>
    <cdr:to>
      <cdr:x>0.86749</cdr:x>
      <cdr:y>0.11314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059016" y="151656"/>
          <a:ext cx="108012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rgbClr val="C00000"/>
              </a:solidFill>
            </a:rPr>
            <a:t>+5,2%</a:t>
          </a:r>
          <a:endParaRPr lang="ru-RU" sz="1400" b="1" dirty="0">
            <a:solidFill>
              <a:srgbClr val="C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0.70874</cdr:x>
      <cdr:y>0.03645</cdr:y>
    </cdr:from>
    <cdr:to>
      <cdr:x>0.89249</cdr:x>
      <cdr:y>0.14582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32648" y="144016"/>
          <a:ext cx="1512168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solidFill>
                <a:srgbClr val="C00000"/>
              </a:solidFill>
            </a:rPr>
            <a:t>+4,8%</a:t>
          </a:r>
          <a:endParaRPr lang="ru-RU" sz="2000" b="1" dirty="0">
            <a:solidFill>
              <a:srgbClr val="C0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0.1575</cdr:x>
      <cdr:y>0.01389</cdr:y>
    </cdr:from>
    <cdr:to>
      <cdr:x>0.315</cdr:x>
      <cdr:y>0.13329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72008"/>
          <a:ext cx="1296144" cy="619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/>
            <a:t>92 МО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0.45499</cdr:x>
      <cdr:y>0.01389</cdr:y>
    </cdr:from>
    <cdr:to>
      <cdr:x>0.56874</cdr:x>
      <cdr:y>0.125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744416" y="72008"/>
          <a:ext cx="93610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0.40249</cdr:x>
      <cdr:y>0</cdr:y>
    </cdr:from>
    <cdr:to>
      <cdr:x>0.60374</cdr:x>
      <cdr:y>0.06944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12368" y="0"/>
          <a:ext cx="1656184" cy="35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/>
            <a:t>96 МО</a:t>
          </a:r>
        </a:p>
      </cdr:txBody>
    </cdr:sp>
  </cdr:relSizeAnchor>
  <cdr:relSizeAnchor xmlns:cdr="http://schemas.openxmlformats.org/drawingml/2006/chartDrawing">
    <cdr:from>
      <cdr:x>0.71749</cdr:x>
      <cdr:y>0</cdr:y>
    </cdr:from>
    <cdr:to>
      <cdr:x>0.89249</cdr:x>
      <cdr:y>0.06944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904656" y="0"/>
          <a:ext cx="144016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/>
            <a:t>102 МО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0.59499</cdr:x>
      <cdr:y>0.22222</cdr:y>
    </cdr:from>
    <cdr:to>
      <cdr:x>0.68249</cdr:x>
      <cdr:y>0.27778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 flipV="1">
          <a:off x="4896544" y="1152128"/>
          <a:ext cx="72008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0.57749</cdr:x>
      <cdr:y>0.15278</cdr:y>
    </cdr:from>
    <cdr:to>
      <cdr:x>0.69999</cdr:x>
      <cdr:y>0.22222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752528" y="792088"/>
          <a:ext cx="10081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+25%</a:t>
          </a:r>
          <a:endParaRPr lang="ru-RU" sz="18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0.59499</cdr:x>
      <cdr:y>0.47222</cdr:y>
    </cdr:from>
    <cdr:to>
      <cdr:x>0.67374</cdr:x>
      <cdr:y>0.55556</cdr:y>
    </cdr:to>
    <cdr:sp macro="" textlink="">
      <cdr:nvSpPr>
        <cdr:cNvPr id="14" name="Прямая со стрелкой 13"/>
        <cdr:cNvSpPr/>
      </cdr:nvSpPr>
      <cdr:spPr>
        <a:xfrm xmlns:a="http://schemas.openxmlformats.org/drawingml/2006/main">
          <a:off x="4896544" y="2448272"/>
          <a:ext cx="648072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0.58624</cdr:x>
      <cdr:y>0.40278</cdr:y>
    </cdr:from>
    <cdr:to>
      <cdr:x>0.69124</cdr:x>
      <cdr:y>0.47222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4824536" y="2088232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5%</a:t>
          </a:r>
          <a:endParaRPr lang="ru-RU" sz="18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endParaRPr lang="ru-RU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30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30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348" name="Номер слайда 3"/>
          <p:cNvSpPr txBox="1">
            <a:spLocks noGrp="1"/>
          </p:cNvSpPr>
          <p:nvPr/>
        </p:nvSpPr>
        <p:spPr bwMode="auto">
          <a:xfrm>
            <a:off x="3883853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FDA616AE-9C53-4B25-B6F2-BA2F681A9C2C}" type="slidenum">
              <a:rPr lang="ru-RU" sz="1200"/>
              <a:pPr algn="r" eaLnBrk="1" hangingPunct="1"/>
              <a:t>3</a:t>
            </a:fld>
            <a:endParaRPr lang="ru-R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5020DC-F20D-4FFB-9627-68EC32BC08C8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883853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0A9D2735-2812-4629-BD63-6439130C79F2}" type="slidenum">
              <a:rPr lang="ru-RU" sz="1200"/>
              <a:pPr algn="r" eaLnBrk="1" hangingPunct="1"/>
              <a:t>10</a:t>
            </a:fld>
            <a:endParaRPr lang="ru-RU" sz="1200"/>
          </a:p>
        </p:txBody>
      </p:sp>
      <p:sp>
        <p:nvSpPr>
          <p:cNvPr id="68611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2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613" name="Номер слайда 3"/>
          <p:cNvSpPr txBox="1">
            <a:spLocks noGrp="1"/>
          </p:cNvSpPr>
          <p:nvPr/>
        </p:nvSpPr>
        <p:spPr bwMode="auto">
          <a:xfrm>
            <a:off x="3883853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F0CF612E-B79D-4C2D-AEF5-E817A3902322}" type="slidenum">
              <a:rPr lang="ru-RU" sz="1200"/>
              <a:pPr algn="r" eaLnBrk="1" hangingPunct="1"/>
              <a:t>10</a:t>
            </a:fld>
            <a:endParaRPr lang="ru-RU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A0620B3-BBC3-4193-96EA-FB1440646332}" type="slidenum">
              <a:rPr lang="ru-RU" smtClean="0"/>
              <a:pPr eaLnBrk="1" hangingPunct="1"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12ED2351-F5ED-43E4-A3FD-B8815E3FC00B}" type="slidenum">
              <a:rPr lang="ru-RU" altLang="ru-RU" sz="120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ru-RU" altLang="ru-RU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559ADD4BD36F3751DF608C32449537BD3826D50215C3425BF0D619A3DFE657AFBBED3A11AB36A06g4v1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Office_Excel_97-20033.xls"/><Relationship Id="rId5" Type="http://schemas.openxmlformats.org/officeDocument/2006/relationships/oleObject" Target="../embeddings/_____Microsoft_Office_Excel_97-20032.xls"/><Relationship Id="rId4" Type="http://schemas.openxmlformats.org/officeDocument/2006/relationships/oleObject" Target="../embeddings/_____Microsoft_Office_Excel_97-20031.xls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sminzdrav.ru/news/2016/07/19/3068-ministr-veronika-skvortsova-provela-videoselektornoe-soveschanie-s-regionami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diagramColors" Target="../diagrams/colors3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11.png"/><Relationship Id="rId12" Type="http://schemas.openxmlformats.org/officeDocument/2006/relationships/diagramQuickStyle" Target="../diagrams/quickStyle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openxmlformats.org/officeDocument/2006/relationships/diagramLayout" Target="../diagrams/layout3.xml"/><Relationship Id="rId5" Type="http://schemas.openxmlformats.org/officeDocument/2006/relationships/diagramColors" Target="../diagrams/colors2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3.png"/><Relationship Id="rId14" Type="http://schemas.microsoft.com/office/2007/relationships/diagramDrawing" Target="../diagrams/drawing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arhofoms.ru/default.aspx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70C0C0F6B0C3E33D4A5FB0A6ED7F346E908BAD2D25821A401A5587C369EC5A4BAC619165B3C580303T8I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consultantplus://offline/ref=C70C0C0F6B0C3E33D4A5FB0A6ED7F346EA09B2D5D15021A401A5587C3609TEI" TargetMode="External"/><Relationship Id="rId4" Type="http://schemas.openxmlformats.org/officeDocument/2006/relationships/hyperlink" Target="consultantplus://offline/ref=C70C0C0F6B0C3E33D4A5FB0A6ED7F346E909BBD0D65221A401A5587C369EC5A4BAC619165B3C540303TCI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DBB9442E0982AFCA5D1B83F957106A7747B34C0C55B79A4C8529FAE54F0708E5FE7A28307E240652l31E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828800"/>
            <a:ext cx="6291808" cy="2209800"/>
          </a:xfrm>
        </p:spPr>
        <p:txBody>
          <a:bodyPr/>
          <a:lstStyle/>
          <a:p>
            <a:pPr algn="ctr"/>
            <a:r>
              <a:rPr kumimoji="1"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подходах к формированию территориальной программы обязательного медицинского страхования Архангельской области на 2017 год </a:t>
            </a:r>
            <a:br>
              <a:rPr kumimoji="1"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на плановый период 2018 и 2019 годов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949280"/>
            <a:ext cx="8524056" cy="358552"/>
          </a:xfrm>
        </p:spPr>
        <p:txBody>
          <a:bodyPr/>
          <a:lstStyle/>
          <a:p>
            <a:pPr algn="ctr"/>
            <a:r>
              <a:rPr kumimoji="1"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 Архангельск</a:t>
            </a:r>
          </a:p>
          <a:p>
            <a:pPr algn="ctr"/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1043608" cy="89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860032" y="479715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Ясько Н.Н., директор ТФОМС АО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-2357" y="332656"/>
            <a:ext cx="9144000" cy="648072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None/>
              <a:defRPr sz="2000" b="1">
                <a:solidFill>
                  <a:schemeClr val="bg1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Базовая программа ОМС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373715053"/>
              </p:ext>
            </p:extLst>
          </p:nvPr>
        </p:nvGraphicFramePr>
        <p:xfrm>
          <a:off x="-1728700" y="1196752"/>
          <a:ext cx="126014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9874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602163" y="2133600"/>
            <a:ext cx="4416425" cy="3095625"/>
          </a:xfrm>
          <a:prstGeom prst="roundRect">
            <a:avLst>
              <a:gd name="adj" fmla="val 8210"/>
            </a:avLst>
          </a:prstGeom>
          <a:solidFill>
            <a:srgbClr val="FFFFCC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950" y="1916113"/>
            <a:ext cx="4392613" cy="4681537"/>
          </a:xfrm>
          <a:prstGeom prst="roundRect">
            <a:avLst>
              <a:gd name="adj" fmla="val 7313"/>
            </a:avLst>
          </a:prstGeom>
          <a:solidFill>
            <a:srgbClr val="FFFFCC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8676" name="Содержимое 2"/>
          <p:cNvSpPr>
            <a:spLocks/>
          </p:cNvSpPr>
          <p:nvPr/>
        </p:nvSpPr>
        <p:spPr bwMode="auto">
          <a:xfrm>
            <a:off x="3924300" y="1647825"/>
            <a:ext cx="51117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ru-RU" sz="5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2"/>
          <p:cNvSpPr txBox="1">
            <a:spLocks noChangeArrowheads="1"/>
          </p:cNvSpPr>
          <p:nvPr/>
        </p:nvSpPr>
        <p:spPr bwMode="auto">
          <a:xfrm>
            <a:off x="179512" y="1124744"/>
            <a:ext cx="4392613" cy="714375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рамках базовой программы ОМС</a:t>
            </a:r>
          </a:p>
        </p:txBody>
      </p:sp>
      <p:sp>
        <p:nvSpPr>
          <p:cNvPr id="28681" name="TextBox 6"/>
          <p:cNvSpPr txBox="1">
            <a:spLocks noChangeArrowheads="1"/>
          </p:cNvSpPr>
          <p:nvPr/>
        </p:nvSpPr>
        <p:spPr bwMode="auto">
          <a:xfrm>
            <a:off x="107950" y="1995488"/>
            <a:ext cx="44640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1) инфекционные и паразитарные болезни, за исключением заболеваний, передаваемых половым путем, туберкулеза, ВИЧ-инфекции и синдрома приобретенного иммунодефицита;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2) новообразования;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3) болезни эндокринной системы;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4) расстройства питания и нарушения обмена веществ;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5) болезни нервной системы;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6) болезни крови, кроветворных органов;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7) отдельные нарушения, вовлекающие иммунный механизм;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8) болезни глаза и его придаточного аппарата;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9) болезни уха и сосцевидного отростка;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10) болезни системы кровообращения;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11) болезни органов дыхания;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12) болезни органов пищеварения;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13) болезни мочеполовой системы;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14) болезни кожи и подкожной клетчатки;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15) болезни костно-мышечной системы и соединительной ткани;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16) травмы, отравления и некоторые другие последствия воздействия внешних причин;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17) врожденные аномалии (пороки развития);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18) деформации и хромосомные нарушения;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19) беременность, роды, послеродовой период и аборты;</a:t>
            </a:r>
          </a:p>
          <a:p>
            <a:pPr eaLnBrk="1" hangingPunct="1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20) отдельные состояния, возникающие у детей в перинатальный период</a:t>
            </a:r>
          </a:p>
        </p:txBody>
      </p:sp>
      <p:sp>
        <p:nvSpPr>
          <p:cNvPr id="28682" name="TextBox 7"/>
          <p:cNvSpPr txBox="1">
            <a:spLocks noChangeArrowheads="1"/>
          </p:cNvSpPr>
          <p:nvPr/>
        </p:nvSpPr>
        <p:spPr bwMode="auto">
          <a:xfrm>
            <a:off x="4625975" y="2420938"/>
            <a:ext cx="4392613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Tx/>
              <a:buAutoNum type="arabicParenR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инфекционные и паразитарные болезни передаваемые половым путем, туберкулез,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ВИЧ-инфекции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 синдром приобретенного иммунодефицита;</a:t>
            </a:r>
          </a:p>
          <a:p>
            <a:pPr eaLnBrk="1" hangingPunct="1">
              <a:buFontTx/>
              <a:buAutoNum type="arabicParenR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психические расстройства и расстройства поведения;</a:t>
            </a:r>
          </a:p>
          <a:p>
            <a:pPr eaLnBrk="1" hangingPunct="1">
              <a:buFontTx/>
              <a:buAutoNum type="arabicParenR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употребление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веществ, в т.ч. профилактические осмотры несовершеннолетних в целях раннего (своевременного) выявления немедицинского потребления наркотических и психотропных веществ);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4008" y="1124744"/>
            <a:ext cx="4392613" cy="714375"/>
          </a:xfrm>
          <a:prstGeom prst="roundRect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счет бюджетных ассигнований бюджетов субъектов РФ</a:t>
            </a: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38944"/>
          </a:xfrm>
        </p:spPr>
        <p:txBody>
          <a:bodyPr/>
          <a:lstStyle/>
          <a:p>
            <a:pPr algn="ctr"/>
            <a:r>
              <a:rPr lang="ru-RU" sz="2000" b="1" kern="12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000" b="1" kern="12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1" kern="12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Перечень заболеваний и состояний, оказание медицинской помощи при которых осуществляется бесплатно </a:t>
            </a:r>
            <a:r>
              <a:rPr lang="ru-RU" sz="2600" b="1" kern="12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600" b="1" kern="12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600" b="1" kern="1200" dirty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586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ru-RU" altLang="ru-RU"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8391847" cy="1143000"/>
          </a:xfrm>
        </p:spPr>
        <p:txBody>
          <a:bodyPr/>
          <a:lstStyle/>
          <a:p>
            <a:pPr algn="ctr"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600" b="1" kern="12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основе формирования территориальной программы ОМС сохранен нормативный принцип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916832"/>
            <a:ext cx="8136904" cy="4079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Нормативы объемов медицинской помощи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программе обязательного медицинского страхования -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1 застрахованное лицо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ru-RU" sz="20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2400" b="1" dirty="0" smtClean="0">
                <a:latin typeface="Times New Roman" pitchFamily="18" charset="0"/>
              </a:rPr>
              <a:t>Нормативы стоимости единицы медицинской помощи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ru-RU" sz="20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2400" b="1" dirty="0" err="1" smtClean="0">
                <a:latin typeface="Times New Roman" pitchFamily="18" charset="0"/>
              </a:rPr>
              <a:t>Подушевой</a:t>
            </a:r>
            <a:r>
              <a:rPr lang="ru-RU" sz="2400" b="1" dirty="0" smtClean="0">
                <a:latin typeface="Times New Roman" pitchFamily="18" charset="0"/>
              </a:rPr>
              <a:t> норматив финансирования по программе обязательного медицинского страхования –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на 1 застрахованное лицо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b="1" dirty="0" smtClean="0">
              <a:latin typeface="Times New Roman" pitchFamily="18" charset="0"/>
            </a:endParaRPr>
          </a:p>
        </p:txBody>
      </p:sp>
      <p:sp>
        <p:nvSpPr>
          <p:cNvPr id="6149" name="Номер слайда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C6919819-CFB8-4E55-844A-FFAD00DA7D05}" type="slidenum">
              <a:rPr lang="ru-RU" altLang="ru-RU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pPr algn="ctr"/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Динамика нормативов объема оказания медицинской помощи в рамках базовой программы ОМС</a:t>
            </a:r>
            <a:endParaRPr lang="ru-RU" sz="2200" b="1" dirty="0">
              <a:solidFill>
                <a:schemeClr val="accent1">
                  <a:lumMod val="2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2636911"/>
          <a:ext cx="8496944" cy="2736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7096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Медицинская помощь в амбулаторных условиях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96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Посещений с профилактической и иными целями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96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2,35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2,35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96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Посещений для оказания медицинской помощи в неотложной форме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96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0,56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0,56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964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Обращения в связи с заболеваниями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52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1,98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1,98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512" y="5445224"/>
            <a:ext cx="8784976" cy="1412776"/>
          </a:xfrm>
          <a:prstGeom prst="round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2"/>
                </a:solidFill>
              </a:rPr>
              <a:t>Законченные случаи диспансеризации определенных групп населения, профилактические осмотры взрослого населения; медицинские осмотры несовершеннолетних; школы здоровья; центры здоровья; посещения к специалисту ПМК; углубленное консультирование; КТ/МРТ; передвижные рентген- (</a:t>
            </a:r>
            <a:r>
              <a:rPr lang="ru-RU" sz="1600" dirty="0" err="1" smtClean="0">
                <a:solidFill>
                  <a:schemeClr val="bg2"/>
                </a:solidFill>
              </a:rPr>
              <a:t>флюоро</a:t>
            </a:r>
            <a:r>
              <a:rPr lang="ru-RU" sz="1600" dirty="0" smtClean="0">
                <a:solidFill>
                  <a:schemeClr val="bg2"/>
                </a:solidFill>
              </a:rPr>
              <a:t>) установка; </a:t>
            </a:r>
            <a:r>
              <a:rPr lang="ru-RU" sz="1600" dirty="0" err="1" smtClean="0">
                <a:solidFill>
                  <a:schemeClr val="bg2"/>
                </a:solidFill>
              </a:rPr>
              <a:t>сцинтиграфические</a:t>
            </a:r>
            <a:r>
              <a:rPr lang="ru-RU" sz="1600" dirty="0" smtClean="0">
                <a:solidFill>
                  <a:schemeClr val="bg2"/>
                </a:solidFill>
              </a:rPr>
              <a:t> исследования, стоматология</a:t>
            </a:r>
          </a:p>
        </p:txBody>
      </p:sp>
      <p:sp>
        <p:nvSpPr>
          <p:cNvPr id="15" name="Равно 14"/>
          <p:cNvSpPr/>
          <p:nvPr/>
        </p:nvSpPr>
        <p:spPr>
          <a:xfrm>
            <a:off x="3923928" y="3429000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Содержимое 4"/>
          <p:cNvGraphicFramePr>
            <a:graphicFrameLocks/>
          </p:cNvGraphicFramePr>
          <p:nvPr/>
        </p:nvGraphicFramePr>
        <p:xfrm>
          <a:off x="251520" y="1268760"/>
          <a:ext cx="8496944" cy="1273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43204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Скорая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медицинская помощь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(вызовов на 1 застрахованное лицо)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554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53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0,300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0,300</a:t>
                      </a:r>
                      <a:endParaRPr lang="ru-RU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Равно 16"/>
          <p:cNvSpPr/>
          <p:nvPr/>
        </p:nvSpPr>
        <p:spPr>
          <a:xfrm>
            <a:off x="3995936" y="4221088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Равно 17"/>
          <p:cNvSpPr/>
          <p:nvPr/>
        </p:nvSpPr>
        <p:spPr>
          <a:xfrm>
            <a:off x="3995936" y="4941168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Равно 18"/>
          <p:cNvSpPr/>
          <p:nvPr/>
        </p:nvSpPr>
        <p:spPr>
          <a:xfrm>
            <a:off x="3995936" y="2132856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Динамика нормативов объема оказания медицинской помощи в рамках базовой программы ОМС (продолжение)</a:t>
            </a:r>
            <a:endParaRPr lang="ru-RU" sz="2000" b="1" dirty="0">
              <a:solidFill>
                <a:schemeClr val="accent1">
                  <a:lumMod val="2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496944" cy="534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14717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Специализированная медицинская помощь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5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Случаев госпитализации на 1 застрахованное лицо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753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0,17214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0,17233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</a:rPr>
                        <a:t>Медицинская реабилитация (койко-дней на 1 </a:t>
                      </a:r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застрахованное лицо</a:t>
                      </a:r>
                      <a:r>
                        <a:rPr lang="ru-RU" b="1" dirty="0" smtClean="0">
                          <a:solidFill>
                            <a:schemeClr val="bg2"/>
                          </a:solidFill>
                        </a:rPr>
                        <a:t>)</a:t>
                      </a:r>
                      <a:endParaRPr lang="ru-RU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379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0,039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0,039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Объем ВМП в целом по ПГГ (случая госпитализации на 1 жителя)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405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0,0047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0,006</a:t>
                      </a:r>
                      <a:endParaRPr lang="ru-RU" b="1" dirty="0"/>
                    </a:p>
                  </a:txBody>
                  <a:tcPr/>
                </a:tc>
              </a:tr>
              <a:tr h="557272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Медицинская помощь в условиях дневных стационаров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  <a:tr h="58405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случаев лечения на 1 застрахованное лицо</a:t>
                      </a:r>
                      <a:endParaRPr lang="ru-RU" sz="1800" b="1" kern="1200" baseline="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  <a:tr h="58405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0,06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Равно 12"/>
          <p:cNvSpPr/>
          <p:nvPr/>
        </p:nvSpPr>
        <p:spPr>
          <a:xfrm>
            <a:off x="3779912" y="3429000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Равно 13"/>
          <p:cNvSpPr/>
          <p:nvPr/>
        </p:nvSpPr>
        <p:spPr>
          <a:xfrm>
            <a:off x="3779912" y="6093296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91880" y="443711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+28%</a:t>
            </a:r>
            <a:endParaRPr lang="ru-RU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707904" y="256490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31840" y="25649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+ 0,11%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635896" y="4437112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1520"/>
          </a:xfrm>
        </p:spPr>
        <p:txBody>
          <a:bodyPr/>
          <a:lstStyle/>
          <a:p>
            <a:pPr algn="ctr"/>
            <a:r>
              <a:rPr lang="ru-RU" sz="2200" b="1" kern="1200" dirty="0" smtClean="0">
                <a:solidFill>
                  <a:schemeClr val="accent1">
                    <a:lumMod val="25000"/>
                  </a:schemeClr>
                </a:solidFill>
              </a:rPr>
              <a:t>Численность застрахованных лиц на 01 апреля</a:t>
            </a:r>
            <a:endParaRPr lang="ru-RU" sz="2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536" y="1124744"/>
          <a:ext cx="8229600" cy="4886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476672"/>
          <a:ext cx="8712968" cy="53487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75165"/>
                <a:gridCol w="1976934"/>
                <a:gridCol w="1985154"/>
                <a:gridCol w="1675715"/>
              </a:tblGrid>
              <a:tr h="360040"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Виды </a:t>
                      </a:r>
                      <a:b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 условия оказания медицинской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помощи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Объемы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Абс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86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8331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Скорая медицинская помощь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354320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352 358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-1 962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83310">
                <a:tc gridSpan="4"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 в амбулаторных условиях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</a:tr>
              <a:tr h="661190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 проф. и иными целями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2 775 503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2 760 141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-15 362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83310">
                <a:tc>
                  <a:txBody>
                    <a:bodyPr/>
                    <a:lstStyle/>
                    <a:p>
                      <a:pPr algn="l"/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неотложной форме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661 396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657 736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3 660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1190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обращения в связи </a:t>
                      </a:r>
                      <a:b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 заболеваниями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2 338 509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2 325 565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- 12 944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1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</a:t>
                      </a:r>
                    </a:p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дневном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стационаре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70 864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70 472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- 392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119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 </a:t>
                      </a:r>
                      <a:b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условиях стационара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203 309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- 903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4716016" y="21328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716016" y="1772816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-0,55%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788024" y="328498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788024" y="2852936"/>
            <a:ext cx="8178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-0,55%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788024" y="386104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788024" y="3429000"/>
            <a:ext cx="8178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-0,55%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788024" y="436510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788024" y="4005064"/>
            <a:ext cx="8178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-0,55%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788024" y="508518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788024" y="4653136"/>
            <a:ext cx="8178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-0,55%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16016" y="5301208"/>
            <a:ext cx="8178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-0,44%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716016" y="566124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337" name="Picture 1" descr="C:\Users\yasnn\Desktop\картинки\vosklitsatelnyj-zna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842503"/>
            <a:ext cx="792088" cy="1015497"/>
          </a:xfrm>
          <a:prstGeom prst="rect">
            <a:avLst/>
          </a:prstGeom>
          <a:noFill/>
        </p:spPr>
      </p:pic>
      <p:sp>
        <p:nvSpPr>
          <p:cNvPr id="19" name="Скругленный прямоугольник 18"/>
          <p:cNvSpPr/>
          <p:nvPr/>
        </p:nvSpPr>
        <p:spPr>
          <a:xfrm>
            <a:off x="1115616" y="6165304"/>
            <a:ext cx="7776864" cy="5486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Снижение численности застрахованных лиц на 01 апреля 2016 года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800" dirty="0" smtClean="0">
                <a:solidFill>
                  <a:srgbClr val="002060"/>
                </a:solidFill>
              </a:rPr>
              <a:t/>
            </a:r>
            <a:br>
              <a:rPr lang="ru-RU" sz="8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Средние </a:t>
            </a:r>
            <a:r>
              <a:rPr lang="ru-RU" sz="2000" dirty="0" err="1" smtClean="0">
                <a:solidFill>
                  <a:srgbClr val="002060"/>
                </a:solidFill>
              </a:rPr>
              <a:t>подушевые</a:t>
            </a:r>
            <a:r>
              <a:rPr lang="ru-RU" sz="2000" dirty="0" smtClean="0">
                <a:solidFill>
                  <a:srgbClr val="002060"/>
                </a:solidFill>
              </a:rPr>
              <a:t> нормативы финансирования, предусмотренные на финансирование базовой и территориальной программ обязательного медицинского страхования 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(в расчете на 1 застрахованное лицо,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5536"/>
          </a:xfrm>
        </p:spPr>
        <p:txBody>
          <a:bodyPr/>
          <a:lstStyle/>
          <a:p>
            <a:pPr algn="ctr"/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Нормативы финансовых затрат в рамках базовой и территориальной  программ ОМС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686800" cy="509345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411760"/>
                <a:gridCol w="1368152"/>
                <a:gridCol w="1095547"/>
                <a:gridCol w="1292144"/>
                <a:gridCol w="1177213"/>
                <a:gridCol w="1341984"/>
              </a:tblGrid>
              <a:tr h="58506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Виды и условия оказания медицинской помощи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 объема медицинской помощи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Норматив финансовых затрат на единицу объема медицинской помощи, руб. (базовая программа ОМС)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Территориальные нормативы финансовых затрат на единицу объема медицинской помощи, руб. (ТПГ ОМС)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5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1. Скорая, в том числе скорая специализированная, медицинская помощь вне медицинской организации, включая медицинскую эвакуацию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вызов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1747,7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1 819,5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2 976,3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3 098,6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065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2. Медицинская помощь в амбулаторных условиях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Посещение с 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профилактическими и иными целями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358,7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376,2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610,9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640,7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посещение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 неотложной форме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459,2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481,6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820,2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17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обращение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1005,0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1 054,0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1 711,5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1795,0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3. Медицинская помощь в условиях дневных стационаров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случай лечения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11430,0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11 919,1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19 465,3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21744,5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4. Специализированная медицинская помощь в стационарных условиях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случай госпитализации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22815,3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24 273,7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38 854,5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41338,1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7308304" y="314096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92280" y="278092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+4,1%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7380312" y="386104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092280" y="342900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+4,9%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7380312" y="450912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380312" y="501317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452320" y="551723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452320" y="616530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92280" y="407707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+4,9%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4288" y="465313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+4,9%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64288" y="515719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+11,7%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36296" y="580526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+6,4%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Размер субвенции ФОМС для Архангельской области, млн.руб.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1772816"/>
          <a:ext cx="8229600" cy="3950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56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Обязательное медицинское страхование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вид обязательного социального страхования, представляющий собой систему создаваемых государством правовых, экономических и организационных мер, 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направленных на обеспечение при наступлении страхового случая гарантий бесплатного оказания застрахованному лицу медицинской помощи за счет средств ОМС </a:t>
            </a:r>
            <a:b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пределах территориальной программы ОМС и </a:t>
            </a:r>
            <a:b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установленных законом случаях </a:t>
            </a: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пределах </a:t>
            </a:r>
            <a:r>
              <a:rPr lang="ru-RU" sz="2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базовой программы обязательного медицинского страхования</a:t>
            </a:r>
            <a:endParaRPr lang="ru-R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59832" y="1052736"/>
            <a:ext cx="3528392" cy="1368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/>
          </a:p>
          <a:p>
            <a:pPr algn="l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1) первичная, в том числе первичная специализированная медико-санитарная помощь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, включая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профилактическую помощь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latin typeface="Times New Roman" pitchFamily="18" charset="0"/>
                <a:cs typeface="Times New Roman" pitchFamily="18" charset="0"/>
              </a:rPr>
            </a:b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03848" y="2852936"/>
            <a:ext cx="3600400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/>
          </a:p>
          <a:p>
            <a:pPr algn="l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2) скорая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медицинская помощь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за исключением санитарно-авиационной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эвакуации воздушными судами)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b="1" dirty="0">
                <a:latin typeface="Times New Roman" pitchFamily="18" charset="0"/>
                <a:cs typeface="Times New Roman" pitchFamily="18" charset="0"/>
              </a:rPr>
            </a:b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43808" y="4437112"/>
            <a:ext cx="4248472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/>
          </a:p>
          <a:p>
            <a:pPr algn="l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3) специализированная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медицинская помощь,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том числе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ВМП, включенная в перечень видов ВМП, финансовое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обеспечение которых осуществляется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счет средств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ОМС </a:t>
            </a:r>
            <a:br>
              <a:rPr lang="ru-RU" sz="17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Пятиугольник 22"/>
          <p:cNvSpPr/>
          <p:nvPr/>
        </p:nvSpPr>
        <p:spPr>
          <a:xfrm>
            <a:off x="0" y="2348880"/>
            <a:ext cx="3203848" cy="208823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счет субвенции ФОМС в рамках базовой программы ОМС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16 741 083, 2 тыс. руб.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548680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амбулаторных условиях </a:t>
            </a:r>
            <a:b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6 254 001,0 тыс. руб.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04248" y="3284984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1 037 316,5 тыс. руб.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76256" y="515719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8 027 386,2 тыс. руб.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44208" y="476672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условиях дневных стационаров</a:t>
            </a:r>
            <a:b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1 422 379,5 тыс. руб.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483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89831"/>
            <a:ext cx="856895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200" b="1" dirty="0" smtClean="0">
              <a:solidFill>
                <a:schemeClr val="accent1">
                  <a:lumMod val="25000"/>
                </a:schemeClr>
              </a:solidFill>
              <a:latin typeface="+mj-lt"/>
              <a:ea typeface="+mj-ea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Методы ВМП, переводимые из</a:t>
            </a:r>
            <a:r>
              <a:rPr lang="en-US" sz="2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раздела </a:t>
            </a:r>
            <a:r>
              <a:rPr lang="en-US" sz="2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II </a:t>
            </a: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в раздел</a:t>
            </a:r>
            <a:r>
              <a:rPr lang="en-US" sz="2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 I</a:t>
            </a: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 проекта программы государственных гарантий бесплатного оказания гражданам медицинской помощи на 2017 год</a:t>
            </a:r>
            <a:endParaRPr lang="ru-RU" sz="2000" b="1" dirty="0">
              <a:solidFill>
                <a:schemeClr val="accent1">
                  <a:lumMod val="25000"/>
                </a:schemeClr>
              </a:solidFill>
              <a:latin typeface="+mj-lt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437811"/>
              </p:ext>
            </p:extLst>
          </p:nvPr>
        </p:nvGraphicFramePr>
        <p:xfrm>
          <a:off x="323528" y="1412776"/>
          <a:ext cx="8640959" cy="52924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864096"/>
                <a:gridCol w="1070854"/>
                <a:gridCol w="2842166"/>
                <a:gridCol w="2702450"/>
                <a:gridCol w="1161393"/>
              </a:tblGrid>
              <a:tr h="9984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№ группы ВМП в проекте ПГГ на 2017 </a:t>
                      </a:r>
                      <a:r>
                        <a:rPr lang="ru-RU" sz="1200" b="1" u="none" strike="noStrike" dirty="0" smtClean="0">
                          <a:effectLst/>
                        </a:rPr>
                        <a:t>г.</a:t>
                      </a:r>
                      <a:endParaRPr lang="ru-RU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Профиль</a:t>
                      </a:r>
                      <a:endParaRPr lang="ru-RU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Наименование вида ВМП</a:t>
                      </a:r>
                      <a:endParaRPr lang="ru-RU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Метод лечения</a:t>
                      </a:r>
                      <a:endParaRPr lang="ru-RU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Средний </a:t>
                      </a:r>
                      <a:r>
                        <a:rPr lang="ru-RU" sz="1200" b="1" u="none" strike="noStrike" dirty="0" err="1" smtClean="0">
                          <a:effectLst/>
                        </a:rPr>
                        <a:t>нормаив</a:t>
                      </a:r>
                      <a:r>
                        <a:rPr lang="ru-RU" sz="1200" b="1" u="none" strike="noStrike" dirty="0" smtClean="0">
                          <a:effectLst/>
                        </a:rPr>
                        <a:t> финансовых затрат на ед. объема </a:t>
                      </a:r>
                      <a:r>
                        <a:rPr lang="ru-RU" sz="1200" b="1" u="none" strike="noStrike" dirty="0" err="1" smtClean="0">
                          <a:effectLst/>
                        </a:rPr>
                        <a:t>м.п</a:t>
                      </a:r>
                      <a:r>
                        <a:rPr lang="ru-RU" sz="1200" b="1" u="none" strike="noStrike" dirty="0" smtClean="0">
                          <a:effectLst/>
                        </a:rPr>
                        <a:t>., </a:t>
                      </a:r>
                      <a:r>
                        <a:rPr lang="ru-RU" sz="1200" b="1" u="none" strike="noStrike" dirty="0" err="1" smtClean="0">
                          <a:effectLst/>
                        </a:rPr>
                        <a:t>тыс.руб</a:t>
                      </a:r>
                      <a:r>
                        <a:rPr lang="ru-RU" sz="1200" b="1" u="none" strike="noStrike" dirty="0" smtClean="0">
                          <a:effectLst/>
                        </a:rPr>
                        <a:t>.</a:t>
                      </a:r>
                      <a:endParaRPr lang="ru-RU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</a:tr>
              <a:tr h="1019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4 </a:t>
                      </a:r>
                      <a:endParaRPr lang="ru-RU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Акушерство и гинекология</a:t>
                      </a:r>
                      <a:endParaRPr lang="ru-RU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хирургическое органосохраняющее и реконструктивно-пластическое лечение распространенных форм гигантских опухолей гениталий, смежных органов малого таза и других органов брюшной полости у женщин с использованием </a:t>
                      </a:r>
                      <a:r>
                        <a:rPr lang="ru-RU" sz="1050" u="none" strike="noStrike" dirty="0" err="1">
                          <a:effectLst/>
                        </a:rPr>
                        <a:t>лапароскопического</a:t>
                      </a:r>
                      <a:r>
                        <a:rPr lang="ru-RU" sz="1050" u="none" strike="noStrike" dirty="0">
                          <a:effectLst/>
                        </a:rPr>
                        <a:t> и комбинированного доступов</a:t>
                      </a:r>
                      <a:endParaRPr lang="ru-RU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удаление опухоли в пределах здоровых тканей с использованием </a:t>
                      </a:r>
                      <a:r>
                        <a:rPr lang="ru-RU" sz="1050" u="none" strike="noStrike" dirty="0" err="1">
                          <a:effectLst/>
                        </a:rPr>
                        <a:t>лапароскопического</a:t>
                      </a:r>
                      <a:r>
                        <a:rPr lang="ru-RU" sz="1050" u="none" strike="noStrike" dirty="0">
                          <a:effectLst/>
                        </a:rPr>
                        <a:t> и комбинированного доступа, с </a:t>
                      </a:r>
                      <a:r>
                        <a:rPr lang="ru-RU" sz="1050" u="none" strike="noStrike" dirty="0" err="1">
                          <a:effectLst/>
                        </a:rPr>
                        <a:t>иммуногистохимическим</a:t>
                      </a:r>
                      <a:r>
                        <a:rPr lang="ru-RU" sz="1050" u="none" strike="noStrike" dirty="0">
                          <a:effectLst/>
                        </a:rPr>
                        <a:t> исследованием удаленных тканей</a:t>
                      </a:r>
                      <a:endParaRPr lang="ru-RU" sz="105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171,6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</a:tr>
              <a:tr h="1308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>
                          <a:effectLst/>
                        </a:rPr>
                        <a:t>25 </a:t>
                      </a:r>
                      <a:endParaRPr lang="ru-RU" sz="105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Педиатрия</a:t>
                      </a:r>
                      <a:endParaRPr lang="ru-RU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err="1">
                          <a:effectLst/>
                        </a:rPr>
                        <a:t>поликомпонентное</a:t>
                      </a:r>
                      <a:r>
                        <a:rPr lang="ru-RU" sz="1050" u="none" strike="noStrike" dirty="0">
                          <a:effectLst/>
                        </a:rPr>
                        <a:t> лечение </a:t>
                      </a:r>
                      <a:r>
                        <a:rPr lang="ru-RU" sz="1050" u="none" strike="noStrike" dirty="0" err="1">
                          <a:effectLst/>
                        </a:rPr>
                        <a:t>кардиомиопатий</a:t>
                      </a:r>
                      <a:r>
                        <a:rPr lang="ru-RU" sz="1050" u="none" strike="noStrike" dirty="0">
                          <a:effectLst/>
                        </a:rPr>
                        <a:t>, миокардитов, перикардитов, эндокардитов с недостаточностью кровообращения II - IV функционального класса (NYHA), резистентных нарушений сердечного ритма и проводимости сердца с </a:t>
                      </a:r>
                      <a:r>
                        <a:rPr lang="ru-RU" sz="1050" u="none" strike="noStrike" dirty="0" err="1">
                          <a:effectLst/>
                        </a:rPr>
                        <a:t>аритмогенной</a:t>
                      </a:r>
                      <a:r>
                        <a:rPr lang="ru-RU" sz="1050" u="none" strike="noStrike" dirty="0">
                          <a:effectLst/>
                        </a:rPr>
                        <a:t> дисфункцией миокарда с применением </a:t>
                      </a:r>
                      <a:r>
                        <a:rPr lang="ru-RU" sz="1050" u="none" strike="noStrike" dirty="0" err="1">
                          <a:effectLst/>
                        </a:rPr>
                        <a:t>кардиотропных</a:t>
                      </a:r>
                      <a:r>
                        <a:rPr lang="ru-RU" sz="1050" u="none" strike="noStrike" dirty="0">
                          <a:effectLst/>
                        </a:rPr>
                        <a:t>, химиотерапевтических и генно-инженерных биологических лекарственных препаратов</a:t>
                      </a:r>
                      <a:endParaRPr lang="ru-RU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err="1">
                          <a:effectLst/>
                        </a:rPr>
                        <a:t>поликомпонентное</a:t>
                      </a:r>
                      <a:r>
                        <a:rPr lang="ru-RU" sz="1050" u="none" strike="noStrike" dirty="0">
                          <a:effectLst/>
                        </a:rPr>
                        <a:t> лечение метаболических нарушений в миокарде и нарушений нейровегетативной регуляции с применением блокаторов </a:t>
                      </a:r>
                      <a:r>
                        <a:rPr lang="ru-RU" sz="1050" u="none" strike="noStrike" dirty="0" err="1">
                          <a:effectLst/>
                        </a:rPr>
                        <a:t>нейрогормонов</a:t>
                      </a:r>
                      <a:r>
                        <a:rPr lang="ru-RU" sz="1050" u="none" strike="noStrike" dirty="0">
                          <a:effectLst/>
                        </a:rPr>
                        <a:t>, диуретиков, </a:t>
                      </a:r>
                      <a:r>
                        <a:rPr lang="ru-RU" sz="1050" u="none" strike="noStrike" dirty="0" err="1">
                          <a:effectLst/>
                        </a:rPr>
                        <a:t>кардиотоников</a:t>
                      </a:r>
                      <a:r>
                        <a:rPr lang="ru-RU" sz="1050" u="none" strike="noStrike" dirty="0">
                          <a:effectLst/>
                        </a:rPr>
                        <a:t>, </a:t>
                      </a:r>
                      <a:r>
                        <a:rPr lang="ru-RU" sz="1050" u="none" strike="noStrike" dirty="0" err="1">
                          <a:effectLst/>
                        </a:rPr>
                        <a:t>антиаритмиков</a:t>
                      </a:r>
                      <a:r>
                        <a:rPr lang="ru-RU" sz="1050" u="none" strike="noStrike" dirty="0">
                          <a:effectLst/>
                        </a:rPr>
                        <a:t>, </a:t>
                      </a:r>
                      <a:r>
                        <a:rPr lang="ru-RU" sz="1050" u="none" strike="noStrike" dirty="0" err="1">
                          <a:effectLst/>
                        </a:rPr>
                        <a:t>кардиопротекторов</a:t>
                      </a:r>
                      <a:r>
                        <a:rPr lang="ru-RU" sz="1050" u="none" strike="noStrike" dirty="0">
                          <a:effectLst/>
                        </a:rPr>
                        <a:t>, антибиотиков, противовоспалительных нестероидных, гормональных и цитостатических лекарственных </a:t>
                      </a:r>
                      <a:r>
                        <a:rPr lang="ru-RU" sz="1050" u="none" strike="noStrike" dirty="0" smtClean="0">
                          <a:effectLst/>
                        </a:rPr>
                        <a:t>препаратов</a:t>
                      </a:r>
                      <a:r>
                        <a:rPr lang="ru-RU" sz="1050" u="none" strike="noStrike" baseline="0" dirty="0" smtClean="0">
                          <a:effectLst/>
                        </a:rPr>
                        <a:t> …</a:t>
                      </a:r>
                      <a:endParaRPr lang="ru-RU" sz="105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87,7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</a:tr>
              <a:tr h="4403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31 </a:t>
                      </a:r>
                      <a:endParaRPr lang="ru-RU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Сердечно - сосудистая хирургия</a:t>
                      </a:r>
                      <a:endParaRPr lang="ru-RU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err="1">
                          <a:effectLst/>
                        </a:rPr>
                        <a:t>эндоваскулярная</a:t>
                      </a:r>
                      <a:r>
                        <a:rPr lang="ru-RU" sz="1050" u="none" strike="noStrike" dirty="0">
                          <a:effectLst/>
                        </a:rPr>
                        <a:t>, хирургическая коррекция нарушений ритма сердца без имплантации </a:t>
                      </a:r>
                      <a:r>
                        <a:rPr lang="ru-RU" sz="1050" u="none" strike="noStrike" dirty="0" err="1">
                          <a:effectLst/>
                        </a:rPr>
                        <a:t>кардиовертера</a:t>
                      </a:r>
                      <a:r>
                        <a:rPr lang="ru-RU" sz="1050" u="none" strike="noStrike" dirty="0">
                          <a:effectLst/>
                        </a:rPr>
                        <a:t>-дефибриллятора</a:t>
                      </a:r>
                      <a:endParaRPr lang="ru-RU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имплантация частотно-адаптированного двухкамерного кардиостимулятора</a:t>
                      </a:r>
                      <a:endParaRPr lang="ru-RU" sz="105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208,7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</a:tr>
              <a:tr h="4403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>
                          <a:effectLst/>
                        </a:rPr>
                        <a:t>39 </a:t>
                      </a:r>
                      <a:endParaRPr lang="ru-RU" sz="105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Урология</a:t>
                      </a:r>
                      <a:endParaRPr lang="ru-RU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оперативные вмешательства на органах мочеполовой системы с имплантацией синтетических сложных и сетчатых протезов</a:t>
                      </a:r>
                      <a:endParaRPr lang="ru-RU" sz="105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петлевая пластика уретры с использованием петлевого, синтетического, сетчатого протеза при недержании мочи</a:t>
                      </a:r>
                      <a:endParaRPr lang="ru-RU" sz="105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124,1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920" marR="6920" marT="6920" marB="0" anchor="ctr"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90115" y="6492875"/>
            <a:ext cx="2133600" cy="365125"/>
          </a:xfrm>
        </p:spPr>
        <p:txBody>
          <a:bodyPr/>
          <a:lstStyle/>
          <a:p>
            <a:fld id="{84B4FCF1-44A0-4859-BA6E-B37A64C63AB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624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5"/>
          <p:cNvGrpSpPr>
            <a:grpSpLocks/>
          </p:cNvGrpSpPr>
          <p:nvPr/>
        </p:nvGrpSpPr>
        <p:grpSpPr bwMode="auto">
          <a:xfrm>
            <a:off x="0" y="692696"/>
            <a:ext cx="8864600" cy="5400600"/>
            <a:chOff x="1227507" y="-1455126"/>
            <a:chExt cx="9344069" cy="5112614"/>
          </a:xfrm>
        </p:grpSpPr>
        <p:graphicFrame>
          <p:nvGraphicFramePr>
            <p:cNvPr id="5132" name="Объект 3"/>
            <p:cNvGraphicFramePr>
              <a:graphicFrameLocks/>
            </p:cNvGraphicFramePr>
            <p:nvPr/>
          </p:nvGraphicFramePr>
          <p:xfrm>
            <a:off x="1227507" y="-1455126"/>
            <a:ext cx="8553802" cy="5112614"/>
          </p:xfrm>
          <a:graphic>
            <a:graphicData uri="http://schemas.openxmlformats.org/presentationml/2006/ole">
              <p:oleObj spid="_x0000_s1027" name="Worksheet" r:id="rId4" imgW="7504826" imgH="5718544" progId="Excel.Sheet.8">
                <p:embed/>
              </p:oleObj>
            </a:graphicData>
          </a:graphic>
        </p:graphicFrame>
        <p:graphicFrame>
          <p:nvGraphicFramePr>
            <p:cNvPr id="5133" name="Объект 1"/>
            <p:cNvGraphicFramePr>
              <a:graphicFrameLocks/>
            </p:cNvGraphicFramePr>
            <p:nvPr/>
          </p:nvGraphicFramePr>
          <p:xfrm>
            <a:off x="1662559" y="-302988"/>
            <a:ext cx="2648566" cy="2232249"/>
          </p:xfrm>
          <a:graphic>
            <a:graphicData uri="http://schemas.openxmlformats.org/presentationml/2006/ole">
              <p:oleObj spid="_x0000_s1028" r:id="rId5" imgW="2408129" imgH="2231329" progId="Excel.Sheet.8">
                <p:embed/>
              </p:oleObj>
            </a:graphicData>
          </a:graphic>
        </p:graphicFrame>
        <p:graphicFrame>
          <p:nvGraphicFramePr>
            <p:cNvPr id="5134" name="Объект 2"/>
            <p:cNvGraphicFramePr>
              <a:graphicFrameLocks/>
            </p:cNvGraphicFramePr>
            <p:nvPr/>
          </p:nvGraphicFramePr>
          <p:xfrm>
            <a:off x="7997941" y="-364576"/>
            <a:ext cx="2573635" cy="2161094"/>
          </p:xfrm>
          <a:graphic>
            <a:graphicData uri="http://schemas.openxmlformats.org/presentationml/2006/ole">
              <p:oleObj spid="_x0000_s1029" name="Worksheet" r:id="rId6" imgW="2343133" imgH="2162160" progId="Excel.Sheet.8">
                <p:embed/>
              </p:oleObj>
            </a:graphicData>
          </a:graphic>
        </p:graphicFrame>
      </p:grpSp>
      <p:sp>
        <p:nvSpPr>
          <p:cNvPr id="5131" name="TextBox 24"/>
          <p:cNvSpPr txBox="1">
            <a:spLocks noChangeArrowheads="1"/>
          </p:cNvSpPr>
          <p:nvPr/>
        </p:nvSpPr>
        <p:spPr bwMode="auto">
          <a:xfrm>
            <a:off x="251520" y="404664"/>
            <a:ext cx="871296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200" b="1" dirty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Структура расходов в рамках базовой программы обязательного медицинского страхования (в разрезе видов и условий оказания медицинской помощи), %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58243-0181-4100-9182-DAB3F4F62A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38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80120"/>
          </a:xfrm>
        </p:spPr>
        <p:txBody>
          <a:bodyPr/>
          <a:lstStyle/>
          <a:p>
            <a:pPr algn="ctr"/>
            <a: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</a:rPr>
              <a:t>Число медицинских организаций, осуществляющих деятельность в сфере ОМС Архангельской области на 01 января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67544" y="1412776"/>
            <a:ext cx="1656184" cy="792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11560" y="404664"/>
            <a:ext cx="7716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99"/>
                </a:solidFill>
                <a:latin typeface="+mj-lt"/>
                <a:cs typeface="Times New Roman" pitchFamily="18" charset="0"/>
              </a:rPr>
              <a:t>Итоговая оценка проекта </a:t>
            </a:r>
            <a:r>
              <a:rPr lang="ru-RU" sz="2400" b="1" dirty="0" smtClean="0">
                <a:solidFill>
                  <a:srgbClr val="000099"/>
                </a:solidFill>
                <a:latin typeface="+mj-lt"/>
                <a:cs typeface="Times New Roman" pitchFamily="18" charset="0"/>
              </a:rPr>
              <a:t>ТПГ ОМС</a:t>
            </a:r>
            <a:endParaRPr lang="ru-RU" sz="2400" b="1" dirty="0">
              <a:solidFill>
                <a:srgbClr val="000099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1988840"/>
            <a:ext cx="8640960" cy="122413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счет субвенции ФОМС обеспечивается покрытие расходов базовой программы ОМС, включенных в структуру тарифа на оплату медицинской помощи, в том числе на оплату ВМП, включенной в базовую программу ОМС 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установленному перечню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3284984"/>
            <a:ext cx="8496944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Поэтапное расширение перечня видов (методов) высокотехнологичной медицинской помощи, оказываемых в рамках базовой программы ОМС: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в 2017 году + 4 метода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3528" y="908720"/>
            <a:ext cx="8640960" cy="93610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 базовой программы обязательного медицинского страхования на 2017-2019 гг. предусматривает пролонгацию структурных тенденций финансирования ТПОМС 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 разрезе видов и условий оказания медицинской помощи)</a:t>
            </a: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кругленный прямоугольник 10"/>
          <p:cNvSpPr/>
          <p:nvPr/>
        </p:nvSpPr>
        <p:spPr>
          <a:xfrm>
            <a:off x="323528" y="4365104"/>
            <a:ext cx="8640960" cy="93610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Увеличение числа медицинских организаций, участвующих в реализации 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ТПГ ОМС АО в 2017 год (конкуренция)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528" y="5445224"/>
            <a:ext cx="8496944" cy="12241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b="1" i="1" dirty="0" smtClean="0">
                <a:solidFill>
                  <a:srgbClr val="002060"/>
                </a:solidFill>
              </a:rPr>
              <a:t>Приоритетными направлениями остаются:</a:t>
            </a:r>
          </a:p>
          <a:p>
            <a:pPr marL="171450" indent="-17145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altLang="ru-RU" sz="1600" i="1" dirty="0" smtClean="0">
                <a:solidFill>
                  <a:srgbClr val="002060"/>
                </a:solidFill>
              </a:rPr>
              <a:t>повышение доступности высокотехнологичной медицинской помощи;</a:t>
            </a:r>
          </a:p>
          <a:p>
            <a:pPr marL="171450" indent="-17145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altLang="ru-RU" sz="1600" i="1" dirty="0" smtClean="0">
                <a:solidFill>
                  <a:srgbClr val="002060"/>
                </a:solidFill>
              </a:rPr>
              <a:t>развитие профилактики, службы неотложной помощи;</a:t>
            </a:r>
          </a:p>
          <a:p>
            <a:pPr marL="171450" indent="-17145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altLang="ru-RU" sz="1600" i="1" dirty="0" smtClean="0">
                <a:solidFill>
                  <a:srgbClr val="002060"/>
                </a:solidFill>
              </a:rPr>
              <a:t>развитие </a:t>
            </a:r>
            <a:r>
              <a:rPr lang="ru-RU" altLang="ru-RU" sz="1600" i="1" dirty="0" err="1" smtClean="0">
                <a:solidFill>
                  <a:srgbClr val="002060"/>
                </a:solidFill>
              </a:rPr>
              <a:t>стационарозамещающих</a:t>
            </a:r>
            <a:r>
              <a:rPr lang="ru-RU" altLang="ru-RU" sz="1600" i="1" dirty="0" smtClean="0">
                <a:solidFill>
                  <a:srgbClr val="002060"/>
                </a:solidFill>
              </a:rPr>
              <a:t> технологий</a:t>
            </a:r>
            <a:endParaRPr lang="ru-RU" altLang="ru-RU" sz="16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924944"/>
            <a:ext cx="8352928" cy="1876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Организация деятельности страховых представителей в сфере обязательного медицинского страхования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420888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Федеральный фонд обязательного медицинского страхования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92696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Министр Вероника Скворцова провела </a:t>
            </a:r>
            <a:r>
              <a:rPr lang="ru-RU" b="1" dirty="0" err="1" smtClean="0">
                <a:solidFill>
                  <a:srgbClr val="002060"/>
                </a:solidFill>
              </a:rPr>
              <a:t>видеоселекторное</a:t>
            </a:r>
            <a:r>
              <a:rPr lang="ru-RU" b="1" dirty="0" smtClean="0">
                <a:solidFill>
                  <a:srgbClr val="002060"/>
                </a:solidFill>
              </a:rPr>
              <a:t> совещание с регионами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Материал опубликован 19 июля 2016 в 12:50  </a:t>
            </a:r>
          </a:p>
          <a:p>
            <a:pPr lvl="0"/>
            <a:r>
              <a:rPr lang="en-US" b="1" dirty="0" smtClean="0">
                <a:latin typeface="Times New Roman"/>
                <a:ea typeface="Times New Roman"/>
                <a:hlinkClick r:id="rId2"/>
              </a:rPr>
              <a:t>https://www.rosminzdrav.ru/news/2016/07/19/3068-ministr-veronika-skvortsova-provela-videoselektornoe-soveschanie-s-regionami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97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  <a:noFill/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 fontAlgn="base">
              <a:lnSpc>
                <a:spcPts val="3360"/>
              </a:lnSpc>
              <a:spcAft>
                <a:spcPct val="0"/>
              </a:spcAft>
            </a:pPr>
            <a:r>
              <a:rPr lang="ru-RU" sz="2400" b="1" dirty="0">
                <a:solidFill>
                  <a:srgbClr val="002060"/>
                </a:solidFill>
                <a:latin typeface="Calibri"/>
                <a:ea typeface="+mn-ea"/>
                <a:cs typeface="Arial" panose="020B0604020202020204" pitchFamily="34" charset="0"/>
              </a:rPr>
              <a:t>Изменение роли страховых медицинских организаций</a:t>
            </a:r>
          </a:p>
        </p:txBody>
      </p:sp>
      <p:sp>
        <p:nvSpPr>
          <p:cNvPr id="11" name="Выноска-облако 10"/>
          <p:cNvSpPr/>
          <p:nvPr/>
        </p:nvSpPr>
        <p:spPr>
          <a:xfrm>
            <a:off x="0" y="1119076"/>
            <a:ext cx="3527884" cy="1500349"/>
          </a:xfrm>
          <a:prstGeom prst="cloudCallou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z="190500">
            <a:bevelT w="190500" h="38100"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Диспансеризация и профилактические осмотры</a:t>
            </a:r>
            <a:endParaRPr lang="ru-RU" dirty="0"/>
          </a:p>
        </p:txBody>
      </p:sp>
      <p:sp>
        <p:nvSpPr>
          <p:cNvPr id="14" name="Выноска-облако 13"/>
          <p:cNvSpPr/>
          <p:nvPr/>
        </p:nvSpPr>
        <p:spPr>
          <a:xfrm>
            <a:off x="5336669" y="1113986"/>
            <a:ext cx="3600398" cy="1712565"/>
          </a:xfrm>
          <a:prstGeom prst="cloudCallou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z="190500">
            <a:bevelT w="190500" h="38100"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/>
                <a:ea typeface="Times New Roman"/>
              </a:rPr>
              <a:t>Контроль приверженности к выполнению рекомендаций, назначений врача, лечению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53569" y="1528780"/>
            <a:ext cx="2088232" cy="941796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z="190500">
            <a:bevelT w="190500" h="38100"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Страховая медицинская организация </a:t>
            </a:r>
            <a:endParaRPr lang="ru-RU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55306" y="5445224"/>
            <a:ext cx="2448272" cy="815738"/>
          </a:xfrm>
          <a:prstGeom prst="rect">
            <a:avLst/>
          </a:prstGeom>
          <a:ln>
            <a:solidFill>
              <a:srgbClr val="906EB7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rPr>
              <a:t>Первичная медико-санитарная</a:t>
            </a:r>
            <a:endParaRPr lang="ru-RU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191610" y="5445224"/>
            <a:ext cx="2592288" cy="815738"/>
          </a:xfrm>
          <a:prstGeom prst="rect">
            <a:avLst/>
          </a:prstGeom>
          <a:ln>
            <a:solidFill>
              <a:srgbClr val="906EB7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rPr>
              <a:t>Специализированная</a:t>
            </a:r>
            <a:endParaRPr lang="ru-RU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012160" y="5454159"/>
            <a:ext cx="2664296" cy="815738"/>
          </a:xfrm>
          <a:prstGeom prst="rect">
            <a:avLst/>
          </a:prstGeom>
          <a:ln>
            <a:solidFill>
              <a:srgbClr val="906EB7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rPr>
              <a:t>Высокотехнологичная</a:t>
            </a:r>
            <a:endParaRPr lang="ru-RU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40" name="Волна 39"/>
          <p:cNvSpPr/>
          <p:nvPr/>
        </p:nvSpPr>
        <p:spPr>
          <a:xfrm>
            <a:off x="455306" y="4653136"/>
            <a:ext cx="8064896" cy="576064"/>
          </a:xfrm>
          <a:prstGeom prst="wave">
            <a:avLst/>
          </a:prstGeom>
          <a:ln>
            <a:solidFill>
              <a:srgbClr val="906EB7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z="190500">
            <a:bevelT w="190500" h="38100"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rPr>
              <a:t>Медицинская помощь</a:t>
            </a:r>
            <a:endParaRPr lang="ru-RU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grpSp>
        <p:nvGrpSpPr>
          <p:cNvPr id="3" name="Группа 40"/>
          <p:cNvGrpSpPr/>
          <p:nvPr/>
        </p:nvGrpSpPr>
        <p:grpSpPr>
          <a:xfrm>
            <a:off x="3413770" y="2406273"/>
            <a:ext cx="2147968" cy="1730666"/>
            <a:chOff x="2381828" y="2915050"/>
            <a:chExt cx="3702340" cy="2890214"/>
          </a:xfrm>
        </p:grpSpPr>
        <p:pic>
          <p:nvPicPr>
            <p:cNvPr id="42" name="Picture 4" descr="http://kartiny.ucoz.ru/_ph/50/86534462.jpg?144236620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828" y="3258031"/>
              <a:ext cx="3702340" cy="25472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Рисунок 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30435" y="2915050"/>
              <a:ext cx="706987" cy="995850"/>
            </a:xfrm>
            <a:prstGeom prst="rect">
              <a:avLst/>
            </a:prstGeom>
          </p:spPr>
        </p:pic>
      </p:grpSp>
      <p:cxnSp>
        <p:nvCxnSpPr>
          <p:cNvPr id="45" name="Скругленная соединительная линия 44"/>
          <p:cNvCxnSpPr/>
          <p:nvPr/>
        </p:nvCxnSpPr>
        <p:spPr>
          <a:xfrm rot="5400000">
            <a:off x="3668829" y="2915713"/>
            <a:ext cx="762226" cy="25202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1043608" y="3582938"/>
            <a:ext cx="2736304" cy="998190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Организация медицинской помощи, защита прав и интересов</a:t>
            </a:r>
            <a:endParaRPr lang="ru-RU" sz="1600" b="1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5317594" y="3527486"/>
            <a:ext cx="2448272" cy="936105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Контроль за качеством оказанной медицинской помощи и гарантированная оплата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xmlns="" val="67060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3" cy="778098"/>
          </a:xfrm>
          <a:noFill/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 fontAlgn="base">
              <a:lnSpc>
                <a:spcPts val="3360"/>
              </a:lnSpc>
              <a:spcAft>
                <a:spcPct val="0"/>
              </a:spcAft>
            </a:pPr>
            <a:r>
              <a:rPr lang="ru-RU" sz="2400" b="1" dirty="0">
                <a:solidFill>
                  <a:srgbClr val="002060"/>
                </a:solidFill>
                <a:latin typeface="Calibri"/>
                <a:ea typeface="+mn-ea"/>
                <a:cs typeface="Arial" panose="020B0604020202020204" pitchFamily="34" charset="0"/>
              </a:rPr>
              <a:t>Институт – «Страховой представитель» </a:t>
            </a:r>
          </a:p>
        </p:txBody>
      </p:sp>
      <p:graphicFrame>
        <p:nvGraphicFramePr>
          <p:cNvPr id="6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31227943"/>
              </p:ext>
            </p:extLst>
          </p:nvPr>
        </p:nvGraphicFramePr>
        <p:xfrm>
          <a:off x="1115616" y="1722501"/>
          <a:ext cx="2160240" cy="4749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31840" y="1412776"/>
            <a:ext cx="3096344" cy="138499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специалист контакт-центра СМО, предоставляющий по устным обращениям застрахованных лиц информацию по вопросам обязательного медицинского страхования справочно-консультационного характера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31840" y="3068960"/>
            <a:ext cx="3096344" cy="1569660"/>
          </a:xfrm>
          <a:prstGeom prst="rect">
            <a:avLst/>
          </a:prstGeom>
          <a:ln>
            <a:solidFill>
              <a:srgbClr val="8828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специалист СМО - администрирование и организация работы с застрахованными лицами по информированию и сопровождению  при организации оказания медицинской помощи, в </a:t>
            </a:r>
            <a:r>
              <a:rPr lang="ru-RU" sz="1200" dirty="0" err="1" smtClean="0">
                <a:solidFill>
                  <a:prstClr val="black"/>
                </a:solidFill>
              </a:rPr>
              <a:t>т.ч</a:t>
            </a:r>
            <a:r>
              <a:rPr lang="ru-RU" sz="1200" dirty="0" smtClean="0">
                <a:solidFill>
                  <a:prstClr val="black"/>
                </a:solidFill>
              </a:rPr>
              <a:t>. профилактических мероприятий, а также защиты прав и законных интересов в сфере ОМС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1840" y="4717504"/>
            <a:ext cx="3096344" cy="175432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специалист-эксперт СМО - администрирование письменных обращений  по вопросам  качества оказанной медицинской помощи, а также  обеспечение индивидуального информирования и сопровождения застрахованных лиц при организации оказания медицинской помощи по результатам диспансеризации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02813"/>
            <a:ext cx="1160460" cy="83937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64516"/>
            <a:ext cx="1160460" cy="89627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09120"/>
            <a:ext cx="1160460" cy="91098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1893361217"/>
              </p:ext>
            </p:extLst>
          </p:nvPr>
        </p:nvGraphicFramePr>
        <p:xfrm>
          <a:off x="6228184" y="1722502"/>
          <a:ext cx="2664296" cy="4749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xmlns="" val="32019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624" y="116632"/>
            <a:ext cx="8692156" cy="792088"/>
          </a:xfrm>
          <a:noFill/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Calibri"/>
                <a:ea typeface="+mn-ea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Calibri"/>
                <a:ea typeface="+mn-ea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Calibri"/>
                <a:ea typeface="+mn-ea"/>
                <a:cs typeface="Arial" panose="020B0604020202020204" pitchFamily="34" charset="0"/>
              </a:rPr>
              <a:t>Информирование </a:t>
            </a:r>
            <a:r>
              <a:rPr lang="ru-RU" sz="2000" b="1" dirty="0">
                <a:solidFill>
                  <a:srgbClr val="002060"/>
                </a:solidFill>
                <a:latin typeface="Calibri"/>
                <a:ea typeface="+mn-ea"/>
                <a:cs typeface="Arial" panose="020B0604020202020204" pitchFamily="34" charset="0"/>
              </a:rPr>
              <a:t>и информационное сопровождение при оказании медицинской помощи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73111" y="391132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4623" y="1058069"/>
            <a:ext cx="4173361" cy="830997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Обращения по заболеванию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I  и II этап диспансеризации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Профилактический медицинский осмотр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Диспансерное наблюдение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4623" y="1906628"/>
            <a:ext cx="4173361" cy="286232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prstClr val="black"/>
                </a:solidFill>
              </a:rPr>
              <a:t>ИНФОРМИРОВАНИЕ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информирование  о возможности прохождения профилактических мероприятий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телефонный опрос  застрахованных лиц в целях уточнения своевременности исполнения медицинской организацией мероприятий по организации привлечения населения к прохождению профилактических мероприятий, выяснения  причин отказов от них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контроль фактического потребления застрахованными лицами, подлежащих диспансерному наблюдению, объемов медицинской помощи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контроль своевременности прохождения ими диспансерного наблюдения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88430" y="1058069"/>
            <a:ext cx="4372382" cy="46166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Специализированная медицинская помощь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Высокотехнологичная  медицинская помощь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88430" y="1552898"/>
            <a:ext cx="4372382" cy="324425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prstClr val="black"/>
                </a:solidFill>
              </a:rPr>
              <a:t>ИНФОРМИРОВАНИЕ И СОПРОВОЖДЕНИЕ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мониторинг очередности и доступности специализированной  медицинской помощи и профильности плановой госпитализации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взаимодействие с медицинской организацией для уточнения причин выявленных нарушений и принятия оперативных мер, направленных на их устранение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участие в оперативном разрешении спорных ситуаций, возникающих в момент госпитализации, путем взаимодействия с  уполномоченными должностными  лицами медицинских организаций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</a:rPr>
              <a:t>организация очной экспертизы оказания медицинской помощи в момент получения специализированной медицинской помощи для контроля доступности медицинской помощи, соответствия условий ее оказания установленным показателям, соблюдения прав пациента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780168" y="4785693"/>
            <a:ext cx="5760640" cy="1107580"/>
          </a:xfrm>
          <a:prstGeom prst="downArrow">
            <a:avLst/>
          </a:prstGeom>
          <a:solidFill>
            <a:srgbClr val="882866"/>
          </a:solidFill>
          <a:ln>
            <a:solidFill>
              <a:srgbClr val="C00000"/>
            </a:solidFill>
          </a:ln>
          <a:effectLst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Контроль территориальных фондов ОМС за деятельностью 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страховых медицинских организаций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89518" y="5949280"/>
            <a:ext cx="8341940" cy="720080"/>
          </a:xfrm>
          <a:prstGeom prst="rect">
            <a:avLst/>
          </a:prstGeom>
          <a:ln w="19050">
            <a:solidFill>
              <a:schemeClr val="accent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Гарантированная, доступная, качественная медицинская помощь</a:t>
            </a:r>
          </a:p>
          <a:p>
            <a:pPr algn="ctr"/>
            <a:r>
              <a:rPr lang="ru-RU" dirty="0" smtClean="0"/>
              <a:t>для застрахованных лиц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991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164288" cy="174766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Территориальный фонд ОМС Архангельской области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  <a:hlinkClick r:id="rId2"/>
              </a:rPr>
              <a:t>https://www.arhofoms.ru/default.aspx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2708920"/>
            <a:ext cx="547260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8‑800‑100‑11‑29</a:t>
            </a:r>
          </a:p>
          <a:p>
            <a:pPr algn="l"/>
            <a:r>
              <a:rPr lang="ru-RU" dirty="0" smtClean="0"/>
              <a:t>(звонок по России бесплатный)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Режим работы горячей линии территориального фонда </a:t>
            </a:r>
            <a:r>
              <a:rPr lang="ru-RU" b="1" dirty="0" err="1" smtClean="0"/>
              <a:t>бязат</a:t>
            </a:r>
            <a:r>
              <a:rPr lang="ru-RU" b="1" dirty="0" smtClean="0"/>
              <a:t>​</a:t>
            </a:r>
            <a:r>
              <a:rPr lang="ru-RU" b="1" dirty="0" err="1" smtClean="0"/>
              <a:t>ельного</a:t>
            </a:r>
            <a:r>
              <a:rPr lang="ru-RU" b="1" dirty="0" smtClean="0"/>
              <a:t> медицинского страхования Архангельской области:</a:t>
            </a:r>
          </a:p>
          <a:p>
            <a:pPr algn="l"/>
            <a:endParaRPr lang="ru-RU" i="1" dirty="0" smtClean="0"/>
          </a:p>
          <a:p>
            <a:pPr algn="l"/>
            <a:r>
              <a:rPr lang="ru-RU" i="1" dirty="0" smtClean="0"/>
              <a:t>Оператор</a:t>
            </a:r>
            <a:r>
              <a:rPr lang="ru-RU" dirty="0" smtClean="0"/>
              <a:t> с 8.30 до 17.00 (пн.-чт.), </a:t>
            </a:r>
          </a:p>
          <a:p>
            <a:pPr algn="l"/>
            <a:r>
              <a:rPr lang="ru-RU" dirty="0" smtClean="0"/>
              <a:t>с 8.30 до 15.00 (пт.);</a:t>
            </a:r>
          </a:p>
          <a:p>
            <a:pPr algn="l"/>
            <a:r>
              <a:rPr lang="ru-RU" i="1" dirty="0" smtClean="0"/>
              <a:t>Электронный секретарь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с 17.00 до 8.30 (пн.-чт.), с 15.00 (пт.), </a:t>
            </a:r>
          </a:p>
          <a:p>
            <a:pPr algn="l"/>
            <a:r>
              <a:rPr lang="ru-RU" dirty="0" smtClean="0"/>
              <a:t>в выходные и праздничные дни - круглосуточно.</a:t>
            </a:r>
          </a:p>
          <a:p>
            <a:pPr algn="l"/>
            <a:r>
              <a:rPr lang="ru-RU" dirty="0" smtClean="0"/>
              <a:t>​​​​​</a:t>
            </a:r>
            <a:endParaRPr lang="ru-RU" dirty="0"/>
          </a:p>
        </p:txBody>
      </p:sp>
      <p:pic>
        <p:nvPicPr>
          <p:cNvPr id="5" name="Рисунок 4" descr="sm_fu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04864"/>
            <a:ext cx="2949664" cy="97124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1140776" cy="98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172083" y="980728"/>
            <a:ext cx="8792405" cy="5543465"/>
          </a:xfrm>
          <a:prstGeom prst="roundRect">
            <a:avLst>
              <a:gd name="adj" fmla="val 363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342900" algn="just" fontAlgn="base">
              <a:spcBef>
                <a:spcPct val="20000"/>
              </a:spcBef>
              <a:spcAft>
                <a:spcPct val="0"/>
              </a:spcAft>
              <a:defRPr/>
            </a:pPr>
            <a:endParaRPr lang="ru-RU" dirty="0">
              <a:solidFill>
                <a:srgbClr val="2D2D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reeform 8"/>
          <p:cNvSpPr>
            <a:spLocks/>
          </p:cNvSpPr>
          <p:nvPr/>
        </p:nvSpPr>
        <p:spPr bwMode="gray">
          <a:xfrm flipH="1">
            <a:off x="539552" y="1124744"/>
            <a:ext cx="3916362" cy="2538214"/>
          </a:xfrm>
          <a:custGeom>
            <a:avLst/>
            <a:gdLst>
              <a:gd name="T0" fmla="*/ 2147483647 w 1299"/>
              <a:gd name="T1" fmla="*/ 2147483647 h 1008"/>
              <a:gd name="T2" fmla="*/ 2147483647 w 1299"/>
              <a:gd name="T3" fmla="*/ 2147483647 h 1008"/>
              <a:gd name="T4" fmla="*/ 2147483647 w 1299"/>
              <a:gd name="T5" fmla="*/ 2147483647 h 1008"/>
              <a:gd name="T6" fmla="*/ 2147483647 w 1299"/>
              <a:gd name="T7" fmla="*/ 0 h 1008"/>
              <a:gd name="T8" fmla="*/ 2147483647 w 1299"/>
              <a:gd name="T9" fmla="*/ 0 h 1008"/>
              <a:gd name="T10" fmla="*/ 0 w 1299"/>
              <a:gd name="T11" fmla="*/ 2147483647 h 1008"/>
              <a:gd name="T12" fmla="*/ 2147483647 w 1299"/>
              <a:gd name="T13" fmla="*/ 2147483647 h 10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99"/>
              <a:gd name="T22" fmla="*/ 0 h 1008"/>
              <a:gd name="T23" fmla="*/ 1299 w 1299"/>
              <a:gd name="T24" fmla="*/ 1008 h 10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99" h="1008">
                <a:moveTo>
                  <a:pt x="303" y="1008"/>
                </a:moveTo>
                <a:cubicBezTo>
                  <a:pt x="801" y="1008"/>
                  <a:pt x="1299" y="1008"/>
                  <a:pt x="1299" y="1008"/>
                </a:cubicBezTo>
                <a:cubicBezTo>
                  <a:pt x="1299" y="1008"/>
                  <a:pt x="1297" y="661"/>
                  <a:pt x="1296" y="315"/>
                </a:cubicBezTo>
                <a:cubicBezTo>
                  <a:pt x="1290" y="150"/>
                  <a:pt x="1161" y="0"/>
                  <a:pt x="942" y="0"/>
                </a:cubicBezTo>
                <a:cubicBezTo>
                  <a:pt x="472" y="0"/>
                  <a:pt x="3" y="0"/>
                  <a:pt x="3" y="0"/>
                </a:cubicBezTo>
                <a:cubicBezTo>
                  <a:pt x="3" y="0"/>
                  <a:pt x="1" y="361"/>
                  <a:pt x="0" y="723"/>
                </a:cubicBezTo>
                <a:cubicBezTo>
                  <a:pt x="0" y="915"/>
                  <a:pt x="144" y="1002"/>
                  <a:pt x="303" y="1008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l">
              <a:defRPr/>
            </a:pPr>
            <a:endParaRPr lang="ru-RU" b="1" dirty="0" smtClean="0">
              <a:solidFill>
                <a:schemeClr val="accent4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b="1" dirty="0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Государственные 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гарантии бесплатного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оказания медицинской          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помощи необходимых      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структуры и объема</a:t>
            </a:r>
            <a:endParaRPr lang="ru-RU" sz="2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Freeform 9"/>
          <p:cNvSpPr>
            <a:spLocks/>
          </p:cNvSpPr>
          <p:nvPr/>
        </p:nvSpPr>
        <p:spPr bwMode="gray">
          <a:xfrm>
            <a:off x="4553967" y="1124744"/>
            <a:ext cx="4123308" cy="2538214"/>
          </a:xfrm>
          <a:custGeom>
            <a:avLst/>
            <a:gdLst>
              <a:gd name="T0" fmla="*/ 2147483647 w 1299"/>
              <a:gd name="T1" fmla="*/ 2147483647 h 1008"/>
              <a:gd name="T2" fmla="*/ 2147483647 w 1299"/>
              <a:gd name="T3" fmla="*/ 2147483647 h 1008"/>
              <a:gd name="T4" fmla="*/ 2147483647 w 1299"/>
              <a:gd name="T5" fmla="*/ 2147483647 h 1008"/>
              <a:gd name="T6" fmla="*/ 2147483647 w 1299"/>
              <a:gd name="T7" fmla="*/ 0 h 1008"/>
              <a:gd name="T8" fmla="*/ 2147483647 w 1299"/>
              <a:gd name="T9" fmla="*/ 0 h 1008"/>
              <a:gd name="T10" fmla="*/ 0 w 1299"/>
              <a:gd name="T11" fmla="*/ 2147483647 h 1008"/>
              <a:gd name="T12" fmla="*/ 2147483647 w 1299"/>
              <a:gd name="T13" fmla="*/ 2147483647 h 10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99"/>
              <a:gd name="T22" fmla="*/ 0 h 1008"/>
              <a:gd name="T23" fmla="*/ 1299 w 1299"/>
              <a:gd name="T24" fmla="*/ 1008 h 10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99" h="1008">
                <a:moveTo>
                  <a:pt x="303" y="1008"/>
                </a:moveTo>
                <a:cubicBezTo>
                  <a:pt x="801" y="1008"/>
                  <a:pt x="1299" y="1008"/>
                  <a:pt x="1299" y="1008"/>
                </a:cubicBezTo>
                <a:cubicBezTo>
                  <a:pt x="1299" y="1008"/>
                  <a:pt x="1297" y="661"/>
                  <a:pt x="1296" y="315"/>
                </a:cubicBezTo>
                <a:cubicBezTo>
                  <a:pt x="1290" y="150"/>
                  <a:pt x="1161" y="0"/>
                  <a:pt x="942" y="0"/>
                </a:cubicBezTo>
                <a:cubicBezTo>
                  <a:pt x="472" y="0"/>
                  <a:pt x="3" y="0"/>
                  <a:pt x="3" y="0"/>
                </a:cubicBezTo>
                <a:cubicBezTo>
                  <a:pt x="3" y="0"/>
                  <a:pt x="1" y="361"/>
                  <a:pt x="0" y="723"/>
                </a:cubicBezTo>
                <a:cubicBezTo>
                  <a:pt x="0" y="915"/>
                  <a:pt x="144" y="1002"/>
                  <a:pt x="303" y="1008"/>
                </a:cubicBezTo>
                <a:close/>
              </a:path>
            </a:pathLst>
          </a:custGeom>
          <a:solidFill>
            <a:srgbClr val="FFCCFF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kumimoji="0" lang="ru-RU" b="1" dirty="0" smtClean="0">
                <a:latin typeface="Calibri" pitchFamily="34" charset="0"/>
                <a:cs typeface="Calibri" pitchFamily="34" charset="0"/>
              </a:rPr>
              <a:t>   </a:t>
            </a:r>
          </a:p>
        </p:txBody>
      </p:sp>
      <p:sp>
        <p:nvSpPr>
          <p:cNvPr id="14" name="Freeform 10"/>
          <p:cNvSpPr>
            <a:spLocks/>
          </p:cNvSpPr>
          <p:nvPr/>
        </p:nvSpPr>
        <p:spPr bwMode="gray">
          <a:xfrm>
            <a:off x="539552" y="3752460"/>
            <a:ext cx="3916362" cy="2376264"/>
          </a:xfrm>
          <a:custGeom>
            <a:avLst/>
            <a:gdLst>
              <a:gd name="T0" fmla="*/ 2147483647 w 1299"/>
              <a:gd name="T1" fmla="*/ 2147483647 h 1008"/>
              <a:gd name="T2" fmla="*/ 2147483647 w 1299"/>
              <a:gd name="T3" fmla="*/ 2147483647 h 1008"/>
              <a:gd name="T4" fmla="*/ 2147483647 w 1299"/>
              <a:gd name="T5" fmla="*/ 2147483647 h 1008"/>
              <a:gd name="T6" fmla="*/ 2147483647 w 1299"/>
              <a:gd name="T7" fmla="*/ 0 h 1008"/>
              <a:gd name="T8" fmla="*/ 2147483647 w 1299"/>
              <a:gd name="T9" fmla="*/ 0 h 1008"/>
              <a:gd name="T10" fmla="*/ 0 w 1299"/>
              <a:gd name="T11" fmla="*/ 2147483647 h 1008"/>
              <a:gd name="T12" fmla="*/ 2147483647 w 1299"/>
              <a:gd name="T13" fmla="*/ 2147483647 h 10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99"/>
              <a:gd name="T22" fmla="*/ 0 h 1008"/>
              <a:gd name="T23" fmla="*/ 1299 w 1299"/>
              <a:gd name="T24" fmla="*/ 1008 h 10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99" h="1008">
                <a:moveTo>
                  <a:pt x="303" y="1008"/>
                </a:moveTo>
                <a:cubicBezTo>
                  <a:pt x="801" y="1008"/>
                  <a:pt x="1299" y="1008"/>
                  <a:pt x="1299" y="1008"/>
                </a:cubicBezTo>
                <a:cubicBezTo>
                  <a:pt x="1299" y="1008"/>
                  <a:pt x="1297" y="661"/>
                  <a:pt x="1296" y="315"/>
                </a:cubicBezTo>
                <a:cubicBezTo>
                  <a:pt x="1290" y="150"/>
                  <a:pt x="1161" y="0"/>
                  <a:pt x="942" y="0"/>
                </a:cubicBezTo>
                <a:cubicBezTo>
                  <a:pt x="472" y="0"/>
                  <a:pt x="3" y="0"/>
                  <a:pt x="3" y="0"/>
                </a:cubicBezTo>
                <a:cubicBezTo>
                  <a:pt x="3" y="0"/>
                  <a:pt x="1" y="361"/>
                  <a:pt x="0" y="723"/>
                </a:cubicBezTo>
                <a:cubicBezTo>
                  <a:pt x="0" y="915"/>
                  <a:pt x="144" y="1002"/>
                  <a:pt x="303" y="1008"/>
                </a:cubicBezTo>
                <a:close/>
              </a:path>
            </a:pathLst>
          </a:custGeom>
          <a:solidFill>
            <a:srgbClr val="CCCC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Freeform 11"/>
          <p:cNvSpPr>
            <a:spLocks/>
          </p:cNvSpPr>
          <p:nvPr/>
        </p:nvSpPr>
        <p:spPr bwMode="invGray">
          <a:xfrm flipH="1">
            <a:off x="4527389" y="3735773"/>
            <a:ext cx="4176464" cy="2376264"/>
          </a:xfrm>
          <a:custGeom>
            <a:avLst/>
            <a:gdLst>
              <a:gd name="T0" fmla="*/ 2147483647 w 1299"/>
              <a:gd name="T1" fmla="*/ 2147483647 h 1008"/>
              <a:gd name="T2" fmla="*/ 2147483647 w 1299"/>
              <a:gd name="T3" fmla="*/ 2147483647 h 1008"/>
              <a:gd name="T4" fmla="*/ 2147483647 w 1299"/>
              <a:gd name="T5" fmla="*/ 2147483647 h 1008"/>
              <a:gd name="T6" fmla="*/ 2147483647 w 1299"/>
              <a:gd name="T7" fmla="*/ 0 h 1008"/>
              <a:gd name="T8" fmla="*/ 2147483647 w 1299"/>
              <a:gd name="T9" fmla="*/ 0 h 1008"/>
              <a:gd name="T10" fmla="*/ 0 w 1299"/>
              <a:gd name="T11" fmla="*/ 2147483647 h 1008"/>
              <a:gd name="T12" fmla="*/ 2147483647 w 1299"/>
              <a:gd name="T13" fmla="*/ 2147483647 h 10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99"/>
              <a:gd name="T22" fmla="*/ 0 h 1008"/>
              <a:gd name="T23" fmla="*/ 1299 w 1299"/>
              <a:gd name="T24" fmla="*/ 1008 h 10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99" h="1008">
                <a:moveTo>
                  <a:pt x="303" y="1008"/>
                </a:moveTo>
                <a:cubicBezTo>
                  <a:pt x="801" y="1008"/>
                  <a:pt x="1299" y="1008"/>
                  <a:pt x="1299" y="1008"/>
                </a:cubicBezTo>
                <a:cubicBezTo>
                  <a:pt x="1299" y="1008"/>
                  <a:pt x="1297" y="661"/>
                  <a:pt x="1296" y="315"/>
                </a:cubicBezTo>
                <a:cubicBezTo>
                  <a:pt x="1290" y="150"/>
                  <a:pt x="1161" y="0"/>
                  <a:pt x="942" y="0"/>
                </a:cubicBezTo>
                <a:cubicBezTo>
                  <a:pt x="472" y="0"/>
                  <a:pt x="3" y="0"/>
                  <a:pt x="3" y="0"/>
                </a:cubicBezTo>
                <a:cubicBezTo>
                  <a:pt x="3" y="0"/>
                  <a:pt x="1" y="361"/>
                  <a:pt x="0" y="723"/>
                </a:cubicBezTo>
                <a:cubicBezTo>
                  <a:pt x="0" y="915"/>
                  <a:pt x="144" y="1002"/>
                  <a:pt x="303" y="1008"/>
                </a:cubicBezTo>
                <a:close/>
              </a:path>
            </a:pathLst>
          </a:custGeom>
          <a:solidFill>
            <a:srgbClr val="C7E6A4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4932040" y="1772816"/>
            <a:ext cx="34258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ko-KR" sz="2000" b="1" dirty="0">
                <a:latin typeface="Calibri" pitchFamily="34" charset="0"/>
                <a:cs typeface="Calibri" pitchFamily="34" charset="0"/>
              </a:rPr>
              <a:t>Доступность любой необходимой </a:t>
            </a:r>
            <a:r>
              <a:rPr lang="ru-RU" altLang="ko-KR" sz="2000" b="1" dirty="0" smtClean="0">
                <a:latin typeface="Calibri" pitchFamily="34" charset="0"/>
                <a:cs typeface="Calibri" pitchFamily="34" charset="0"/>
              </a:rPr>
              <a:t>гражданину медицинской </a:t>
            </a:r>
            <a:r>
              <a:rPr lang="ru-RU" altLang="ko-KR" sz="2000" b="1" dirty="0">
                <a:latin typeface="Calibri" pitchFamily="34" charset="0"/>
                <a:cs typeface="Calibri" pitchFamily="34" charset="0"/>
              </a:rPr>
              <a:t>помощи</a:t>
            </a:r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91" name="Text Box 24"/>
          <p:cNvSpPr txBox="1">
            <a:spLocks noChangeArrowheads="1"/>
          </p:cNvSpPr>
          <p:nvPr/>
        </p:nvSpPr>
        <p:spPr bwMode="auto">
          <a:xfrm>
            <a:off x="5076056" y="4293096"/>
            <a:ext cx="30257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ko-KR" sz="2000" b="1" dirty="0">
                <a:latin typeface="Calibri" pitchFamily="34" charset="0"/>
                <a:cs typeface="Calibri" pitchFamily="34" charset="0"/>
              </a:rPr>
              <a:t>Доступ к современным эффективным медицинским технологиям </a:t>
            </a:r>
          </a:p>
        </p:txBody>
      </p:sp>
      <p:sp>
        <p:nvSpPr>
          <p:cNvPr id="7192" name="Text Box 25"/>
          <p:cNvSpPr txBox="1">
            <a:spLocks noChangeArrowheads="1"/>
          </p:cNvSpPr>
          <p:nvPr/>
        </p:nvSpPr>
        <p:spPr bwMode="auto">
          <a:xfrm>
            <a:off x="827584" y="4293096"/>
            <a:ext cx="352839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sz="2000" b="1" dirty="0">
                <a:latin typeface="Calibri" pitchFamily="34" charset="0"/>
                <a:cs typeface="Calibri" pitchFamily="34" charset="0"/>
              </a:rPr>
              <a:t>Возможность получать медицинскую помощь </a:t>
            </a: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0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у высококвалифицированных </a:t>
            </a:r>
            <a:r>
              <a:rPr lang="ru-RU" sz="2000" b="1" dirty="0">
                <a:latin typeface="Calibri" pitchFamily="34" charset="0"/>
                <a:cs typeface="Calibri" pitchFamily="34" charset="0"/>
              </a:rPr>
              <a:t>медицинских работников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0" y="188640"/>
            <a:ext cx="9144000" cy="792832"/>
          </a:xfrm>
          <a:prstGeom prst="rect">
            <a:avLst/>
          </a:prstGeom>
          <a:noFill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Принципы страхового обеспечения </a:t>
            </a:r>
            <a:endParaRPr lang="ru-RU" sz="2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27076" y="6195370"/>
            <a:ext cx="9144000" cy="640432"/>
          </a:xfrm>
          <a:prstGeom prst="rect">
            <a:avLst/>
          </a:prstGeom>
          <a:solidFill>
            <a:srgbClr val="CCCCFF"/>
          </a:solidFill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r>
              <a:rPr lang="ru-RU" sz="27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Минимизация страховых рисков</a:t>
            </a:r>
          </a:p>
          <a:p>
            <a:endParaRPr lang="ru-RU" sz="2700" b="1" dirty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039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3125"/>
            <a:ext cx="4572000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Благодарю за внимание!</a:t>
            </a:r>
            <a:endParaRPr lang="fr-FR" sz="5400" dirty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23528" y="692696"/>
            <a:ext cx="2880320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1500" b="1" dirty="0" smtClean="0"/>
              <a:t>Федеральный закон </a:t>
            </a:r>
          </a:p>
          <a:p>
            <a:r>
              <a:rPr lang="ru-RU" sz="1500" b="1" dirty="0" smtClean="0"/>
              <a:t>от 29.11.2010 № 326-ФЗ </a:t>
            </a:r>
          </a:p>
          <a:p>
            <a:endParaRPr lang="ru-RU" sz="1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692696"/>
            <a:ext cx="554461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/>
              <a:t>«Об обязательном медицинском страховании </a:t>
            </a:r>
            <a:br>
              <a:rPr lang="ru-RU" sz="1600" b="1" dirty="0" smtClean="0"/>
            </a:br>
            <a:r>
              <a:rPr lang="ru-RU" sz="1600" b="1" dirty="0" smtClean="0"/>
              <a:t>в Российской Федерации»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1628800"/>
            <a:ext cx="2952328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500" b="1" dirty="0" smtClean="0"/>
              <a:t>Федеральный закон </a:t>
            </a:r>
          </a:p>
          <a:p>
            <a:r>
              <a:rPr lang="ru-RU" sz="1500" b="1" dirty="0" smtClean="0"/>
              <a:t>от 21.11.2011 № 323-ФЗ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47864" y="1628800"/>
            <a:ext cx="561662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/>
              <a:t>«Об основах охраны здоровья граждан </a:t>
            </a:r>
            <a:br>
              <a:rPr lang="ru-RU" sz="1600" b="1" dirty="0" smtClean="0"/>
            </a:br>
            <a:r>
              <a:rPr lang="ru-RU" sz="1600" b="1" dirty="0" smtClean="0"/>
              <a:t>в Российской Федерации»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520" y="2420888"/>
            <a:ext cx="2952328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/>
          </a:p>
          <a:p>
            <a:r>
              <a:rPr lang="ru-RU" sz="1500" b="1" dirty="0" smtClean="0"/>
              <a:t>Постановление Правительства РФ </a:t>
            </a:r>
            <a:br>
              <a:rPr lang="ru-RU" sz="1500" b="1" dirty="0" smtClean="0"/>
            </a:br>
            <a:r>
              <a:rPr lang="ru-RU" sz="1500" b="1" dirty="0" smtClean="0"/>
              <a:t>от 19.12.2016 N 1403</a:t>
            </a:r>
          </a:p>
          <a:p>
            <a:endParaRPr lang="ru-RU" sz="1500" b="1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3347864" y="2420888"/>
            <a:ext cx="558112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500" b="1" dirty="0" smtClean="0"/>
          </a:p>
          <a:p>
            <a:r>
              <a:rPr lang="ru-RU" sz="1500" b="1" dirty="0" smtClean="0"/>
              <a:t>«О Программе государственных гарантий бесплатного оказания гражданам медицинской помощи на 2017 год </a:t>
            </a:r>
            <a:br>
              <a:rPr lang="ru-RU" sz="1500" b="1" dirty="0" smtClean="0"/>
            </a:br>
            <a:r>
              <a:rPr lang="ru-RU" sz="1500" b="1" dirty="0" smtClean="0"/>
              <a:t>и на плановый период 2018 и 2019 годов»</a:t>
            </a:r>
          </a:p>
          <a:p>
            <a:endParaRPr lang="ru-RU" sz="1500" b="1" dirty="0" smtClean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1520" y="3284984"/>
            <a:ext cx="288032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/>
              <a:t>Приказ </a:t>
            </a:r>
            <a:r>
              <a:rPr lang="ru-RU" sz="1600" b="1" dirty="0" err="1" smtClean="0"/>
              <a:t>Минздравсоцразвития</a:t>
            </a:r>
            <a:r>
              <a:rPr lang="ru-RU" sz="1600" b="1" dirty="0" smtClean="0"/>
              <a:t> России от 28.02.2011 </a:t>
            </a:r>
            <a:br>
              <a:rPr lang="ru-RU" sz="1600" b="1" dirty="0" smtClean="0"/>
            </a:br>
            <a:r>
              <a:rPr lang="ru-RU" sz="1600" b="1" dirty="0" smtClean="0"/>
              <a:t>№ 158н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75856" y="3356992"/>
            <a:ext cx="565313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/>
              <a:t>«Об утверждении правил обязательного медицинского страхования»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512" y="5589240"/>
            <a:ext cx="2952328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600" b="1" dirty="0" smtClean="0"/>
          </a:p>
          <a:p>
            <a:r>
              <a:rPr lang="ru-RU" sz="1600" b="1" dirty="0" smtClean="0"/>
              <a:t>Письмо Минздрава России N 11-8/10/2-8266, ФФОМС N 12578/26/и </a:t>
            </a:r>
            <a:br>
              <a:rPr lang="ru-RU" sz="1600" b="1" dirty="0" smtClean="0"/>
            </a:br>
            <a:r>
              <a:rPr lang="ru-RU" sz="1600" b="1" dirty="0" smtClean="0"/>
              <a:t>от 22.12.2016</a:t>
            </a:r>
          </a:p>
          <a:p>
            <a:endParaRPr lang="ru-RU" sz="1600" b="1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3275856" y="5517232"/>
            <a:ext cx="5688632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/>
              <a:t>«О методических рекомендациях по способам оплаты медицинской помощи за счет средств обязательного медицинского страхования»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4437112"/>
            <a:ext cx="288032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600" b="1" dirty="0" smtClean="0"/>
          </a:p>
          <a:p>
            <a:r>
              <a:rPr lang="ru-RU" sz="1600" b="1" dirty="0" smtClean="0"/>
              <a:t>Письмо Минздрава России от 23.12.2016 </a:t>
            </a:r>
            <a:br>
              <a:rPr lang="ru-RU" sz="1600" b="1" dirty="0" smtClean="0"/>
            </a:br>
            <a:r>
              <a:rPr lang="ru-RU" sz="1600" b="1" dirty="0" smtClean="0"/>
              <a:t>N 11-7/10/2-8304</a:t>
            </a:r>
          </a:p>
          <a:p>
            <a:endParaRPr lang="ru-RU" sz="1600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3203848" y="4365104"/>
            <a:ext cx="576064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500" b="1" dirty="0" smtClean="0"/>
              <a:t>«О формировании и экономическом обосновании территориальной программы государственных гарантий бесплатного оказания гражданам медицинской помощи на 2017 год и на плановый период 2018 и 2019 годов"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9851769"/>
              </p:ext>
            </p:extLst>
          </p:nvPr>
        </p:nvGraphicFramePr>
        <p:xfrm>
          <a:off x="-5879" y="0"/>
          <a:ext cx="9144000" cy="6706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268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Требования</a:t>
                      </a:r>
                      <a:r>
                        <a:rPr lang="ru-RU" sz="19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 территориальным программам государственных гарантий </a:t>
                      </a:r>
                      <a:br>
                        <a:rPr lang="ru-RU" sz="19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9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части определения порядка, условий предоставления медицинской помощи, критериев доступности и качества медицинской помощи</a:t>
                      </a:r>
                      <a:endParaRPr lang="ru-RU" sz="19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1100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условия реализации установленного законодательством Российской Федерации права на выбор врача, в том числе врача общей практики (семейного врача) и лечащего врача (с учетом согласия врача)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</a:tr>
              <a:tr h="75480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порядок реализации установленного законодательством Российской Федерации права внеочередного оказания медицинской помощи отдельным категориям граждан в медицинских организациях, находящихся на территории субъекта Российской Федерации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98447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перечень лекарственных препаратов, отпускаемых населению в соответствии с перечнем групп населения и категорий заболеваний, при амбулаторном лечении которых лекарственные средства и изделия медицинского назначения отпускаются по рецептам врачей бесплатно, а также в соответствии с перечнем групп населения, при амбулаторном лечении которых лекарственные средства отпускаются по рецептам врачей с пятидесятипроцентной скидкой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</a:tr>
              <a:tr h="153140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порядок обеспечения граждан лекарственными препаратами, медицинскими изделиями, включенными в утверждаемый Правительством Российской Федерации перечень медицинских изделий, имплантируемых в организм человека, лечебным питанием, в том числе специализированными продуктами лечебного питания, по назначению врача, а также донорской кровью и ее компонентами по медицинским показаниям в соответствии со </a:t>
                      </a:r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стандартами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медицинской помощи с учетом видов, условий и форм оказания медицинской помощи, за исключением лечебного питания, в том числе специализированных продуктов лечебного питания по желанию пациента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3754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2"/>
                          </a:solidFill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перечень мероприятий по профилактике заболеваний и формированию здорового образа жизни, осуществляемых в рамках территориальной программы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</a:tr>
              <a:tr h="71100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2"/>
                          </a:solidFill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перечень медицинских организаций, участвующих в реализации территориальной программы, в том числе территориальной программы обязательного медицинского страхования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0407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26170409"/>
              </p:ext>
            </p:extLst>
          </p:nvPr>
        </p:nvGraphicFramePr>
        <p:xfrm>
          <a:off x="179512" y="260649"/>
          <a:ext cx="8964488" cy="6597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4488"/>
              </a:tblGrid>
              <a:tr h="6994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Требования к территориальным программам государственных гарантий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(продолжение)</a:t>
                      </a:r>
                    </a:p>
                  </a:txBody>
                  <a:tcPr anchor="ctr">
                    <a:noFill/>
                  </a:tcPr>
                </a:tc>
              </a:tr>
              <a:tr h="118390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условия пребывания в мед. организациях при оказании медицинской помощи в стационарных условиях, включая предоставление спального места и питания, при совместном нахождении одного из родителей, иного члена семьи или иного законного представителя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мед.организации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стационарных условиях с ребенком до достижения им возраста четырех лет, а с ребенком старше указанного возраста - при наличии медицинских показаний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68010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условия размещения пациентов в палатах на 3 и более мест, а также  в маломестных палатах (боксах) по медицинским и (или) эпидемиологическим </a:t>
                      </a: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показаниям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установленным Минздравом РФ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</a:tr>
              <a:tr h="52964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индивидуального медицинского поста в стационарных условиях по медицинским показаниям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118390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порядок предоставления транспортных услуг при сопровождении медицинским работником пациента, находящегося на лечении в стационарных условиях, в целях выполнения </a:t>
                      </a: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порядков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оказания медицинской помощи и стандартов медицинской помощи в случае необходимости проведения такому пациенту диагностических исследований - при отсутствии возможности их проведения медицинской организацией, оказывающей медицинскую помощь пациенту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условия и сроки диспансеризации населения для отдельных категорий населения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52964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целевые значения критериев доступности и качества медицинской помощи, оказываемой в рамках территориальной программы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</a:tr>
              <a:tr h="73145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порядок и размеры возмещения расходов, связанных с оказанием гражданам медицинской помощи в экстренной форме медицинской организацией, в том числе медицинской организацией частной системы здравоохранения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74773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400" b="1" kern="1200" dirty="0" smtClean="0">
                          <a:solidFill>
                            <a:srgbClr val="CC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сроки ожидания медицинской помощи, оказываемой в плановой форме, в том числе сроки ожидания оказания медицинской помощи в стационарных условиях, проведения отдельных диагностических обследований, а также консультаций врачей-специалистов</a:t>
                      </a:r>
                      <a:endParaRPr lang="ru-RU" sz="1400" b="1" kern="1200" dirty="0" smtClean="0">
                        <a:solidFill>
                          <a:srgbClr val="CC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4005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76673"/>
            <a:ext cx="871296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Постановление Правительства Архангельской области </a:t>
            </a:r>
          </a:p>
          <a:p>
            <a:r>
              <a:rPr lang="ru-RU" b="1" dirty="0" smtClean="0"/>
              <a:t>от 27.12.2016 N 533-пп</a:t>
            </a:r>
          </a:p>
          <a:p>
            <a:endParaRPr lang="ru-RU" sz="800" dirty="0" smtClean="0"/>
          </a:p>
          <a:p>
            <a:r>
              <a:rPr lang="ru-RU" dirty="0" smtClean="0"/>
              <a:t>"Об утверждении территориальной программы государственных гарантий бесплатного оказания гражданам медицинской помощи в Архангельской области на 2017 год и на плановый период 2018 и 2019 годов»</a:t>
            </a:r>
          </a:p>
          <a:p>
            <a:pPr algn="l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соответствии с Федеральным законами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от 21.11.2011 № 323-ФЗ «Об основах охраны здоровья граждан в Российской Федерации»,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от 29.11.2010 № 326-ФЗ </a:t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4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«Об обязательном медицинском страховании в Российской Федерации»,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постановлением Правительства Российской Федерации от 06.05.2003 года № 255 «О разработке и финансировании выполнения заданий по обеспечению государственных гарантий оказания гражданам Российской Федерации бесплатной медицинской помощи и контроле за их реализацией» Правительство Архангельской области постановляет:</a:t>
            </a:r>
          </a:p>
          <a:p>
            <a:pPr algn="l"/>
            <a:endParaRPr lang="ru-RU" b="1" dirty="0" smtClean="0">
              <a:latin typeface="Times New Roman" pitchFamily="18" charset="0"/>
              <a:cs typeface="Times New Roman" pitchFamily="18" charset="0"/>
              <a:hlinkClick r:id="rId5"/>
            </a:endParaRPr>
          </a:p>
          <a:p>
            <a:pPr marL="342900" indent="-342900" algn="l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Утвердить прилагаемую территориальную  программу государственных гарантий бесплатного оказания гражданам медицинской помощи в Архангельской области на 2017 год и на плановый период 2018 и 2019 годов. </a:t>
            </a:r>
          </a:p>
          <a:p>
            <a:pPr marL="342900" indent="-342900" algn="l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640"/>
            <a:ext cx="8507288" cy="86409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ru-RU" sz="2600" b="1" kern="12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Цели территориальной программы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1700808"/>
            <a:ext cx="8389440" cy="1440160"/>
          </a:xfrm>
          <a:prstGeom prst="roundRect">
            <a:avLst/>
          </a:prstGeom>
          <a:solidFill>
            <a:srgbClr val="FFFFCC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</a:rPr>
              <a:t>создание в Архангельской области единого механизма реализации конституционных прав граждан на получение бесплатной медицинской помощи гарантированного объема и качества за счет средств бюджетов всех уровней и средств обязательного медицинского страхования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3501008"/>
            <a:ext cx="835292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</a:rPr>
              <a:t>повышение эффективности использования ресурсов системы здравоохранения Архангельской области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4653136"/>
            <a:ext cx="8352928" cy="576064"/>
          </a:xfrm>
          <a:prstGeom prst="roundRect">
            <a:avLst/>
          </a:prstGeom>
          <a:solidFill>
            <a:srgbClr val="FFFFCC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</a:rPr>
              <a:t>обеспечение доступности и качества медицинской помощи</a:t>
            </a:r>
          </a:p>
        </p:txBody>
      </p:sp>
    </p:spTree>
    <p:extLst>
      <p:ext uri="{BB962C8B-B14F-4D97-AF65-F5344CB8AC3E}">
        <p14:creationId xmlns="" xmlns:p14="http://schemas.microsoft.com/office/powerpoint/2010/main" val="514729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27584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задачи в сфере ОМС </a:t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реализации ТПГГ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1600" dirty="0" smtClean="0"/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обеспечение за счет средств ОМС гарантий бесплатного оказания </a:t>
            </a:r>
            <a:r>
              <a:rPr lang="ru-RU" sz="2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застрахованному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лицу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медицинской помощи при наступлении страхового случая в рамках территориальной программы и базовой программы ОМС на 2017 год;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обеспечение устойчивости финансовой системы ОМС в рамках исполнения ТПГГ с учетом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эквивалентности страхового обеспечения (объемов МП) средствам ОМС на 2017 год;</a:t>
            </a:r>
          </a:p>
          <a:p>
            <a:pPr>
              <a:buFont typeface="Wingdings" pitchFamily="2" charset="2"/>
              <a:buChar char="Ø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создание условий для обеспечения доступности и качества медицинской помощи, оказываемой в рамках ОМС,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приоритет – повышение доступности и качества АМП,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реализация гарантированных государств профилактических программ и мероприятий за счет средств ОМС;</a:t>
            </a:r>
          </a:p>
          <a:p>
            <a:pPr>
              <a:buFont typeface="Wingdings" pitchFamily="2" charset="2"/>
              <a:buChar char="Ø"/>
            </a:pPr>
            <a:r>
              <a:rPr lang="ru-RU" sz="2000" i="1" dirty="0" smtClean="0">
                <a:solidFill>
                  <a:srgbClr val="002060"/>
                </a:solidFill>
              </a:rPr>
              <a:t>активное участие СМО в сопровождении застрахованных лиц на всех этапах оказания медицинской помощи, начиная с поликлиник.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13557</TotalTime>
  <Words>2509</Words>
  <Application>Microsoft Office PowerPoint</Application>
  <PresentationFormat>Экран (4:3)</PresentationFormat>
  <Paragraphs>392</Paragraphs>
  <Slides>30</Slides>
  <Notes>19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3" baseType="lpstr">
      <vt:lpstr>Тема1</vt:lpstr>
      <vt:lpstr>Worksheet</vt:lpstr>
      <vt:lpstr>Лист Microsoft Office Excel 97-2003</vt:lpstr>
      <vt:lpstr>О подходах к формированию территориальной программы обязательного медицинского страхования Архангельской области на 2017 год  и на плановый период 2018 и 2019 годов</vt:lpstr>
      <vt:lpstr>Обязательное медицинское страхование</vt:lpstr>
      <vt:lpstr>Слайд 3</vt:lpstr>
      <vt:lpstr>Слайд 4</vt:lpstr>
      <vt:lpstr>Слайд 5</vt:lpstr>
      <vt:lpstr>Слайд 6</vt:lpstr>
      <vt:lpstr>Слайд 7</vt:lpstr>
      <vt:lpstr> Цели территориальной программы</vt:lpstr>
      <vt:lpstr>Основные задачи в сфере ОМС  при реализации ТПГГ</vt:lpstr>
      <vt:lpstr>Слайд 10</vt:lpstr>
      <vt:lpstr> Перечень заболеваний и состояний, оказание медицинской помощи при которых осуществляется бесплатно  </vt:lpstr>
      <vt:lpstr>  В основе формирования территориальной программы ОМС сохранен нормативный принцип</vt:lpstr>
      <vt:lpstr>Динамика нормативов объема оказания медицинской помощи в рамках базовой программы ОМС</vt:lpstr>
      <vt:lpstr>Динамика нормативов объема оказания медицинской помощи в рамках базовой программы ОМС (продолжение)</vt:lpstr>
      <vt:lpstr>Численность застрахованных лиц на 01 апреля</vt:lpstr>
      <vt:lpstr>Слайд 16</vt:lpstr>
      <vt:lpstr>   Средние подушевые нормативы финансирования, предусмотренные на финансирование базовой и территориальной программ обязательного медицинского страхования  (в расчете на 1 застрахованное лицо, руб.) </vt:lpstr>
      <vt:lpstr>Нормативы финансовых затрат в рамках базовой и территориальной  программ ОМС</vt:lpstr>
      <vt:lpstr>Размер субвенции ФОМС для Архангельской области, млн.руб.</vt:lpstr>
      <vt:lpstr>Слайд 20</vt:lpstr>
      <vt:lpstr>Слайд 21</vt:lpstr>
      <vt:lpstr>Слайд 22</vt:lpstr>
      <vt:lpstr>Число медицинских организаций, осуществляющих деятельность в сфере ОМС Архангельской области на 01 января</vt:lpstr>
      <vt:lpstr>Слайд 24</vt:lpstr>
      <vt:lpstr>Слайд 25</vt:lpstr>
      <vt:lpstr>Изменение роли страховых медицинских организаций</vt:lpstr>
      <vt:lpstr>Институт – «Страховой представитель» </vt:lpstr>
      <vt:lpstr> Информирование и информационное сопровождение при оказании медицинской помощи</vt:lpstr>
      <vt:lpstr>Территориальный фонд ОМС Архангельской области https://www.arhofoms.ru/default.aspx </vt:lpstr>
      <vt:lpstr>Слайд 30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Рыжкова Елена Викторовна</cp:lastModifiedBy>
  <cp:revision>1237</cp:revision>
  <dcterms:created xsi:type="dcterms:W3CDTF">2009-10-07T09:46:29Z</dcterms:created>
  <dcterms:modified xsi:type="dcterms:W3CDTF">2017-02-13T14:20:15Z</dcterms:modified>
</cp:coreProperties>
</file>