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69" r:id="rId3"/>
    <p:sldId id="257" r:id="rId4"/>
    <p:sldId id="258" r:id="rId5"/>
    <p:sldId id="265" r:id="rId6"/>
    <p:sldId id="274" r:id="rId7"/>
    <p:sldId id="270" r:id="rId8"/>
    <p:sldId id="267" r:id="rId9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howGuides="1"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45507534219435186"/>
          <c:y val="2.0042104502290482E-2"/>
          <c:w val="0.54322818796669659"/>
          <c:h val="0.95335900219299663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Pt>
            <c:idx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"/>
            <c:spPr>
              <a:solidFill>
                <a:schemeClr val="bg2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2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3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5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6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Lbls>
            <c:dLbl>
              <c:idx val="0"/>
              <c:layout>
                <c:manualLayout>
                  <c:x val="0.26062671217122485"/>
                  <c:y val="-2.6222394589148056E-2"/>
                </c:manualLayout>
              </c:layout>
              <c:spPr/>
              <c:txPr>
                <a:bodyPr/>
                <a:lstStyle/>
                <a:p>
                  <a:pPr>
                    <a:defRPr sz="1284" b="1" i="0" baseline="0">
                      <a:solidFill>
                        <a:schemeClr val="accent6">
                          <a:lumMod val="50000"/>
                        </a:schemeClr>
                      </a:solidFill>
                      <a:latin typeface="Arial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0.18419703686674674"/>
                  <c:y val="-2.3500765967336676E-2"/>
                </c:manualLayout>
              </c:layout>
              <c:spPr/>
              <c:txPr>
                <a:bodyPr/>
                <a:lstStyle/>
                <a:p>
                  <a:pPr>
                    <a:defRPr sz="1284" b="1" i="0" baseline="0">
                      <a:solidFill>
                        <a:schemeClr val="accent6">
                          <a:lumMod val="50000"/>
                        </a:schemeClr>
                      </a:solidFill>
                      <a:latin typeface="Arial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0.11659192825112165"/>
                  <c:y val="-1.1998501604445324E-2"/>
                </c:manualLayout>
              </c:layout>
              <c:spPr/>
              <c:txPr>
                <a:bodyPr/>
                <a:lstStyle/>
                <a:p>
                  <a:pPr>
                    <a:defRPr sz="1284" b="1">
                      <a:solidFill>
                        <a:schemeClr val="accent6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0.10762331838565058"/>
                  <c:y val="-2.9996254011113292E-3"/>
                </c:manualLayout>
              </c:layout>
              <c:spPr/>
              <c:txPr>
                <a:bodyPr/>
                <a:lstStyle/>
                <a:p>
                  <a:pPr>
                    <a:defRPr sz="1284" b="1">
                      <a:solidFill>
                        <a:schemeClr val="accent6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4"/>
              <c:layout>
                <c:manualLayout>
                  <c:x val="0.17339312406576984"/>
                  <c:y val="-1.1998501604445374E-2"/>
                </c:manualLayout>
              </c:layout>
              <c:spPr/>
              <c:txPr>
                <a:bodyPr/>
                <a:lstStyle/>
                <a:p>
                  <a:pPr>
                    <a:defRPr sz="1284" b="1">
                      <a:solidFill>
                        <a:schemeClr val="accent6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5"/>
              <c:layout>
                <c:manualLayout>
                  <c:x val="0.10016955960886924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84" b="1">
                      <a:solidFill>
                        <a:schemeClr val="accent6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6"/>
              <c:layout>
                <c:manualLayout>
                  <c:x val="0.12401945475383809"/>
                  <c:y val="-6.5570469538773846E-3"/>
                </c:manualLayout>
              </c:layout>
              <c:spPr/>
              <c:txPr>
                <a:bodyPr/>
                <a:lstStyle/>
                <a:p>
                  <a:pPr>
                    <a:defRPr sz="1284" b="1">
                      <a:solidFill>
                        <a:schemeClr val="accent6">
                          <a:lumMod val="50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284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тематические многдневные сборы (665-2016 г.)</c:v>
                </c:pt>
                <c:pt idx="1">
                  <c:v>лагеря палаточного типа (1008-2016 г.)</c:v>
                </c:pt>
                <c:pt idx="2">
                  <c:v>многодневные походы и экспедиции (1891-2016 г.)</c:v>
                </c:pt>
                <c:pt idx="3">
                  <c:v>лагеря при санаторно-курортных организациях Архангельской области (3642-2016 г.)</c:v>
                </c:pt>
                <c:pt idx="4">
                  <c:v>выезд за пределы Архангельской области (8256-2016 г.)</c:v>
                </c:pt>
                <c:pt idx="5">
                  <c:v>загородные лагеря Архангельской области (12962-2016 г.)</c:v>
                </c:pt>
                <c:pt idx="6">
                  <c:v>лагеря с дневным пребыванием детей (34446-2016 г.)</c:v>
                </c:pt>
              </c:strCache>
            </c:strRef>
          </c:cat>
          <c:val>
            <c:numRef>
              <c:f>Лист1!$B$2:$B$8</c:f>
              <c:numCache>
                <c:formatCode>_-* #,##0_р_._-;\-* #,##0_р_._-;_-* "-"_р_._-;_-@_-</c:formatCode>
                <c:ptCount val="7"/>
                <c:pt idx="0">
                  <c:v>662</c:v>
                </c:pt>
                <c:pt idx="1">
                  <c:v>996</c:v>
                </c:pt>
                <c:pt idx="2">
                  <c:v>1835</c:v>
                </c:pt>
                <c:pt idx="3">
                  <c:v>3060</c:v>
                </c:pt>
                <c:pt idx="4">
                  <c:v>7430</c:v>
                </c:pt>
                <c:pt idx="5">
                  <c:v>8139</c:v>
                </c:pt>
                <c:pt idx="6">
                  <c:v>27568</c:v>
                </c:pt>
              </c:numCache>
            </c:numRef>
          </c:val>
        </c:ser>
        <c:gapWidth val="75"/>
        <c:gapDepth val="75"/>
        <c:shape val="cylinder"/>
        <c:axId val="108358272"/>
        <c:axId val="108368256"/>
        <c:axId val="0"/>
      </c:bar3DChart>
      <c:catAx>
        <c:axId val="108358272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002" b="1" baseline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08368256"/>
        <c:crosses val="autoZero"/>
        <c:auto val="1"/>
        <c:lblAlgn val="ctr"/>
        <c:lblOffset val="100"/>
      </c:catAx>
      <c:valAx>
        <c:axId val="108368256"/>
        <c:scaling>
          <c:orientation val="minMax"/>
        </c:scaling>
        <c:delete val="1"/>
        <c:axPos val="b"/>
        <c:majorGridlines/>
        <c:minorGridlines/>
        <c:numFmt formatCode="_-* #,##0_р_._-;\-* #,##0_р_._-;_-* &quot;-&quot;_р_._-;_-@_-" sourceLinked="1"/>
        <c:tickLblPos val="none"/>
        <c:crossAx val="108358272"/>
        <c:crosses val="autoZero"/>
        <c:crossBetween val="between"/>
      </c:valAx>
      <c:spPr>
        <a:noFill/>
        <a:ln w="23293">
          <a:noFill/>
        </a:ln>
      </c:spPr>
    </c:plotArea>
    <c:plotVisOnly val="1"/>
    <c:dispBlanksAs val="gap"/>
  </c:chart>
  <c:spPr>
    <a:ln>
      <a:noFill/>
    </a:ln>
    <a:scene3d>
      <a:camera prst="orthographicFront"/>
      <a:lightRig rig="threePt" dir="t"/>
    </a:scene3d>
    <a:sp3d>
      <a:bevelT w="165100" prst="coolSlant"/>
    </a:sp3d>
  </c:spPr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9BC37-B75D-4128-A09A-8C80DA178B6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0DB9A1-6DAA-4F2A-BD6B-8049B6946334}">
      <dgm:prSet phldrT="[Текст]" custT="1"/>
      <dgm:spPr>
        <a:solidFill>
          <a:srgbClr val="C00000"/>
        </a:solidFill>
        <a:ln>
          <a:solidFill>
            <a:schemeClr val="accent1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409</a:t>
          </a:r>
        </a:p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лагерей с дневным пребы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ванием</a:t>
          </a:r>
        </a:p>
        <a:p>
          <a:r>
            <a:rPr lang="ru-RU" sz="1200" b="1" dirty="0" smtClean="0">
              <a:latin typeface="Arial" pitchFamily="34" charset="0"/>
              <a:cs typeface="Arial" pitchFamily="34" charset="0"/>
            </a:rPr>
            <a:t>(421 - 2016 г.)</a:t>
          </a:r>
        </a:p>
      </dgm:t>
    </dgm:pt>
    <dgm:pt modelId="{2B2B7C4C-0951-444D-82AB-34FD78EDAC58}" type="parTrans" cxnId="{F1AF4E8E-C6D9-4741-9A92-CD3583D085EA}">
      <dgm:prSet/>
      <dgm:spPr/>
      <dgm:t>
        <a:bodyPr/>
        <a:lstStyle/>
        <a:p>
          <a:endParaRPr lang="ru-RU"/>
        </a:p>
      </dgm:t>
    </dgm:pt>
    <dgm:pt modelId="{29CA6D38-DDF5-44DE-810B-833E6B3E5F80}" type="sibTrans" cxnId="{F1AF4E8E-C6D9-4741-9A92-CD3583D085EA}">
      <dgm:prSet/>
      <dgm:spPr/>
      <dgm:t>
        <a:bodyPr/>
        <a:lstStyle/>
        <a:p>
          <a:endParaRPr lang="ru-RU"/>
        </a:p>
      </dgm:t>
    </dgm:pt>
    <dgm:pt modelId="{75EC2AAD-F751-41FC-8B68-66CCB9C0E11D}">
      <dgm:prSet phldrT="[Текст]" custT="1"/>
      <dgm:spPr>
        <a:solidFill>
          <a:schemeClr val="accent3">
            <a:lumMod val="75000"/>
          </a:schemeClr>
        </a:solidFill>
        <a:ln>
          <a:solidFill>
            <a:schemeClr val="accent1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22 </a:t>
          </a:r>
        </a:p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загородных лагеря</a:t>
          </a:r>
        </a:p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(23 - 2016 г.)</a:t>
          </a:r>
        </a:p>
        <a:p>
          <a:endParaRPr lang="ru-RU" sz="1200" b="1" baseline="0" dirty="0">
            <a:latin typeface="Arial" pitchFamily="34" charset="0"/>
            <a:cs typeface="Arial" pitchFamily="34" charset="0"/>
          </a:endParaRPr>
        </a:p>
      </dgm:t>
    </dgm:pt>
    <dgm:pt modelId="{DA2AA58A-9B09-4FA8-9D9D-D0EA212A4DB4}" type="parTrans" cxnId="{13435581-7DC4-4A56-B0E9-D8FA515506AD}">
      <dgm:prSet/>
      <dgm:spPr/>
      <dgm:t>
        <a:bodyPr/>
        <a:lstStyle/>
        <a:p>
          <a:endParaRPr lang="ru-RU"/>
        </a:p>
      </dgm:t>
    </dgm:pt>
    <dgm:pt modelId="{5A642CF7-3C30-4FE5-95A7-23E798CBC4FA}" type="sibTrans" cxnId="{13435581-7DC4-4A56-B0E9-D8FA515506AD}">
      <dgm:prSet/>
      <dgm:spPr/>
      <dgm:t>
        <a:bodyPr/>
        <a:lstStyle/>
        <a:p>
          <a:endParaRPr lang="ru-RU"/>
        </a:p>
      </dgm:t>
    </dgm:pt>
    <dgm:pt modelId="{3D426969-E990-4B76-9401-7891BA1379C5}">
      <dgm:prSet phldrT="[Текст]" custT="1"/>
      <dgm:spPr>
        <a:ln>
          <a:solidFill>
            <a:schemeClr val="accent1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4</a:t>
          </a:r>
        </a:p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лагеря при санаторно-курортных организациях </a:t>
          </a:r>
          <a:br>
            <a:rPr lang="ru-RU" sz="1200" b="1" baseline="0" dirty="0" smtClean="0">
              <a:latin typeface="Arial" pitchFamily="34" charset="0"/>
              <a:cs typeface="Arial" pitchFamily="34" charset="0"/>
            </a:rPr>
          </a:br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(4 - 2016 г.)</a:t>
          </a:r>
        </a:p>
        <a:p>
          <a:endParaRPr lang="ru-RU" sz="1400" b="1" baseline="0" dirty="0">
            <a:latin typeface="Arial" pitchFamily="34" charset="0"/>
            <a:cs typeface="Arial" pitchFamily="34" charset="0"/>
          </a:endParaRPr>
        </a:p>
      </dgm:t>
    </dgm:pt>
    <dgm:pt modelId="{22822974-443C-42BC-8843-EC9F1023A30A}" type="parTrans" cxnId="{E1D997BA-E570-49EF-9330-CCF838B0AD8F}">
      <dgm:prSet/>
      <dgm:spPr/>
      <dgm:t>
        <a:bodyPr/>
        <a:lstStyle/>
        <a:p>
          <a:endParaRPr lang="ru-RU"/>
        </a:p>
      </dgm:t>
    </dgm:pt>
    <dgm:pt modelId="{0E17F315-63C6-4A9B-B6D3-415DC649B691}" type="sibTrans" cxnId="{E1D997BA-E570-49EF-9330-CCF838B0AD8F}">
      <dgm:prSet/>
      <dgm:spPr/>
      <dgm:t>
        <a:bodyPr/>
        <a:lstStyle/>
        <a:p>
          <a:endParaRPr lang="ru-RU"/>
        </a:p>
      </dgm:t>
    </dgm:pt>
    <dgm:pt modelId="{74D2A577-75AC-43C6-A149-6C918CE56B99}">
      <dgm:prSet phldrT="[Текст]" custT="1"/>
      <dgm:spPr>
        <a:solidFill>
          <a:srgbClr val="CBA091"/>
        </a:solidFill>
        <a:ln>
          <a:solidFill>
            <a:schemeClr val="accent1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ВСЕГО </a:t>
          </a:r>
        </a:p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451 лагерь</a:t>
          </a:r>
        </a:p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(471 - 2016 г.)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BC5522F4-9CF1-45D2-87E0-BEC44E206E3F}" type="parTrans" cxnId="{C68FDCE8-A602-45B8-B990-89BEC375C777}">
      <dgm:prSet/>
      <dgm:spPr/>
      <dgm:t>
        <a:bodyPr/>
        <a:lstStyle/>
        <a:p>
          <a:endParaRPr lang="ru-RU"/>
        </a:p>
      </dgm:t>
    </dgm:pt>
    <dgm:pt modelId="{E6510048-39C8-4384-A202-06972CA429CC}" type="sibTrans" cxnId="{C68FDCE8-A602-45B8-B990-89BEC375C777}">
      <dgm:prSet/>
      <dgm:spPr/>
      <dgm:t>
        <a:bodyPr/>
        <a:lstStyle/>
        <a:p>
          <a:endParaRPr lang="ru-RU"/>
        </a:p>
      </dgm:t>
    </dgm:pt>
    <dgm:pt modelId="{197D5FEB-F4ED-4D89-8F40-8600B58084C2}">
      <dgm:prSet phldrT="[Текст]" custT="1"/>
      <dgm:spPr>
        <a:solidFill>
          <a:srgbClr val="92D050"/>
        </a:solidFill>
        <a:ln>
          <a:solidFill>
            <a:schemeClr val="accent1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16 </a:t>
          </a:r>
        </a:p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лагерей палаточного типа </a:t>
          </a:r>
        </a:p>
        <a:p>
          <a:r>
            <a:rPr lang="ru-RU" sz="1200" b="1" baseline="0" dirty="0" smtClean="0">
              <a:latin typeface="Arial" pitchFamily="34" charset="0"/>
              <a:cs typeface="Arial" pitchFamily="34" charset="0"/>
            </a:rPr>
            <a:t>(23 - 2016 г.)</a:t>
          </a:r>
        </a:p>
        <a:p>
          <a:endParaRPr lang="ru-RU" sz="1200" b="1" baseline="0" dirty="0">
            <a:latin typeface="Arial" pitchFamily="34" charset="0"/>
            <a:cs typeface="Arial" pitchFamily="34" charset="0"/>
          </a:endParaRPr>
        </a:p>
      </dgm:t>
    </dgm:pt>
    <dgm:pt modelId="{473E09B9-FFA1-404F-BC5A-554A4A48E708}" type="parTrans" cxnId="{28837C2A-7235-41E5-A101-9627B8BE2578}">
      <dgm:prSet/>
      <dgm:spPr/>
      <dgm:t>
        <a:bodyPr/>
        <a:lstStyle/>
        <a:p>
          <a:endParaRPr lang="ru-RU"/>
        </a:p>
      </dgm:t>
    </dgm:pt>
    <dgm:pt modelId="{4E1DC31B-AE96-4FB7-A38C-0E1A3D959285}" type="sibTrans" cxnId="{28837C2A-7235-41E5-A101-9627B8BE2578}">
      <dgm:prSet/>
      <dgm:spPr/>
      <dgm:t>
        <a:bodyPr/>
        <a:lstStyle/>
        <a:p>
          <a:endParaRPr lang="ru-RU"/>
        </a:p>
      </dgm:t>
    </dgm:pt>
    <dgm:pt modelId="{54E578A4-64A5-494A-AF47-6E9C0B4D58F7}" type="pres">
      <dgm:prSet presAssocID="{CCE9BC37-B75D-4128-A09A-8C80DA178B6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52FB17-BDCC-4D0A-AB97-6E750D33F270}" type="pres">
      <dgm:prSet presAssocID="{CCE9BC37-B75D-4128-A09A-8C80DA178B6F}" presName="arrow" presStyleLbl="bgShp" presStyleIdx="0" presStyleCnt="1" custLinFactNeighborX="-42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D81DAB37-4A20-4925-A8DB-4999911F8A95}" type="pres">
      <dgm:prSet presAssocID="{CCE9BC37-B75D-4128-A09A-8C80DA178B6F}" presName="linearProcess" presStyleCnt="0"/>
      <dgm:spPr/>
    </dgm:pt>
    <dgm:pt modelId="{1D47F569-84A2-4ED6-BEC8-05979C1F1464}" type="pres">
      <dgm:prSet presAssocID="{230DB9A1-6DAA-4F2A-BD6B-8049B6946334}" presName="textNode" presStyleLbl="node1" presStyleIdx="0" presStyleCnt="5" custScaleX="114710" custScaleY="90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6A41E2-6096-4412-84D3-93BF9B6C0871}" type="pres">
      <dgm:prSet presAssocID="{29CA6D38-DDF5-44DE-810B-833E6B3E5F80}" presName="sibTrans" presStyleCnt="0"/>
      <dgm:spPr/>
    </dgm:pt>
    <dgm:pt modelId="{869EBA0F-9637-4C1A-808B-03626C9CB5C6}" type="pres">
      <dgm:prSet presAssocID="{75EC2AAD-F751-41FC-8B68-66CCB9C0E11D}" presName="textNode" presStyleLbl="node1" presStyleIdx="1" presStyleCnt="5" custScaleX="117340" custScaleY="90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4F0BB-04AB-495F-A649-17ED477ACAAC}" type="pres">
      <dgm:prSet presAssocID="{5A642CF7-3C30-4FE5-95A7-23E798CBC4FA}" presName="sibTrans" presStyleCnt="0"/>
      <dgm:spPr/>
    </dgm:pt>
    <dgm:pt modelId="{97D29C69-7DC1-4591-8BA3-1D9054CD4239}" type="pres">
      <dgm:prSet presAssocID="{3D426969-E990-4B76-9401-7891BA1379C5}" presName="textNode" presStyleLbl="node1" presStyleIdx="2" presStyleCnt="5" custScaleX="118959" custScaleY="90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604A4F-6E64-4AC4-8345-395E35922F9C}" type="pres">
      <dgm:prSet presAssocID="{0E17F315-63C6-4A9B-B6D3-415DC649B691}" presName="sibTrans" presStyleCnt="0"/>
      <dgm:spPr/>
    </dgm:pt>
    <dgm:pt modelId="{ED0CADF9-B0CC-4B21-9EC4-5131D327AEAC}" type="pres">
      <dgm:prSet presAssocID="{197D5FEB-F4ED-4D89-8F40-8600B58084C2}" presName="textNode" presStyleLbl="node1" presStyleIdx="3" presStyleCnt="5" custScaleX="103429" custScaleY="91600" custLinFactNeighborX="9235" custLinFactNeighborY="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F25F9B-D3EA-41E6-B982-2EE124660606}" type="pres">
      <dgm:prSet presAssocID="{4E1DC31B-AE96-4FB7-A38C-0E1A3D959285}" presName="sibTrans" presStyleCnt="0"/>
      <dgm:spPr/>
    </dgm:pt>
    <dgm:pt modelId="{3C8955F2-FEAF-48D3-BF52-F7FE87230868}" type="pres">
      <dgm:prSet presAssocID="{74D2A577-75AC-43C6-A149-6C918CE56B99}" presName="textNode" presStyleLbl="node1" presStyleIdx="4" presStyleCnt="5" custScaleX="122486" custScaleY="92004" custLinFactNeighborX="64840" custLinFactNeighborY="-3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C537CF-5BC5-49A4-BEFA-69D5509B7E8F}" type="presOf" srcId="{197D5FEB-F4ED-4D89-8F40-8600B58084C2}" destId="{ED0CADF9-B0CC-4B21-9EC4-5131D327AEAC}" srcOrd="0" destOrd="0" presId="urn:microsoft.com/office/officeart/2005/8/layout/hProcess9"/>
    <dgm:cxn modelId="{BF291A5B-4A25-41F9-A8C5-FF30B178B428}" type="presOf" srcId="{3D426969-E990-4B76-9401-7891BA1379C5}" destId="{97D29C69-7DC1-4591-8BA3-1D9054CD4239}" srcOrd="0" destOrd="0" presId="urn:microsoft.com/office/officeart/2005/8/layout/hProcess9"/>
    <dgm:cxn modelId="{C68FDCE8-A602-45B8-B990-89BEC375C777}" srcId="{CCE9BC37-B75D-4128-A09A-8C80DA178B6F}" destId="{74D2A577-75AC-43C6-A149-6C918CE56B99}" srcOrd="4" destOrd="0" parTransId="{BC5522F4-9CF1-45D2-87E0-BEC44E206E3F}" sibTransId="{E6510048-39C8-4384-A202-06972CA429CC}"/>
    <dgm:cxn modelId="{F1AF4E8E-C6D9-4741-9A92-CD3583D085EA}" srcId="{CCE9BC37-B75D-4128-A09A-8C80DA178B6F}" destId="{230DB9A1-6DAA-4F2A-BD6B-8049B6946334}" srcOrd="0" destOrd="0" parTransId="{2B2B7C4C-0951-444D-82AB-34FD78EDAC58}" sibTransId="{29CA6D38-DDF5-44DE-810B-833E6B3E5F80}"/>
    <dgm:cxn modelId="{28837C2A-7235-41E5-A101-9627B8BE2578}" srcId="{CCE9BC37-B75D-4128-A09A-8C80DA178B6F}" destId="{197D5FEB-F4ED-4D89-8F40-8600B58084C2}" srcOrd="3" destOrd="0" parTransId="{473E09B9-FFA1-404F-BC5A-554A4A48E708}" sibTransId="{4E1DC31B-AE96-4FB7-A38C-0E1A3D959285}"/>
    <dgm:cxn modelId="{E1D997BA-E570-49EF-9330-CCF838B0AD8F}" srcId="{CCE9BC37-B75D-4128-A09A-8C80DA178B6F}" destId="{3D426969-E990-4B76-9401-7891BA1379C5}" srcOrd="2" destOrd="0" parTransId="{22822974-443C-42BC-8843-EC9F1023A30A}" sibTransId="{0E17F315-63C6-4A9B-B6D3-415DC649B691}"/>
    <dgm:cxn modelId="{84AA6EEA-1685-4186-B3C6-5D2E9C2E3842}" type="presOf" srcId="{CCE9BC37-B75D-4128-A09A-8C80DA178B6F}" destId="{54E578A4-64A5-494A-AF47-6E9C0B4D58F7}" srcOrd="0" destOrd="0" presId="urn:microsoft.com/office/officeart/2005/8/layout/hProcess9"/>
    <dgm:cxn modelId="{13435581-7DC4-4A56-B0E9-D8FA515506AD}" srcId="{CCE9BC37-B75D-4128-A09A-8C80DA178B6F}" destId="{75EC2AAD-F751-41FC-8B68-66CCB9C0E11D}" srcOrd="1" destOrd="0" parTransId="{DA2AA58A-9B09-4FA8-9D9D-D0EA212A4DB4}" sibTransId="{5A642CF7-3C30-4FE5-95A7-23E798CBC4FA}"/>
    <dgm:cxn modelId="{4D9C5C4B-7379-4116-A5B5-4DB0BA17D629}" type="presOf" srcId="{74D2A577-75AC-43C6-A149-6C918CE56B99}" destId="{3C8955F2-FEAF-48D3-BF52-F7FE87230868}" srcOrd="0" destOrd="0" presId="urn:microsoft.com/office/officeart/2005/8/layout/hProcess9"/>
    <dgm:cxn modelId="{DD865EF2-4D0F-4A10-9B1D-9102DC944296}" type="presOf" srcId="{75EC2AAD-F751-41FC-8B68-66CCB9C0E11D}" destId="{869EBA0F-9637-4C1A-808B-03626C9CB5C6}" srcOrd="0" destOrd="0" presId="urn:microsoft.com/office/officeart/2005/8/layout/hProcess9"/>
    <dgm:cxn modelId="{FC55DB4D-4E88-4C0E-BAFE-410BCD28A091}" type="presOf" srcId="{230DB9A1-6DAA-4F2A-BD6B-8049B6946334}" destId="{1D47F569-84A2-4ED6-BEC8-05979C1F1464}" srcOrd="0" destOrd="0" presId="urn:microsoft.com/office/officeart/2005/8/layout/hProcess9"/>
    <dgm:cxn modelId="{B05AD537-EA3A-45A6-8ADE-429FD94FEC22}" type="presParOf" srcId="{54E578A4-64A5-494A-AF47-6E9C0B4D58F7}" destId="{BC52FB17-BDCC-4D0A-AB97-6E750D33F270}" srcOrd="0" destOrd="0" presId="urn:microsoft.com/office/officeart/2005/8/layout/hProcess9"/>
    <dgm:cxn modelId="{6CB37A65-5216-4341-A896-B499D76C34B0}" type="presParOf" srcId="{54E578A4-64A5-494A-AF47-6E9C0B4D58F7}" destId="{D81DAB37-4A20-4925-A8DB-4999911F8A95}" srcOrd="1" destOrd="0" presId="urn:microsoft.com/office/officeart/2005/8/layout/hProcess9"/>
    <dgm:cxn modelId="{C12347A8-D40A-462A-9F26-5A4E68DBCD9F}" type="presParOf" srcId="{D81DAB37-4A20-4925-A8DB-4999911F8A95}" destId="{1D47F569-84A2-4ED6-BEC8-05979C1F1464}" srcOrd="0" destOrd="0" presId="urn:microsoft.com/office/officeart/2005/8/layout/hProcess9"/>
    <dgm:cxn modelId="{C5729C48-FEA5-402D-B2CB-4B2D45C9B0EA}" type="presParOf" srcId="{D81DAB37-4A20-4925-A8DB-4999911F8A95}" destId="{F76A41E2-6096-4412-84D3-93BF9B6C0871}" srcOrd="1" destOrd="0" presId="urn:microsoft.com/office/officeart/2005/8/layout/hProcess9"/>
    <dgm:cxn modelId="{C795F869-6B7C-4EBE-89E2-154C60997ACD}" type="presParOf" srcId="{D81DAB37-4A20-4925-A8DB-4999911F8A95}" destId="{869EBA0F-9637-4C1A-808B-03626C9CB5C6}" srcOrd="2" destOrd="0" presId="urn:microsoft.com/office/officeart/2005/8/layout/hProcess9"/>
    <dgm:cxn modelId="{4F47D069-1F54-4D11-AE52-D3FF7C666157}" type="presParOf" srcId="{D81DAB37-4A20-4925-A8DB-4999911F8A95}" destId="{0914F0BB-04AB-495F-A649-17ED477ACAAC}" srcOrd="3" destOrd="0" presId="urn:microsoft.com/office/officeart/2005/8/layout/hProcess9"/>
    <dgm:cxn modelId="{08A2B760-C7E2-4B6F-B65E-FE47E43F803C}" type="presParOf" srcId="{D81DAB37-4A20-4925-A8DB-4999911F8A95}" destId="{97D29C69-7DC1-4591-8BA3-1D9054CD4239}" srcOrd="4" destOrd="0" presId="urn:microsoft.com/office/officeart/2005/8/layout/hProcess9"/>
    <dgm:cxn modelId="{262D9BAB-5523-4931-A7CD-77AC47D7DA28}" type="presParOf" srcId="{D81DAB37-4A20-4925-A8DB-4999911F8A95}" destId="{2D604A4F-6E64-4AC4-8345-395E35922F9C}" srcOrd="5" destOrd="0" presId="urn:microsoft.com/office/officeart/2005/8/layout/hProcess9"/>
    <dgm:cxn modelId="{2DC135D9-6813-4A31-A347-3864DEF5F5BA}" type="presParOf" srcId="{D81DAB37-4A20-4925-A8DB-4999911F8A95}" destId="{ED0CADF9-B0CC-4B21-9EC4-5131D327AEAC}" srcOrd="6" destOrd="0" presId="urn:microsoft.com/office/officeart/2005/8/layout/hProcess9"/>
    <dgm:cxn modelId="{37EEFF5A-5984-4947-90DC-8C40EAEF9872}" type="presParOf" srcId="{D81DAB37-4A20-4925-A8DB-4999911F8A95}" destId="{BBF25F9B-D3EA-41E6-B982-2EE124660606}" srcOrd="7" destOrd="0" presId="urn:microsoft.com/office/officeart/2005/8/layout/hProcess9"/>
    <dgm:cxn modelId="{6189D19E-3156-49C1-B165-957765CC954D}" type="presParOf" srcId="{D81DAB37-4A20-4925-A8DB-4999911F8A95}" destId="{3C8955F2-FEAF-48D3-BF52-F7FE87230868}" srcOrd="8" destOrd="0" presId="urn:microsoft.com/office/officeart/2005/8/layout/hProcess9"/>
  </dgm:cxnLst>
  <dgm:bg>
    <a:blipFill dpi="0" rotWithShape="1">
      <a:blip xmlns:r="http://schemas.openxmlformats.org/officeDocument/2006/relationships" r:embed="rId1"/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A31E4E-FCCB-4212-931A-A0CFFEFC9BC4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1ADAE386-1752-427C-A3D1-670FABB56939}" type="pres">
      <dgm:prSet presAssocID="{70A31E4E-FCCB-4212-931A-A0CFFEFC9BC4}" presName="compositeShape" presStyleCnt="0">
        <dgm:presLayoutVars>
          <dgm:dir/>
          <dgm:resizeHandles/>
        </dgm:presLayoutVars>
      </dgm:prSet>
      <dgm:spPr/>
    </dgm:pt>
  </dgm:ptLst>
  <dgm:cxnLst>
    <dgm:cxn modelId="{B6252A6F-8FC3-43D5-9841-EB981B8B4296}" type="presOf" srcId="{70A31E4E-FCCB-4212-931A-A0CFFEFC9BC4}" destId="{1ADAE386-1752-427C-A3D1-670FABB56939}" srcOrd="0" destOrd="0" presId="urn:microsoft.com/office/officeart/2005/8/layout/pyramid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52FB17-BDCC-4D0A-AB97-6E750D33F270}">
      <dsp:nvSpPr>
        <dsp:cNvPr id="0" name=""/>
        <dsp:cNvSpPr/>
      </dsp:nvSpPr>
      <dsp:spPr>
        <a:xfrm>
          <a:off x="595854" y="0"/>
          <a:ext cx="7090530" cy="374597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7F569-84A2-4ED6-BEC8-05979C1F1464}">
      <dsp:nvSpPr>
        <dsp:cNvPr id="0" name=""/>
        <dsp:cNvSpPr/>
      </dsp:nvSpPr>
      <dsp:spPr>
        <a:xfrm>
          <a:off x="2813" y="1195738"/>
          <a:ext cx="1485792" cy="1354500"/>
        </a:xfrm>
        <a:prstGeom prst="roundRect">
          <a:avLst/>
        </a:prstGeom>
        <a:solidFill>
          <a:srgbClr val="C00000"/>
        </a:solidFill>
        <a:ln w="1587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409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лагерей с дневным пребы</a:t>
          </a: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ванием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(421 - 2016 г.)</a:t>
          </a:r>
        </a:p>
      </dsp:txBody>
      <dsp:txXfrm>
        <a:off x="2813" y="1195738"/>
        <a:ext cx="1485792" cy="1354500"/>
      </dsp:txXfrm>
    </dsp:sp>
    <dsp:sp modelId="{869EBA0F-9637-4C1A-808B-03626C9CB5C6}">
      <dsp:nvSpPr>
        <dsp:cNvPr id="0" name=""/>
        <dsp:cNvSpPr/>
      </dsp:nvSpPr>
      <dsp:spPr>
        <a:xfrm>
          <a:off x="1704483" y="1195738"/>
          <a:ext cx="1519858" cy="1354500"/>
        </a:xfrm>
        <a:prstGeom prst="roundRect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22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загородных лагеря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(23 - 2016 г.)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baseline="0" dirty="0">
            <a:latin typeface="Arial" pitchFamily="34" charset="0"/>
            <a:cs typeface="Arial" pitchFamily="34" charset="0"/>
          </a:endParaRPr>
        </a:p>
      </dsp:txBody>
      <dsp:txXfrm>
        <a:off x="1704483" y="1195738"/>
        <a:ext cx="1519858" cy="1354500"/>
      </dsp:txXfrm>
    </dsp:sp>
    <dsp:sp modelId="{97D29C69-7DC1-4591-8BA3-1D9054CD4239}">
      <dsp:nvSpPr>
        <dsp:cNvPr id="0" name=""/>
        <dsp:cNvSpPr/>
      </dsp:nvSpPr>
      <dsp:spPr>
        <a:xfrm>
          <a:off x="3440218" y="1195738"/>
          <a:ext cx="1540828" cy="135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4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лагеря при санаторно-курортных организациях </a:t>
          </a:r>
          <a:br>
            <a:rPr lang="ru-RU" sz="1200" b="1" kern="1200" baseline="0" dirty="0" smtClean="0">
              <a:latin typeface="Arial" pitchFamily="34" charset="0"/>
              <a:cs typeface="Arial" pitchFamily="34" charset="0"/>
            </a:rPr>
          </a:b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(4 - 2016 г.)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baseline="0" dirty="0">
            <a:latin typeface="Arial" pitchFamily="34" charset="0"/>
            <a:cs typeface="Arial" pitchFamily="34" charset="0"/>
          </a:endParaRPr>
        </a:p>
      </dsp:txBody>
      <dsp:txXfrm>
        <a:off x="3440218" y="1195738"/>
        <a:ext cx="1540828" cy="1354500"/>
      </dsp:txXfrm>
    </dsp:sp>
    <dsp:sp modelId="{ED0CADF9-B0CC-4B21-9EC4-5131D327AEAC}">
      <dsp:nvSpPr>
        <dsp:cNvPr id="0" name=""/>
        <dsp:cNvSpPr/>
      </dsp:nvSpPr>
      <dsp:spPr>
        <a:xfrm>
          <a:off x="5216859" y="1195731"/>
          <a:ext cx="1339674" cy="1372526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16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лагерей палаточного типа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latin typeface="Arial" pitchFamily="34" charset="0"/>
              <a:cs typeface="Arial" pitchFamily="34" charset="0"/>
            </a:rPr>
            <a:t>(23 - 2016 г.)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baseline="0" dirty="0">
            <a:latin typeface="Arial" pitchFamily="34" charset="0"/>
            <a:cs typeface="Arial" pitchFamily="34" charset="0"/>
          </a:endParaRPr>
        </a:p>
      </dsp:txBody>
      <dsp:txXfrm>
        <a:off x="5216859" y="1195731"/>
        <a:ext cx="1339674" cy="1372526"/>
      </dsp:txXfrm>
    </dsp:sp>
    <dsp:sp modelId="{3C8955F2-FEAF-48D3-BF52-F7FE87230868}">
      <dsp:nvSpPr>
        <dsp:cNvPr id="0" name=""/>
        <dsp:cNvSpPr/>
      </dsp:nvSpPr>
      <dsp:spPr>
        <a:xfrm>
          <a:off x="6755288" y="1138357"/>
          <a:ext cx="1586512" cy="1378579"/>
        </a:xfrm>
        <a:prstGeom prst="roundRect">
          <a:avLst/>
        </a:prstGeom>
        <a:solidFill>
          <a:srgbClr val="CBA091"/>
        </a:solidFill>
        <a:ln w="1587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ВСЕГО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451 лагерь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(471 - 2016 г.)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</dsp:txBody>
      <dsp:txXfrm>
        <a:off x="6755288" y="1138357"/>
        <a:ext cx="1586512" cy="13785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AB351-9A68-43DA-9166-8BE22292C07C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92C55-108E-4BE8-BD02-0CFC267F93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14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2C55-108E-4BE8-BD02-0CFC267F93D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2996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92C55-108E-4BE8-BD02-0CFC267F93D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516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5C6E59-E531-44C8-8082-5CA0A5AC40B2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870CEFC-8EA1-4340-AD62-9B76B8CFAF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338" y="2564904"/>
            <a:ext cx="85986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итогах организации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детской оздоровительной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кампании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 и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задачах на 2018 год</a:t>
            </a:r>
          </a:p>
        </p:txBody>
      </p:sp>
      <p:pic>
        <p:nvPicPr>
          <p:cNvPr id="8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736" y="45323"/>
            <a:ext cx="1075876" cy="114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278329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труда, занятости и социального развития Архангельской области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94802" y="5445224"/>
            <a:ext cx="47075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Е.В. Молчанова</a:t>
            </a:r>
            <a:r>
              <a:rPr lang="ru-RU" sz="1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министр  труда, занятости </a:t>
            </a:r>
            <a:br>
              <a:rPr lang="ru-RU" sz="1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 социального развития </a:t>
            </a:r>
            <a:r>
              <a:rPr lang="ru-RU" sz="16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Архангельской </a:t>
            </a:r>
            <a:r>
              <a:rPr lang="ru-RU" sz="1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6221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736" y="45323"/>
            <a:ext cx="1075876" cy="114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278329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труда, занятости и социального развития Архангельской области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одержимое 18"/>
          <p:cNvSpPr txBox="1">
            <a:spLocks/>
          </p:cNvSpPr>
          <p:nvPr/>
        </p:nvSpPr>
        <p:spPr>
          <a:xfrm>
            <a:off x="256385" y="2420888"/>
            <a:ext cx="8659813" cy="360040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274320" indent="-274320" algn="just">
              <a:spcBef>
                <a:spcPct val="20000"/>
              </a:spcBef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defRPr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ru-RU" dirty="0" smtClean="0"/>
              <a:t>Федеральный </a:t>
            </a:r>
            <a:r>
              <a:rPr lang="ru-RU" dirty="0"/>
              <a:t>закон от 24 июля 1998 года № 124-ФЗ «Об основных гарантиях прав ребенка в Российской Федерации</a:t>
            </a:r>
            <a:r>
              <a:rPr lang="ru-RU" dirty="0" smtClean="0"/>
              <a:t>»                                </a:t>
            </a:r>
            <a:r>
              <a:rPr lang="ru-RU" sz="1400" dirty="0" smtClean="0"/>
              <a:t>(изменения: </a:t>
            </a:r>
            <a:r>
              <a:rPr lang="ru-RU" sz="1400" dirty="0"/>
              <a:t>Федеральный закон </a:t>
            </a:r>
            <a:r>
              <a:rPr lang="ru-RU" sz="1400" dirty="0" smtClean="0"/>
              <a:t>от 28.12.2016 № </a:t>
            </a:r>
            <a:r>
              <a:rPr lang="ru-RU" sz="1400" dirty="0"/>
              <a:t>65-ФЗ</a:t>
            </a:r>
            <a:r>
              <a:rPr lang="ru-RU" sz="1400" dirty="0" smtClean="0"/>
              <a:t>)</a:t>
            </a:r>
          </a:p>
          <a:p>
            <a:endParaRPr lang="ru-RU" dirty="0"/>
          </a:p>
          <a:p>
            <a:r>
              <a:rPr lang="ru-RU" dirty="0" smtClean="0"/>
              <a:t>Областной </a:t>
            </a:r>
            <a:r>
              <a:rPr lang="ru-RU" dirty="0"/>
              <a:t>закон от 30 сентября 2011 года № 326-24-ОЗ «Об организации и обеспечении отдыха, оздоровления и занятости детей</a:t>
            </a:r>
            <a:r>
              <a:rPr lang="ru-RU" dirty="0" smtClean="0"/>
              <a:t>» </a:t>
            </a:r>
            <a:r>
              <a:rPr lang="ru-RU" sz="1400" dirty="0" smtClean="0"/>
              <a:t>(изменения: </a:t>
            </a:r>
            <a:r>
              <a:rPr lang="ru-RU" sz="1400" dirty="0"/>
              <a:t>областные законы от 28.10.2016 № 471-29-ОЗ; от 10.07.2017 № 539-36-ОЗ)</a:t>
            </a:r>
          </a:p>
          <a:p>
            <a:endParaRPr lang="ru-RU" dirty="0"/>
          </a:p>
          <a:p>
            <a:r>
              <a:rPr lang="ru-RU" dirty="0" smtClean="0"/>
              <a:t>Постановление </a:t>
            </a:r>
            <a:r>
              <a:rPr lang="ru-RU" dirty="0"/>
              <a:t>Правительства Архангельской области от 21 февраля 2017 года № 85-пп «О мерах по реализации областного закона «Об организации и обеспечении отдыха, оздоровления и занятости детей</a:t>
            </a:r>
            <a:r>
              <a:rPr lang="ru-RU" dirty="0" smtClean="0"/>
              <a:t>»</a:t>
            </a:r>
          </a:p>
          <a:p>
            <a:r>
              <a:rPr lang="ru-RU" dirty="0" smtClean="0"/>
              <a:t>….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01765" y="155679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Новое в организации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детской оздоровительной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кампании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Архангельской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области в 2017 году</a:t>
            </a:r>
          </a:p>
        </p:txBody>
      </p:sp>
    </p:spTree>
    <p:extLst>
      <p:ext uri="{BB962C8B-B14F-4D97-AF65-F5344CB8AC3E}">
        <p14:creationId xmlns:p14="http://schemas.microsoft.com/office/powerpoint/2010/main" xmlns="" val="266713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2686" y="1412775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Новое в организации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детской оздоровительной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кампании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Архангельской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области в 2017 году</a:t>
            </a:r>
          </a:p>
        </p:txBody>
      </p:sp>
      <p:pic>
        <p:nvPicPr>
          <p:cNvPr id="8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736" y="45323"/>
            <a:ext cx="1075876" cy="114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278329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труда, занятости и социального развития Архангельской области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одержимое 18"/>
          <p:cNvSpPr txBox="1">
            <a:spLocks/>
          </p:cNvSpPr>
          <p:nvPr/>
        </p:nvSpPr>
        <p:spPr>
          <a:xfrm>
            <a:off x="242093" y="2420888"/>
            <a:ext cx="8659813" cy="3312368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Проведена оценка программ отдыха и оздоровления детей</a:t>
            </a: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организациями </a:t>
            </a:r>
            <a:r>
              <a:rPr lang="ru-RU" altLang="ru-RU" sz="1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отдыха и оздоровления детей закреплены </a:t>
            </a:r>
            <a: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медицинские учреждения </a:t>
            </a: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выбора организаций отдыха и оздоровления детей передано родителям (законным представителям</a:t>
            </a:r>
            <a:r>
              <a:rPr lang="ru-RU" altLang="ru-RU" sz="1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altLang="ru-RU" sz="18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Внедрена </a:t>
            </a:r>
            <a:r>
              <a:rPr lang="ru-RU" altLang="ru-RU" sz="1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сертификатов на детский отдых </a:t>
            </a: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Изменена схема финансового обеспечения детской оздоровительной кампании </a:t>
            </a:r>
            <a:endParaRPr lang="ru-RU" altLang="ru-RU" sz="18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Установлена единая система мер социальной поддержки детям </a:t>
            </a:r>
            <a:b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отдыха и оздоровления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234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168" y="141277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Консолидированный бюджет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детской оздоровительной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кампании </a:t>
            </a: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736" y="45323"/>
            <a:ext cx="1075876" cy="114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278329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труда, занятости и социального развития Архангельской области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Содержимое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78534471"/>
              </p:ext>
            </p:extLst>
          </p:nvPr>
        </p:nvGraphicFramePr>
        <p:xfrm>
          <a:off x="250825" y="1916832"/>
          <a:ext cx="8568630" cy="4329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2036409"/>
                <a:gridCol w="2787805"/>
              </a:tblGrid>
              <a:tr h="3764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 (тыс. рублей)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 год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 год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/>
                </a:tc>
              </a:tr>
              <a:tr h="423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федеральный </a:t>
                      </a:r>
                      <a:r>
                        <a:rPr lang="ru-RU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бюджет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65 251,0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0,0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7" marB="45717" anchor="ctr"/>
                </a:tc>
              </a:tr>
              <a:tr h="423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областной бюджет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494 234,6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491 000,0</a:t>
                      </a:r>
                      <a:endParaRPr lang="ru-R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</a:tr>
              <a:tr h="5236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местные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бюджеты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39 511,0   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35 662,4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3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В</a:t>
                      </a:r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сего по бюджетным</a:t>
                      </a:r>
                      <a:r>
                        <a:rPr lang="ru-RU" sz="1400" b="1" i="0" u="none" strike="noStrike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источникам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598 996,6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526 662,4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3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средства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работодателей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41 605,4   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32 082,0*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3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средства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профсоюзов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2 509,4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678,0*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</a:tr>
              <a:tr h="423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средства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родителей,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спонсоров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151 605,1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674,0*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</a:tr>
              <a:tr h="423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 по внебюджетным источникам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195 719,9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112 434,0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</a:tr>
              <a:tr h="4640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Итого консолидированный</a:t>
                      </a:r>
                      <a:r>
                        <a:rPr lang="ru-RU" sz="1400" b="1" i="0" u="none" strike="noStrike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бюджет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794 716,5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639 096,4*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</a:tr>
            </a:tbl>
          </a:graphicData>
        </a:graphic>
      </p:graphicFrame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250825" y="6477000"/>
            <a:ext cx="51133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200" dirty="0">
                <a:solidFill>
                  <a:srgbClr val="C00000"/>
                </a:solidFill>
                <a:latin typeface="Arial" charset="0"/>
              </a:rPr>
              <a:t>* - использовано фактически на 01 октября 2017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86237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555" y="177281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Укрепление материально-технической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базы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</a:t>
            </a:r>
            <a:b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отдыха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оздоровления детей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736" y="45323"/>
            <a:ext cx="1075876" cy="114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278329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труда, занятости и социального развития Архангельской области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01300" y="2780928"/>
            <a:ext cx="8686800" cy="3456384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2016 году 3,1 млн. рублей, в том числе:</a:t>
            </a: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0,4 млн. рублей – областной бюджет</a:t>
            </a: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0,9 млн. рублей – местные бюджеты</a:t>
            </a: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1,8 млн. рублей – внебюджетные средства</a:t>
            </a: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ru-RU" alt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ru-RU" alt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2017 году 19,2 млн. рублей млн. рублей, в том числе:</a:t>
            </a:r>
          </a:p>
          <a:p>
            <a:pPr marL="285750" lvl="1" indent="-285750"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1,6 млн. рублей – областной бюджет</a:t>
            </a:r>
          </a:p>
          <a:p>
            <a:pPr marL="285750" lvl="1" indent="-285750"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1,3 млн. рублей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местные бюджеты</a:t>
            </a:r>
          </a:p>
          <a:p>
            <a:pPr marL="285750" lvl="1" indent="-285750"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16,3 млн. рублей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внебюджетные средства</a:t>
            </a:r>
          </a:p>
          <a:p>
            <a:pPr marL="285750" lvl="1" indent="-285750"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ru-RU" alt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ru-RU" alt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ru-RU" alt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ru-RU" alt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ru-RU" sz="1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altLang="ru-RU" sz="14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sz="1600" b="1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99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58775" y="1508125"/>
            <a:ext cx="8713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C00000"/>
                </a:solidFill>
              </a:rPr>
              <a:t>Количество организаций отдыха детей и их оздоровления </a:t>
            </a:r>
          </a:p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C00000"/>
                </a:solidFill>
              </a:rPr>
              <a:t>на территории Архангельской области</a:t>
            </a:r>
          </a:p>
        </p:txBody>
      </p:sp>
      <p:pic>
        <p:nvPicPr>
          <p:cNvPr id="13315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213" y="46038"/>
            <a:ext cx="10763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6"/>
          <p:cNvSpPr txBox="1">
            <a:spLocks noChangeArrowheads="1"/>
          </p:cNvSpPr>
          <p:nvPr/>
        </p:nvSpPr>
        <p:spPr bwMode="auto">
          <a:xfrm>
            <a:off x="1476375" y="277813"/>
            <a:ext cx="64801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chemeClr val="bg1"/>
                </a:solidFill>
              </a:rPr>
              <a:t>Министерство труда, занятости и социального развития Архангельской области</a:t>
            </a:r>
          </a:p>
        </p:txBody>
      </p:sp>
      <p:graphicFrame>
        <p:nvGraphicFramePr>
          <p:cNvPr id="9" name="Содержимое 9"/>
          <p:cNvGraphicFramePr>
            <a:graphicFrameLocks/>
          </p:cNvGraphicFramePr>
          <p:nvPr/>
        </p:nvGraphicFramePr>
        <p:xfrm>
          <a:off x="467543" y="2276872"/>
          <a:ext cx="8341801" cy="3745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532" y="150771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Численность детей, </a:t>
            </a: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направленных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отдых в 2017 году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8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736" y="45323"/>
            <a:ext cx="1075876" cy="114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278329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труда, занятости и социального развития Архангельской области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Объек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2915777"/>
              </p:ext>
            </p:extLst>
          </p:nvPr>
        </p:nvGraphicFramePr>
        <p:xfrm>
          <a:off x="60325" y="2204863"/>
          <a:ext cx="5807819" cy="387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3370128018"/>
              </p:ext>
            </p:extLst>
          </p:nvPr>
        </p:nvGraphicFramePr>
        <p:xfrm>
          <a:off x="5940152" y="2564904"/>
          <a:ext cx="2808312" cy="2952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13413" y="5572125"/>
            <a:ext cx="3252787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количество отдохнувших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 20 октября 2017 года –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49 690 детей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786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736" y="1484784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Задачи по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детской оздоровительной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кампании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2018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году</a:t>
            </a:r>
          </a:p>
        </p:txBody>
      </p:sp>
      <p:pic>
        <p:nvPicPr>
          <p:cNvPr id="8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736" y="45323"/>
            <a:ext cx="1075876" cy="114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278329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труда, занятости и социального развития Архангельской области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одержимое 18"/>
          <p:cNvSpPr txBox="1">
            <a:spLocks/>
          </p:cNvSpPr>
          <p:nvPr/>
        </p:nvSpPr>
        <p:spPr>
          <a:xfrm>
            <a:off x="303736" y="2636912"/>
            <a:ext cx="8659813" cy="410445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274320" indent="-274320" algn="just">
              <a:spcBef>
                <a:spcPct val="20000"/>
              </a:spcBef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defRPr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263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</a:defRPr>
            </a:lvl4pPr>
            <a:lvl5pPr marL="146304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</a:defRPr>
            </a:lvl5pPr>
            <a:lvl6pPr marL="178308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6pPr>
            <a:lvl7pPr marL="210312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7pPr>
            <a:lvl8pPr marL="242316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8pPr>
            <a:lvl9pPr marL="2743200" indent="-228600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>
                <a:solidFill>
                  <a:schemeClr val="tx2"/>
                </a:solidFill>
              </a:defRPr>
            </a:lvl9pPr>
          </a:lstStyle>
          <a:p>
            <a:r>
              <a:rPr lang="ru-RU" altLang="ru-RU" dirty="0"/>
              <a:t>Совершенствование содержания и методик работы с детьми 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>при </a:t>
            </a:r>
            <a:r>
              <a:rPr lang="ru-RU" altLang="ru-RU" dirty="0"/>
              <a:t>реализации программ отдыха и </a:t>
            </a:r>
            <a:r>
              <a:rPr lang="ru-RU" altLang="ru-RU" dirty="0" smtClean="0"/>
              <a:t>оздоровления</a:t>
            </a:r>
            <a:endParaRPr lang="ru-RU" altLang="ru-RU" dirty="0"/>
          </a:p>
          <a:p>
            <a:r>
              <a:rPr lang="ru-RU" altLang="ru-RU" dirty="0"/>
              <a:t>Развитие кадрового потенциала </a:t>
            </a:r>
            <a:r>
              <a:rPr lang="ru-RU" altLang="ru-RU" dirty="0" smtClean="0"/>
              <a:t>работников </a:t>
            </a:r>
            <a:r>
              <a:rPr lang="ru-RU" altLang="ru-RU" dirty="0"/>
              <a:t>организаций отдыха 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>и </a:t>
            </a:r>
            <a:r>
              <a:rPr lang="ru-RU" altLang="ru-RU" dirty="0"/>
              <a:t>оздоровления</a:t>
            </a:r>
          </a:p>
          <a:p>
            <a:r>
              <a:rPr lang="ru-RU" altLang="ru-RU" dirty="0"/>
              <a:t>Организация информационной кампании детского отдыха</a:t>
            </a:r>
          </a:p>
          <a:p>
            <a:r>
              <a:rPr lang="ru-RU" altLang="ru-RU" dirty="0" smtClean="0"/>
              <a:t>Совершенствование </a:t>
            </a:r>
            <a:r>
              <a:rPr lang="ru-RU" altLang="ru-RU" dirty="0"/>
              <a:t>системы учета оздоровленных детей</a:t>
            </a:r>
          </a:p>
          <a:p>
            <a:r>
              <a:rPr lang="ru-RU" altLang="ru-RU" dirty="0"/>
              <a:t>Совершенствование нормативной базы, регламентирующей организацию и обеспечение отдыха, оздоровления и занятости </a:t>
            </a:r>
            <a:r>
              <a:rPr lang="ru-RU" altLang="ru-RU" dirty="0" smtClean="0"/>
              <a:t>детей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условий для безопасного детского </a:t>
            </a:r>
            <a:r>
              <a:rPr lang="ru-RU" dirty="0" smtClean="0"/>
              <a:t>отдыха</a:t>
            </a:r>
          </a:p>
          <a:p>
            <a:r>
              <a:rPr lang="ru-RU" dirty="0" smtClean="0"/>
              <a:t>Сохранение </a:t>
            </a:r>
            <a:r>
              <a:rPr lang="ru-RU" dirty="0"/>
              <a:t>и развитие инфраструктуры организаций отдыха и оздоровления </a:t>
            </a:r>
            <a:r>
              <a:rPr lang="ru-RU" dirty="0" smtClean="0"/>
              <a:t>детей</a:t>
            </a:r>
          </a:p>
          <a:p>
            <a:r>
              <a:rPr lang="ru-RU" altLang="ru-RU" dirty="0" smtClean="0"/>
              <a:t>Организация контроля детской оздоровительной кампании</a:t>
            </a:r>
            <a:endParaRPr lang="ru-RU" altLang="ru-RU" dirty="0"/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234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699</TotalTime>
  <Words>526</Words>
  <Application>Microsoft Office PowerPoint</Application>
  <PresentationFormat>Экран (4:3)</PresentationFormat>
  <Paragraphs>111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Рыжкова Елена Викторовна</cp:lastModifiedBy>
  <cp:revision>69</cp:revision>
  <cp:lastPrinted>2017-10-13T06:50:49Z</cp:lastPrinted>
  <dcterms:created xsi:type="dcterms:W3CDTF">2015-02-23T16:41:26Z</dcterms:created>
  <dcterms:modified xsi:type="dcterms:W3CDTF">2017-10-23T12:04:24Z</dcterms:modified>
</cp:coreProperties>
</file>