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336" r:id="rId2"/>
    <p:sldId id="317" r:id="rId3"/>
    <p:sldId id="331" r:id="rId4"/>
    <p:sldId id="337" r:id="rId5"/>
    <p:sldId id="344" r:id="rId6"/>
    <p:sldId id="327" r:id="rId7"/>
    <p:sldId id="345" r:id="rId8"/>
    <p:sldId id="346" r:id="rId9"/>
    <p:sldId id="348" r:id="rId10"/>
    <p:sldId id="350" r:id="rId11"/>
    <p:sldId id="349" r:id="rId12"/>
    <p:sldId id="347" r:id="rId13"/>
    <p:sldId id="340" r:id="rId14"/>
    <p:sldId id="294" r:id="rId15"/>
    <p:sldId id="311" r:id="rId16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CCFF"/>
    <a:srgbClr val="FF9966"/>
    <a:srgbClr val="FF5050"/>
    <a:srgbClr val="000099"/>
    <a:srgbClr val="517A00"/>
    <a:srgbClr val="5F8E00"/>
    <a:srgbClr val="669900"/>
    <a:srgbClr val="7BB800"/>
    <a:srgbClr val="33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72" autoAdjust="0"/>
    <p:restoredTop sz="72315" autoAdjust="0"/>
  </p:normalViewPr>
  <p:slideViewPr>
    <p:cSldViewPr>
      <p:cViewPr varScale="1">
        <p:scale>
          <a:sx n="52" d="100"/>
          <a:sy n="52" d="100"/>
        </p:scale>
        <p:origin x="-14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90" y="153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"/>
          <c:y val="8.7508716775120676E-2"/>
          <c:w val="0.79607415793525349"/>
          <c:h val="0.67892601625077387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Страховые взносы на ОМС неработающего населения (в составе субвенции ФОМС)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</c:spPr>
          <c:dLbls>
            <c:dLbl>
              <c:idx val="0"/>
              <c:layout>
                <c:manualLayout>
                  <c:x val="1.6303043826129501E-2"/>
                  <c:y val="3.5993733122623595E-3"/>
                </c:manualLayout>
              </c:layout>
              <c:showVal val="1"/>
            </c:dLbl>
            <c:dLbl>
              <c:idx val="1"/>
              <c:layout>
                <c:manualLayout>
                  <c:x val="1.1856759146276007E-2"/>
                  <c:y val="-1.4397493249049429E-2"/>
                </c:manualLayout>
              </c:layout>
              <c:showVal val="1"/>
            </c:dLbl>
            <c:dLbl>
              <c:idx val="2"/>
              <c:layout>
                <c:manualLayout>
                  <c:x val="7.4104744664225545E-3"/>
                  <c:y val="-7.1987466245247173E-3"/>
                </c:manualLayout>
              </c:layout>
              <c:showVal val="1"/>
            </c:dLbl>
            <c:dLbl>
              <c:idx val="3"/>
              <c:layout>
                <c:manualLayout>
                  <c:x val="1.1856759146276007E-2"/>
                  <c:y val="-7.1987466245247173E-3"/>
                </c:manualLayout>
              </c:layout>
              <c:showVal val="1"/>
            </c:dLbl>
            <c:numFmt formatCode="#,##0.0" sourceLinked="0"/>
            <c:txPr>
              <a:bodyPr/>
              <a:lstStyle/>
              <a:p>
                <a:pPr>
                  <a:defRPr sz="1400" b="1">
                    <a:solidFill>
                      <a:schemeClr val="accent3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7785.2</c:v>
                </c:pt>
                <c:pt idx="1">
                  <c:v>7890.6</c:v>
                </c:pt>
                <c:pt idx="2">
                  <c:v>8534.5</c:v>
                </c:pt>
                <c:pt idx="3">
                  <c:v>8534.5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Страховые взносы на ОМС работающего населения (в составе субвенции ФОМС)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9188.4</c:v>
                </c:pt>
                <c:pt idx="1">
                  <c:v>10782.9</c:v>
                </c:pt>
                <c:pt idx="2">
                  <c:v>12226.400000000001</c:v>
                </c:pt>
                <c:pt idx="3">
                  <c:v>13302.099999999986</c:v>
                </c:pt>
              </c:numCache>
            </c:numRef>
          </c:val>
        </c:ser>
        <c:shape val="box"/>
        <c:axId val="85344640"/>
        <c:axId val="85346176"/>
        <c:axId val="0"/>
      </c:bar3DChart>
      <c:catAx>
        <c:axId val="85344640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sz="1400" b="1">
                <a:solidFill>
                  <a:schemeClr val="bg2">
                    <a:lumMod val="75000"/>
                  </a:schemeClr>
                </a:solidFill>
                <a:latin typeface="+mn-lt"/>
                <a:cs typeface="Times New Roman" pitchFamily="18" charset="0"/>
              </a:defRPr>
            </a:pPr>
            <a:endParaRPr lang="ru-RU"/>
          </a:p>
        </c:txPr>
        <c:crossAx val="85346176"/>
        <c:crosses val="autoZero"/>
        <c:auto val="1"/>
        <c:lblAlgn val="ctr"/>
        <c:lblOffset val="100"/>
      </c:catAx>
      <c:valAx>
        <c:axId val="85346176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85344640"/>
        <c:crosses val="autoZero"/>
        <c:crossBetween val="between"/>
      </c:valAx>
    </c:plotArea>
    <c:legend>
      <c:legendPos val="r"/>
      <c:legendEntry>
        <c:idx val="0"/>
        <c:delete val="1"/>
      </c:legendEntry>
      <c:legendEntry>
        <c:idx val="1"/>
        <c:txPr>
          <a:bodyPr/>
          <a:lstStyle/>
          <a:p>
            <a:pPr>
              <a:defRPr sz="1400" b="1">
                <a:latin typeface="+mn-lt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7462620866589057"/>
          <c:y val="0.18180973089157942"/>
          <c:w val="0.25373791334109469"/>
          <c:h val="0.30447116340411168"/>
        </c:manualLayout>
      </c:layout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3.3950617283950615E-2"/>
          <c:y val="0"/>
          <c:w val="0.96604938271604934"/>
          <c:h val="0.80973796355452199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неработащие лица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</c:spPr>
          <c:dLbls>
            <c:txPr>
              <a:bodyPr/>
              <a:lstStyle/>
              <a:p>
                <a:pPr>
                  <a:defRPr b="1">
                    <a:solidFill>
                      <a:schemeClr val="accent3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681008</c:v>
                </c:pt>
                <c:pt idx="1">
                  <c:v>690225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застрахованные лица</c:v>
                </c:pt>
              </c:strCache>
            </c:strRef>
          </c:tx>
          <c:spPr>
            <a:solidFill>
              <a:schemeClr val="accent5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1181065</c:v>
                </c:pt>
                <c:pt idx="1">
                  <c:v>1174528</c:v>
                </c:pt>
              </c:numCache>
            </c:numRef>
          </c:val>
        </c:ser>
        <c:dLbls>
          <c:showVal val="1"/>
        </c:dLbls>
        <c:gapWidth val="95"/>
        <c:overlap val="100"/>
        <c:axId val="72432640"/>
        <c:axId val="83894272"/>
      </c:barChart>
      <c:catAx>
        <c:axId val="7243264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3894272"/>
        <c:crosses val="autoZero"/>
        <c:auto val="1"/>
        <c:lblAlgn val="ctr"/>
        <c:lblOffset val="100"/>
      </c:catAx>
      <c:valAx>
        <c:axId val="83894272"/>
        <c:scaling>
          <c:orientation val="minMax"/>
        </c:scaling>
        <c:delete val="1"/>
        <c:axPos val="l"/>
        <c:numFmt formatCode="General" sourceLinked="1"/>
        <c:tickLblPos val="none"/>
        <c:crossAx val="72432640"/>
        <c:crosses val="autoZero"/>
        <c:crossBetween val="between"/>
      </c:valAx>
    </c:plotArea>
    <c:legend>
      <c:legendPos val="b"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ГМО АО</c:v>
                </c:pt>
              </c:strCache>
            </c:strRef>
          </c:tx>
          <c:spPr>
            <a:solidFill>
              <a:srgbClr val="FF505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54</c:v>
                </c:pt>
                <c:pt idx="1">
                  <c:v>53</c:v>
                </c:pt>
                <c:pt idx="2">
                  <c:v>51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МО ФОИВ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sz="18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13</c:v>
                </c:pt>
                <c:pt idx="1">
                  <c:v>7</c:v>
                </c:pt>
                <c:pt idx="2">
                  <c:v>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НМО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25</c:v>
                </c:pt>
                <c:pt idx="1">
                  <c:v>36</c:v>
                </c:pt>
                <c:pt idx="2">
                  <c:v>47</c:v>
                </c:pt>
              </c:numCache>
            </c:numRef>
          </c:val>
        </c:ser>
        <c:dLbls>
          <c:showVal val="1"/>
        </c:dLbls>
        <c:gapWidth val="95"/>
        <c:gapDepth val="95"/>
        <c:shape val="box"/>
        <c:axId val="104372864"/>
        <c:axId val="104391040"/>
        <c:axId val="0"/>
      </c:bar3DChart>
      <c:catAx>
        <c:axId val="10437286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04391040"/>
        <c:crosses val="autoZero"/>
        <c:auto val="1"/>
        <c:lblAlgn val="ctr"/>
        <c:lblOffset val="100"/>
      </c:catAx>
      <c:valAx>
        <c:axId val="104391040"/>
        <c:scaling>
          <c:orientation val="minMax"/>
        </c:scaling>
        <c:delete val="1"/>
        <c:axPos val="l"/>
        <c:numFmt formatCode="0%" sourceLinked="1"/>
        <c:majorTickMark val="none"/>
        <c:tickLblPos val="none"/>
        <c:crossAx val="1043728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6988990959463421"/>
          <c:y val="0.92961179467713462"/>
          <c:w val="0.46639302031690483"/>
          <c:h val="6.346574917601748E-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0.4884</cdr:x>
      <cdr:y>0.09224</cdr:y>
    </cdr:from>
    <cdr:to>
      <cdr:x>0.65644</cdr:x>
      <cdr:y>0.19636</cdr:y>
    </cdr:to>
    <cdr:sp macro="" textlink="">
      <cdr:nvSpPr>
        <cdr:cNvPr id="13" name="Выгнутая вверх стрелка 12"/>
        <cdr:cNvSpPr/>
      </cdr:nvSpPr>
      <cdr:spPr>
        <a:xfrm xmlns:a="http://schemas.openxmlformats.org/drawingml/2006/main" rot="180000">
          <a:off x="4185091" y="325460"/>
          <a:ext cx="1439927" cy="367377"/>
        </a:xfrm>
        <a:prstGeom xmlns:a="http://schemas.openxmlformats.org/drawingml/2006/main" prst="curvedDownArrow">
          <a:avLst>
            <a:gd name="adj1" fmla="val 25000"/>
            <a:gd name="adj2" fmla="val 46923"/>
            <a:gd name="adj3" fmla="val 44954"/>
          </a:avLst>
        </a:prstGeom>
        <a:solidFill xmlns:a="http://schemas.openxmlformats.org/drawingml/2006/main">
          <a:schemeClr val="accent3">
            <a:lumMod val="75000"/>
            <a:alpha val="99000"/>
          </a:schemeClr>
        </a:solidFill>
        <a:ln xmlns:a="http://schemas.openxmlformats.org/drawingml/2006/main" w="25400" cap="flat" cmpd="sng" algn="ctr">
          <a:solidFill>
            <a:schemeClr val="accent3">
              <a:lumMod val="65000"/>
            </a:schemeClr>
          </a:solidFill>
          <a:prstDash val="solid"/>
        </a:ln>
        <a:effectLst xmlns:a="http://schemas.openxmlformats.org/drawingml/2006/main"/>
        <a:scene3d xmlns:a="http://schemas.openxmlformats.org/drawingml/2006/main">
          <a:camera prst="orthographicFront">
            <a:rot lat="0" lon="0" rev="420000"/>
          </a:camera>
          <a:lightRig rig="threePt" dir="t"/>
        </a:scene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rgbClr val="FFFFFF"/>
              </a:solidFill>
              <a:latin typeface="Arial"/>
            </a:defRPr>
          </a:lvl1pPr>
          <a:lvl2pPr marL="457200" indent="0">
            <a:defRPr sz="1100">
              <a:solidFill>
                <a:srgbClr val="FFFFFF"/>
              </a:solidFill>
              <a:latin typeface="Arial"/>
            </a:defRPr>
          </a:lvl2pPr>
          <a:lvl3pPr marL="914400" indent="0">
            <a:defRPr sz="1100">
              <a:solidFill>
                <a:srgbClr val="FFFFFF"/>
              </a:solidFill>
              <a:latin typeface="Arial"/>
            </a:defRPr>
          </a:lvl3pPr>
          <a:lvl4pPr marL="1371600" indent="0">
            <a:defRPr sz="1100">
              <a:solidFill>
                <a:srgbClr val="FFFFFF"/>
              </a:solidFill>
              <a:latin typeface="Arial"/>
            </a:defRPr>
          </a:lvl4pPr>
          <a:lvl5pPr marL="1828800" indent="0">
            <a:defRPr sz="1100">
              <a:solidFill>
                <a:srgbClr val="FFFFFF"/>
              </a:solidFill>
              <a:latin typeface="Arial"/>
            </a:defRPr>
          </a:lvl5pPr>
          <a:lvl6pPr marL="2286000" indent="0">
            <a:defRPr sz="1100">
              <a:solidFill>
                <a:srgbClr val="FFFFFF"/>
              </a:solidFill>
              <a:latin typeface="Arial"/>
            </a:defRPr>
          </a:lvl6pPr>
          <a:lvl7pPr marL="2743200" indent="0">
            <a:defRPr sz="1100">
              <a:solidFill>
                <a:srgbClr val="FFFFFF"/>
              </a:solidFill>
              <a:latin typeface="Arial"/>
            </a:defRPr>
          </a:lvl7pPr>
          <a:lvl8pPr marL="3200400" indent="0">
            <a:defRPr sz="1100">
              <a:solidFill>
                <a:srgbClr val="FFFFFF"/>
              </a:solidFill>
              <a:latin typeface="Arial"/>
            </a:defRPr>
          </a:lvl8pPr>
          <a:lvl9pPr marL="3657600" indent="0">
            <a:defRPr sz="11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/>
          <a:endParaRPr lang="ru-RU" dirty="0">
            <a:solidFill>
              <a:srgbClr val="000000"/>
            </a:solidFill>
          </a:endParaRPr>
        </a:p>
      </cdr:txBody>
    </cdr:sp>
  </cdr:relSizeAnchor>
  <cdr:relSizeAnchor xmlns:cdr="http://schemas.openxmlformats.org/drawingml/2006/chartDrawing">
    <cdr:from>
      <cdr:x>0.16937</cdr:x>
      <cdr:y>0.17568</cdr:y>
    </cdr:from>
    <cdr:to>
      <cdr:x>0.31831</cdr:x>
      <cdr:y>0.27933</cdr:y>
    </cdr:to>
    <cdr:sp macro="" textlink="">
      <cdr:nvSpPr>
        <cdr:cNvPr id="12" name="Выгнутая вверх стрелка 11"/>
        <cdr:cNvSpPr/>
      </cdr:nvSpPr>
      <cdr:spPr>
        <a:xfrm xmlns:a="http://schemas.openxmlformats.org/drawingml/2006/main" rot="511431">
          <a:off x="1451300" y="619854"/>
          <a:ext cx="1276256" cy="365749"/>
        </a:xfrm>
        <a:prstGeom xmlns:a="http://schemas.openxmlformats.org/drawingml/2006/main" prst="curvedDownArrow">
          <a:avLst>
            <a:gd name="adj1" fmla="val 25000"/>
            <a:gd name="adj2" fmla="val 46923"/>
            <a:gd name="adj3" fmla="val 44954"/>
          </a:avLst>
        </a:prstGeom>
        <a:solidFill xmlns:a="http://schemas.openxmlformats.org/drawingml/2006/main">
          <a:schemeClr val="accent3">
            <a:lumMod val="75000"/>
          </a:schemeClr>
        </a:solidFill>
        <a:ln xmlns:a="http://schemas.openxmlformats.org/drawingml/2006/main" w="25400" cap="flat" cmpd="sng" algn="ctr">
          <a:solidFill>
            <a:schemeClr val="accent3">
              <a:lumMod val="65000"/>
            </a:schemeClr>
          </a:solidFill>
          <a:prstDash val="solid"/>
        </a:ln>
        <a:effectLst xmlns:a="http://schemas.openxmlformats.org/drawingml/2006/main"/>
        <a:scene3d xmlns:a="http://schemas.openxmlformats.org/drawingml/2006/main">
          <a:camera prst="orthographicFront">
            <a:rot lat="0" lon="0" rev="900000"/>
          </a:camera>
          <a:lightRig rig="threePt" dir="t"/>
        </a:scene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rgbClr val="FFFFFF"/>
              </a:solidFill>
              <a:latin typeface="Arial"/>
            </a:defRPr>
          </a:lvl1pPr>
          <a:lvl2pPr marL="457200" indent="0">
            <a:defRPr sz="1100">
              <a:solidFill>
                <a:srgbClr val="FFFFFF"/>
              </a:solidFill>
              <a:latin typeface="Arial"/>
            </a:defRPr>
          </a:lvl2pPr>
          <a:lvl3pPr marL="914400" indent="0">
            <a:defRPr sz="1100">
              <a:solidFill>
                <a:srgbClr val="FFFFFF"/>
              </a:solidFill>
              <a:latin typeface="Arial"/>
            </a:defRPr>
          </a:lvl3pPr>
          <a:lvl4pPr marL="1371600" indent="0">
            <a:defRPr sz="1100">
              <a:solidFill>
                <a:srgbClr val="FFFFFF"/>
              </a:solidFill>
              <a:latin typeface="Arial"/>
            </a:defRPr>
          </a:lvl4pPr>
          <a:lvl5pPr marL="1828800" indent="0">
            <a:defRPr sz="1100">
              <a:solidFill>
                <a:srgbClr val="FFFFFF"/>
              </a:solidFill>
              <a:latin typeface="Arial"/>
            </a:defRPr>
          </a:lvl5pPr>
          <a:lvl6pPr marL="2286000" indent="0">
            <a:defRPr sz="1100">
              <a:solidFill>
                <a:srgbClr val="FFFFFF"/>
              </a:solidFill>
              <a:latin typeface="Arial"/>
            </a:defRPr>
          </a:lvl6pPr>
          <a:lvl7pPr marL="2743200" indent="0">
            <a:defRPr sz="1100">
              <a:solidFill>
                <a:srgbClr val="FFFFFF"/>
              </a:solidFill>
              <a:latin typeface="Arial"/>
            </a:defRPr>
          </a:lvl7pPr>
          <a:lvl8pPr marL="3200400" indent="0">
            <a:defRPr sz="1100">
              <a:solidFill>
                <a:srgbClr val="FFFFFF"/>
              </a:solidFill>
              <a:latin typeface="Arial"/>
            </a:defRPr>
          </a:lvl8pPr>
          <a:lvl9pPr marL="3657600" indent="0">
            <a:defRPr sz="11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/>
          <a:endParaRPr lang="ru-RU" dirty="0">
            <a:solidFill>
              <a:srgbClr val="000000"/>
            </a:solidFill>
          </a:endParaRPr>
        </a:p>
      </cdr:txBody>
    </cdr:sp>
  </cdr:relSizeAnchor>
  <cdr:relSizeAnchor xmlns:cdr="http://schemas.openxmlformats.org/drawingml/2006/chartDrawing">
    <cdr:from>
      <cdr:x>0.07563</cdr:x>
      <cdr:y>0.20408</cdr:y>
    </cdr:from>
    <cdr:to>
      <cdr:x>0.18199</cdr:x>
      <cdr:y>0.28718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648072" y="720080"/>
          <a:ext cx="911394" cy="2932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cs typeface="Times New Roman" pitchFamily="18" charset="0"/>
            </a:rPr>
            <a:t>16 973,6</a:t>
          </a:r>
          <a:endParaRPr lang="ru-RU" sz="1400" b="1" dirty="0">
            <a:solidFill>
              <a:schemeClr val="tx1"/>
            </a:solidFill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0.63866</cdr:x>
      <cdr:y>0.12245</cdr:y>
    </cdr:from>
    <cdr:to>
      <cdr:x>0.75631</cdr:x>
      <cdr:y>0.20409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5472608" y="432048"/>
          <a:ext cx="1008137" cy="28805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cs typeface="Times New Roman" pitchFamily="18" charset="0"/>
            </a:rPr>
            <a:t>21 836,6</a:t>
          </a:r>
          <a:endParaRPr lang="ru-RU" sz="1400" b="1" dirty="0">
            <a:solidFill>
              <a:schemeClr val="tx1"/>
            </a:solidFill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0.32077</cdr:x>
      <cdr:y>0.1414</cdr:y>
    </cdr:from>
    <cdr:to>
      <cdr:x>0.47827</cdr:x>
      <cdr:y>0.23051</cdr:y>
    </cdr:to>
    <cdr:sp macro="" textlink="">
      <cdr:nvSpPr>
        <cdr:cNvPr id="5" name="Выгнутая вверх стрелка 4"/>
        <cdr:cNvSpPr/>
      </cdr:nvSpPr>
      <cdr:spPr>
        <a:xfrm xmlns:a="http://schemas.openxmlformats.org/drawingml/2006/main">
          <a:off x="2748663" y="498915"/>
          <a:ext cx="1349610" cy="314415"/>
        </a:xfrm>
        <a:prstGeom xmlns:a="http://schemas.openxmlformats.org/drawingml/2006/main" prst="curvedDownArrow">
          <a:avLst>
            <a:gd name="adj1" fmla="val 25000"/>
            <a:gd name="adj2" fmla="val 46923"/>
            <a:gd name="adj3" fmla="val 44954"/>
          </a:avLst>
        </a:prstGeom>
        <a:solidFill xmlns:a="http://schemas.openxmlformats.org/drawingml/2006/main">
          <a:schemeClr val="accent3">
            <a:lumMod val="75000"/>
            <a:alpha val="99000"/>
          </a:schemeClr>
        </a:solidFill>
        <a:ln xmlns:a="http://schemas.openxmlformats.org/drawingml/2006/main" w="25400" cap="flat" cmpd="sng" algn="ctr">
          <a:solidFill>
            <a:schemeClr val="accent3">
              <a:lumMod val="65000"/>
            </a:schemeClr>
          </a:solidFill>
          <a:prstDash val="solid"/>
        </a:ln>
        <a:effectLst xmlns:a="http://schemas.openxmlformats.org/drawingml/2006/main"/>
        <a:scene3d xmlns:a="http://schemas.openxmlformats.org/drawingml/2006/main">
          <a:camera prst="orthographicFront">
            <a:rot lat="0" lon="0" rev="420000"/>
          </a:camera>
          <a:lightRig rig="threePt" dir="t"/>
        </a:scene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/>
          <a:endParaRPr lang="ru-RU" dirty="0">
            <a:solidFill>
              <a:srgbClr val="000000"/>
            </a:solidFill>
          </a:endParaRPr>
        </a:p>
      </cdr:txBody>
    </cdr:sp>
  </cdr:relSizeAnchor>
  <cdr:relSizeAnchor xmlns:cdr="http://schemas.openxmlformats.org/drawingml/2006/chartDrawing">
    <cdr:from>
      <cdr:x>0.18487</cdr:x>
      <cdr:y>0.42857</cdr:y>
    </cdr:from>
    <cdr:to>
      <cdr:x>0.29991</cdr:x>
      <cdr:y>0.53478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584176" y="1512168"/>
          <a:ext cx="985772" cy="374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1300" b="1" dirty="0">
              <a:cs typeface="Times New Roman" pitchFamily="18" charset="0"/>
            </a:rPr>
            <a:t>+</a:t>
          </a:r>
          <a:r>
            <a:rPr lang="ru-RU" sz="1300" b="1" dirty="0" smtClean="0">
              <a:cs typeface="Times New Roman" pitchFamily="18" charset="0"/>
            </a:rPr>
            <a:t>105,4 (+1,4%)</a:t>
          </a:r>
          <a:endParaRPr lang="ru-RU" sz="1300" b="1" dirty="0"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0.17707</cdr:x>
      <cdr:y>0.41831</cdr:y>
    </cdr:from>
    <cdr:to>
      <cdr:x>0.2779</cdr:x>
      <cdr:y>0.57135</cdr:y>
    </cdr:to>
    <cdr:sp macro="" textlink="">
      <cdr:nvSpPr>
        <cdr:cNvPr id="9" name="Дуга 8"/>
        <cdr:cNvSpPr/>
      </cdr:nvSpPr>
      <cdr:spPr>
        <a:xfrm xmlns:a="http://schemas.openxmlformats.org/drawingml/2006/main" rot="9000000">
          <a:off x="1517278" y="1475974"/>
          <a:ext cx="864008" cy="539985"/>
        </a:xfrm>
        <a:prstGeom xmlns:a="http://schemas.openxmlformats.org/drawingml/2006/main" prst="arc">
          <a:avLst>
            <a:gd name="adj1" fmla="val 12122449"/>
            <a:gd name="adj2" fmla="val 21214094"/>
          </a:avLst>
        </a:prstGeom>
        <a:noFill xmlns:a="http://schemas.openxmlformats.org/drawingml/2006/main"/>
        <a:ln xmlns:a="http://schemas.openxmlformats.org/drawingml/2006/main" w="31750" cap="flat" cmpd="sng" algn="ctr">
          <a:solidFill>
            <a:srgbClr val="517A00"/>
          </a:solidFill>
          <a:prstDash val="solid"/>
          <a:headEnd type="arrow"/>
          <a:tailEnd type="none"/>
        </a:ln>
        <a:effectLst xmlns:a="http://schemas.openxmlformats.org/drawingml/2006/main"/>
        <a:scene3d xmlns:a="http://schemas.openxmlformats.org/drawingml/2006/main">
          <a:camera prst="orthographicFront">
            <a:rot lat="12600000" lon="21593999" rev="8700000"/>
          </a:camera>
          <a:lightRig rig="threePt" dir="t"/>
        </a:scene3d>
        <a:sp3d xmlns:a="http://schemas.openxmlformats.org/drawingml/2006/main" z="37465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/>
            </a:defRPr>
          </a:lvl1pPr>
          <a:lvl2pPr marL="4572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/>
            </a:defRPr>
          </a:lvl2pPr>
          <a:lvl3pPr marL="9144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/>
            </a:defRPr>
          </a:lvl3pPr>
          <a:lvl4pPr marL="13716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/>
            </a:defRPr>
          </a:lvl4pPr>
          <a:lvl5pPr marL="18288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algn="ctr"/>
          <a:endParaRPr lang="ru-RU" dirty="0"/>
        </a:p>
      </cdr:txBody>
    </cdr:sp>
  </cdr:relSizeAnchor>
  <cdr:relSizeAnchor xmlns:cdr="http://schemas.openxmlformats.org/drawingml/2006/chartDrawing">
    <cdr:from>
      <cdr:x>0.30252</cdr:x>
      <cdr:y>0.18367</cdr:y>
    </cdr:from>
    <cdr:to>
      <cdr:x>0.42017</cdr:x>
      <cdr:y>0.28571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2592288" y="648072"/>
          <a:ext cx="1008137" cy="36003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rgbClr val="FFFFFF"/>
              </a:solidFill>
              <a:latin typeface="Arial"/>
            </a:defRPr>
          </a:lvl1pPr>
          <a:lvl2pPr marL="457200" indent="0">
            <a:defRPr sz="1100">
              <a:solidFill>
                <a:srgbClr val="FFFFFF"/>
              </a:solidFill>
              <a:latin typeface="Arial"/>
            </a:defRPr>
          </a:lvl2pPr>
          <a:lvl3pPr marL="914400" indent="0">
            <a:defRPr sz="1100">
              <a:solidFill>
                <a:srgbClr val="FFFFFF"/>
              </a:solidFill>
              <a:latin typeface="Arial"/>
            </a:defRPr>
          </a:lvl3pPr>
          <a:lvl4pPr marL="1371600" indent="0">
            <a:defRPr sz="1100">
              <a:solidFill>
                <a:srgbClr val="FFFFFF"/>
              </a:solidFill>
              <a:latin typeface="Arial"/>
            </a:defRPr>
          </a:lvl4pPr>
          <a:lvl5pPr marL="1828800" indent="0">
            <a:defRPr sz="1100">
              <a:solidFill>
                <a:srgbClr val="FFFFFF"/>
              </a:solidFill>
              <a:latin typeface="Arial"/>
            </a:defRPr>
          </a:lvl5pPr>
          <a:lvl6pPr marL="2286000" indent="0">
            <a:defRPr sz="1100">
              <a:solidFill>
                <a:srgbClr val="FFFFFF"/>
              </a:solidFill>
              <a:latin typeface="Arial"/>
            </a:defRPr>
          </a:lvl6pPr>
          <a:lvl7pPr marL="2743200" indent="0">
            <a:defRPr sz="1100">
              <a:solidFill>
                <a:srgbClr val="FFFFFF"/>
              </a:solidFill>
              <a:latin typeface="Arial"/>
            </a:defRPr>
          </a:lvl7pPr>
          <a:lvl8pPr marL="3200400" indent="0">
            <a:defRPr sz="1100">
              <a:solidFill>
                <a:srgbClr val="FFFFFF"/>
              </a:solidFill>
              <a:latin typeface="Arial"/>
            </a:defRPr>
          </a:lvl8pPr>
          <a:lvl9pPr marL="3657600" indent="0">
            <a:defRPr sz="11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rgbClr val="000000"/>
              </a:solidFill>
              <a:cs typeface="Times New Roman" pitchFamily="18" charset="0"/>
            </a:rPr>
            <a:t>18 673,5</a:t>
          </a:r>
          <a:endParaRPr lang="ru-RU" sz="1400" b="1" dirty="0">
            <a:solidFill>
              <a:srgbClr val="000000"/>
            </a:solidFill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0.15126</cdr:x>
      <cdr:y>0.08163</cdr:y>
    </cdr:from>
    <cdr:to>
      <cdr:x>0.2579</cdr:x>
      <cdr:y>0.14285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1296144" y="288032"/>
          <a:ext cx="913793" cy="216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ru-RU" sz="1300" b="1" dirty="0">
              <a:cs typeface="Times New Roman" pitchFamily="18" charset="0"/>
            </a:rPr>
            <a:t>+</a:t>
          </a:r>
          <a:r>
            <a:rPr lang="ru-RU" sz="1300" b="1" dirty="0" smtClean="0">
              <a:cs typeface="Times New Roman" pitchFamily="18" charset="0"/>
            </a:rPr>
            <a:t>1 699,9 (+10,0%)</a:t>
          </a:r>
          <a:endParaRPr lang="ru-RU" sz="1300" b="1" dirty="0"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0.34454</cdr:x>
      <cdr:y>0.02041</cdr:y>
    </cdr:from>
    <cdr:to>
      <cdr:x>0.45118</cdr:x>
      <cdr:y>0.08163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2952328" y="72008"/>
          <a:ext cx="913793" cy="216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ru-RU" sz="1300" b="1" dirty="0" smtClean="0">
              <a:cs typeface="Times New Roman" pitchFamily="18" charset="0"/>
            </a:rPr>
            <a:t>+2 087,4 (+11.2%)</a:t>
          </a:r>
          <a:endParaRPr lang="ru-RU" sz="1300" b="1" dirty="0"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0.52101</cdr:x>
      <cdr:y>0</cdr:y>
    </cdr:from>
    <cdr:to>
      <cdr:x>0.62765</cdr:x>
      <cdr:y>0.06122</cdr:y>
    </cdr:to>
    <cdr:sp macro="" textlink="">
      <cdr:nvSpPr>
        <cdr:cNvPr id="18" name="TextBox 1"/>
        <cdr:cNvSpPr txBox="1"/>
      </cdr:nvSpPr>
      <cdr:spPr>
        <a:xfrm xmlns:a="http://schemas.openxmlformats.org/drawingml/2006/main">
          <a:off x="4464496" y="0"/>
          <a:ext cx="913793" cy="216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ru-RU" sz="1300" b="1" dirty="0" smtClean="0">
              <a:cs typeface="Times New Roman" pitchFamily="18" charset="0"/>
            </a:rPr>
            <a:t>+1 075,7 (+5,2%)</a:t>
          </a:r>
          <a:endParaRPr lang="ru-RU" sz="1300" b="1" dirty="0"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0.34513</cdr:x>
      <cdr:y>0.39791</cdr:y>
    </cdr:from>
    <cdr:to>
      <cdr:x>0.44596</cdr:x>
      <cdr:y>0.55095</cdr:y>
    </cdr:to>
    <cdr:sp macro="" textlink="">
      <cdr:nvSpPr>
        <cdr:cNvPr id="14" name="Дуга 13"/>
        <cdr:cNvSpPr/>
      </cdr:nvSpPr>
      <cdr:spPr>
        <a:xfrm xmlns:a="http://schemas.openxmlformats.org/drawingml/2006/main" rot="9000000">
          <a:off x="2957438" y="1403965"/>
          <a:ext cx="864008" cy="539985"/>
        </a:xfrm>
        <a:prstGeom xmlns:a="http://schemas.openxmlformats.org/drawingml/2006/main" prst="arc">
          <a:avLst>
            <a:gd name="adj1" fmla="val 12122449"/>
            <a:gd name="adj2" fmla="val 21214094"/>
          </a:avLst>
        </a:prstGeom>
        <a:noFill xmlns:a="http://schemas.openxmlformats.org/drawingml/2006/main"/>
        <a:ln xmlns:a="http://schemas.openxmlformats.org/drawingml/2006/main" w="31750" cap="flat" cmpd="sng" algn="ctr">
          <a:solidFill>
            <a:srgbClr val="517A00"/>
          </a:solidFill>
          <a:prstDash val="solid"/>
          <a:headEnd type="arrow"/>
          <a:tailEnd type="none"/>
        </a:ln>
        <a:effectLst xmlns:a="http://schemas.openxmlformats.org/drawingml/2006/main"/>
        <a:scene3d xmlns:a="http://schemas.openxmlformats.org/drawingml/2006/main">
          <a:camera prst="orthographicFront">
            <a:rot lat="12600000" lon="21593999" rev="8700000"/>
          </a:camera>
          <a:lightRig rig="threePt" dir="t"/>
        </a:scene3d>
        <a:sp3d xmlns:a="http://schemas.openxmlformats.org/drawingml/2006/main" z="37465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rgbClr val="000000"/>
              </a:solidFill>
              <a:latin typeface="Arial"/>
            </a:defRPr>
          </a:lvl1pPr>
          <a:lvl2pPr marL="457200" indent="0">
            <a:defRPr sz="1100">
              <a:solidFill>
                <a:srgbClr val="000000"/>
              </a:solidFill>
              <a:latin typeface="Arial"/>
            </a:defRPr>
          </a:lvl2pPr>
          <a:lvl3pPr marL="914400" indent="0">
            <a:defRPr sz="1100">
              <a:solidFill>
                <a:srgbClr val="000000"/>
              </a:solidFill>
              <a:latin typeface="Arial"/>
            </a:defRPr>
          </a:lvl3pPr>
          <a:lvl4pPr marL="1371600" indent="0">
            <a:defRPr sz="1100">
              <a:solidFill>
                <a:srgbClr val="000000"/>
              </a:solidFill>
              <a:latin typeface="Arial"/>
            </a:defRPr>
          </a:lvl4pPr>
          <a:lvl5pPr marL="1828800" indent="0">
            <a:defRPr sz="1100">
              <a:solidFill>
                <a:srgbClr val="000000"/>
              </a:solidFill>
              <a:latin typeface="Arial"/>
            </a:defRPr>
          </a:lvl5pPr>
          <a:lvl6pPr marL="2286000" indent="0">
            <a:defRPr sz="1100">
              <a:solidFill>
                <a:srgbClr val="000000"/>
              </a:solidFill>
              <a:latin typeface="Arial"/>
            </a:defRPr>
          </a:lvl6pPr>
          <a:lvl7pPr marL="2743200" indent="0">
            <a:defRPr sz="1100">
              <a:solidFill>
                <a:srgbClr val="000000"/>
              </a:solidFill>
              <a:latin typeface="Arial"/>
            </a:defRPr>
          </a:lvl7pPr>
          <a:lvl8pPr marL="3200400" indent="0">
            <a:defRPr sz="1100">
              <a:solidFill>
                <a:srgbClr val="000000"/>
              </a:solidFill>
              <a:latin typeface="Arial"/>
            </a:defRPr>
          </a:lvl8pPr>
          <a:lvl9pPr marL="3657600" indent="0">
            <a:defRPr sz="11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algn="ctr"/>
          <a:endParaRPr lang="ru-RU" dirty="0"/>
        </a:p>
      </cdr:txBody>
    </cdr:sp>
  </cdr:relSizeAnchor>
  <cdr:relSizeAnchor xmlns:cdr="http://schemas.openxmlformats.org/drawingml/2006/chartDrawing">
    <cdr:from>
      <cdr:x>0.18487</cdr:x>
      <cdr:y>0.42857</cdr:y>
    </cdr:from>
    <cdr:to>
      <cdr:x>0.29991</cdr:x>
      <cdr:y>0.53478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1584142" y="1512163"/>
          <a:ext cx="985772" cy="374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1300" b="1" dirty="0">
              <a:cs typeface="Times New Roman" pitchFamily="18" charset="0"/>
            </a:rPr>
            <a:t>+</a:t>
          </a:r>
          <a:r>
            <a:rPr lang="ru-RU" sz="1300" b="1" dirty="0" smtClean="0">
              <a:cs typeface="Times New Roman" pitchFamily="18" charset="0"/>
            </a:rPr>
            <a:t>105,4 (+1,4%)</a:t>
          </a:r>
          <a:endParaRPr lang="ru-RU" sz="1300" b="1" dirty="0"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0.34454</cdr:x>
      <cdr:y>0.40816</cdr:y>
    </cdr:from>
    <cdr:to>
      <cdr:x>0.45118</cdr:x>
      <cdr:y>0.46938</cdr:y>
    </cdr:to>
    <cdr:sp macro="" textlink="">
      <cdr:nvSpPr>
        <cdr:cNvPr id="20" name="TextBox 1"/>
        <cdr:cNvSpPr txBox="1"/>
      </cdr:nvSpPr>
      <cdr:spPr>
        <a:xfrm xmlns:a="http://schemas.openxmlformats.org/drawingml/2006/main">
          <a:off x="2952328" y="1440160"/>
          <a:ext cx="913793" cy="216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ru-RU" sz="1300" b="1" dirty="0" smtClean="0">
              <a:cs typeface="Times New Roman" pitchFamily="18" charset="0"/>
            </a:rPr>
            <a:t>+643,9 (+8,2%)</a:t>
          </a:r>
          <a:endParaRPr lang="ru-RU" sz="1300" b="1" dirty="0"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0.40487</cdr:x>
      <cdr:y>0.00702</cdr:y>
    </cdr:from>
    <cdr:to>
      <cdr:x>0.62362</cdr:x>
      <cdr:y>0.08784</cdr:y>
    </cdr:to>
    <cdr:sp macro="" textlink="">
      <cdr:nvSpPr>
        <cdr:cNvPr id="2" name="Выгнутая вверх стрелка 1"/>
        <cdr:cNvSpPr/>
      </cdr:nvSpPr>
      <cdr:spPr>
        <a:xfrm xmlns:a="http://schemas.openxmlformats.org/drawingml/2006/main" rot="694613">
          <a:off x="3331935" y="32777"/>
          <a:ext cx="1800200" cy="377500"/>
        </a:xfrm>
        <a:prstGeom xmlns:a="http://schemas.openxmlformats.org/drawingml/2006/main" prst="curvedDownArrow">
          <a:avLst/>
        </a:prstGeom>
        <a:solidFill xmlns:a="http://schemas.openxmlformats.org/drawingml/2006/main">
          <a:schemeClr val="accent3">
            <a:lumMod val="75000"/>
          </a:schemeClr>
        </a:solidFill>
        <a:ln xmlns:a="http://schemas.openxmlformats.org/drawingml/2006/main">
          <a:solidFill>
            <a:schemeClr val="accent3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0.38499</cdr:x>
      <cdr:y>0.12334</cdr:y>
    </cdr:from>
    <cdr:to>
      <cdr:x>0.65623</cdr:x>
      <cdr:y>0.30834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168352" y="576064"/>
          <a:ext cx="2232197" cy="8640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ru-RU" sz="2000" b="1" dirty="0" smtClean="0">
              <a:solidFill>
                <a:srgbClr val="002060"/>
              </a:solidFill>
            </a:rPr>
            <a:t>- 6537 (0,55%)</a:t>
          </a:r>
          <a:endParaRPr lang="ru-RU" sz="20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0.52499</cdr:x>
      <cdr:y>0.61669</cdr:y>
    </cdr:from>
    <cdr:to>
      <cdr:x>0.55562</cdr:x>
      <cdr:y>0.77857</cdr:y>
    </cdr:to>
    <cdr:sp macro="" textlink="">
      <cdr:nvSpPr>
        <cdr:cNvPr id="4" name="Стрелка вправо с вырезом 3"/>
        <cdr:cNvSpPr/>
      </cdr:nvSpPr>
      <cdr:spPr>
        <a:xfrm xmlns:a="http://schemas.openxmlformats.org/drawingml/2006/main" rot="16200000">
          <a:off x="4068452" y="3132348"/>
          <a:ext cx="756084" cy="252028"/>
        </a:xfrm>
        <a:prstGeom xmlns:a="http://schemas.openxmlformats.org/drawingml/2006/main" prst="notchedRightArrow">
          <a:avLst/>
        </a:prstGeom>
        <a:solidFill xmlns:a="http://schemas.openxmlformats.org/drawingml/2006/main">
          <a:schemeClr val="bg1">
            <a:lumMod val="75000"/>
          </a:schemeClr>
        </a:solidFill>
        <a:ln xmlns:a="http://schemas.openxmlformats.org/drawingml/2006/main">
          <a:solidFill>
            <a:schemeClr val="accent3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0.38499</cdr:x>
      <cdr:y>0.52418</cdr:y>
    </cdr:from>
    <cdr:to>
      <cdr:x>0.65623</cdr:x>
      <cdr:y>0.70919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168352" y="2448272"/>
          <a:ext cx="2232197" cy="8640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ru-RU" sz="2000" b="1" dirty="0" smtClean="0">
              <a:solidFill>
                <a:srgbClr val="002060"/>
              </a:solidFill>
            </a:rPr>
            <a:t>+ 9217(1,4%)</a:t>
          </a:r>
          <a:endParaRPr lang="ru-RU" sz="2000" b="1" dirty="0">
            <a:solidFill>
              <a:srgbClr val="00206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0.1575</cdr:x>
      <cdr:y>0.01389</cdr:y>
    </cdr:from>
    <cdr:to>
      <cdr:x>0.315</cdr:x>
      <cdr:y>0.13329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96144" y="72008"/>
          <a:ext cx="1296144" cy="6190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/>
            <a:t>92 МО</a:t>
          </a:r>
          <a:endParaRPr lang="ru-RU" sz="2400" b="1" dirty="0"/>
        </a:p>
      </cdr:txBody>
    </cdr:sp>
  </cdr:relSizeAnchor>
  <cdr:relSizeAnchor xmlns:cdr="http://schemas.openxmlformats.org/drawingml/2006/chartDrawing">
    <cdr:from>
      <cdr:x>0.45499</cdr:x>
      <cdr:y>0.01389</cdr:y>
    </cdr:from>
    <cdr:to>
      <cdr:x>0.56874</cdr:x>
      <cdr:y>0.125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744416" y="72008"/>
          <a:ext cx="93610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b="1" dirty="0"/>
        </a:p>
      </cdr:txBody>
    </cdr:sp>
  </cdr:relSizeAnchor>
  <cdr:relSizeAnchor xmlns:cdr="http://schemas.openxmlformats.org/drawingml/2006/chartDrawing">
    <cdr:from>
      <cdr:x>0.40249</cdr:x>
      <cdr:y>0</cdr:y>
    </cdr:from>
    <cdr:to>
      <cdr:x>0.60374</cdr:x>
      <cdr:y>0.06944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312368" y="0"/>
          <a:ext cx="1656184" cy="350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/>
            <a:t>96 МО</a:t>
          </a:r>
        </a:p>
      </cdr:txBody>
    </cdr:sp>
  </cdr:relSizeAnchor>
  <cdr:relSizeAnchor xmlns:cdr="http://schemas.openxmlformats.org/drawingml/2006/chartDrawing">
    <cdr:from>
      <cdr:x>0.71749</cdr:x>
      <cdr:y>0</cdr:y>
    </cdr:from>
    <cdr:to>
      <cdr:x>0.89249</cdr:x>
      <cdr:y>0.06944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904656" y="0"/>
          <a:ext cx="144016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/>
            <a:t>104 МО</a:t>
          </a:r>
          <a:endParaRPr lang="ru-RU" sz="2400" b="1" dirty="0"/>
        </a:p>
      </cdr:txBody>
    </cdr:sp>
  </cdr:relSizeAnchor>
  <cdr:relSizeAnchor xmlns:cdr="http://schemas.openxmlformats.org/drawingml/2006/chartDrawing">
    <cdr:from>
      <cdr:x>0.2975</cdr:x>
      <cdr:y>0</cdr:y>
    </cdr:from>
    <cdr:to>
      <cdr:x>0.69999</cdr:x>
      <cdr:y>0.08571</cdr:y>
    </cdr:to>
    <cdr:sp macro="" textlink="">
      <cdr:nvSpPr>
        <cdr:cNvPr id="6" name="Выгнутая вверх стрелка 5"/>
        <cdr:cNvSpPr/>
      </cdr:nvSpPr>
      <cdr:spPr>
        <a:xfrm xmlns:a="http://schemas.openxmlformats.org/drawingml/2006/main">
          <a:off x="2448272" y="0"/>
          <a:ext cx="3312368" cy="432048"/>
        </a:xfrm>
        <a:prstGeom xmlns:a="http://schemas.openxmlformats.org/drawingml/2006/main" prst="curvedDownArrow">
          <a:avLst/>
        </a:prstGeom>
        <a:solidFill xmlns:a="http://schemas.openxmlformats.org/drawingml/2006/main">
          <a:schemeClr val="accent6">
            <a:lumMod val="40000"/>
            <a:lumOff val="60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0.55999</cdr:x>
      <cdr:y>0.11111</cdr:y>
    </cdr:from>
    <cdr:to>
      <cdr:x>0.73499</cdr:x>
      <cdr:y>0.25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608512" y="576064"/>
          <a:ext cx="1440160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srgbClr val="002060"/>
              </a:solidFill>
              <a:latin typeface="+mn-lt"/>
            </a:rPr>
            <a:t>13% (88%НМО)</a:t>
          </a:r>
          <a:endParaRPr lang="ru-RU" sz="1800" b="1" dirty="0">
            <a:solidFill>
              <a:srgbClr val="002060"/>
            </a:solidFill>
            <a:latin typeface="+mn-lt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9BF94-3AA3-475A-94D0-440BDD6266B4}" type="datetimeFigureOut">
              <a:rPr lang="ru-RU" smtClean="0"/>
              <a:pPr/>
              <a:t>17.11.2016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D7732-FE12-4713-819A-BCEC7ABE92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AAFE889-8A20-4433-B3BE-38C50EF802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Образ слайда 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9" name="Заметки 8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endParaRPr lang="ru-RU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2458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3DFB53-045D-4FA1-8F65-1C66E393D192}" type="slidenum">
              <a:rPr lang="ru-RU" sz="1200"/>
              <a:pPr algn="r"/>
              <a:t>15</a:t>
            </a:fld>
            <a:endParaRPr lang="ru-RU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2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indent="4572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3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549080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i="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/>
        </p:spPr>
        <p:txBody>
          <a:bodyPr>
            <a:normAutofit lnSpcReduction="10000"/>
          </a:bodyPr>
          <a:lstStyle/>
          <a:p>
            <a:pPr indent="457200" algn="just"/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457200" algn="just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112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12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8B69-0939-45EC-AB9C-A084AA64065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AEB66-70D6-4D41-B57D-C2FA2D6449C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87242-C513-4D97-AD86-CFE503B9615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6ACAC-1F84-4B24-87D0-5AEBBBA4792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A3B71-E76E-4C45-B1A6-EAF5BCD981F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6B3B2-91FC-4704-850A-E9CE69BEEE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73BC3-1A7E-4275-BF92-25531BE145D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C89B8-49A9-4070-9888-0206717082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5D63D-05FF-4A2A-86E9-EE0BCE157FE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5B9D2-4DC1-4E03-A0B7-6565F2C8569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0E2FB-246C-4AF8-816B-44EBA92859F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1828800"/>
            <a:ext cx="6291808" cy="2209800"/>
          </a:xfrm>
        </p:spPr>
        <p:txBody>
          <a:bodyPr/>
          <a:lstStyle/>
          <a:p>
            <a:r>
              <a:rPr kumimoji="1" lang="ru-RU" sz="2800" dirty="0" smtClean="0">
                <a:solidFill>
                  <a:schemeClr val="bg1"/>
                </a:solidFill>
                <a:cs typeface="Times New Roman" pitchFamily="18" charset="0"/>
              </a:rPr>
              <a:t>   Проект областного закона</a:t>
            </a:r>
            <a:br>
              <a:rPr kumimoji="1" lang="ru-RU" sz="2800" dirty="0" smtClean="0">
                <a:solidFill>
                  <a:schemeClr val="bg1"/>
                </a:solidFill>
                <a:cs typeface="Times New Roman" pitchFamily="18" charset="0"/>
              </a:rPr>
            </a:br>
            <a:r>
              <a:rPr kumimoji="1" lang="ru-RU" sz="2800" dirty="0" smtClean="0">
                <a:solidFill>
                  <a:schemeClr val="bg1"/>
                </a:solidFill>
                <a:cs typeface="Times New Roman" pitchFamily="18" charset="0"/>
              </a:rPr>
              <a:t/>
            </a:r>
            <a:br>
              <a:rPr kumimoji="1" lang="ru-RU" sz="2800" dirty="0" smtClean="0">
                <a:solidFill>
                  <a:schemeClr val="bg1"/>
                </a:solidFill>
                <a:cs typeface="Times New Roman" pitchFamily="18" charset="0"/>
              </a:rPr>
            </a:br>
            <a:r>
              <a:rPr kumimoji="1" lang="ru-RU" sz="2400" dirty="0" smtClean="0">
                <a:solidFill>
                  <a:schemeClr val="bg1"/>
                </a:solidFill>
                <a:cs typeface="Times New Roman" pitchFamily="18" charset="0"/>
              </a:rPr>
              <a:t>«О бюджете территориального фонда обязательного медицинского страхования Архангельской области на 2017 год и на плановый период 2018 и 2019 годов»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5661248"/>
            <a:ext cx="8524056" cy="358552"/>
          </a:xfrm>
        </p:spPr>
        <p:txBody>
          <a:bodyPr/>
          <a:lstStyle/>
          <a:p>
            <a:pPr algn="ctr"/>
            <a:r>
              <a:rPr kumimoji="1" lang="ru-RU" sz="1800" b="1" dirty="0" smtClean="0">
                <a:solidFill>
                  <a:srgbClr val="002060"/>
                </a:solidFill>
                <a:cs typeface="Times New Roman" pitchFamily="18" charset="0"/>
              </a:rPr>
              <a:t>Архангельск, 2016 г.</a:t>
            </a:r>
          </a:p>
          <a:p>
            <a:pPr algn="ctr"/>
            <a:endParaRPr lang="ru-RU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2267744" cy="1949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39552"/>
          </a:xfrm>
        </p:spPr>
        <p:txBody>
          <a:bodyPr/>
          <a:lstStyle/>
          <a:p>
            <a:pPr algn="ctr"/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Динамика объема оказания медицинской помощи </a:t>
            </a:r>
            <a:b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в рамках базовой программы ОМС (продолжение</a:t>
            </a:r>
            <a:r>
              <a:rPr lang="ru-RU" sz="2200" b="1" dirty="0" smtClean="0"/>
              <a:t>)</a:t>
            </a:r>
            <a:endParaRPr lang="ru-RU" sz="22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51520" y="1772816"/>
          <a:ext cx="8496944" cy="1511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34561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Скорая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медицинская помощь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10303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(вызовов на 1 застрахованное лицо)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5543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533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0,300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0,300</a:t>
                      </a:r>
                      <a:endParaRPr lang="ru-RU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25D63D-05FF-4A2A-86E9-EE0BCE157FEB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sp>
        <p:nvSpPr>
          <p:cNvPr id="8" name="Равно 7"/>
          <p:cNvSpPr/>
          <p:nvPr/>
        </p:nvSpPr>
        <p:spPr>
          <a:xfrm>
            <a:off x="3923928" y="2924944"/>
            <a:ext cx="936104" cy="288032"/>
          </a:xfrm>
          <a:prstGeom prst="mathEqua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39552"/>
          </a:xfrm>
        </p:spPr>
        <p:txBody>
          <a:bodyPr/>
          <a:lstStyle/>
          <a:p>
            <a:pPr algn="ctr"/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Динамика объема оказания медицинской помощи </a:t>
            </a:r>
            <a:b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в проекте базовой программы ОМС (продолжение)</a:t>
            </a:r>
            <a:endParaRPr lang="ru-RU" sz="2200" b="1" dirty="0">
              <a:solidFill>
                <a:schemeClr val="accent1">
                  <a:lumMod val="25000"/>
                </a:schemeClr>
              </a:solidFill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1268760"/>
          <a:ext cx="8208912" cy="5483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147176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Специализированная медицинская помощь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5528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Случаев госпитализации на 1 застрахованное лицо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753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0,17214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0,17214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2"/>
                          </a:solidFill>
                        </a:rPr>
                        <a:t>Медицинская реабилитация (койко-дней на 1 ЗЛ)</a:t>
                      </a:r>
                      <a:endParaRPr lang="ru-RU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379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0,039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0,039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Объем ВМП в целом по ПГГ (случая госпитализации на 1 жителя)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8405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0,0047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0,006</a:t>
                      </a:r>
                      <a:endParaRPr lang="ru-RU" b="1" dirty="0"/>
                    </a:p>
                  </a:txBody>
                  <a:tcPr/>
                </a:tc>
              </a:tr>
              <a:tr h="485264">
                <a:tc gridSpan="2">
                  <a:txBody>
                    <a:bodyPr/>
                    <a:lstStyle/>
                    <a:p>
                      <a:pPr algn="ctr"/>
                      <a:endParaRPr lang="ru-RU" b="1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bg2"/>
                          </a:solidFill>
                        </a:rPr>
                        <a:t>Медицинская помощь в условиях дневных стационаров </a:t>
                      </a:r>
                      <a:endParaRPr lang="ru-RU" b="1" dirty="0">
                        <a:solidFill>
                          <a:schemeClr val="bg2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</a:tr>
              <a:tr h="584056">
                <a:tc gridSpan="2">
                  <a:txBody>
                    <a:bodyPr/>
                    <a:lstStyle/>
                    <a:p>
                      <a:pPr algn="ctr"/>
                      <a:endParaRPr lang="ru-RU" sz="1800" b="1" kern="1200" baseline="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1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случаев лечения на 1 застрахованное лицо</a:t>
                      </a:r>
                      <a:endParaRPr lang="ru-RU" sz="1800" b="1" kern="1200" baseline="0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</a:tr>
              <a:tr h="58405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0,06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0,06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25D63D-05FF-4A2A-86E9-EE0BCE157FEB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sp>
        <p:nvSpPr>
          <p:cNvPr id="12" name="Равно 11"/>
          <p:cNvSpPr/>
          <p:nvPr/>
        </p:nvSpPr>
        <p:spPr>
          <a:xfrm>
            <a:off x="3707904" y="2492896"/>
            <a:ext cx="936104" cy="288032"/>
          </a:xfrm>
          <a:prstGeom prst="mathEqua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Равно 12"/>
          <p:cNvSpPr/>
          <p:nvPr/>
        </p:nvSpPr>
        <p:spPr>
          <a:xfrm>
            <a:off x="3779912" y="3429000"/>
            <a:ext cx="936104" cy="288032"/>
          </a:xfrm>
          <a:prstGeom prst="mathEqua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Равно 13"/>
          <p:cNvSpPr/>
          <p:nvPr/>
        </p:nvSpPr>
        <p:spPr>
          <a:xfrm>
            <a:off x="3707904" y="6309320"/>
            <a:ext cx="936104" cy="288032"/>
          </a:xfrm>
          <a:prstGeom prst="mathEqua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3563888" y="4365104"/>
            <a:ext cx="1440160" cy="216024"/>
          </a:xfrm>
          <a:prstGeom prst="rightArrow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491880" y="458112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+28%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A1C89B8-49A9-4070-9888-0206717082E9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6" y="620688"/>
          <a:ext cx="8568954" cy="581411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114474"/>
                <a:gridCol w="2141238"/>
                <a:gridCol w="1722141"/>
                <a:gridCol w="1453699"/>
                <a:gridCol w="1137402"/>
              </a:tblGrid>
              <a:tr h="467879">
                <a:tc rowSpan="3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Виды </a:t>
                      </a:r>
                      <a:br>
                        <a:rPr lang="ru-RU" sz="1800" dirty="0" smtClean="0"/>
                      </a:br>
                      <a:r>
                        <a:rPr lang="ru-RU" sz="1800" dirty="0" smtClean="0"/>
                        <a:t>и условия оказания мед.</a:t>
                      </a:r>
                      <a:r>
                        <a:rPr lang="ru-RU" sz="1800" baseline="0" dirty="0" smtClean="0"/>
                        <a:t> помощи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2016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2017</a:t>
                      </a:r>
                      <a:endParaRPr lang="ru-RU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Отклонение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46787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Объемы</a:t>
                      </a:r>
                      <a:endParaRPr lang="ru-RU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dirty="0" err="1" smtClean="0"/>
                        <a:t>Абс</a:t>
                      </a:r>
                      <a:r>
                        <a:rPr lang="ru-RU" sz="1800" b="1" dirty="0" smtClean="0"/>
                        <a:t>.</a:t>
                      </a:r>
                      <a:endParaRPr lang="ru-RU" sz="18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smtClean="0"/>
                        <a:t>%</a:t>
                      </a:r>
                      <a:endParaRPr lang="ru-RU" sz="1800" b="1" dirty="0"/>
                    </a:p>
                  </a:txBody>
                  <a:tcPr/>
                </a:tc>
              </a:tr>
              <a:tr h="46787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утверждено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проект</a:t>
                      </a:r>
                      <a:endParaRPr lang="ru-RU" sz="1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467879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Скорая МП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354320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352 358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-1 962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smtClean="0"/>
                        <a:t>- 0,55</a:t>
                      </a:r>
                      <a:endParaRPr lang="ru-RU" sz="1800" b="1" dirty="0"/>
                    </a:p>
                  </a:txBody>
                  <a:tcPr anchor="ctr"/>
                </a:tc>
              </a:tr>
              <a:tr h="467879">
                <a:tc gridSpan="5">
                  <a:txBody>
                    <a:bodyPr/>
                    <a:lstStyle/>
                    <a:p>
                      <a:pPr algn="l"/>
                      <a:r>
                        <a:rPr lang="ru-RU" sz="1800" b="1" dirty="0" smtClean="0"/>
                        <a:t>Медицинская помощь в амбулаторных условиях</a:t>
                      </a:r>
                      <a:endParaRPr lang="ru-RU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anchor="ctr"/>
                </a:tc>
              </a:tr>
              <a:tr h="467879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с проф. и иными целями</a:t>
                      </a:r>
                      <a:endParaRPr lang="ru-RU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2 775 503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2 760 141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-15 362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- 0,55</a:t>
                      </a:r>
                      <a:endParaRPr lang="ru-RU" sz="1800" b="1" dirty="0"/>
                    </a:p>
                  </a:txBody>
                  <a:tcPr anchor="ctr"/>
                </a:tc>
              </a:tr>
              <a:tr h="467879">
                <a:tc>
                  <a:txBody>
                    <a:bodyPr/>
                    <a:lstStyle/>
                    <a:p>
                      <a:pPr algn="ctr"/>
                      <a:r>
                        <a:rPr lang="ru-RU" sz="1800" b="0" baseline="0" dirty="0" smtClean="0"/>
                        <a:t>в неотложной форме</a:t>
                      </a:r>
                      <a:endParaRPr lang="ru-RU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661 396 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657 736 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-</a:t>
                      </a:r>
                      <a:r>
                        <a:rPr lang="ru-RU" sz="1800" b="1" baseline="0" dirty="0" smtClean="0"/>
                        <a:t> 3 660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- 0,55</a:t>
                      </a:r>
                      <a:endParaRPr lang="ru-RU" sz="1800" b="1" dirty="0"/>
                    </a:p>
                  </a:txBody>
                  <a:tcPr anchor="ctr"/>
                </a:tc>
              </a:tr>
              <a:tr h="467879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обращения в связи с заболеваниями</a:t>
                      </a:r>
                      <a:endParaRPr lang="ru-RU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2 338 509 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2 325 565 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- 12 944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- 0,55</a:t>
                      </a:r>
                      <a:endParaRPr lang="ru-RU" sz="1800" b="1" dirty="0"/>
                    </a:p>
                  </a:txBody>
                  <a:tcPr anchor="ctr"/>
                </a:tc>
              </a:tr>
              <a:tr h="467879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в дневном</a:t>
                      </a:r>
                      <a:r>
                        <a:rPr lang="ru-RU" sz="1800" b="1" baseline="0" dirty="0" smtClean="0"/>
                        <a:t> стационаре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70 864 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70 472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- 392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-0,55</a:t>
                      </a:r>
                      <a:endParaRPr lang="ru-RU" sz="1800" b="1" dirty="0"/>
                    </a:p>
                  </a:txBody>
                  <a:tcPr anchor="ctr"/>
                </a:tc>
              </a:tr>
              <a:tr h="467879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Мед. помощь </a:t>
                      </a:r>
                      <a:br>
                        <a:rPr lang="ru-RU" sz="1800" b="1" dirty="0" smtClean="0"/>
                      </a:br>
                      <a:r>
                        <a:rPr lang="ru-RU" sz="1800" b="1" dirty="0" smtClean="0"/>
                        <a:t>в стационаре 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203 309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202</a:t>
                      </a:r>
                      <a:r>
                        <a:rPr lang="ru-RU" sz="1800" b="1" baseline="0" dirty="0" smtClean="0"/>
                        <a:t> 183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- 1 126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-0,55</a:t>
                      </a:r>
                      <a:endParaRPr lang="ru-RU" sz="1800" b="1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1080120"/>
          </a:xfrm>
        </p:spPr>
        <p:txBody>
          <a:bodyPr/>
          <a:lstStyle/>
          <a:p>
            <a:pPr algn="ctr"/>
            <a:r>
              <a:rPr lang="ru-RU" sz="2000" b="1" kern="1200" dirty="0" smtClean="0">
                <a:solidFill>
                  <a:schemeClr val="accent1">
                    <a:lumMod val="25000"/>
                  </a:schemeClr>
                </a:solidFill>
              </a:rPr>
              <a:t>Число медицинских организаций, осуществляющих деятельность в сфере ОМС Архангельской области на 01 января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7544" y="1412776"/>
          <a:ext cx="82296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A76ACAC-1F84-4B24-87D0-5AEBBBA47922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7544" y="1412776"/>
            <a:ext cx="1656184" cy="792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28875"/>
            <a:ext cx="7643812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11560" y="404664"/>
            <a:ext cx="7716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0099"/>
                </a:solidFill>
                <a:latin typeface="+mj-lt"/>
                <a:cs typeface="Times New Roman" pitchFamily="18" charset="0"/>
              </a:rPr>
              <a:t>Итоговая оценка проекта закона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55576" y="1988840"/>
            <a:ext cx="8136904" cy="2016224"/>
          </a:xfrm>
          <a:prstGeom prst="roundRect">
            <a:avLst/>
          </a:prstGeom>
          <a:solidFill>
            <a:schemeClr val="accent5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</a:rPr>
              <a:t>За счет субвенции ФОМС обеспечивается покрытие расходов базовой программы ОМС, включенных в структуру тарифа на оплату медицинской помощи, в том числе на оплату высокотехнологичной медицинской помощи, включенной в базовую программу ОМС по установленному перечню. Объем субвенции ФОМС обеспечивает реализацию Указа Президента Российской Федерации от 7 мая 2012 года № 597 в части повышения заработной платы медицинских работников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3568" y="4149080"/>
            <a:ext cx="8064896" cy="1368152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rgbClr val="002060"/>
                </a:solidFill>
              </a:rPr>
              <a:t>Поэтапное расширение перечня видов (методов) высокотехнологичной медицинской помощи, оказываемых в рамках базовой программы ОМС: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в 2017 году + 4 метода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55576" y="908720"/>
            <a:ext cx="8208912" cy="936104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rgbClr val="000099"/>
                </a:solidFill>
              </a:rPr>
              <a:t>Бюджет территориального фонда обязательного медицинского страхования Архангельской области на 2017 год и на плановый период 2018 и 2019 годов сбалансирован по доходам и расходам</a:t>
            </a:r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Скругленный прямоугольник 10"/>
          <p:cNvSpPr/>
          <p:nvPr/>
        </p:nvSpPr>
        <p:spPr>
          <a:xfrm>
            <a:off x="683568" y="5661248"/>
            <a:ext cx="8029400" cy="936104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rgbClr val="000099"/>
                </a:solidFill>
              </a:rPr>
              <a:t>Увеличение числа медицинских организаций, участвующих в реализации ТПГ ОМС АО в 2017 год (конкуренция)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86000" y="2143125"/>
            <a:ext cx="4572000" cy="25860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5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Благодарю за внимание!</a:t>
            </a:r>
            <a:endParaRPr lang="fr-FR" sz="5400" dirty="0"/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24936" cy="792088"/>
          </a:xfrm>
        </p:spPr>
        <p:txBody>
          <a:bodyPr/>
          <a:lstStyle/>
          <a:p>
            <a:pPr algn="ctr">
              <a:defRPr/>
            </a:pPr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</a:rPr>
              <a:t/>
            </a:r>
            <a:br>
              <a:rPr lang="ru-RU" sz="2200" b="1" dirty="0" smtClean="0">
                <a:solidFill>
                  <a:schemeClr val="accent1">
                    <a:lumMod val="25000"/>
                  </a:schemeClr>
                </a:solidFill>
              </a:rPr>
            </a:br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</a:rPr>
              <a:t>Параметры бюджета ТФОМС  АО (млн. руб.)</a:t>
            </a:r>
          </a:p>
          <a:p>
            <a:pPr algn="ctr">
              <a:defRPr/>
            </a:pPr>
            <a:endParaRPr lang="ru-RU" sz="2000" b="1" dirty="0" smtClean="0">
              <a:solidFill>
                <a:schemeClr val="accent1">
                  <a:lumMod val="25000"/>
                </a:scheme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51520" y="1052736"/>
          <a:ext cx="8712968" cy="5471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48228"/>
                <a:gridCol w="1161729"/>
                <a:gridCol w="1234337"/>
                <a:gridCol w="1234337"/>
                <a:gridCol w="1234337"/>
              </a:tblGrid>
              <a:tr h="86409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7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</a:t>
                      </a:r>
                      <a:endParaRPr lang="ru-RU" sz="1700" b="1" kern="12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7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Бюджет 2016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7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Проект бюджета 2017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Проект бюджета 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7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Проект бюджета 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0304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Доходы, всего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17 403,0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18 933,5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21 030,9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22 116,6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413156">
                <a:tc>
                  <a:txBody>
                    <a:bodyPr/>
                    <a:lstStyle/>
                    <a:p>
                      <a:pPr algn="r"/>
                      <a:r>
                        <a:rPr lang="ru-RU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   </a:t>
                      </a:r>
                      <a:r>
                        <a:rPr lang="ru-RU" sz="1600" b="1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в том числе:</a:t>
                      </a:r>
                    </a:p>
                    <a:p>
                      <a:pPr marL="0" indent="0" algn="l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- фин. обеспечение организации ОМС</a:t>
                      </a:r>
                    </a:p>
                    <a:p>
                      <a:pPr marL="0" indent="0" algn="l">
                        <a:buFontTx/>
                        <a:buChar char="-"/>
                      </a:pPr>
                      <a:r>
                        <a:rPr lang="ru-RU" sz="1600" b="0" i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МБТ на доп. финансовое обеспечение оказания специализированной, в т.ч. высокотехнологичной,</a:t>
                      </a:r>
                      <a:r>
                        <a:rPr lang="ru-RU" sz="1600" b="0" i="1" kern="12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мед. помощи, включенной в базовую программу ОМС, ФГУ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17 237,2</a:t>
                      </a: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144,2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18 933,5</a:t>
                      </a: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-</a:t>
                      </a:r>
                    </a:p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endParaRPr lang="ru-RU" sz="1600" b="0" i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21 030,9</a:t>
                      </a: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-</a:t>
                      </a:r>
                      <a:endParaRPr lang="ru-RU" sz="1600" b="0" i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22 116,6</a:t>
                      </a: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-</a:t>
                      </a:r>
                    </a:p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endParaRPr lang="ru-RU" sz="1600" b="0" i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7120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Расходы, всего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17 536,8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18 933,5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21 030,9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22 116,6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536092">
                <a:tc>
                  <a:txBody>
                    <a:bodyPr/>
                    <a:lstStyle/>
                    <a:p>
                      <a:pPr algn="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 </a:t>
                      </a:r>
                      <a:r>
                        <a:rPr lang="ru-RU" sz="1600" b="1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в том числе:</a:t>
                      </a:r>
                    </a:p>
                    <a:p>
                      <a:pPr marL="0" indent="0" algn="l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- фин. обеспечение организации ОМС</a:t>
                      </a:r>
                    </a:p>
                    <a:p>
                      <a:pPr marL="0" indent="0" algn="l">
                        <a:buFontTx/>
                        <a:buChar char="-"/>
                      </a:pPr>
                      <a:r>
                        <a:rPr lang="ru-RU" sz="1600" b="0" i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доп. финансовое обеспечение оказания</a:t>
                      </a:r>
                      <a:r>
                        <a:rPr lang="ru-RU" sz="1600" b="0" i="1" kern="12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600" b="0" i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специализированной., в т.ч. высокотехнологичной,</a:t>
                      </a:r>
                      <a:r>
                        <a:rPr lang="ru-RU" sz="1600" b="0" i="1" kern="12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мед. помощи, включенной в базовую программу ОМС, ФГУ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17 371,0</a:t>
                      </a: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144,2</a:t>
                      </a:r>
                    </a:p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18 933,5</a:t>
                      </a: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-</a:t>
                      </a:r>
                    </a:p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21 030,9</a:t>
                      </a: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-</a:t>
                      </a:r>
                      <a:endParaRPr lang="ru-RU" sz="1600" b="0" i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22 116,6</a:t>
                      </a:r>
                    </a:p>
                    <a:p>
                      <a:pPr algn="ctr">
                        <a:buFontTx/>
                        <a:buNone/>
                      </a:pPr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-</a:t>
                      </a:r>
                    </a:p>
                    <a:p>
                      <a:pPr algn="ctr">
                        <a:buFontTx/>
                        <a:buNone/>
                      </a:pPr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  <a:p>
                      <a:pPr algn="ctr">
                        <a:buFontTx/>
                        <a:buNone/>
                      </a:pPr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9388" y="476673"/>
            <a:ext cx="8497068" cy="936104"/>
          </a:xfrm>
        </p:spPr>
        <p:txBody>
          <a:bodyPr/>
          <a:lstStyle/>
          <a:p>
            <a:pPr algn="ctr"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</a:rPr>
              <a:t>Показатели бюджета</a:t>
            </a:r>
            <a:r>
              <a:rPr lang="en-US" sz="2200" b="1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</a:rPr>
              <a:t> ТФОМС АО по доходам </a:t>
            </a:r>
            <a:br>
              <a:rPr lang="ru-RU" sz="2200" b="1" dirty="0" smtClean="0">
                <a:solidFill>
                  <a:schemeClr val="accent1">
                    <a:lumMod val="25000"/>
                  </a:schemeClr>
                </a:solidFill>
              </a:rPr>
            </a:br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</a:rPr>
              <a:t>на 2017 год</a:t>
            </a:r>
            <a:r>
              <a:rPr lang="ru-RU" sz="2200" b="1" dirty="0" smtClean="0">
                <a:solidFill>
                  <a:srgbClr val="000099"/>
                </a:solidFill>
              </a:rPr>
              <a:t> </a:t>
            </a:r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</a:rPr>
              <a:t>и плановый период 2018 и 2019 годов (млн.руб.)</a:t>
            </a:r>
            <a:r>
              <a:rPr lang="ru-RU" sz="2400" dirty="0" smtClean="0">
                <a:solidFill>
                  <a:schemeClr val="accent1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1">
                    <a:lumMod val="25000"/>
                  </a:schemeClr>
                </a:solidFill>
              </a:rPr>
            </a:br>
            <a:endParaRPr lang="ru-RU" sz="2400" dirty="0">
              <a:solidFill>
                <a:schemeClr val="accent1">
                  <a:lumMod val="25000"/>
                </a:schemeClr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95536" y="1628797"/>
          <a:ext cx="8280921" cy="4735573"/>
        </p:xfrm>
        <a:graphic>
          <a:graphicData uri="http://schemas.openxmlformats.org/drawingml/2006/table">
            <a:tbl>
              <a:tblPr/>
              <a:tblGrid>
                <a:gridCol w="3096344"/>
                <a:gridCol w="1800200"/>
                <a:gridCol w="1728192"/>
                <a:gridCol w="1656185"/>
              </a:tblGrid>
              <a:tr h="10801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Источник дохода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Проект</a:t>
                      </a:r>
                      <a:r>
                        <a:rPr lang="ru-RU" sz="17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 бюджета </a:t>
                      </a:r>
                    </a:p>
                    <a:p>
                      <a:pPr algn="ctr"/>
                      <a:r>
                        <a:rPr lang="ru-RU" sz="17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2017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Проект</a:t>
                      </a:r>
                      <a:r>
                        <a:rPr lang="ru-RU" sz="17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 бюджета </a:t>
                      </a:r>
                    </a:p>
                    <a:p>
                      <a:pPr algn="ctr"/>
                      <a:r>
                        <a:rPr lang="ru-RU" sz="17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2018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Проект</a:t>
                      </a:r>
                      <a:r>
                        <a:rPr lang="ru-RU" sz="17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 бюджета </a:t>
                      </a:r>
                    </a:p>
                    <a:p>
                      <a:pPr algn="ctr"/>
                      <a:r>
                        <a:rPr lang="ru-RU" sz="17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2019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56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baseline="0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Субвенции из бюджета Федерального фонда обязательного медицинского </a:t>
                      </a:r>
                      <a:r>
                        <a:rPr lang="ru-RU" sz="16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страхования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b="1" baseline="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18 673,5</a:t>
                      </a:r>
                      <a:endParaRPr lang="ru-RU" sz="18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20 760,9</a:t>
                      </a:r>
                      <a:endParaRPr lang="ru-RU" sz="18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21 836,6</a:t>
                      </a:r>
                      <a:endParaRPr lang="ru-RU" sz="18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68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Межбюджетные трансферты из бюджетов территориальных фондов ОМС в рамках осуществления межтерриториальных расчетов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baseline="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260,0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270,0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280,0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5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baseline="0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18 933,5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21 030,9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22 116,6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/>
          </p:nvPr>
        </p:nvGraphicFramePr>
        <p:xfrm>
          <a:off x="323528" y="980728"/>
          <a:ext cx="8568952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404664"/>
            <a:ext cx="8892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25000"/>
                  </a:schemeClr>
                </a:solidFill>
                <a:latin typeface="+mj-lt"/>
                <a:cs typeface="Times New Roman" pitchFamily="18" charset="0"/>
              </a:rPr>
              <a:t>Финансовое обеспечение организации ОМС Архангельской области </a:t>
            </a:r>
          </a:p>
          <a:p>
            <a:r>
              <a:rPr lang="ru-RU" b="1" dirty="0" smtClean="0">
                <a:solidFill>
                  <a:schemeClr val="accent1">
                    <a:lumMod val="25000"/>
                  </a:schemeClr>
                </a:solidFill>
                <a:latin typeface="+mj-lt"/>
                <a:cs typeface="Times New Roman" pitchFamily="18" charset="0"/>
              </a:rPr>
              <a:t>за счет субвенции Федерального фонда ОМС (млн. рублей)</a:t>
            </a:r>
            <a:endParaRPr lang="ru-RU" b="1" dirty="0">
              <a:solidFill>
                <a:schemeClr val="accent1">
                  <a:lumMod val="25000"/>
                </a:schemeClr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5" name="Дуга 34"/>
          <p:cNvSpPr/>
          <p:nvPr/>
        </p:nvSpPr>
        <p:spPr>
          <a:xfrm>
            <a:off x="4786314" y="5143512"/>
            <a:ext cx="914400" cy="914400"/>
          </a:xfrm>
          <a:prstGeom prst="arc">
            <a:avLst>
              <a:gd name="adj1" fmla="val 16200000"/>
              <a:gd name="adj2" fmla="val 19245243"/>
            </a:avLst>
          </a:prstGeom>
          <a:scene3d>
            <a:camera prst="orthographicFront">
              <a:rot lat="5400000" lon="3000000" rev="30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539552" y="4077072"/>
          <a:ext cx="8107262" cy="2580039"/>
        </p:xfrm>
        <a:graphic>
          <a:graphicData uri="http://schemas.openxmlformats.org/drawingml/2006/table">
            <a:tbl>
              <a:tblPr/>
              <a:tblGrid>
                <a:gridCol w="928694"/>
                <a:gridCol w="1643074"/>
                <a:gridCol w="2000264"/>
                <a:gridCol w="1714512"/>
                <a:gridCol w="1820718"/>
              </a:tblGrid>
              <a:tr h="2948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25" marR="6752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25" marR="6752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47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Численность застрахованных лиц, чел.</a:t>
                      </a:r>
                      <a:endParaRPr lang="ru-RU" sz="12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Средний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подушевой норматив финансирования              на 1 застрахованное лицо, руб.</a:t>
                      </a:r>
                      <a:endParaRPr lang="ru-RU" sz="12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Коэффициент дифференциации для Архангельской области</a:t>
                      </a:r>
                      <a:endParaRPr lang="ru-RU" sz="12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Размер субвенции,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  <a:endParaRPr lang="ru-RU" sz="12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2016 год</a:t>
                      </a: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1 181 065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8 438,9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1,703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16 973,6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2017 год</a:t>
                      </a: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1 174 528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9 335,7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1,703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18 673,5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2018 год</a:t>
                      </a: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1 174 528</a:t>
                      </a: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10 379,3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1,703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20 760,9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8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2019</a:t>
                      </a:r>
                      <a:r>
                        <a:rPr lang="ru-RU" sz="14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 год</a:t>
                      </a:r>
                      <a:endParaRPr lang="ru-RU" sz="1400" b="1" dirty="0" smtClean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1 174 528</a:t>
                      </a: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10 917,1</a:t>
                      </a: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1,703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21</a:t>
                      </a:r>
                      <a:r>
                        <a:rPr lang="ru-RU" sz="14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 836,6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059832" y="4005064"/>
            <a:ext cx="3058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75000"/>
                  </a:schemeClr>
                </a:solidFill>
                <a:latin typeface="+mj-lt"/>
                <a:cs typeface="Times New Roman" pitchFamily="18" charset="0"/>
              </a:rPr>
              <a:t>Расчет субвенции ФОМС</a:t>
            </a:r>
            <a:endParaRPr lang="ru-RU" b="1" dirty="0">
              <a:solidFill>
                <a:schemeClr val="bg2">
                  <a:lumMod val="75000"/>
                </a:schemeClr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/>
          </p:cNvSpPr>
          <p:nvPr/>
        </p:nvSpPr>
        <p:spPr>
          <a:xfrm>
            <a:off x="4067944" y="1412776"/>
            <a:ext cx="115212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3300"/>
                </a:solidFill>
                <a:latin typeface="+mn-lt"/>
                <a:cs typeface="Times New Roman" pitchFamily="18" charset="0"/>
              </a:rPr>
              <a:t>20 760,9</a:t>
            </a:r>
            <a:endParaRPr lang="ru-RU" sz="1400" b="1" dirty="0">
              <a:solidFill>
                <a:srgbClr val="003300"/>
              </a:solidFill>
              <a:latin typeface="+mn-lt"/>
              <a:cs typeface="Times New Roman" pitchFamily="18" charset="0"/>
            </a:endParaRPr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51520"/>
          </a:xfrm>
        </p:spPr>
        <p:txBody>
          <a:bodyPr/>
          <a:lstStyle/>
          <a:p>
            <a:pPr algn="ctr"/>
            <a:r>
              <a:rPr lang="ru-RU" sz="2200" b="1" kern="1200" dirty="0" smtClean="0">
                <a:solidFill>
                  <a:schemeClr val="accent1">
                    <a:lumMod val="25000"/>
                  </a:schemeClr>
                </a:solidFill>
              </a:rPr>
              <a:t>Численность застрахованных лиц на 01 апреля</a:t>
            </a:r>
            <a:endParaRPr lang="ru-RU" sz="2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67544" y="1268760"/>
          <a:ext cx="8229600" cy="4670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A76ACAC-1F84-4B24-87D0-5AEBBBA47922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23528" y="476672"/>
            <a:ext cx="83529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Расходы бюджета ТФОМС АО на 2017 год и на плановый период 2018 и 2019 годов (млн.руб.) </a:t>
            </a:r>
            <a:endParaRPr lang="ru-RU" sz="2200" b="1" dirty="0">
              <a:solidFill>
                <a:schemeClr val="accent1">
                  <a:lumMod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51520" y="1340769"/>
          <a:ext cx="8640961" cy="5340771"/>
        </p:xfrm>
        <a:graphic>
          <a:graphicData uri="http://schemas.openxmlformats.org/drawingml/2006/table">
            <a:tbl>
              <a:tblPr/>
              <a:tblGrid>
                <a:gridCol w="4104456"/>
                <a:gridCol w="1080120"/>
                <a:gridCol w="1152128"/>
                <a:gridCol w="1152128"/>
                <a:gridCol w="1152129"/>
              </a:tblGrid>
              <a:tr h="864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Наименование расходов</a:t>
                      </a:r>
                      <a:endParaRPr lang="ru-RU" sz="1700" b="1" baseline="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2016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год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Проект бюджета 2017</a:t>
                      </a:r>
                      <a:endParaRPr lang="ru-RU" sz="1700" b="1" baseline="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Проект бюджета 2018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Проект бюджета 2019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4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Всего расходов,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из них:</a:t>
                      </a:r>
                      <a:endParaRPr lang="ru-RU" sz="17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080"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17 536,8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080"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18 933,5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080"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21 030,9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080" algn="ctr">
                        <a:spcAft>
                          <a:spcPts val="0"/>
                        </a:spcAft>
                      </a:pPr>
                      <a:r>
                        <a:rPr lang="ru-RU" sz="1800" b="1" kern="12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22 116,6</a:t>
                      </a:r>
                      <a:endParaRPr lang="ru-RU" sz="1800" b="1" kern="1200" dirty="0" smtClean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Финансовое обеспечение организации</a:t>
                      </a:r>
                      <a:r>
                        <a:rPr lang="ru-RU" sz="17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7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ОМС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17 263,2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18 827,2</a:t>
                      </a:r>
                      <a:endParaRPr lang="ru-RU" sz="18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20 924,6</a:t>
                      </a:r>
                      <a:endParaRPr lang="ru-RU" sz="18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22 010,3</a:t>
                      </a:r>
                      <a:endParaRPr lang="ru-RU" sz="18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42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МБТ ФОМС на доп. финансовое обеспечение оказания специализированной МП, </a:t>
                      </a:r>
                      <a:br>
                        <a:rPr lang="ru-RU" sz="17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7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 т.ч. ВМП, ФГУ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144,2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4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Финансовое обеспечение  единовременных выплат медицинским работникам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21,6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4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Расходы на обеспечение выполнения функций территориального фонда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107,8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106,3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106,3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106,3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4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Процент на обеспечение выполнения функций территориального фонда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0,6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0,6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28638"/>
            <a:ext cx="8229600" cy="11721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Финансовое обеспечение </a:t>
            </a:r>
            <a:br>
              <a:rPr lang="ru-RU" sz="24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территориальной программы обязательного медицинского страхования </a:t>
            </a:r>
            <a:br>
              <a:rPr lang="ru-RU" sz="24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(млн. рублей)</a:t>
            </a:r>
            <a:endParaRPr lang="ru-RU" sz="2400" b="1" dirty="0">
              <a:solidFill>
                <a:schemeClr val="accent1">
                  <a:lumMod val="25000"/>
                </a:schemeClr>
              </a:solidFill>
              <a:cs typeface="Times New Roman" pitchFamily="18" charset="0"/>
            </a:endParaRPr>
          </a:p>
        </p:txBody>
      </p:sp>
      <p:graphicFrame>
        <p:nvGraphicFramePr>
          <p:cNvPr id="4" name="Содержимое 4"/>
          <p:cNvGraphicFramePr>
            <a:graphicFrameLocks/>
          </p:cNvGraphicFramePr>
          <p:nvPr/>
        </p:nvGraphicFramePr>
        <p:xfrm>
          <a:off x="251520" y="1916832"/>
          <a:ext cx="8640961" cy="468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6"/>
                <a:gridCol w="3769553"/>
                <a:gridCol w="1152128"/>
                <a:gridCol w="1152128"/>
                <a:gridCol w="1152128"/>
                <a:gridCol w="1152128"/>
              </a:tblGrid>
              <a:tr h="820752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j-lt"/>
                          <a:cs typeface="Times New Roman" pitchFamily="18" charset="0"/>
                        </a:rPr>
                        <a:t>Показатель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2016 год</a:t>
                      </a:r>
                      <a:endParaRPr lang="ru-RU" sz="1800" b="1" kern="12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Проект бюджета 2017</a:t>
                      </a:r>
                      <a:endParaRPr lang="ru-RU" sz="18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Проект бюджета 2018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Проект бюджета 2019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808">
                <a:tc gridSpan="2"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Стоимость территориальной программы ОМС,  </a:t>
                      </a:r>
                      <a:r>
                        <a:rPr lang="ru-RU" sz="15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всего</a:t>
                      </a:r>
                      <a:r>
                        <a:rPr lang="ru-RU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:</a:t>
                      </a:r>
                      <a:endParaRPr lang="ru-RU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17 015,4</a:t>
                      </a:r>
                      <a:endParaRPr lang="ru-RU" sz="1800" b="1" kern="12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18 567,2</a:t>
                      </a:r>
                      <a:endParaRPr lang="ru-RU" sz="18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20 654,6</a:t>
                      </a:r>
                      <a:endParaRPr lang="ru-RU" sz="18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21 730,3</a:t>
                      </a:r>
                      <a:endParaRPr lang="ru-RU" sz="18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8120">
                <a:tc rowSpan="3">
                  <a:txBody>
                    <a:bodyPr/>
                    <a:lstStyle/>
                    <a:p>
                      <a:endParaRPr lang="ru-RU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средства субвенции ФОМС</a:t>
                      </a:r>
                      <a:endParaRPr lang="ru-RU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16 865,8</a:t>
                      </a:r>
                      <a:endParaRPr lang="ru-RU" sz="1600" b="0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18 567,2</a:t>
                      </a:r>
                      <a:endParaRPr lang="ru-RU" sz="1600" b="0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20</a:t>
                      </a:r>
                      <a:r>
                        <a:rPr lang="ru-RU" sz="1600" b="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 654,6</a:t>
                      </a:r>
                      <a:endParaRPr lang="ru-RU" sz="1600" b="0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21</a:t>
                      </a:r>
                      <a:r>
                        <a:rPr lang="ru-RU" sz="1600" b="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 730,3</a:t>
                      </a:r>
                      <a:endParaRPr lang="ru-RU" sz="1600" b="0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33192">
                <a:tc v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МБТ ФОМС на дополнительное финансовое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 обеспечение оказания специализированной, в т. ч. высокотехнологичной, медицинской помощи, включенной в базовую программу ОМС</a:t>
                      </a:r>
                      <a:endParaRPr lang="ru-RU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144,2</a:t>
                      </a:r>
                      <a:endParaRPr lang="ru-RU" sz="1600" b="0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500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500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500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9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прочие источники</a:t>
                      </a:r>
                      <a:endParaRPr lang="ru-RU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5,4</a:t>
                      </a:r>
                      <a:endParaRPr lang="ru-RU" sz="1600" b="0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500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500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500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4408"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Стоимость медицинской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 помощи</a:t>
                      </a:r>
                      <a:endParaRPr lang="ru-RU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16 804,3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18 341,8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20 402,4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21 464,3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4408"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Норматив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расходов на ведение дела СМО, %</a:t>
                      </a:r>
                      <a:endParaRPr lang="ru-RU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1,3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1,3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1,3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1,3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344"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Средства на ведение дела СМО</a:t>
                      </a:r>
                      <a:endParaRPr lang="ru-RU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211,1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225,4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252,2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266,0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46755" y="514615"/>
            <a:ext cx="8229600" cy="811560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rgbClr val="000099"/>
                </a:solidFill>
              </a:rPr>
              <a:t/>
            </a:r>
            <a:br>
              <a:rPr lang="ru-RU" sz="2400" b="1" dirty="0" smtClean="0">
                <a:solidFill>
                  <a:srgbClr val="000099"/>
                </a:solidFill>
              </a:rPr>
            </a:br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Субвенция ФОМС </a:t>
            </a:r>
            <a:r>
              <a:rPr lang="ru-RU" sz="2200" b="1" dirty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бюджетам территориальных фондов ОМС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1E6B3B2-91FC-4704-850A-E9CE69BEEEE9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51520" y="1844824"/>
            <a:ext cx="2952328" cy="36724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800" b="1" dirty="0" smtClean="0"/>
          </a:p>
          <a:p>
            <a:r>
              <a:rPr lang="ru-RU" sz="2800" b="1" dirty="0" smtClean="0"/>
              <a:t>Стоимость медицинской помощи,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 smtClean="0"/>
              <a:t>млн. </a:t>
            </a:r>
            <a:r>
              <a:rPr lang="ru-RU" sz="2800" b="1" dirty="0"/>
              <a:t>рублей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36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cs typeface="Times New Roman" pitchFamily="18" charset="0"/>
              </a:rPr>
              <a:t>18 341,8</a:t>
            </a:r>
          </a:p>
          <a:p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635896" y="1629075"/>
            <a:ext cx="5113548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b="1" dirty="0" smtClean="0"/>
          </a:p>
          <a:p>
            <a:r>
              <a:rPr lang="ru-RU" b="1" dirty="0" smtClean="0"/>
              <a:t>первичная </a:t>
            </a:r>
            <a:r>
              <a:rPr lang="ru-RU" b="1" dirty="0"/>
              <a:t>медико-санитарная помощь, включая профилактическую помощь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635896" y="3068960"/>
            <a:ext cx="5123178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b="1" dirty="0" smtClean="0"/>
          </a:p>
          <a:p>
            <a:r>
              <a:rPr lang="ru-RU" b="1" dirty="0" smtClean="0"/>
              <a:t>скорая </a:t>
            </a:r>
            <a:r>
              <a:rPr lang="ru-RU" b="1" dirty="0"/>
              <a:t>медицинская помощь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(</a:t>
            </a:r>
            <a:r>
              <a:rPr lang="ru-RU" b="1" dirty="0"/>
              <a:t>за исключением санитарно-авиационной </a:t>
            </a:r>
            <a:r>
              <a:rPr lang="ru-RU" b="1" dirty="0" smtClean="0"/>
              <a:t>эвакуации воздушными судами)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635896" y="4293096"/>
            <a:ext cx="5113548" cy="151216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b="1" dirty="0" smtClean="0"/>
          </a:p>
          <a:p>
            <a:r>
              <a:rPr lang="ru-RU" b="1" dirty="0" smtClean="0"/>
              <a:t>специализированная </a:t>
            </a:r>
            <a:r>
              <a:rPr lang="ru-RU" b="1" dirty="0"/>
              <a:t>медицинская помощь, в том числе </a:t>
            </a:r>
            <a:r>
              <a:rPr lang="ru-RU" b="1" dirty="0" smtClean="0"/>
              <a:t>ВМП </a:t>
            </a:r>
            <a:br>
              <a:rPr lang="ru-RU" b="1" dirty="0" smtClean="0"/>
            </a:br>
            <a:r>
              <a:rPr lang="ru-RU" b="1" dirty="0" smtClean="0"/>
              <a:t>(финансовое </a:t>
            </a:r>
            <a:r>
              <a:rPr lang="ru-RU" b="1" dirty="0"/>
              <a:t>обеспечение которых осуществляется </a:t>
            </a:r>
            <a:r>
              <a:rPr lang="ru-RU" b="1" dirty="0" smtClean="0"/>
              <a:t>за </a:t>
            </a:r>
            <a:r>
              <a:rPr lang="ru-RU" b="1" dirty="0"/>
              <a:t>счет средств </a:t>
            </a:r>
            <a:r>
              <a:rPr lang="ru-RU" b="1" dirty="0" smtClean="0"/>
              <a:t>ОМС) 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98483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39552"/>
          </a:xfrm>
        </p:spPr>
        <p:txBody>
          <a:bodyPr/>
          <a:lstStyle/>
          <a:p>
            <a:pPr algn="ctr"/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Динамика объема оказания медицинской помощи </a:t>
            </a:r>
            <a:b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в проекте базовой программы ОМС</a:t>
            </a:r>
            <a:endParaRPr lang="ru-RU" sz="2200" b="1" dirty="0">
              <a:solidFill>
                <a:schemeClr val="accent1">
                  <a:lumMod val="25000"/>
                </a:schemeClr>
              </a:solidFill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1268760"/>
          <a:ext cx="8208912" cy="3619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147176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Медицинская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помощь в амбулаторных условиях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5528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Посещений с профилактической и иными целями 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753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2,35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2,35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2"/>
                          </a:solidFill>
                        </a:rPr>
                        <a:t>Посещений для</a:t>
                      </a:r>
                      <a:r>
                        <a:rPr lang="ru-RU" b="1" baseline="0" dirty="0" smtClean="0">
                          <a:solidFill>
                            <a:schemeClr val="bg2"/>
                          </a:solidFill>
                        </a:rPr>
                        <a:t> оказания медицинской помощи в неотложной форме</a:t>
                      </a:r>
                      <a:endParaRPr lang="ru-RU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379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0,56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0,56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2"/>
                          </a:solidFill>
                        </a:rPr>
                        <a:t>Обращения</a:t>
                      </a:r>
                      <a:r>
                        <a:rPr lang="ru-RU" b="1" baseline="0" dirty="0" smtClean="0">
                          <a:solidFill>
                            <a:schemeClr val="bg2"/>
                          </a:solidFill>
                        </a:rPr>
                        <a:t> в связи с заболеваниями</a:t>
                      </a:r>
                      <a:endParaRPr lang="ru-RU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8405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1,98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1,98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25D63D-05FF-4A2A-86E9-EE0BCE157FEB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11560" y="5085184"/>
            <a:ext cx="7956376" cy="141277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2"/>
                </a:solidFill>
              </a:rPr>
              <a:t>Законченные случаи диспансеризации взрослого населения, детей-сирот; профилактические осмотры взрослого населения; медицинские осмотры несовершеннолетних; школы здоровья; центры здоровья; посещения к специалисту ПМК; углубленное консультирование; КТ/МРТ; передвижные рентген- (</a:t>
            </a:r>
            <a:r>
              <a:rPr lang="ru-RU" sz="1600" dirty="0" err="1" smtClean="0">
                <a:solidFill>
                  <a:schemeClr val="bg2"/>
                </a:solidFill>
              </a:rPr>
              <a:t>флюоро</a:t>
            </a:r>
            <a:r>
              <a:rPr lang="ru-RU" sz="1600" dirty="0" smtClean="0">
                <a:solidFill>
                  <a:schemeClr val="bg2"/>
                </a:solidFill>
              </a:rPr>
              <a:t>) установка; </a:t>
            </a:r>
            <a:r>
              <a:rPr lang="ru-RU" sz="1600" dirty="0" err="1" smtClean="0">
                <a:solidFill>
                  <a:schemeClr val="bg2"/>
                </a:solidFill>
              </a:rPr>
              <a:t>сцинтиграфические</a:t>
            </a:r>
            <a:r>
              <a:rPr lang="ru-RU" sz="1600" dirty="0" smtClean="0">
                <a:solidFill>
                  <a:schemeClr val="bg2"/>
                </a:solidFill>
              </a:rPr>
              <a:t> исследования, стоматология</a:t>
            </a:r>
          </a:p>
        </p:txBody>
      </p:sp>
      <p:sp>
        <p:nvSpPr>
          <p:cNvPr id="13" name="Равно 12"/>
          <p:cNvSpPr/>
          <p:nvPr/>
        </p:nvSpPr>
        <p:spPr>
          <a:xfrm>
            <a:off x="3707904" y="2492896"/>
            <a:ext cx="936104" cy="288032"/>
          </a:xfrm>
          <a:prstGeom prst="mathEqua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Равно 13"/>
          <p:cNvSpPr/>
          <p:nvPr/>
        </p:nvSpPr>
        <p:spPr>
          <a:xfrm>
            <a:off x="3779912" y="3429000"/>
            <a:ext cx="936104" cy="288032"/>
          </a:xfrm>
          <a:prstGeom prst="mathEqua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Равно 14"/>
          <p:cNvSpPr/>
          <p:nvPr/>
        </p:nvSpPr>
        <p:spPr>
          <a:xfrm>
            <a:off x="3779912" y="4437112"/>
            <a:ext cx="936104" cy="288032"/>
          </a:xfrm>
          <a:prstGeom prst="mathEqua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12935</TotalTime>
  <Words>1001</Words>
  <Application>Microsoft Office PowerPoint</Application>
  <PresentationFormat>Экран (4:3)</PresentationFormat>
  <Paragraphs>318</Paragraphs>
  <Slides>15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Тема1</vt:lpstr>
      <vt:lpstr>   Проект областного закона  «О бюджете территориального фонда обязательного медицинского страхования Архангельской области на 2017 год и на плановый период 2018 и 2019 годов»</vt:lpstr>
      <vt:lpstr> Параметры бюджета ТФОМС  АО (млн. руб.) </vt:lpstr>
      <vt:lpstr> Показатели бюджета  ТФОМС АО по доходам  на 2017 год и плановый период 2018 и 2019 годов (млн.руб.) </vt:lpstr>
      <vt:lpstr>Слайд 4</vt:lpstr>
      <vt:lpstr>Численность застрахованных лиц на 01 апреля</vt:lpstr>
      <vt:lpstr>Слайд 6</vt:lpstr>
      <vt:lpstr>Финансовое обеспечение  территориальной программы обязательного медицинского страхования  (млн. рублей)</vt:lpstr>
      <vt:lpstr> Субвенция ФОМС бюджетам территориальных фондов ОМС </vt:lpstr>
      <vt:lpstr>Динамика объема оказания медицинской помощи  в проекте базовой программы ОМС</vt:lpstr>
      <vt:lpstr>Динамика объема оказания медицинской помощи  в рамках базовой программы ОМС (продолжение)</vt:lpstr>
      <vt:lpstr>Динамика объема оказания медицинской помощи  в проекте базовой программы ОМС (продолжение)</vt:lpstr>
      <vt:lpstr>Слайд 12</vt:lpstr>
      <vt:lpstr>Число медицинских организаций, осуществляющих деятельность в сфере ОМС Архангельской области на 01 января</vt:lpstr>
      <vt:lpstr>Слайд 14</vt:lpstr>
      <vt:lpstr>Слайд 15</vt:lpstr>
    </vt:vector>
  </TitlesOfParts>
  <Company>FREE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Пономарев</dc:creator>
  <cp:lastModifiedBy>Рыжкова Елена Викторовна</cp:lastModifiedBy>
  <cp:revision>1161</cp:revision>
  <dcterms:created xsi:type="dcterms:W3CDTF">2009-10-07T09:46:29Z</dcterms:created>
  <dcterms:modified xsi:type="dcterms:W3CDTF">2016-11-17T07:25:45Z</dcterms:modified>
</cp:coreProperties>
</file>