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309" r:id="rId2"/>
    <p:sldId id="311" r:id="rId3"/>
    <p:sldId id="320" r:id="rId4"/>
    <p:sldId id="321" r:id="rId5"/>
    <p:sldId id="342" r:id="rId6"/>
    <p:sldId id="389" r:id="rId7"/>
    <p:sldId id="392" r:id="rId8"/>
    <p:sldId id="396" r:id="rId9"/>
    <p:sldId id="399" r:id="rId10"/>
    <p:sldId id="390" r:id="rId11"/>
    <p:sldId id="333" r:id="rId12"/>
    <p:sldId id="335" r:id="rId13"/>
    <p:sldId id="334" r:id="rId14"/>
    <p:sldId id="379" r:id="rId15"/>
    <p:sldId id="405" r:id="rId16"/>
    <p:sldId id="406" r:id="rId17"/>
    <p:sldId id="407" r:id="rId18"/>
    <p:sldId id="383" r:id="rId19"/>
    <p:sldId id="373" r:id="rId20"/>
    <p:sldId id="375" r:id="rId21"/>
    <p:sldId id="376" r:id="rId22"/>
    <p:sldId id="363" r:id="rId23"/>
    <p:sldId id="371" r:id="rId24"/>
    <p:sldId id="359" r:id="rId25"/>
    <p:sldId id="360" r:id="rId26"/>
    <p:sldId id="361" r:id="rId27"/>
    <p:sldId id="400" r:id="rId28"/>
    <p:sldId id="401" r:id="rId29"/>
    <p:sldId id="386" r:id="rId30"/>
    <p:sldId id="370" r:id="rId31"/>
    <p:sldId id="289" r:id="rId32"/>
    <p:sldId id="378" r:id="rId33"/>
    <p:sldId id="353" r:id="rId34"/>
    <p:sldId id="387" r:id="rId35"/>
    <p:sldId id="385" r:id="rId36"/>
    <p:sldId id="354" r:id="rId3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6F5FE"/>
    <a:srgbClr val="66CCFF"/>
    <a:srgbClr val="004F9E"/>
    <a:srgbClr val="B5C4F5"/>
    <a:srgbClr val="F6F9FC"/>
    <a:srgbClr val="255997"/>
    <a:srgbClr val="204D84"/>
    <a:srgbClr val="E3EAF5"/>
    <a:srgbClr val="ECF1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438" autoAdjust="0"/>
  </p:normalViewPr>
  <p:slideViewPr>
    <p:cSldViewPr>
      <p:cViewPr>
        <p:scale>
          <a:sx n="80" d="100"/>
          <a:sy n="80" d="100"/>
        </p:scale>
        <p:origin x="-18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2563065033537488E-2"/>
          <c:y val="3.6387173293285877E-2"/>
          <c:w val="0.90737520657140092"/>
          <c:h val="0.657478198562383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Лист1!$A$2:$A$26</c:f>
              <c:strCache>
                <c:ptCount val="25"/>
                <c:pt idx="0">
                  <c:v>Северодвинск</c:v>
                </c:pt>
                <c:pt idx="1">
                  <c:v>Мирный</c:v>
                </c:pt>
                <c:pt idx="2">
                  <c:v>Котлас</c:v>
                </c:pt>
                <c:pt idx="3">
                  <c:v>Архангельск</c:v>
                </c:pt>
                <c:pt idx="4">
                  <c:v>Коряжма</c:v>
                </c:pt>
                <c:pt idx="5">
                  <c:v>Лешуконский район</c:v>
                </c:pt>
                <c:pt idx="6">
                  <c:v>Холмогорский район</c:v>
                </c:pt>
                <c:pt idx="7">
                  <c:v>Вилегодский район</c:v>
                </c:pt>
                <c:pt idx="8">
                  <c:v>Коношский район</c:v>
                </c:pt>
                <c:pt idx="9">
                  <c:v>Верхнетоемский район</c:v>
                </c:pt>
                <c:pt idx="10">
                  <c:v>Котласский район</c:v>
                </c:pt>
                <c:pt idx="11">
                  <c:v>Пинежский район</c:v>
                </c:pt>
                <c:pt idx="12">
                  <c:v>Плесецкий район</c:v>
                </c:pt>
                <c:pt idx="13">
                  <c:v>Новодвинск</c:v>
                </c:pt>
                <c:pt idx="14">
                  <c:v>Онежский район</c:v>
                </c:pt>
                <c:pt idx="15">
                  <c:v>Устьянский район</c:v>
                </c:pt>
                <c:pt idx="16">
                  <c:v>Вельский район</c:v>
                </c:pt>
                <c:pt idx="17">
                  <c:v>Каргопольский район</c:v>
                </c:pt>
                <c:pt idx="18">
                  <c:v>Няндомский район</c:v>
                </c:pt>
                <c:pt idx="19">
                  <c:v>Красноборский район</c:v>
                </c:pt>
                <c:pt idx="20">
                  <c:v>Шенкурский район</c:v>
                </c:pt>
                <c:pt idx="21">
                  <c:v>Виноградовский район</c:v>
                </c:pt>
                <c:pt idx="22">
                  <c:v>Мезенский район</c:v>
                </c:pt>
                <c:pt idx="23">
                  <c:v>Приморский район</c:v>
                </c:pt>
                <c:pt idx="24">
                  <c:v>Ленский район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14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</c:ser>
        <c:dLbls/>
        <c:axId val="75440896"/>
        <c:axId val="75442432"/>
      </c:barChart>
      <c:catAx>
        <c:axId val="75440896"/>
        <c:scaling>
          <c:orientation val="minMax"/>
        </c:scaling>
        <c:axPos val="b"/>
        <c:tickLblPos val="nextTo"/>
        <c:txPr>
          <a:bodyPr rot="-270000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442432"/>
        <c:crosses val="autoZero"/>
        <c:auto val="1"/>
        <c:lblAlgn val="ctr"/>
        <c:lblOffset val="100"/>
      </c:catAx>
      <c:valAx>
        <c:axId val="75442432"/>
        <c:scaling>
          <c:orientation val="minMax"/>
          <c:max val="1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440896"/>
        <c:crosses val="autoZero"/>
        <c:crossBetween val="between"/>
        <c:majorUnit val="1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EC46C-BBA2-4C53-89B4-F2412E3DD063}" type="doc">
      <dgm:prSet loTypeId="urn:microsoft.com/office/officeart/2005/8/layout/venn1" loCatId="relationship" qsTypeId="urn:microsoft.com/office/officeart/2005/8/quickstyle/simple1#2" qsCatId="simple" csTypeId="urn:microsoft.com/office/officeart/2005/8/colors/accent1_2#2" csCatId="accent1" phldr="1"/>
      <dgm:spPr/>
    </dgm:pt>
    <dgm:pt modelId="{00D6E4C7-DEAE-4CEA-8C4A-A3D3548483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Повышение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уровня оплаты труда</a:t>
          </a:r>
        </a:p>
      </dgm:t>
    </dgm:pt>
    <dgm:pt modelId="{54DB0276-575B-4B94-B7BB-3CCF416ACB2D}" type="parTrans" cxnId="{7061679A-9541-4091-A789-4F6A389CDC96}">
      <dgm:prSet/>
      <dgm:spPr/>
      <dgm:t>
        <a:bodyPr/>
        <a:lstStyle/>
        <a:p>
          <a:endParaRPr lang="ru-RU"/>
        </a:p>
      </dgm:t>
    </dgm:pt>
    <dgm:pt modelId="{850EDE34-2D2F-445A-B825-558629E5E22E}" type="sibTrans" cxnId="{7061679A-9541-4091-A789-4F6A389CDC96}">
      <dgm:prSet/>
      <dgm:spPr/>
      <dgm:t>
        <a:bodyPr/>
        <a:lstStyle/>
        <a:p>
          <a:endParaRPr lang="ru-RU"/>
        </a:p>
      </dgm:t>
    </dgm:pt>
    <dgm:pt modelId="{6679CAF5-81ED-4EA9-AB8C-E8A95CDF84D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Повышение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престижа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профессии</a:t>
          </a:r>
        </a:p>
      </dgm:t>
    </dgm:pt>
    <dgm:pt modelId="{72A885C7-6E10-4BDC-9104-E04B51B14FAE}" type="parTrans" cxnId="{9BACC22C-50FF-4D83-A367-3B04FCD42D04}">
      <dgm:prSet/>
      <dgm:spPr/>
      <dgm:t>
        <a:bodyPr/>
        <a:lstStyle/>
        <a:p>
          <a:endParaRPr lang="ru-RU"/>
        </a:p>
      </dgm:t>
    </dgm:pt>
    <dgm:pt modelId="{68003732-07BD-4EFF-8F51-F64012D71482}" type="sibTrans" cxnId="{9BACC22C-50FF-4D83-A367-3B04FCD42D04}">
      <dgm:prSet/>
      <dgm:spPr/>
      <dgm:t>
        <a:bodyPr/>
        <a:lstStyle/>
        <a:p>
          <a:endParaRPr lang="ru-RU"/>
        </a:p>
      </dgm:t>
    </dgm:pt>
    <dgm:pt modelId="{58801951-F1E5-4939-BF56-ACBA032E3BC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Обеспечение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жильем </a:t>
          </a:r>
        </a:p>
      </dgm:t>
    </dgm:pt>
    <dgm:pt modelId="{27EC2511-176E-49EE-B956-0728183C784E}" type="parTrans" cxnId="{B11D9A0F-75D4-4C24-B0C9-EF77EC0A89DA}">
      <dgm:prSet/>
      <dgm:spPr/>
      <dgm:t>
        <a:bodyPr/>
        <a:lstStyle/>
        <a:p>
          <a:endParaRPr lang="ru-RU"/>
        </a:p>
      </dgm:t>
    </dgm:pt>
    <dgm:pt modelId="{7DA2FA9F-2E5E-439D-B649-157FADE1841C}" type="sibTrans" cxnId="{B11D9A0F-75D4-4C24-B0C9-EF77EC0A89DA}">
      <dgm:prSet/>
      <dgm:spPr/>
      <dgm:t>
        <a:bodyPr/>
        <a:lstStyle/>
        <a:p>
          <a:endParaRPr lang="ru-RU"/>
        </a:p>
      </dgm:t>
    </dgm:pt>
    <dgm:pt modelId="{361ECD9D-1D09-4FA8-BDA6-CC670064D560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Земский доктор 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4F851C0-BA7C-4173-8BED-F82E715D29F1}" type="parTrans" cxnId="{C2A1418F-AB89-4A1A-9C93-DF098DFA5863}">
      <dgm:prSet/>
      <dgm:spPr/>
      <dgm:t>
        <a:bodyPr/>
        <a:lstStyle/>
        <a:p>
          <a:endParaRPr lang="ru-RU"/>
        </a:p>
      </dgm:t>
    </dgm:pt>
    <dgm:pt modelId="{FD67EB56-6527-4867-8177-07E2FD93F660}" type="sibTrans" cxnId="{C2A1418F-AB89-4A1A-9C93-DF098DFA5863}">
      <dgm:prSet/>
      <dgm:spPr/>
      <dgm:t>
        <a:bodyPr/>
        <a:lstStyle/>
        <a:p>
          <a:endParaRPr lang="ru-RU"/>
        </a:p>
      </dgm:t>
    </dgm:pt>
    <dgm:pt modelId="{8376EFC2-6510-4494-B3E4-FB1EC655C725}">
      <dgm:prSet custT="1"/>
      <dgm:spPr/>
      <dgm:t>
        <a:bodyPr/>
        <a:lstStyle/>
        <a:p>
          <a:pPr marR="0" algn="l" rtl="0" eaLnBrk="1" fontAlgn="base" latinLnBrk="0" hangingPunct="1">
            <a:buClrTx/>
            <a:buSzTx/>
            <a:buFontTx/>
            <a:tabLst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</a:rPr>
            <a:t>«Кадровое обеспечение системы здравоохранения»  в рамках госпрограммы «Развитие здравоохранения Архангельской области на 2013 – 2020 годы» -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rPr>
            <a:t>1 114 061,5  т. р.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1464719-9DF3-406A-826D-CDE7E8578B45}" type="parTrans" cxnId="{F6960EEF-DB48-4669-8D93-751095B6DCB0}">
      <dgm:prSet/>
      <dgm:spPr/>
      <dgm:t>
        <a:bodyPr/>
        <a:lstStyle/>
        <a:p>
          <a:endParaRPr lang="ru-RU"/>
        </a:p>
      </dgm:t>
    </dgm:pt>
    <dgm:pt modelId="{6B569235-FD5B-442A-80D3-1C55EE1E44A8}" type="sibTrans" cxnId="{F6960EEF-DB48-4669-8D93-751095B6DCB0}">
      <dgm:prSet/>
      <dgm:spPr/>
      <dgm:t>
        <a:bodyPr/>
        <a:lstStyle/>
        <a:p>
          <a:endParaRPr lang="ru-RU"/>
        </a:p>
      </dgm:t>
    </dgm:pt>
    <dgm:pt modelId="{130C38A2-19E8-4B35-BF48-93A20EBCFBA0}" type="pres">
      <dgm:prSet presAssocID="{B1FEC46C-BBA2-4C53-89B4-F2412E3DD063}" presName="compositeShape" presStyleCnt="0">
        <dgm:presLayoutVars>
          <dgm:chMax val="7"/>
          <dgm:dir/>
          <dgm:resizeHandles val="exact"/>
        </dgm:presLayoutVars>
      </dgm:prSet>
      <dgm:spPr/>
    </dgm:pt>
    <dgm:pt modelId="{9EDE844B-BA21-42AA-8545-519BBF8230DB}" type="pres">
      <dgm:prSet presAssocID="{00D6E4C7-DEAE-4CEA-8C4A-A3D3548483C0}" presName="circ1" presStyleLbl="vennNode1" presStyleIdx="0" presStyleCnt="5"/>
      <dgm:spPr/>
      <dgm:t>
        <a:bodyPr/>
        <a:lstStyle/>
        <a:p>
          <a:endParaRPr lang="ru-RU"/>
        </a:p>
      </dgm:t>
    </dgm:pt>
    <dgm:pt modelId="{CBEB092E-A307-4745-829E-F9BB7D153FFA}" type="pres">
      <dgm:prSet presAssocID="{00D6E4C7-DEAE-4CEA-8C4A-A3D3548483C0}" presName="circ1Tx" presStyleLbl="revTx" presStyleIdx="0" presStyleCnt="0" custLinFactNeighborX="702" custLinFactNeighborY="91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9AD0A-21D7-47B5-9EB8-60FE11455997}" type="pres">
      <dgm:prSet presAssocID="{361ECD9D-1D09-4FA8-BDA6-CC670064D560}" presName="circ2" presStyleLbl="vennNode1" presStyleIdx="1" presStyleCnt="5"/>
      <dgm:spPr/>
    </dgm:pt>
    <dgm:pt modelId="{C2FEEF7B-575C-4270-B475-D9A2FBCE9A10}" type="pres">
      <dgm:prSet presAssocID="{361ECD9D-1D09-4FA8-BDA6-CC670064D560}" presName="circ2Tx" presStyleLbl="revTx" presStyleIdx="0" presStyleCnt="0" custScaleX="72109" custScaleY="34330" custLinFactNeighborX="-69379" custLinFactNeighborY="33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454C9-0317-44AF-9DDA-25F02A22C1DC}" type="pres">
      <dgm:prSet presAssocID="{8376EFC2-6510-4494-B3E4-FB1EC655C725}" presName="circ3" presStyleLbl="vennNode1" presStyleIdx="2" presStyleCnt="5"/>
      <dgm:spPr/>
    </dgm:pt>
    <dgm:pt modelId="{84AAB7EB-44E4-4057-A45A-8EA4F7B5418C}" type="pres">
      <dgm:prSet presAssocID="{8376EFC2-6510-4494-B3E4-FB1EC655C725}" presName="circ3Tx" presStyleLbl="revTx" presStyleIdx="0" presStyleCnt="0" custScaleX="175464" custScaleY="79014" custLinFactNeighborX="-8974" custLinFactNeighborY="-28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E8424-B71D-44E8-AD4A-B5151C087D3C}" type="pres">
      <dgm:prSet presAssocID="{6679CAF5-81ED-4EA9-AB8C-E8A95CDF84D6}" presName="circ4" presStyleLbl="vennNode1" presStyleIdx="3" presStyleCnt="5"/>
      <dgm:spPr/>
    </dgm:pt>
    <dgm:pt modelId="{21A01957-3E52-4186-B48B-432140FE8173}" type="pres">
      <dgm:prSet presAssocID="{6679CAF5-81ED-4EA9-AB8C-E8A95CDF84D6}" presName="circ4Tx" presStyleLbl="revTx" presStyleIdx="0" presStyleCnt="0" custLinFactNeighborX="65442" custLinFactNeighborY="-25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370EE-0DFB-4898-A191-D084FDFFA8A6}" type="pres">
      <dgm:prSet presAssocID="{58801951-F1E5-4939-BF56-ACBA032E3BCD}" presName="circ5" presStyleLbl="vennNode1" presStyleIdx="4" presStyleCnt="5"/>
      <dgm:spPr/>
    </dgm:pt>
    <dgm:pt modelId="{B8A4DE19-24D4-47AA-A9B9-215D74FDC127}" type="pres">
      <dgm:prSet presAssocID="{58801951-F1E5-4939-BF56-ACBA032E3BCD}" presName="circ5Tx" presStyleLbl="revTx" presStyleIdx="0" presStyleCnt="0" custLinFactNeighborX="80204" custLinFactNeighborY="40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E1B63C-FD24-45DD-83E7-C418CC0C51C5}" type="presOf" srcId="{8376EFC2-6510-4494-B3E4-FB1EC655C725}" destId="{84AAB7EB-44E4-4057-A45A-8EA4F7B5418C}" srcOrd="0" destOrd="0" presId="urn:microsoft.com/office/officeart/2005/8/layout/venn1"/>
    <dgm:cxn modelId="{1143537B-B8A3-4B42-8E52-BE4C1CF87C14}" type="presOf" srcId="{B1FEC46C-BBA2-4C53-89B4-F2412E3DD063}" destId="{130C38A2-19E8-4B35-BF48-93A20EBCFBA0}" srcOrd="0" destOrd="0" presId="urn:microsoft.com/office/officeart/2005/8/layout/venn1"/>
    <dgm:cxn modelId="{B1C0B14D-7E65-46A2-9F10-39AF1355855F}" type="presOf" srcId="{00D6E4C7-DEAE-4CEA-8C4A-A3D3548483C0}" destId="{CBEB092E-A307-4745-829E-F9BB7D153FFA}" srcOrd="0" destOrd="0" presId="urn:microsoft.com/office/officeart/2005/8/layout/venn1"/>
    <dgm:cxn modelId="{8F00CE99-78D9-4504-9EB9-AAB5D5C95C47}" type="presOf" srcId="{58801951-F1E5-4939-BF56-ACBA032E3BCD}" destId="{B8A4DE19-24D4-47AA-A9B9-215D74FDC127}" srcOrd="0" destOrd="0" presId="urn:microsoft.com/office/officeart/2005/8/layout/venn1"/>
    <dgm:cxn modelId="{C2A1418F-AB89-4A1A-9C93-DF098DFA5863}" srcId="{B1FEC46C-BBA2-4C53-89B4-F2412E3DD063}" destId="{361ECD9D-1D09-4FA8-BDA6-CC670064D560}" srcOrd="1" destOrd="0" parTransId="{54F851C0-BA7C-4173-8BED-F82E715D29F1}" sibTransId="{FD67EB56-6527-4867-8177-07E2FD93F660}"/>
    <dgm:cxn modelId="{9BACC22C-50FF-4D83-A367-3B04FCD42D04}" srcId="{B1FEC46C-BBA2-4C53-89B4-F2412E3DD063}" destId="{6679CAF5-81ED-4EA9-AB8C-E8A95CDF84D6}" srcOrd="3" destOrd="0" parTransId="{72A885C7-6E10-4BDC-9104-E04B51B14FAE}" sibTransId="{68003732-07BD-4EFF-8F51-F64012D71482}"/>
    <dgm:cxn modelId="{7061679A-9541-4091-A789-4F6A389CDC96}" srcId="{B1FEC46C-BBA2-4C53-89B4-F2412E3DD063}" destId="{00D6E4C7-DEAE-4CEA-8C4A-A3D3548483C0}" srcOrd="0" destOrd="0" parTransId="{54DB0276-575B-4B94-B7BB-3CCF416ACB2D}" sibTransId="{850EDE34-2D2F-445A-B825-558629E5E22E}"/>
    <dgm:cxn modelId="{E63734EE-4730-4925-8935-8033A5E8798E}" type="presOf" srcId="{361ECD9D-1D09-4FA8-BDA6-CC670064D560}" destId="{C2FEEF7B-575C-4270-B475-D9A2FBCE9A10}" srcOrd="0" destOrd="0" presId="urn:microsoft.com/office/officeart/2005/8/layout/venn1"/>
    <dgm:cxn modelId="{DA4E098B-8921-4C38-B69C-81E67EADF3EC}" type="presOf" srcId="{6679CAF5-81ED-4EA9-AB8C-E8A95CDF84D6}" destId="{21A01957-3E52-4186-B48B-432140FE8173}" srcOrd="0" destOrd="0" presId="urn:microsoft.com/office/officeart/2005/8/layout/venn1"/>
    <dgm:cxn modelId="{F6960EEF-DB48-4669-8D93-751095B6DCB0}" srcId="{B1FEC46C-BBA2-4C53-89B4-F2412E3DD063}" destId="{8376EFC2-6510-4494-B3E4-FB1EC655C725}" srcOrd="2" destOrd="0" parTransId="{41464719-9DF3-406A-826D-CDE7E8578B45}" sibTransId="{6B569235-FD5B-442A-80D3-1C55EE1E44A8}"/>
    <dgm:cxn modelId="{B11D9A0F-75D4-4C24-B0C9-EF77EC0A89DA}" srcId="{B1FEC46C-BBA2-4C53-89B4-F2412E3DD063}" destId="{58801951-F1E5-4939-BF56-ACBA032E3BCD}" srcOrd="4" destOrd="0" parTransId="{27EC2511-176E-49EE-B956-0728183C784E}" sibTransId="{7DA2FA9F-2E5E-439D-B649-157FADE1841C}"/>
    <dgm:cxn modelId="{20649414-2048-42D9-95FE-7DDFC4A4BAD3}" type="presParOf" srcId="{130C38A2-19E8-4B35-BF48-93A20EBCFBA0}" destId="{9EDE844B-BA21-42AA-8545-519BBF8230DB}" srcOrd="0" destOrd="0" presId="urn:microsoft.com/office/officeart/2005/8/layout/venn1"/>
    <dgm:cxn modelId="{40A2E3D2-B221-4BB6-960F-B98C9EE1F1FC}" type="presParOf" srcId="{130C38A2-19E8-4B35-BF48-93A20EBCFBA0}" destId="{CBEB092E-A307-4745-829E-F9BB7D153FFA}" srcOrd="1" destOrd="0" presId="urn:microsoft.com/office/officeart/2005/8/layout/venn1"/>
    <dgm:cxn modelId="{52B7939C-AB0F-43BE-8FEE-AF6FD89D63AE}" type="presParOf" srcId="{130C38A2-19E8-4B35-BF48-93A20EBCFBA0}" destId="{3149AD0A-21D7-47B5-9EB8-60FE11455997}" srcOrd="2" destOrd="0" presId="urn:microsoft.com/office/officeart/2005/8/layout/venn1"/>
    <dgm:cxn modelId="{BAFE996E-8358-474B-B67A-63F3AC3D00C2}" type="presParOf" srcId="{130C38A2-19E8-4B35-BF48-93A20EBCFBA0}" destId="{C2FEEF7B-575C-4270-B475-D9A2FBCE9A10}" srcOrd="3" destOrd="0" presId="urn:microsoft.com/office/officeart/2005/8/layout/venn1"/>
    <dgm:cxn modelId="{1C232D62-1428-4106-BBBE-4F7BF29340B4}" type="presParOf" srcId="{130C38A2-19E8-4B35-BF48-93A20EBCFBA0}" destId="{2D3454C9-0317-44AF-9DDA-25F02A22C1DC}" srcOrd="4" destOrd="0" presId="urn:microsoft.com/office/officeart/2005/8/layout/venn1"/>
    <dgm:cxn modelId="{909E210B-2341-47C2-B051-54513470C30C}" type="presParOf" srcId="{130C38A2-19E8-4B35-BF48-93A20EBCFBA0}" destId="{84AAB7EB-44E4-4057-A45A-8EA4F7B5418C}" srcOrd="5" destOrd="0" presId="urn:microsoft.com/office/officeart/2005/8/layout/venn1"/>
    <dgm:cxn modelId="{FC7D0C6A-D9E6-488A-BAEE-7327B15CB498}" type="presParOf" srcId="{130C38A2-19E8-4B35-BF48-93A20EBCFBA0}" destId="{117E8424-B71D-44E8-AD4A-B5151C087D3C}" srcOrd="6" destOrd="0" presId="urn:microsoft.com/office/officeart/2005/8/layout/venn1"/>
    <dgm:cxn modelId="{A1AD15F4-43BC-4F00-AF9A-41F825014F87}" type="presParOf" srcId="{130C38A2-19E8-4B35-BF48-93A20EBCFBA0}" destId="{21A01957-3E52-4186-B48B-432140FE8173}" srcOrd="7" destOrd="0" presId="urn:microsoft.com/office/officeart/2005/8/layout/venn1"/>
    <dgm:cxn modelId="{98FF0894-DD39-452B-B4A6-37668930EAF3}" type="presParOf" srcId="{130C38A2-19E8-4B35-BF48-93A20EBCFBA0}" destId="{90A370EE-0DFB-4898-A191-D084FDFFA8A6}" srcOrd="8" destOrd="0" presId="urn:microsoft.com/office/officeart/2005/8/layout/venn1"/>
    <dgm:cxn modelId="{3D41BEE0-D731-47AA-A29E-682809246D6A}" type="presParOf" srcId="{130C38A2-19E8-4B35-BF48-93A20EBCFBA0}" destId="{B8A4DE19-24D4-47AA-A9B9-215D74FDC12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2DD6B-7165-4D85-89B6-BD73D92C4B0A}" type="doc">
      <dgm:prSet loTypeId="urn:microsoft.com/office/officeart/2005/8/layout/hierarchy4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2CD389-1FEC-4717-9FD6-3B4ED0659EA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направления системы здравоохранения Архангельской области до 2020 года включают следующие мероприятия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411CE1-F422-4FC6-8D12-59392C96325F}" type="parTrans" cxnId="{AA21D68A-54E9-407B-81BF-94E7F0556492}">
      <dgm:prSet/>
      <dgm:spPr/>
      <dgm:t>
        <a:bodyPr/>
        <a:lstStyle/>
        <a:p>
          <a:endParaRPr lang="ru-RU"/>
        </a:p>
      </dgm:t>
    </dgm:pt>
    <dgm:pt modelId="{81A5FDC9-E971-43FE-967A-501CC6C5FA99}" type="sibTrans" cxnId="{AA21D68A-54E9-407B-81BF-94E7F0556492}">
      <dgm:prSet/>
      <dgm:spPr/>
      <dgm:t>
        <a:bodyPr/>
        <a:lstStyle/>
        <a:p>
          <a:endParaRPr lang="ru-RU"/>
        </a:p>
      </dgm:t>
    </dgm:pt>
    <dgm:pt modelId="{8F9991B8-BEBE-4F85-AC2F-6BB2F06C791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совершенствование оказания первичной медико-санитарной помощи населению Архангельской области, проживающему в сельской местности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E249936-9645-4158-8C75-C0360251AE8A}" type="parTrans" cxnId="{954ECB4F-DB90-4969-9895-179AD7D9D578}">
      <dgm:prSet/>
      <dgm:spPr/>
      <dgm:t>
        <a:bodyPr/>
        <a:lstStyle/>
        <a:p>
          <a:endParaRPr lang="ru-RU"/>
        </a:p>
      </dgm:t>
    </dgm:pt>
    <dgm:pt modelId="{14155721-5F8A-45E2-9222-3A61BDE739FA}" type="sibTrans" cxnId="{954ECB4F-DB90-4969-9895-179AD7D9D578}">
      <dgm:prSet/>
      <dgm:spPr/>
      <dgm:t>
        <a:bodyPr/>
        <a:lstStyle/>
        <a:p>
          <a:endParaRPr lang="ru-RU"/>
        </a:p>
      </dgm:t>
    </dgm:pt>
    <dgm:pt modelId="{17C0E8F6-A3CF-4292-A478-F1BDBCC9AA1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развитие 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профилактического направления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2D159C0-CAC1-43FB-983C-80B4B5065EFC}" type="parTrans" cxnId="{2DE2A81A-AB5F-48FD-862D-D2E638AD7DDD}">
      <dgm:prSet/>
      <dgm:spPr/>
      <dgm:t>
        <a:bodyPr/>
        <a:lstStyle/>
        <a:p>
          <a:endParaRPr lang="ru-RU"/>
        </a:p>
      </dgm:t>
    </dgm:pt>
    <dgm:pt modelId="{3C48D86B-3BC8-4411-87D4-860983618DBC}" type="sibTrans" cxnId="{2DE2A81A-AB5F-48FD-862D-D2E638AD7DDD}">
      <dgm:prSet/>
      <dgm:spPr/>
      <dgm:t>
        <a:bodyPr/>
        <a:lstStyle/>
        <a:p>
          <a:endParaRPr lang="ru-RU"/>
        </a:p>
      </dgm:t>
    </dgm:pt>
    <dgm:pt modelId="{4627FDF3-596E-4979-9102-997A68A3DE4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проведение диспансеризации и медицинских осмотров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86807DE-21BB-4AB6-8053-9BC3C7B9FF7C}" type="parTrans" cxnId="{CAEFD796-6982-4AF7-8858-DD1D801B9A77}">
      <dgm:prSet/>
      <dgm:spPr/>
      <dgm:t>
        <a:bodyPr/>
        <a:lstStyle/>
        <a:p>
          <a:endParaRPr lang="ru-RU"/>
        </a:p>
      </dgm:t>
    </dgm:pt>
    <dgm:pt modelId="{AEC58D93-AE92-4B60-903E-18890E521C32}" type="sibTrans" cxnId="{CAEFD796-6982-4AF7-8858-DD1D801B9A77}">
      <dgm:prSet/>
      <dgm:spPr/>
      <dgm:t>
        <a:bodyPr/>
        <a:lstStyle/>
        <a:p>
          <a:endParaRPr lang="ru-RU"/>
        </a:p>
      </dgm:t>
    </dgm:pt>
    <dgm:pt modelId="{0451B3A9-7848-4105-A297-8AA6152813B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сохранение и развитие фельдшерско-акушерских пунктов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D0A1FC6-DE1A-4DFA-B407-A4FC249E1CE8}" type="parTrans" cxnId="{237747BA-6352-4042-8ABA-6C75EF10688C}">
      <dgm:prSet/>
      <dgm:spPr/>
      <dgm:t>
        <a:bodyPr/>
        <a:lstStyle/>
        <a:p>
          <a:endParaRPr lang="ru-RU"/>
        </a:p>
      </dgm:t>
    </dgm:pt>
    <dgm:pt modelId="{9E6A27D0-C216-4965-A31D-1A06981DA40E}" type="sibTrans" cxnId="{237747BA-6352-4042-8ABA-6C75EF10688C}">
      <dgm:prSet/>
      <dgm:spPr/>
      <dgm:t>
        <a:bodyPr/>
        <a:lstStyle/>
        <a:p>
          <a:endParaRPr lang="ru-RU"/>
        </a:p>
      </dgm:t>
    </dgm:pt>
    <dgm:pt modelId="{FD2FCAC9-5953-4006-86AE-E292D55FA32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офисов общей врачебной практики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FAF4195-DE6C-4053-A93D-5EAFD38E079F}" type="parTrans" cxnId="{5FC1D7AA-82AC-42D8-B61B-3E2B491B4C94}">
      <dgm:prSet/>
      <dgm:spPr/>
      <dgm:t>
        <a:bodyPr/>
        <a:lstStyle/>
        <a:p>
          <a:endParaRPr lang="ru-RU"/>
        </a:p>
      </dgm:t>
    </dgm:pt>
    <dgm:pt modelId="{48693CF9-DCB8-4DF4-A23D-600943112693}" type="sibTrans" cxnId="{5FC1D7AA-82AC-42D8-B61B-3E2B491B4C94}">
      <dgm:prSet/>
      <dgm:spPr/>
      <dgm:t>
        <a:bodyPr/>
        <a:lstStyle/>
        <a:p>
          <a:endParaRPr lang="ru-RU"/>
        </a:p>
      </dgm:t>
    </dgm:pt>
    <dgm:pt modelId="{889D5A7C-00AD-4EE5-A813-8B93EEAEC7F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расширение выездной формы работы врачей-специалистов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44078EE-7389-4873-807D-4A1CC792861B}" type="parTrans" cxnId="{43CC729A-7331-4AA3-ACB2-4D375F30AF81}">
      <dgm:prSet/>
      <dgm:spPr/>
      <dgm:t>
        <a:bodyPr/>
        <a:lstStyle/>
        <a:p>
          <a:endParaRPr lang="ru-RU"/>
        </a:p>
      </dgm:t>
    </dgm:pt>
    <dgm:pt modelId="{351C89CE-CE6E-4A7E-BAAB-805AB3D2A860}" type="sibTrans" cxnId="{43CC729A-7331-4AA3-ACB2-4D375F30AF81}">
      <dgm:prSet/>
      <dgm:spPr/>
      <dgm:t>
        <a:bodyPr/>
        <a:lstStyle/>
        <a:p>
          <a:endParaRPr lang="ru-RU"/>
        </a:p>
      </dgm:t>
    </dgm:pt>
    <dgm:pt modelId="{1A9C3B37-C6C1-47AF-A952-6C8B6A5B8DC1}" type="pres">
      <dgm:prSet presAssocID="{18E2DD6B-7165-4D85-89B6-BD73D92C4B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A68ECD-5953-414A-8097-5805C95DDB27}" type="pres">
      <dgm:prSet presAssocID="{5E2CD389-1FEC-4717-9FD6-3B4ED0659EAC}" presName="vertOne" presStyleCnt="0"/>
      <dgm:spPr/>
    </dgm:pt>
    <dgm:pt modelId="{B61A6CA1-79EE-498F-9D8D-C280CA605237}" type="pres">
      <dgm:prSet presAssocID="{5E2CD389-1FEC-4717-9FD6-3B4ED0659EAC}" presName="txOne" presStyleLbl="node0" presStyleIdx="0" presStyleCnt="1" custScaleY="28379" custLinFactNeighborX="-41" custLinFactNeighborY="-17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31E33E-846A-4DB7-999C-EA5869030362}" type="pres">
      <dgm:prSet presAssocID="{5E2CD389-1FEC-4717-9FD6-3B4ED0659EAC}" presName="parTransOne" presStyleCnt="0"/>
      <dgm:spPr/>
    </dgm:pt>
    <dgm:pt modelId="{173FFA6A-BCBE-483C-82D5-40C3EFDAFCC4}" type="pres">
      <dgm:prSet presAssocID="{5E2CD389-1FEC-4717-9FD6-3B4ED0659EAC}" presName="horzOne" presStyleCnt="0"/>
      <dgm:spPr/>
    </dgm:pt>
    <dgm:pt modelId="{BBDBA1CE-0341-426B-BA45-F5AA8A969899}" type="pres">
      <dgm:prSet presAssocID="{8F9991B8-BEBE-4F85-AC2F-6BB2F06C7912}" presName="vertTwo" presStyleCnt="0"/>
      <dgm:spPr/>
    </dgm:pt>
    <dgm:pt modelId="{3D780DD1-163F-45D7-B419-572E28FC8F3D}" type="pres">
      <dgm:prSet presAssocID="{8F9991B8-BEBE-4F85-AC2F-6BB2F06C7912}" presName="txTwo" presStyleLbl="node2" presStyleIdx="0" presStyleCnt="4" custScaleX="61279" custLinFactNeighborX="-17782" custLinFactNeighborY="-43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D878F-C9DD-4AD4-9F4F-A6BB13ACD6C9}" type="pres">
      <dgm:prSet presAssocID="{8F9991B8-BEBE-4F85-AC2F-6BB2F06C7912}" presName="parTransTwo" presStyleCnt="0"/>
      <dgm:spPr/>
    </dgm:pt>
    <dgm:pt modelId="{B9E7E623-DDA8-4151-A82B-C8C6B9F6BB95}" type="pres">
      <dgm:prSet presAssocID="{8F9991B8-BEBE-4F85-AC2F-6BB2F06C7912}" presName="horzTwo" presStyleCnt="0"/>
      <dgm:spPr/>
    </dgm:pt>
    <dgm:pt modelId="{7066EC79-2CF2-4382-9518-7A632A769A39}" type="pres">
      <dgm:prSet presAssocID="{17C0E8F6-A3CF-4292-A478-F1BDBCC9AA12}" presName="vertThree" presStyleCnt="0"/>
      <dgm:spPr/>
    </dgm:pt>
    <dgm:pt modelId="{2D3E7C70-A10B-420C-812C-C67E974A357C}" type="pres">
      <dgm:prSet presAssocID="{17C0E8F6-A3CF-4292-A478-F1BDBCC9AA12}" presName="txThree" presStyleLbl="node3" presStyleIdx="0" presStyleCnt="2" custScaleX="199734" custScaleY="97280" custLinFactNeighborX="17812" custLinFactNeighborY="-2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CD30B-12B6-402B-A291-0DB0ABAE95C9}" type="pres">
      <dgm:prSet presAssocID="{17C0E8F6-A3CF-4292-A478-F1BDBCC9AA12}" presName="horzThree" presStyleCnt="0"/>
      <dgm:spPr/>
    </dgm:pt>
    <dgm:pt modelId="{61A2B67F-0B5B-41BA-81C6-CCF852495BEF}" type="pres">
      <dgm:prSet presAssocID="{3C48D86B-3BC8-4411-87D4-860983618DBC}" presName="sibSpaceThree" presStyleCnt="0"/>
      <dgm:spPr/>
    </dgm:pt>
    <dgm:pt modelId="{912DE793-0B9D-4429-900D-108203042D43}" type="pres">
      <dgm:prSet presAssocID="{4627FDF3-596E-4979-9102-997A68A3DE42}" presName="vertThree" presStyleCnt="0"/>
      <dgm:spPr/>
    </dgm:pt>
    <dgm:pt modelId="{A3821371-CE13-4B43-BD1B-280DD87008C3}" type="pres">
      <dgm:prSet presAssocID="{4627FDF3-596E-4979-9102-997A68A3DE42}" presName="txThree" presStyleLbl="node3" presStyleIdx="1" presStyleCnt="2" custScaleX="205323" custScaleY="97169" custLinFactNeighborX="44792" custLinFactNeighborY="-2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6DA0D-6FF6-4FF4-95A2-DE7133A56131}" type="pres">
      <dgm:prSet presAssocID="{4627FDF3-596E-4979-9102-997A68A3DE42}" presName="horzThree" presStyleCnt="0"/>
      <dgm:spPr/>
    </dgm:pt>
    <dgm:pt modelId="{22E612D7-F7FF-47F6-B756-D8675F06AC76}" type="pres">
      <dgm:prSet presAssocID="{14155721-5F8A-45E2-9222-3A61BDE739FA}" presName="sibSpaceTwo" presStyleCnt="0"/>
      <dgm:spPr/>
    </dgm:pt>
    <dgm:pt modelId="{A5307AC6-E64C-4CA9-8513-DE8D7656BFE4}" type="pres">
      <dgm:prSet presAssocID="{0451B3A9-7848-4105-A297-8AA6152813B4}" presName="vertTwo" presStyleCnt="0"/>
      <dgm:spPr/>
    </dgm:pt>
    <dgm:pt modelId="{69026553-CD7E-4300-BE96-5782BC0CF6A1}" type="pres">
      <dgm:prSet presAssocID="{0451B3A9-7848-4105-A297-8AA6152813B4}" presName="txTwo" presStyleLbl="node2" presStyleIdx="1" presStyleCnt="4" custScaleX="191532" custLinFactX="-8792" custLinFactNeighborX="-100000" custLinFactNeighborY="-3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02670-E06B-4AD6-961B-6A796E760C60}" type="pres">
      <dgm:prSet presAssocID="{0451B3A9-7848-4105-A297-8AA6152813B4}" presName="horzTwo" presStyleCnt="0"/>
      <dgm:spPr/>
    </dgm:pt>
    <dgm:pt modelId="{9DBDE6DC-A1E3-4E6C-AB61-450A90E7B1A6}" type="pres">
      <dgm:prSet presAssocID="{9E6A27D0-C216-4965-A31D-1A06981DA40E}" presName="sibSpaceTwo" presStyleCnt="0"/>
      <dgm:spPr/>
    </dgm:pt>
    <dgm:pt modelId="{E770B827-F035-41A4-AD99-29FC2160571E}" type="pres">
      <dgm:prSet presAssocID="{FD2FCAC9-5953-4006-86AE-E292D55FA327}" presName="vertTwo" presStyleCnt="0"/>
      <dgm:spPr/>
    </dgm:pt>
    <dgm:pt modelId="{6FFAC8D5-3A37-4389-9F58-41155D0A30D6}" type="pres">
      <dgm:prSet presAssocID="{FD2FCAC9-5953-4006-86AE-E292D55FA327}" presName="txTwo" presStyleLbl="node2" presStyleIdx="2" presStyleCnt="4" custScaleX="200998" custLinFactNeighborX="-71540" custLinFactNeighborY="-3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38B4FF-969B-4DE3-A415-814CDB7B905D}" type="pres">
      <dgm:prSet presAssocID="{FD2FCAC9-5953-4006-86AE-E292D55FA327}" presName="horzTwo" presStyleCnt="0"/>
      <dgm:spPr/>
    </dgm:pt>
    <dgm:pt modelId="{52AE3B9F-44C9-4CD1-B487-FF6688030CBC}" type="pres">
      <dgm:prSet presAssocID="{48693CF9-DCB8-4DF4-A23D-600943112693}" presName="sibSpaceTwo" presStyleCnt="0"/>
      <dgm:spPr/>
    </dgm:pt>
    <dgm:pt modelId="{E3A67D22-5620-454D-AAF3-FF5346D19B91}" type="pres">
      <dgm:prSet presAssocID="{889D5A7C-00AD-4EE5-A813-8B93EEAEC7F4}" presName="vertTwo" presStyleCnt="0"/>
      <dgm:spPr/>
    </dgm:pt>
    <dgm:pt modelId="{23C549EE-AD0E-4DE9-BAC3-59084A7E6C91}" type="pres">
      <dgm:prSet presAssocID="{889D5A7C-00AD-4EE5-A813-8B93EEAEC7F4}" presName="txTwo" presStyleLbl="node2" presStyleIdx="3" presStyleCnt="4" custScaleX="183534" custLinFactNeighborX="-35578" custLinFactNeighborY="-3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20DE7F-E9CC-4696-A181-032C543D8B2D}" type="pres">
      <dgm:prSet presAssocID="{889D5A7C-00AD-4EE5-A813-8B93EEAEC7F4}" presName="horzTwo" presStyleCnt="0"/>
      <dgm:spPr/>
    </dgm:pt>
  </dgm:ptLst>
  <dgm:cxnLst>
    <dgm:cxn modelId="{24976956-E215-4328-9DF9-4606809149C0}" type="presOf" srcId="{5E2CD389-1FEC-4717-9FD6-3B4ED0659EAC}" destId="{B61A6CA1-79EE-498F-9D8D-C280CA605237}" srcOrd="0" destOrd="0" presId="urn:microsoft.com/office/officeart/2005/8/layout/hierarchy4"/>
    <dgm:cxn modelId="{43CC729A-7331-4AA3-ACB2-4D375F30AF81}" srcId="{5E2CD389-1FEC-4717-9FD6-3B4ED0659EAC}" destId="{889D5A7C-00AD-4EE5-A813-8B93EEAEC7F4}" srcOrd="3" destOrd="0" parTransId="{344078EE-7389-4873-807D-4A1CC792861B}" sibTransId="{351C89CE-CE6E-4A7E-BAAB-805AB3D2A860}"/>
    <dgm:cxn modelId="{6F21757B-90E8-4E1A-AA07-6B14F5946CEA}" type="presOf" srcId="{0451B3A9-7848-4105-A297-8AA6152813B4}" destId="{69026553-CD7E-4300-BE96-5782BC0CF6A1}" srcOrd="0" destOrd="0" presId="urn:microsoft.com/office/officeart/2005/8/layout/hierarchy4"/>
    <dgm:cxn modelId="{2DE2A81A-AB5F-48FD-862D-D2E638AD7DDD}" srcId="{8F9991B8-BEBE-4F85-AC2F-6BB2F06C7912}" destId="{17C0E8F6-A3CF-4292-A478-F1BDBCC9AA12}" srcOrd="0" destOrd="0" parTransId="{42D159C0-CAC1-43FB-983C-80B4B5065EFC}" sibTransId="{3C48D86B-3BC8-4411-87D4-860983618DBC}"/>
    <dgm:cxn modelId="{5FC1D7AA-82AC-42D8-B61B-3E2B491B4C94}" srcId="{5E2CD389-1FEC-4717-9FD6-3B4ED0659EAC}" destId="{FD2FCAC9-5953-4006-86AE-E292D55FA327}" srcOrd="2" destOrd="0" parTransId="{9FAF4195-DE6C-4053-A93D-5EAFD38E079F}" sibTransId="{48693CF9-DCB8-4DF4-A23D-600943112693}"/>
    <dgm:cxn modelId="{AA21D68A-54E9-407B-81BF-94E7F0556492}" srcId="{18E2DD6B-7165-4D85-89B6-BD73D92C4B0A}" destId="{5E2CD389-1FEC-4717-9FD6-3B4ED0659EAC}" srcOrd="0" destOrd="0" parTransId="{93411CE1-F422-4FC6-8D12-59392C96325F}" sibTransId="{81A5FDC9-E971-43FE-967A-501CC6C5FA99}"/>
    <dgm:cxn modelId="{B5EE4CC5-660A-4B45-902F-D5672C68256B}" type="presOf" srcId="{17C0E8F6-A3CF-4292-A478-F1BDBCC9AA12}" destId="{2D3E7C70-A10B-420C-812C-C67E974A357C}" srcOrd="0" destOrd="0" presId="urn:microsoft.com/office/officeart/2005/8/layout/hierarchy4"/>
    <dgm:cxn modelId="{40FAC691-D27B-47EC-BAD9-CBA6324A5F6A}" type="presOf" srcId="{8F9991B8-BEBE-4F85-AC2F-6BB2F06C7912}" destId="{3D780DD1-163F-45D7-B419-572E28FC8F3D}" srcOrd="0" destOrd="0" presId="urn:microsoft.com/office/officeart/2005/8/layout/hierarchy4"/>
    <dgm:cxn modelId="{1C8EBEFB-ADED-41C7-8E86-8631C158A504}" type="presOf" srcId="{889D5A7C-00AD-4EE5-A813-8B93EEAEC7F4}" destId="{23C549EE-AD0E-4DE9-BAC3-59084A7E6C91}" srcOrd="0" destOrd="0" presId="urn:microsoft.com/office/officeart/2005/8/layout/hierarchy4"/>
    <dgm:cxn modelId="{5288D8B2-5235-4E53-B70F-46440A9E246A}" type="presOf" srcId="{18E2DD6B-7165-4D85-89B6-BD73D92C4B0A}" destId="{1A9C3B37-C6C1-47AF-A952-6C8B6A5B8DC1}" srcOrd="0" destOrd="0" presId="urn:microsoft.com/office/officeart/2005/8/layout/hierarchy4"/>
    <dgm:cxn modelId="{237747BA-6352-4042-8ABA-6C75EF10688C}" srcId="{5E2CD389-1FEC-4717-9FD6-3B4ED0659EAC}" destId="{0451B3A9-7848-4105-A297-8AA6152813B4}" srcOrd="1" destOrd="0" parTransId="{5D0A1FC6-DE1A-4DFA-B407-A4FC249E1CE8}" sibTransId="{9E6A27D0-C216-4965-A31D-1A06981DA40E}"/>
    <dgm:cxn modelId="{954ECB4F-DB90-4969-9895-179AD7D9D578}" srcId="{5E2CD389-1FEC-4717-9FD6-3B4ED0659EAC}" destId="{8F9991B8-BEBE-4F85-AC2F-6BB2F06C7912}" srcOrd="0" destOrd="0" parTransId="{FE249936-9645-4158-8C75-C0360251AE8A}" sibTransId="{14155721-5F8A-45E2-9222-3A61BDE739FA}"/>
    <dgm:cxn modelId="{CAEFD796-6982-4AF7-8858-DD1D801B9A77}" srcId="{8F9991B8-BEBE-4F85-AC2F-6BB2F06C7912}" destId="{4627FDF3-596E-4979-9102-997A68A3DE42}" srcOrd="1" destOrd="0" parTransId="{286807DE-21BB-4AB6-8053-9BC3C7B9FF7C}" sibTransId="{AEC58D93-AE92-4B60-903E-18890E521C32}"/>
    <dgm:cxn modelId="{0B97B276-A28B-4CE2-9B64-D4A680AC8A4B}" type="presOf" srcId="{4627FDF3-596E-4979-9102-997A68A3DE42}" destId="{A3821371-CE13-4B43-BD1B-280DD87008C3}" srcOrd="0" destOrd="0" presId="urn:microsoft.com/office/officeart/2005/8/layout/hierarchy4"/>
    <dgm:cxn modelId="{7926F03F-AA70-42E5-914E-3031F2A7159F}" type="presOf" srcId="{FD2FCAC9-5953-4006-86AE-E292D55FA327}" destId="{6FFAC8D5-3A37-4389-9F58-41155D0A30D6}" srcOrd="0" destOrd="0" presId="urn:microsoft.com/office/officeart/2005/8/layout/hierarchy4"/>
    <dgm:cxn modelId="{0EDF9619-712D-49F4-A505-A36CD9748D59}" type="presParOf" srcId="{1A9C3B37-C6C1-47AF-A952-6C8B6A5B8DC1}" destId="{C6A68ECD-5953-414A-8097-5805C95DDB27}" srcOrd="0" destOrd="0" presId="urn:microsoft.com/office/officeart/2005/8/layout/hierarchy4"/>
    <dgm:cxn modelId="{0497FBE1-EB40-4CB4-8885-99B4E374F4CD}" type="presParOf" srcId="{C6A68ECD-5953-414A-8097-5805C95DDB27}" destId="{B61A6CA1-79EE-498F-9D8D-C280CA605237}" srcOrd="0" destOrd="0" presId="urn:microsoft.com/office/officeart/2005/8/layout/hierarchy4"/>
    <dgm:cxn modelId="{BD02BD63-BD7B-441C-87E7-6BEA7C42FEF1}" type="presParOf" srcId="{C6A68ECD-5953-414A-8097-5805C95DDB27}" destId="{CA31E33E-846A-4DB7-999C-EA5869030362}" srcOrd="1" destOrd="0" presId="urn:microsoft.com/office/officeart/2005/8/layout/hierarchy4"/>
    <dgm:cxn modelId="{F2842C8E-C9D1-4CE8-8FAB-E6D5694A8479}" type="presParOf" srcId="{C6A68ECD-5953-414A-8097-5805C95DDB27}" destId="{173FFA6A-BCBE-483C-82D5-40C3EFDAFCC4}" srcOrd="2" destOrd="0" presId="urn:microsoft.com/office/officeart/2005/8/layout/hierarchy4"/>
    <dgm:cxn modelId="{2FBACC3D-FDBC-4252-89C2-8FF97AD8D270}" type="presParOf" srcId="{173FFA6A-BCBE-483C-82D5-40C3EFDAFCC4}" destId="{BBDBA1CE-0341-426B-BA45-F5AA8A969899}" srcOrd="0" destOrd="0" presId="urn:microsoft.com/office/officeart/2005/8/layout/hierarchy4"/>
    <dgm:cxn modelId="{8AFE1DB1-5B2F-4DAC-91C5-B1DF21E4C0C8}" type="presParOf" srcId="{BBDBA1CE-0341-426B-BA45-F5AA8A969899}" destId="{3D780DD1-163F-45D7-B419-572E28FC8F3D}" srcOrd="0" destOrd="0" presId="urn:microsoft.com/office/officeart/2005/8/layout/hierarchy4"/>
    <dgm:cxn modelId="{C8430ABE-AFFD-4A69-887B-4961607A4273}" type="presParOf" srcId="{BBDBA1CE-0341-426B-BA45-F5AA8A969899}" destId="{225D878F-C9DD-4AD4-9F4F-A6BB13ACD6C9}" srcOrd="1" destOrd="0" presId="urn:microsoft.com/office/officeart/2005/8/layout/hierarchy4"/>
    <dgm:cxn modelId="{9B5E99A5-04CA-4BFD-9DD7-D649220476B5}" type="presParOf" srcId="{BBDBA1CE-0341-426B-BA45-F5AA8A969899}" destId="{B9E7E623-DDA8-4151-A82B-C8C6B9F6BB95}" srcOrd="2" destOrd="0" presId="urn:microsoft.com/office/officeart/2005/8/layout/hierarchy4"/>
    <dgm:cxn modelId="{9B37894F-B173-4004-BDF9-6267773CF11B}" type="presParOf" srcId="{B9E7E623-DDA8-4151-A82B-C8C6B9F6BB95}" destId="{7066EC79-2CF2-4382-9518-7A632A769A39}" srcOrd="0" destOrd="0" presId="urn:microsoft.com/office/officeart/2005/8/layout/hierarchy4"/>
    <dgm:cxn modelId="{C5E31D13-6ED8-4F22-B058-0581CA4F42B2}" type="presParOf" srcId="{7066EC79-2CF2-4382-9518-7A632A769A39}" destId="{2D3E7C70-A10B-420C-812C-C67E974A357C}" srcOrd="0" destOrd="0" presId="urn:microsoft.com/office/officeart/2005/8/layout/hierarchy4"/>
    <dgm:cxn modelId="{1D23CF2C-6787-4FA7-97B8-E27B1744150F}" type="presParOf" srcId="{7066EC79-2CF2-4382-9518-7A632A769A39}" destId="{F00CD30B-12B6-402B-A291-0DB0ABAE95C9}" srcOrd="1" destOrd="0" presId="urn:microsoft.com/office/officeart/2005/8/layout/hierarchy4"/>
    <dgm:cxn modelId="{24CBC01F-AC77-40BD-AAAC-71C7A3F1A560}" type="presParOf" srcId="{B9E7E623-DDA8-4151-A82B-C8C6B9F6BB95}" destId="{61A2B67F-0B5B-41BA-81C6-CCF852495BEF}" srcOrd="1" destOrd="0" presId="urn:microsoft.com/office/officeart/2005/8/layout/hierarchy4"/>
    <dgm:cxn modelId="{202E9D8D-3E28-4598-A267-A3B64B82DD77}" type="presParOf" srcId="{B9E7E623-DDA8-4151-A82B-C8C6B9F6BB95}" destId="{912DE793-0B9D-4429-900D-108203042D43}" srcOrd="2" destOrd="0" presId="urn:microsoft.com/office/officeart/2005/8/layout/hierarchy4"/>
    <dgm:cxn modelId="{EBCE8A37-6581-40BD-B3ED-9E8BB0E3B4A8}" type="presParOf" srcId="{912DE793-0B9D-4429-900D-108203042D43}" destId="{A3821371-CE13-4B43-BD1B-280DD87008C3}" srcOrd="0" destOrd="0" presId="urn:microsoft.com/office/officeart/2005/8/layout/hierarchy4"/>
    <dgm:cxn modelId="{9A50EA37-2181-4EA5-B25C-74C4ACC63917}" type="presParOf" srcId="{912DE793-0B9D-4429-900D-108203042D43}" destId="{0CE6DA0D-6FF6-4FF4-95A2-DE7133A56131}" srcOrd="1" destOrd="0" presId="urn:microsoft.com/office/officeart/2005/8/layout/hierarchy4"/>
    <dgm:cxn modelId="{05136B52-E958-4B07-919B-11D653A99E03}" type="presParOf" srcId="{173FFA6A-BCBE-483C-82D5-40C3EFDAFCC4}" destId="{22E612D7-F7FF-47F6-B756-D8675F06AC76}" srcOrd="1" destOrd="0" presId="urn:microsoft.com/office/officeart/2005/8/layout/hierarchy4"/>
    <dgm:cxn modelId="{6B5249DD-77CA-49F1-94D1-191E0A9AE4A1}" type="presParOf" srcId="{173FFA6A-BCBE-483C-82D5-40C3EFDAFCC4}" destId="{A5307AC6-E64C-4CA9-8513-DE8D7656BFE4}" srcOrd="2" destOrd="0" presId="urn:microsoft.com/office/officeart/2005/8/layout/hierarchy4"/>
    <dgm:cxn modelId="{FF015A0B-08A9-4BB7-BED2-FAA8110AFE8B}" type="presParOf" srcId="{A5307AC6-E64C-4CA9-8513-DE8D7656BFE4}" destId="{69026553-CD7E-4300-BE96-5782BC0CF6A1}" srcOrd="0" destOrd="0" presId="urn:microsoft.com/office/officeart/2005/8/layout/hierarchy4"/>
    <dgm:cxn modelId="{51E383C1-3E6A-46E2-B729-00A335997214}" type="presParOf" srcId="{A5307AC6-E64C-4CA9-8513-DE8D7656BFE4}" destId="{7F602670-E06B-4AD6-961B-6A796E760C60}" srcOrd="1" destOrd="0" presId="urn:microsoft.com/office/officeart/2005/8/layout/hierarchy4"/>
    <dgm:cxn modelId="{271D25B5-0C93-45A2-BDAA-B03DB6FDD59B}" type="presParOf" srcId="{173FFA6A-BCBE-483C-82D5-40C3EFDAFCC4}" destId="{9DBDE6DC-A1E3-4E6C-AB61-450A90E7B1A6}" srcOrd="3" destOrd="0" presId="urn:microsoft.com/office/officeart/2005/8/layout/hierarchy4"/>
    <dgm:cxn modelId="{083ADD20-D7F1-4F19-8B7B-89E64B29452E}" type="presParOf" srcId="{173FFA6A-BCBE-483C-82D5-40C3EFDAFCC4}" destId="{E770B827-F035-41A4-AD99-29FC2160571E}" srcOrd="4" destOrd="0" presId="urn:microsoft.com/office/officeart/2005/8/layout/hierarchy4"/>
    <dgm:cxn modelId="{C5751560-D132-4012-9545-4AC48FB4047D}" type="presParOf" srcId="{E770B827-F035-41A4-AD99-29FC2160571E}" destId="{6FFAC8D5-3A37-4389-9F58-41155D0A30D6}" srcOrd="0" destOrd="0" presId="urn:microsoft.com/office/officeart/2005/8/layout/hierarchy4"/>
    <dgm:cxn modelId="{22A116AA-B6AE-48B2-A70A-CD219877981F}" type="presParOf" srcId="{E770B827-F035-41A4-AD99-29FC2160571E}" destId="{A538B4FF-969B-4DE3-A415-814CDB7B905D}" srcOrd="1" destOrd="0" presId="urn:microsoft.com/office/officeart/2005/8/layout/hierarchy4"/>
    <dgm:cxn modelId="{E1964930-C265-4D79-8916-DD39B66E0F3D}" type="presParOf" srcId="{173FFA6A-BCBE-483C-82D5-40C3EFDAFCC4}" destId="{52AE3B9F-44C9-4CD1-B487-FF6688030CBC}" srcOrd="5" destOrd="0" presId="urn:microsoft.com/office/officeart/2005/8/layout/hierarchy4"/>
    <dgm:cxn modelId="{2ED24ACB-C1D6-47E7-A43C-B55366ECABB7}" type="presParOf" srcId="{173FFA6A-BCBE-483C-82D5-40C3EFDAFCC4}" destId="{E3A67D22-5620-454D-AAF3-FF5346D19B91}" srcOrd="6" destOrd="0" presId="urn:microsoft.com/office/officeart/2005/8/layout/hierarchy4"/>
    <dgm:cxn modelId="{CF88E2E5-9384-4EE7-A2E6-6BE0E5EE631D}" type="presParOf" srcId="{E3A67D22-5620-454D-AAF3-FF5346D19B91}" destId="{23C549EE-AD0E-4DE9-BAC3-59084A7E6C91}" srcOrd="0" destOrd="0" presId="urn:microsoft.com/office/officeart/2005/8/layout/hierarchy4"/>
    <dgm:cxn modelId="{7EB17C5B-3B80-4ABA-885C-67EDCFE3FC48}" type="presParOf" srcId="{E3A67D22-5620-454D-AAF3-FF5346D19B91}" destId="{1F20DE7F-E9CC-4696-A181-032C543D8B2D}" srcOrd="1" destOrd="0" presId="urn:microsoft.com/office/officeart/2005/8/layout/hierarchy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E844B-BA21-42AA-8545-519BBF8230DB}">
      <dsp:nvSpPr>
        <dsp:cNvPr id="0" name=""/>
        <dsp:cNvSpPr/>
      </dsp:nvSpPr>
      <dsp:spPr>
        <a:xfrm>
          <a:off x="3841251" y="1703434"/>
          <a:ext cx="2091936" cy="20919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EB092E-A307-4745-829E-F9BB7D153FFA}">
      <dsp:nvSpPr>
        <dsp:cNvPr id="0" name=""/>
        <dsp:cNvSpPr/>
      </dsp:nvSpPr>
      <dsp:spPr>
        <a:xfrm>
          <a:off x="3690931" y="1278201"/>
          <a:ext cx="2426646" cy="14045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Повышение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уровня оплаты труда</a:t>
          </a:r>
        </a:p>
      </dsp:txBody>
      <dsp:txXfrm>
        <a:off x="3690931" y="1278201"/>
        <a:ext cx="2426646" cy="1404586"/>
      </dsp:txXfrm>
    </dsp:sp>
    <dsp:sp modelId="{3149AD0A-21D7-47B5-9EB8-60FE11455997}">
      <dsp:nvSpPr>
        <dsp:cNvPr id="0" name=""/>
        <dsp:cNvSpPr/>
      </dsp:nvSpPr>
      <dsp:spPr>
        <a:xfrm>
          <a:off x="4637023" y="2281406"/>
          <a:ext cx="2091936" cy="20919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FEEF7B-575C-4270-B475-D9A2FBCE9A10}">
      <dsp:nvSpPr>
        <dsp:cNvPr id="0" name=""/>
        <dsp:cNvSpPr/>
      </dsp:nvSpPr>
      <dsp:spPr>
        <a:xfrm>
          <a:off x="5689459" y="2861143"/>
          <a:ext cx="1568813" cy="5232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Земский доктор 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89459" y="2861143"/>
        <a:ext cx="1568813" cy="523232"/>
      </dsp:txXfrm>
    </dsp:sp>
    <dsp:sp modelId="{2D3454C9-0317-44AF-9DDA-25F02A22C1DC}">
      <dsp:nvSpPr>
        <dsp:cNvPr id="0" name=""/>
        <dsp:cNvSpPr/>
      </dsp:nvSpPr>
      <dsp:spPr>
        <a:xfrm>
          <a:off x="4333274" y="3217398"/>
          <a:ext cx="2091936" cy="20919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AAB7EB-44E4-4057-A45A-8EA4F7B5418C}">
      <dsp:nvSpPr>
        <dsp:cNvPr id="0" name=""/>
        <dsp:cNvSpPr/>
      </dsp:nvSpPr>
      <dsp:spPr>
        <a:xfrm>
          <a:off x="5544626" y="4176467"/>
          <a:ext cx="3817419" cy="12042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l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</a:rPr>
            <a:t>«Кадровое обеспечение системы здравоохранения»  в рамках госпрограммы «Развитие здравоохранения Архангельской области на 2013 – 2020 годы» -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rPr>
            <a:t>1 114 061,5  т. р.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544626" y="4176467"/>
        <a:ext cx="3817419" cy="1204272"/>
      </dsp:txXfrm>
    </dsp:sp>
    <dsp:sp modelId="{117E8424-B71D-44E8-AD4A-B5151C087D3C}">
      <dsp:nvSpPr>
        <dsp:cNvPr id="0" name=""/>
        <dsp:cNvSpPr/>
      </dsp:nvSpPr>
      <dsp:spPr>
        <a:xfrm>
          <a:off x="3349227" y="3217398"/>
          <a:ext cx="2091936" cy="20919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A01957-3E52-4186-B48B-432140FE8173}">
      <dsp:nvSpPr>
        <dsp:cNvPr id="0" name=""/>
        <dsp:cNvSpPr/>
      </dsp:nvSpPr>
      <dsp:spPr>
        <a:xfrm>
          <a:off x="2461821" y="4068726"/>
          <a:ext cx="2175614" cy="15241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Повышение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престижа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профессии</a:t>
          </a:r>
        </a:p>
      </dsp:txBody>
      <dsp:txXfrm>
        <a:off x="2461821" y="4068726"/>
        <a:ext cx="2175614" cy="1524125"/>
      </dsp:txXfrm>
    </dsp:sp>
    <dsp:sp modelId="{90A370EE-0DFB-4898-A191-D084FDFFA8A6}">
      <dsp:nvSpPr>
        <dsp:cNvPr id="0" name=""/>
        <dsp:cNvSpPr/>
      </dsp:nvSpPr>
      <dsp:spPr>
        <a:xfrm>
          <a:off x="3045478" y="2281406"/>
          <a:ext cx="2091936" cy="20919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A4DE19-24D4-47AA-A9B9-215D74FDC127}">
      <dsp:nvSpPr>
        <dsp:cNvPr id="0" name=""/>
        <dsp:cNvSpPr/>
      </dsp:nvSpPr>
      <dsp:spPr>
        <a:xfrm>
          <a:off x="2448275" y="2475082"/>
          <a:ext cx="2175614" cy="15241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Обеспечение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жильем </a:t>
          </a:r>
        </a:p>
      </dsp:txBody>
      <dsp:txXfrm>
        <a:off x="2448275" y="2475082"/>
        <a:ext cx="2175614" cy="15241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A6CA1-79EE-498F-9D8D-C280CA605237}">
      <dsp:nvSpPr>
        <dsp:cNvPr id="0" name=""/>
        <dsp:cNvSpPr/>
      </dsp:nvSpPr>
      <dsp:spPr>
        <a:xfrm>
          <a:off x="35" y="0"/>
          <a:ext cx="8572195" cy="6960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Основные направления системы здравоохранения Архангельской области до 2020 года включают следующие мероприятия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" y="0"/>
        <a:ext cx="8572195" cy="696053"/>
      </dsp:txXfrm>
    </dsp:sp>
    <dsp:sp modelId="{3D780DD1-163F-45D7-B419-572E28FC8F3D}">
      <dsp:nvSpPr>
        <dsp:cNvPr id="0" name=""/>
        <dsp:cNvSpPr/>
      </dsp:nvSpPr>
      <dsp:spPr>
        <a:xfrm>
          <a:off x="66611" y="810975"/>
          <a:ext cx="2123273" cy="2452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совершенствование оказания первичной медико-санитарной помощи населению Архангельской области, проживающему в сельской местности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611" y="810975"/>
        <a:ext cx="2123273" cy="2452707"/>
      </dsp:txXfrm>
    </dsp:sp>
    <dsp:sp modelId="{2D3E7C70-A10B-420C-812C-C67E974A357C}">
      <dsp:nvSpPr>
        <dsp:cNvPr id="0" name=""/>
        <dsp:cNvSpPr/>
      </dsp:nvSpPr>
      <dsp:spPr>
        <a:xfrm>
          <a:off x="162720" y="3493864"/>
          <a:ext cx="1691025" cy="23859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развитие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профилактического направления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720" y="3493864"/>
        <a:ext cx="1691025" cy="2385993"/>
      </dsp:txXfrm>
    </dsp:sp>
    <dsp:sp modelId="{A3821371-CE13-4B43-BD1B-280DD87008C3}">
      <dsp:nvSpPr>
        <dsp:cNvPr id="0" name=""/>
        <dsp:cNvSpPr/>
      </dsp:nvSpPr>
      <dsp:spPr>
        <a:xfrm>
          <a:off x="2117727" y="3493864"/>
          <a:ext cx="1738343" cy="23832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проведение диспансеризации и медицинских осмотров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7727" y="3493864"/>
        <a:ext cx="1738343" cy="2383271"/>
      </dsp:txXfrm>
    </dsp:sp>
    <dsp:sp modelId="{69026553-CD7E-4300-BE96-5782BC0CF6A1}">
      <dsp:nvSpPr>
        <dsp:cNvPr id="0" name=""/>
        <dsp:cNvSpPr/>
      </dsp:nvSpPr>
      <dsp:spPr>
        <a:xfrm>
          <a:off x="2626887" y="810980"/>
          <a:ext cx="1621583" cy="2452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сохранение и развитие фельдшерско-акушерских пунктов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887" y="810980"/>
        <a:ext cx="1621583" cy="2452707"/>
      </dsp:txXfrm>
    </dsp:sp>
    <dsp:sp modelId="{6FFAC8D5-3A37-4389-9F58-41155D0A30D6}">
      <dsp:nvSpPr>
        <dsp:cNvPr id="0" name=""/>
        <dsp:cNvSpPr/>
      </dsp:nvSpPr>
      <dsp:spPr>
        <a:xfrm>
          <a:off x="4634979" y="808527"/>
          <a:ext cx="1701726" cy="2452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развитие офисов общей врачебной практики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4979" y="808527"/>
        <a:ext cx="1701726" cy="2452707"/>
      </dsp:txXfrm>
    </dsp:sp>
    <dsp:sp modelId="{23C549EE-AD0E-4DE9-BAC3-59084A7E6C91}">
      <dsp:nvSpPr>
        <dsp:cNvPr id="0" name=""/>
        <dsp:cNvSpPr/>
      </dsp:nvSpPr>
      <dsp:spPr>
        <a:xfrm>
          <a:off x="6712291" y="810980"/>
          <a:ext cx="1553869" cy="2452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расширение выездной формы работы врачей-специалистов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2291" y="810980"/>
        <a:ext cx="1553869" cy="245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B5F9F-D32A-4B99-9178-AFE9D85379C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E189B-BFF8-4549-8680-CBCAB6C83E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53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1C455-5917-4434-92BC-D26926E48A3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45753-27D7-49F3-8DE8-7F01EDEC6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83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45753-27D7-49F3-8DE8-7F01EDEC68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9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74" indent="-28706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68" indent="-2296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75" indent="-2296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82" indent="-2296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89" indent="-2296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96" indent="-2296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803" indent="-2296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110" indent="-2296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170F6-3070-40D6-B5DE-51A0F65F00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Рейтинг составлен по 15 бальной шкале, в</a:t>
            </a:r>
            <a:r>
              <a:rPr lang="ru-RU" baseline="0" dirty="0" smtClean="0"/>
              <a:t> которую вошли исполнение предусмотренных законом обязанностей (9), прав (4), работа по формированию ЗОЖ (1), наличие в МО соотв. программ 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45753-27D7-49F3-8DE8-7F01EDEC687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8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38150" algn="l"/>
                <a:tab pos="881063" algn="l"/>
                <a:tab pos="1323975" algn="l"/>
                <a:tab pos="1766888" algn="l"/>
                <a:tab pos="2209800" algn="l"/>
                <a:tab pos="2652713" algn="l"/>
                <a:tab pos="3095625" algn="l"/>
                <a:tab pos="3538538" algn="l"/>
                <a:tab pos="3981450" algn="l"/>
                <a:tab pos="4422775" algn="l"/>
                <a:tab pos="4865688" algn="l"/>
                <a:tab pos="5308600" algn="l"/>
                <a:tab pos="5751513" algn="l"/>
                <a:tab pos="6194425" algn="l"/>
                <a:tab pos="6637338" algn="l"/>
                <a:tab pos="7078663" algn="l"/>
                <a:tab pos="7521575" algn="l"/>
                <a:tab pos="7964488" algn="l"/>
                <a:tab pos="8405813" algn="l"/>
                <a:tab pos="88487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04F529-FEC6-4C87-BCE0-3AD269316BC3}" type="slidenum">
              <a:rPr lang="ru-RU" b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b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01C78-7D13-430C-8A66-2972C8C6DA3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2913" algn="l"/>
                <a:tab pos="889000" algn="l"/>
                <a:tab pos="1335088" algn="l"/>
                <a:tab pos="1781175" algn="l"/>
                <a:tab pos="2227263" algn="l"/>
                <a:tab pos="2673350" algn="l"/>
                <a:tab pos="3119438" algn="l"/>
                <a:tab pos="3565525" algn="l"/>
                <a:tab pos="4011613" algn="l"/>
                <a:tab pos="4457700" algn="l"/>
                <a:tab pos="4903788" algn="l"/>
                <a:tab pos="5349875" algn="l"/>
                <a:tab pos="5795963" algn="l"/>
                <a:tab pos="6242050" algn="l"/>
                <a:tab pos="6688138" algn="l"/>
                <a:tab pos="7132638" algn="l"/>
                <a:tab pos="7578725" algn="l"/>
                <a:tab pos="8024813" algn="l"/>
                <a:tab pos="8470900" algn="l"/>
                <a:tab pos="8916988" algn="l"/>
              </a:tabLst>
              <a:defRPr sz="1600" b="1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01DBEDDC-A98C-4CF2-9A54-B0DAE2A9D2D0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 hangingPunct="1"/>
              <a:t>22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49826" y="9429817"/>
            <a:ext cx="2946246" cy="4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 anchor="b"/>
          <a:lstStyle/>
          <a:p>
            <a:pPr algn="r"/>
            <a:fld id="{596DC3E8-D7A0-4FFF-9035-8A714E8CC88C}" type="slidenum">
              <a:rPr lang="ru-RU" sz="1200">
                <a:solidFill>
                  <a:schemeClr val="tx1"/>
                </a:solidFill>
              </a:rPr>
              <a:pPr algn="r"/>
              <a:t>22</a:t>
            </a:fld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D38DCE-63C4-4CB9-B305-7F140EF50FFC}" type="slidenum">
              <a:rPr lang="ru-RU" sz="1200" smtClean="0">
                <a:latin typeface="Times New Roman" pitchFamily="18" charset="0"/>
              </a:rPr>
              <a:pPr eaLnBrk="1" hangingPunct="1"/>
              <a:t>32</a:t>
            </a:fld>
            <a:endParaRPr 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F155C-9776-4BF6-B2DC-BC9878A2E278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2B537-AA5D-4F43-A9C8-FF8489202F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87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F373D-853C-4A9B-9CC9-7796ACA7983D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22108-2305-49C4-B749-A2728ECA3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2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1F945-5754-4AB6-AD39-C3EEF093A39D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0CB8D-5D20-4B7B-8CEE-AC7BA5E1E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35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9A6A-9116-471E-8F28-0455B3A22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64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218-690A-4C7D-B438-A4AE124C7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66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0070E-1AE5-47EA-89BB-24259A94D148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6AE5F-CEB6-4B05-A10C-E8124C021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68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C5EBF-C10F-41A9-9441-47E653C087B2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165D0-6EC6-4E96-A714-9794C6B31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39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ABBFE-B5F7-479B-A702-81EEE08CD4AF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C6AFC-437A-4FE2-BEFA-0683AFA3AE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5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81FF1-30F6-441F-AA3B-9779D40614B9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F299C-C5DF-415D-B421-D05A21166D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02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CD07E-17F3-4A27-8387-E3FBEF60148A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4B228-1C66-41DF-8A64-6209867285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04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1813-3886-47AD-AE0F-6E78907048DB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E8585-CF5E-4560-B771-C6E995CE30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89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5ABD48-7CCE-4574-A743-FAF710C2F9D5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1ED6-8C0E-4FB5-80DB-34F75DB40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8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499E9-5478-4E4C-98B5-711BA2116DE0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D41E5-9A36-4D87-BFBB-8B499D26EB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43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D4D94F-1DEE-40E0-B1C8-145F22395186}" type="datetimeFigureOut">
              <a:rPr lang="ru-RU" smtClean="0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4A5557-E2F0-4E0E-B22D-D73A268667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ru/imgres?imgurl=http://www.hr-perspectiva.ru/img/glavfoto.gif&amp;imgrefurl=http://www.hr-perspectiva.ru/controlin.html&amp;h=373&amp;w=377&amp;sz=47&amp;hl=ru&amp;start=39&amp;tbnid=_uBfSAbU-MxesM:&amp;tbnh=121&amp;tbnw=122&amp;prev=/images?q=%D1%83%D0%BF%D1%80%D0%B0%D0%B2%D0%BB%D0%B5%D0%BD%D0%B8%D0%B5+%D0%B1%D0%B8%D0%B7%D0%BD%D0%B5%D1%81%D0%BE%D0%BC&amp;start=36&amp;gbv=2&amp;ndsp=18&amp;hl=ru&amp;newwindow=1&amp;sa=N" TargetMode="Externa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images.prom.ua/4154001_w640_h640_photoxpress2658209.jpg" TargetMode="External"/><Relationship Id="rId7" Type="http://schemas.openxmlformats.org/officeDocument/2006/relationships/hyperlink" Target="http://xornal21.com/upload/img/periodico/img_8053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buyreklama.ru/moskva/photos/25350931/8b869ac7f0e47b1097d4b1ba6a5fb04d.jpg" TargetMode="Externa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ugopolis.ru/data/mediadb/2383/0000/0191/191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51.img-preis.de/172416/Kommunikation/Buerobedarf/Citizen-CDC-112-Tischrechner-12-stellig.jpg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mir.ru/wp-content/uploads/2013/07/recept.jp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buyreklama.ru/moskva/photos/25350931/8b869ac7f0e47b1097d4b1ba6a5fb04d.jpg" TargetMode="Externa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smmarcel.pl/userfiles/image/article/b_pre_4f83dec1e8c77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ra.ru/images/news/upload/news/169/179/1052169179/426c0351a203752cda194aa318e7a6dd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zrf.ru/upload/imagelib/1.4.__Trudovie_otnosheniya/1.4.4.__Kadrovoe_regulirovanie/13.09.2013_NormTrud_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3456384"/>
          </a:xfrm>
          <a:noFill/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4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Об исполнении областного закона            от  18 марта </a:t>
            </a:r>
            <a:r>
              <a:rPr lang="ru-RU" sz="4000" b="1" dirty="0">
                <a:latin typeface="Times New Roman" pitchFamily="18" charset="0"/>
                <a:ea typeface="+mn-ea"/>
                <a:cs typeface="Times New Roman" pitchFamily="18" charset="0"/>
              </a:rPr>
              <a:t>2013 года № 629-38-ОЗ </a:t>
            </a:r>
            <a:r>
              <a:rPr lang="ru-RU" sz="4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        «О </a:t>
            </a:r>
            <a:r>
              <a:rPr lang="ru-RU" sz="4000" b="1" dirty="0">
                <a:latin typeface="Times New Roman" pitchFamily="18" charset="0"/>
                <a:ea typeface="+mn-ea"/>
                <a:cs typeface="Times New Roman" pitchFamily="18" charset="0"/>
              </a:rPr>
              <a:t>реализации государственных полномочий Архангельской области в сфере охраны здоровья </a:t>
            </a:r>
            <a:r>
              <a:rPr lang="ru-RU" sz="4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граждан»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4509120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Докладчик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Меньшикова Лариса Ивановна,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министр здравоохранения Архангельской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д.м.н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 профессор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 февраля 2014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8026385"/>
              </p:ext>
            </p:extLst>
          </p:nvPr>
        </p:nvGraphicFramePr>
        <p:xfrm>
          <a:off x="428596" y="1268760"/>
          <a:ext cx="8175852" cy="402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75852"/>
              </a:tblGrid>
              <a:tr h="21602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«Виноградовский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Коношский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«Приморский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«Город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Архангельск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следующих медицинских организациях: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ГБУЗ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АО «Архангельской центр лечебной физкультуры и судебной медицины»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ГБУЗ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АО «Архангельская клиническая офтальмологическая больница»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ГБУЗ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АО «Архангельский клинический кожно-венерологический диспансер»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06413"/>
            <a:ext cx="7920880" cy="648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just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5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4F9E"/>
                </a:solidFill>
                <a:latin typeface="Times New Roman" pitchFamily="18" charset="0"/>
                <a:cs typeface="Times New Roman" pitchFamily="18" charset="0"/>
              </a:rPr>
              <a:t>Информация о муниципальных образованиях, в которых удалось улучшить кадровую ситуацию </a:t>
            </a: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-27384"/>
            <a:ext cx="914400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государственной власти в сфере охраны здоровья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8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0298200"/>
              </p:ext>
            </p:extLst>
          </p:nvPr>
        </p:nvGraphicFramePr>
        <p:xfrm>
          <a:off x="219634" y="1348129"/>
          <a:ext cx="8765801" cy="53212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6726"/>
                <a:gridCol w="6619075"/>
              </a:tblGrid>
              <a:tr h="5049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Меры, направленные на реализацию полномочия по созданию условий для оказания медицинской помощи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602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«Северодвинск»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бесплатный проезд в общественном междугороднем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транспорте для пациентов, страдающих онкологическими заболеваниями, в Архангельский клинический онкологический диспансер;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первоочередное право на зачисление в образовательные учреждения дошкольного образования;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обеспечивается транспортная доступность государственных медицинских организаций Архангельской области;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обеспечивается транспортировка тел умерших в места проведения патологоанатомического вскрытия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5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«Красноборский муниципальный район»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первоочередное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право на зачисление в образовательные учреждения дошкольного образования;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предоставление жилых помещений медицинским работникам;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предоставление нежилых помещений для размещения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ФАПов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«Каргопольский муниципальный район»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работа по подготовке обучающихся в общеобразовательных организациях к выбору медицинских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специальностей, проведение элективных курсов для учащихся выпускных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5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«Город Коряжма»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возмещение расходов, связанных с оплатой найма жилых помещений, молодым специалистам государственных медицинских организаций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Архангельской области;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предоставление единовременной выплаты молодым специалистам государственных медицинских организаций Архангельской области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506413"/>
            <a:ext cx="7920880" cy="64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just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5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4F9E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оказания медицинской помощи</a:t>
            </a: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3038838"/>
              </p:ext>
            </p:extLst>
          </p:nvPr>
        </p:nvGraphicFramePr>
        <p:xfrm>
          <a:off x="138039" y="1340768"/>
          <a:ext cx="8928992" cy="51195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6691"/>
                <a:gridCol w="6742301"/>
              </a:tblGrid>
              <a:tr h="839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Меры, направленные на реализацию полномочия по созданию условий для оказания медицинской помощи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01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«Лешуконский муниципальный район»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предоставление жилых помещений медицинским работникам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0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«Устьянский муниципальный район»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возмещение расходов, связанных с оплатой найма жилых помещений, медицинским работникам государственных медицинских организаций Архангельской области;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 предоставление жилых помещений медицинским работникам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9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«Город Архангельск»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обеспечивается транспортировка тел умерших в места проведения патологоанатомического вскрытия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67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«Плесецкий муниципальный район»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первоочередное право на зачисление в муниципальные образовательные учреждения дошкольного образования;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оказание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содействия по обеспечению медицинских работников, проживающих в сельской местности, твердым топливом для жилых помещений с печным отоплением;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участие в проведении ремонтных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 в фельдшерско-акушерских пунктах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«Мезенский муниципальный район»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предоставление единовременной выплаты молодым специалистам государственных медицинских организаций Архангельской области;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предоставление жилых помещений медицинским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работникам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785" y="0"/>
            <a:ext cx="91694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06413"/>
            <a:ext cx="7920880" cy="64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just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5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4F9E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оказания медицинской помощи</a:t>
            </a: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27384"/>
            <a:ext cx="914400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местного самоуправления в сфере охраны здоровья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8187047"/>
              </p:ext>
            </p:extLst>
          </p:nvPr>
        </p:nvGraphicFramePr>
        <p:xfrm>
          <a:off x="428596" y="1268760"/>
          <a:ext cx="8175852" cy="4885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75852"/>
              </a:tblGrid>
              <a:tr h="8662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Сведения о МО, принимающих активное участие в реализации мероприятий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профилактике заболеваний и формированию здорового образа жизни (ст. 10)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«Город Архангельск»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«Северодвинск»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«Красноборский муниципальный район»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«Каргопольский муниципальный район»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«Мезенский муниципальный район»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«Котлас»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«Котласский муниципальный район»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4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образование «Холмогорский муниципальный район»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06413"/>
            <a:ext cx="7920880" cy="648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just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5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4F9E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заболеваний и формированию ЗОЖ </a:t>
            </a: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0145427"/>
              </p:ext>
            </p:extLst>
          </p:nvPr>
        </p:nvGraphicFramePr>
        <p:xfrm>
          <a:off x="219634" y="1794580"/>
          <a:ext cx="8765801" cy="4370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8110"/>
                <a:gridCol w="6717691"/>
              </a:tblGrid>
              <a:tr h="5049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26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«Город Коряжма»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в сфере охраны здоровья граждан на территории муниципального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«Город Коряжма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на 2012 – 2014 годы»;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санитарно-эпидемиологического благополучия населения на территории муниципального образования «Город Коряжма» на 2012 – 2014 годы» </a:t>
                      </a: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1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«Каргопольский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район»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и привлечение кадрового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потенциала для сферы здравоохранения МО «Каргопольский муниципальный район» на 2014-2016 годы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«Красноборский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район»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«Профилактика алкоголизма,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табакокурения, токсикомании и наркомании в молодежной среде в МО «Красноборский муниципальный район» на 2011 – 2013 годы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5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«Город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Архангельск»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«Архангельск без наркотиков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(2012-2014 годы)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08695"/>
            <a:ext cx="7920880" cy="648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just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5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4F9E"/>
                </a:solidFill>
                <a:latin typeface="Times New Roman" pitchFamily="18" charset="0"/>
                <a:cs typeface="Times New Roman" pitchFamily="18" charset="0"/>
              </a:rPr>
              <a:t>Информация о МО, принявших программы в сфере охраны здоровья</a:t>
            </a: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9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820150" cy="404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Полномочия органов местного самоуправления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сфере охраны здоровья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5" y="1112838"/>
            <a:ext cx="7929563" cy="515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оказания медицинской помощи населению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5" y="1793875"/>
            <a:ext cx="7929563" cy="487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организации оказания медицинской помощи в медицинских организациях муниципальной системы здравоохранения в случае передачи соответствующих полномочий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5" y="2425700"/>
            <a:ext cx="7929563" cy="642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 о возможности распространения социально значимых заболеваний и заболеваний, представляющих опасность для окружающих, а также информирование об угрозе возникновения и о возникновении эпидемий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5" y="3217863"/>
            <a:ext cx="7929563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санитарно-гигиеническом просвещении населения, пропаганде донорства крови и (или) ее компонентов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" y="3933825"/>
            <a:ext cx="7929563" cy="650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реализации мероприятий, направленных на спасение жизни и сохранение здоровья людей при чрезвычайных ситуациях, информирование населения о медико-санитарной обстановке в зоне чрезвычайной ситуации и о принимаемых мерах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4724400"/>
            <a:ext cx="7929563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реализация мероприятий по профилактике заболеваний и формированию здорового образа жизни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5" y="5286375"/>
            <a:ext cx="7929563" cy="519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реализации мероприятий по охране здоровья от воздействия окружающего табачного дыма и последствий потребления табака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75" y="5957888"/>
            <a:ext cx="7929563" cy="428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информирование населения о масштабах потребления табака</a:t>
            </a:r>
          </a:p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реализуемых и (или) планируемых мероприятиях по сокращению его потребления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5" y="-9525"/>
            <a:ext cx="9144000" cy="431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местного самоуправления в сфере охраны здоровья</a:t>
            </a:r>
          </a:p>
        </p:txBody>
      </p:sp>
    </p:spTree>
    <p:extLst>
      <p:ext uri="{BB962C8B-B14F-4D97-AF65-F5344CB8AC3E}">
        <p14:creationId xmlns:p14="http://schemas.microsoft.com/office/powerpoint/2010/main" xmlns="" val="36567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4025" y="620713"/>
            <a:ext cx="8286750" cy="86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Обязанности органов местного самоуправления по созданию условий для оказания медицинской помощи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2988" y="1700213"/>
            <a:ext cx="6985000" cy="936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Организация обеспечения коммунальными услугами медицинских организаций, в том числе путем создания и развития инженерной и коммунальной инфраструктуры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9500" y="2924175"/>
            <a:ext cx="6985000" cy="936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транспортной доступности государственных медицинских организаций Архангельской области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23950" y="4076700"/>
            <a:ext cx="6948488" cy="1081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транспортного обслуживания населения между поселениями в границах муниципального района Архангельской области с учетом местонахождения медицинских организаций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23950" y="5445125"/>
            <a:ext cx="6940550" cy="11525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по транспортировке тел (останков тел) умерших или погибших в места проведения патологоанатомического вскрытия, судебно-медицинской экспертизы и предпохоронного содержания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5" y="-9525"/>
            <a:ext cx="9144000" cy="431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местного самоуправления в сфере охраны здоровья</a:t>
            </a:r>
          </a:p>
        </p:txBody>
      </p:sp>
    </p:spTree>
    <p:extLst>
      <p:ext uri="{BB962C8B-B14F-4D97-AF65-F5344CB8AC3E}">
        <p14:creationId xmlns:p14="http://schemas.microsoft.com/office/powerpoint/2010/main" xmlns="" val="9442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549275"/>
            <a:ext cx="8286750" cy="5032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права органов местного самоуправления по созданию условий для оказания медицинской помощи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138" y="1196975"/>
            <a:ext cx="8286750" cy="43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дополнительных мер социальной поддержки и социальной помощи медицинским и фармацевтическим работникам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5138" y="1724025"/>
            <a:ext cx="8286750" cy="466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привлечения медицинских и фармацевтических работников к работе в медицинских организациях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5138" y="2276475"/>
            <a:ext cx="8286750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налоговых льгот по местным налогам для государственных медицинских организаций Архангельской области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725" y="2852738"/>
            <a:ext cx="8286750" cy="539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Безвозмездное предоставление государственным медицинским организациям Архангельской области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имущества, находящегося в муниципальной собственности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838" y="3465513"/>
            <a:ext cx="8286750" cy="503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мероприятий, предусмотренных Федеральным законом от 20 июля 2012 года N 125-ФЗ "О донорстве крови и ее компонентов", в том числе установление мер социальной поддержки доноров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838" y="4113213"/>
            <a:ext cx="8286750" cy="503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благоустройства территорий, прилегающих к государственным медицинским организациям Архангельской области, расположенным на территории соответствующего муниципального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5138" y="4724400"/>
            <a:ext cx="8286750" cy="649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Предоставление на безвозмездной основе помещений и обеспечение необходимых условий для работы отделений и кабинетов государственных медицинских организаций Архангельской области в муниципальных образовательных организациях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838" y="5445125"/>
            <a:ext cx="8286750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Содействие в согласовании условий при размещении и утверждение акта выбора земельного участка для проектирования намеченных к строительству медицинских организаций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7838" y="6092825"/>
            <a:ext cx="8286750" cy="649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взаимодействия с руководителями медицинских организаций всех форм собственности и предприятий (организаций) по вопросам диспансеризации, вакцинации, проведения периодических и плановых медицинских осмотров и иных профилактических мероприятий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5" y="-9525"/>
            <a:ext cx="9144000" cy="431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местного самоуправления в сфере охраны здоровья</a:t>
            </a:r>
          </a:p>
        </p:txBody>
      </p:sp>
    </p:spTree>
    <p:extLst>
      <p:ext uri="{BB962C8B-B14F-4D97-AF65-F5344CB8AC3E}">
        <p14:creationId xmlns:p14="http://schemas.microsoft.com/office/powerpoint/2010/main" xmlns="" val="1426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67"/>
            <a:ext cx="91694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585293"/>
            <a:ext cx="8424936" cy="50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just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5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4F9E"/>
                </a:solidFill>
                <a:latin typeface="Times New Roman" pitchFamily="18" charset="0"/>
                <a:cs typeface="Times New Roman" pitchFamily="18" charset="0"/>
              </a:rPr>
              <a:t>Рейтинг МО в сфере охраны здоровья (создание условий, ЗОЖ, наличие программ) </a:t>
            </a: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817"/>
              </p:ext>
            </p:extLst>
          </p:nvPr>
        </p:nvGraphicFramePr>
        <p:xfrm>
          <a:off x="469900" y="1089348"/>
          <a:ext cx="8229600" cy="507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216" y="624628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Рейтинг составлен по 15 бальной шкале, в которую вошли исполнение предусмотренных законом обязанностей (9), прав (4), работа по формированию ЗОЖ (1), наличие в МО соотв. программ (1)</a:t>
            </a:r>
          </a:p>
        </p:txBody>
      </p:sp>
    </p:spTree>
    <p:extLst>
      <p:ext uri="{BB962C8B-B14F-4D97-AF65-F5344CB8AC3E}">
        <p14:creationId xmlns:p14="http://schemas.microsoft.com/office/powerpoint/2010/main" xmlns="" val="23875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C:\Users\hanukinaiv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5113338" cy="504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508625" y="1711255"/>
            <a:ext cx="3671888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73 </a:t>
            </a: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государственных учреждений здравоохранения,  в т. ч.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 1 станция переливания крови;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 2 станции скорой медицинской помощи;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 4 учреждения особого типа;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 3 санатория, 3</a:t>
            </a:r>
            <a:r>
              <a:rPr lang="ru-RU" sz="1400" dirty="0" smtClean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дома ребенка;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 2 родильных дома;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 449 ФАП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Кроме того: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6 федеральных учреждений здравоохранения;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негосударственных учреждений здравоохранения;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ea typeface="Microsoft YaHei" pitchFamily="32" charset="-122"/>
                <a:cs typeface="Times New Roman" pitchFamily="18" charset="0"/>
              </a:rPr>
              <a:t>445 частных медицинских организаций </a:t>
            </a:r>
            <a:endParaRPr lang="ru-RU" sz="1400" dirty="0">
              <a:latin typeface="Times New Roman" pitchFamily="18" charset="0"/>
              <a:ea typeface="Microsoft YaHei" pitchFamily="32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8866"/>
            <a:ext cx="916146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Единая система здравоохранения Архангельской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области в 2013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11906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Организация охраны здоровья населения Архангельской области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9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0435" y="116632"/>
            <a:ext cx="828680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Мероприятия по внедрению областного закона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343496" y="909961"/>
            <a:ext cx="484632" cy="1980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20307" y="925941"/>
            <a:ext cx="484632" cy="18207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247308" y="925941"/>
            <a:ext cx="484632" cy="19715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692" y="1132650"/>
            <a:ext cx="2757714" cy="583617"/>
          </a:xfrm>
          <a:prstGeom prst="roundRect">
            <a:avLst>
              <a:gd name="adj" fmla="val 80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Информационные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8171" y="1142199"/>
            <a:ext cx="2831615" cy="5836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Нормотворческие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7066" y="1142200"/>
            <a:ext cx="2813545" cy="583617"/>
          </a:xfrm>
          <a:prstGeom prst="roundRect">
            <a:avLst>
              <a:gd name="adj" fmla="val 95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Разъяснительные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8692" y="1725817"/>
            <a:ext cx="2757714" cy="5015551"/>
          </a:xfrm>
          <a:prstGeom prst="roundRect">
            <a:avLst>
              <a:gd name="adj" fmla="val 80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собраний трудовых коллективов в государственных медицинских организациях Архангельской области с целью доведения до сведения работников положений областного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закона;</a:t>
            </a:r>
          </a:p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средствами массовой информации (подготовка пресс-релизов, статей в печатные издания, в том числе в формате «вопрос-ответ», подготовка материалов для многотиражных изданий Архангельской области, в том числе: «АиФ в Архангельске», «Вельские вести», «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Важский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край», «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Каргополье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«Коношский курьер»,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Холмогорская жизнь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с ГБОУ ВПО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СГМУ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(г. Архангельск) Минздрава России и ГАОУ СПО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«Архангельский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медицинский колледж» по включению изучения положений закона в программу подготовки обучающихся данных учебных заведений</a:t>
            </a: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9106" y="1725817"/>
            <a:ext cx="2813545" cy="4910663"/>
          </a:xfrm>
          <a:prstGeom prst="roundRect">
            <a:avLst>
              <a:gd name="adj" fmla="val 95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совместных совещаний с представителями администраций муниципальных образований «Город Архангельск», «Город Северодвинск», «Город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Новодвинск»;</a:t>
            </a:r>
          </a:p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 министра» в режиме видеоконференцсвязи по вопросам положений областного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закона;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он-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консультирования по вопросам положений областного закона на сайте министерства здравоохранения Архангельской области в формате «вопрос-ответ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«круглого стола»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с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участием представителей  Архангельской областной организации профсоюза работников здравоохранения Архангельской области</a:t>
            </a: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73054" y="1725817"/>
            <a:ext cx="2831615" cy="50155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Правительством Архангельской области во исполнение областного закона принят ряд постановлений, регулирующих правоотношения в сфере охраны здоровья*</a:t>
            </a: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- перечень актов предложен в раздаточном материале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2670781"/>
              </p:ext>
            </p:extLst>
          </p:nvPr>
        </p:nvGraphicFramePr>
        <p:xfrm>
          <a:off x="467544" y="721822"/>
          <a:ext cx="8579296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810" y="4212859"/>
            <a:ext cx="2648669" cy="239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548990" y="4221089"/>
            <a:ext cx="1607186" cy="2388772"/>
            <a:chOff x="4226191" y="1194636"/>
            <a:chExt cx="1607186" cy="221207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26191" y="1194636"/>
              <a:ext cx="1607186" cy="221207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273264" y="1232072"/>
              <a:ext cx="1513040" cy="211792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азвитие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государственно-частного партнерства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0" y="-19844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Организация охраны здоровья населения Архангельской области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4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1" lang="ru-RU" sz="3200" b="1">
              <a:solidFill>
                <a:srgbClr val="CC0000"/>
              </a:solidFill>
              <a:latin typeface="Arial" charset="0"/>
              <a:cs typeface="+mn-cs"/>
            </a:endParaRPr>
          </a:p>
        </p:txBody>
      </p:sp>
      <p:sp>
        <p:nvSpPr>
          <p:cNvPr id="843780" name="Text Box 4"/>
          <p:cNvSpPr txBox="1">
            <a:spLocks noChangeArrowheads="1"/>
          </p:cNvSpPr>
          <p:nvPr/>
        </p:nvSpPr>
        <p:spPr bwMode="auto">
          <a:xfrm>
            <a:off x="1384300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kumimoji="1" lang="ru-RU" b="1">
              <a:solidFill>
                <a:srgbClr val="CC0000"/>
              </a:solidFill>
              <a:latin typeface="Arial" charset="0"/>
              <a:cs typeface="+mn-cs"/>
            </a:endParaRPr>
          </a:p>
        </p:txBody>
      </p:sp>
      <p:sp>
        <p:nvSpPr>
          <p:cNvPr id="843782" name="Text Box 6"/>
          <p:cNvSpPr txBox="1">
            <a:spLocks noChangeArrowheads="1"/>
          </p:cNvSpPr>
          <p:nvPr/>
        </p:nvSpPr>
        <p:spPr bwMode="auto">
          <a:xfrm>
            <a:off x="0" y="450366"/>
            <a:ext cx="9072562" cy="89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здравоохранения Архангельской области 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частных медицинских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организаций: Ожидаемый эффект 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07950" y="1103482"/>
            <a:ext cx="7848600" cy="5853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ДЛЯ ПАЦИЕНТА: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Повышения доступности и качества медицинской помощи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Рост социальной удовлетворенности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endParaRPr kumimoji="0" lang="ru-RU" sz="1600" b="1" dirty="0" smtClean="0">
              <a:solidFill>
                <a:srgbClr val="003399"/>
              </a:solidFill>
              <a:cs typeface="+mn-cs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ДЛЯ СИСТЕМЫ ЗДРАВООХРАНЕНИЯ: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</a:rPr>
              <a:t>У</a:t>
            </a: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лучшение демографической ситуации и уровня здоровья населения;</a:t>
            </a:r>
            <a:endParaRPr kumimoji="0" lang="ru-RU" sz="800" b="1" dirty="0" smtClean="0">
              <a:solidFill>
                <a:srgbClr val="003399"/>
              </a:solidFill>
              <a:cs typeface="+mn-cs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Увеличение эффективности использования государственных ресурсов;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Сокращение кадрового дефицита; 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Ликвидация структурных диспропорций и повышение уровня технологического оснащения системы здравоохранения;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Повышение гибкости и конкурентоспособности здравоохранения, в том числе планирование сети медицинских организаций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endParaRPr kumimoji="0" lang="ru-RU" sz="1600" b="1" dirty="0" smtClean="0">
              <a:solidFill>
                <a:srgbClr val="003399"/>
              </a:solidFill>
              <a:cs typeface="+mn-cs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  <a:cs typeface="+mn-cs"/>
              </a:rPr>
              <a:t>ПРИМЕРЫ ГОСУДАРСТВЕННО-ЧАСТНОГО ПАРТНЕРСТВА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</a:rPr>
              <a:t>АНО «Новая скорая и неотложная помощь» - оснащение парка автомобилей скорой медицинской помощи;</a:t>
            </a:r>
          </a:p>
          <a:p>
            <a:pPr>
              <a:lnSpc>
                <a:spcPct val="130000"/>
              </a:lnSpc>
              <a:buClr>
                <a:srgbClr val="000000"/>
              </a:buClr>
              <a:defRPr/>
            </a:pPr>
            <a:r>
              <a:rPr kumimoji="0" lang="ru-RU" sz="1600" b="1" dirty="0" smtClean="0">
                <a:solidFill>
                  <a:srgbClr val="003399"/>
                </a:solidFill>
              </a:rPr>
              <a:t>ООО «Центр амбулаторного гемодиализа Архангельск» - открытие центра амбулаторного гемодиализа.</a:t>
            </a:r>
            <a:endParaRPr kumimoji="0" lang="ru-RU" sz="1600" b="1" dirty="0" smtClean="0">
              <a:solidFill>
                <a:srgbClr val="003399"/>
              </a:solidFill>
              <a:cs typeface="+mn-cs"/>
            </a:endParaRPr>
          </a:p>
        </p:txBody>
      </p:sp>
      <p:pic>
        <p:nvPicPr>
          <p:cNvPr id="768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51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0088" y="3571032"/>
            <a:ext cx="9144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3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70797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glavfot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44083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422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Организация охраны здоровья населения Архангельской области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03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ru-RU" sz="2000"/>
          </a:p>
        </p:txBody>
      </p:sp>
      <p:sp>
        <p:nvSpPr>
          <p:cNvPr id="50179" name="Text Box 10"/>
          <p:cNvSpPr txBox="1">
            <a:spLocks noChangeArrowheads="1"/>
          </p:cNvSpPr>
          <p:nvPr/>
        </p:nvSpPr>
        <p:spPr bwMode="auto">
          <a:xfrm>
            <a:off x="684213" y="1125538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180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>
              <a:latin typeface="Helios"/>
            </a:endParaRPr>
          </a:p>
        </p:txBody>
      </p:sp>
      <p:sp>
        <p:nvSpPr>
          <p:cNvPr id="50181" name="Заголовок 11"/>
          <p:cNvSpPr>
            <a:spLocks/>
          </p:cNvSpPr>
          <p:nvPr/>
        </p:nvSpPr>
        <p:spPr bwMode="auto">
          <a:xfrm>
            <a:off x="971550" y="188913"/>
            <a:ext cx="75612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200">
              <a:solidFill>
                <a:srgbClr val="006600"/>
              </a:solidFill>
              <a:latin typeface="Helios"/>
            </a:endParaRPr>
          </a:p>
        </p:txBody>
      </p:sp>
      <p:sp>
        <p:nvSpPr>
          <p:cNvPr id="50182" name="Подзаголовок 2"/>
          <p:cNvSpPr>
            <a:spLocks/>
          </p:cNvSpPr>
          <p:nvPr/>
        </p:nvSpPr>
        <p:spPr bwMode="auto">
          <a:xfrm>
            <a:off x="8532813" y="6429375"/>
            <a:ext cx="6111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50184" name="Picture 17" descr="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200" y="5969000"/>
            <a:ext cx="814759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9" descr="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2323" y="4141068"/>
            <a:ext cx="7985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5" descr="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9838" y="224244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8" descr="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200" y="3200896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0" descr="polu03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821" y="5086065"/>
            <a:ext cx="8461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2" descr="http://im8-tub-ru.yandex.net/i?id=228367075-65-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8956" y="1284783"/>
            <a:ext cx="8353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Скругленный прямоугольник 22"/>
          <p:cNvSpPr>
            <a:spLocks noChangeArrowheads="1"/>
          </p:cNvSpPr>
          <p:nvPr/>
        </p:nvSpPr>
        <p:spPr bwMode="auto">
          <a:xfrm>
            <a:off x="319882" y="1193502"/>
            <a:ext cx="7602252" cy="597495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Укреплена материально-техническая база 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родовспоможения и детства в соответствии с утвержденными порядками</a:t>
            </a:r>
          </a:p>
          <a:p>
            <a:pPr algn="ctr"/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1" name="Скругленный прямоугольник 23"/>
          <p:cNvSpPr>
            <a:spLocks noChangeArrowheads="1"/>
          </p:cNvSpPr>
          <p:nvPr/>
        </p:nvSpPr>
        <p:spPr bwMode="auto">
          <a:xfrm>
            <a:off x="319882" y="1916832"/>
            <a:ext cx="7602251" cy="50323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 развитие медико-генетическая служба (обследование новорожденных увеличилось от 2-х до 5 наследственных заболеваний)</a:t>
            </a:r>
          </a:p>
          <a:p>
            <a:pPr algn="ctr"/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50192" name="Скругленный прямоугольник 24"/>
          <p:cNvSpPr>
            <a:spLocks noChangeArrowheads="1"/>
          </p:cNvSpPr>
          <p:nvPr/>
        </p:nvSpPr>
        <p:spPr bwMode="auto">
          <a:xfrm>
            <a:off x="319882" y="2564830"/>
            <a:ext cx="7602252" cy="36011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Расширилась доступность ВМП матерям и детям </a:t>
            </a:r>
          </a:p>
        </p:txBody>
      </p:sp>
      <p:sp>
        <p:nvSpPr>
          <p:cNvPr id="50193" name="Скругленный прямоугольник 25"/>
          <p:cNvSpPr>
            <a:spLocks noChangeArrowheads="1"/>
          </p:cNvSpPr>
          <p:nvPr/>
        </p:nvSpPr>
        <p:spPr bwMode="auto">
          <a:xfrm>
            <a:off x="319882" y="3068513"/>
            <a:ext cx="7602252" cy="576511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Диспансеризация 14-летних подростков и создание Центров (кабинетов) медико-социальной поддержки беременных, оказавшихся в ТЖС</a:t>
            </a:r>
          </a:p>
        </p:txBody>
      </p:sp>
      <p:sp>
        <p:nvSpPr>
          <p:cNvPr id="50194" name="Скругленный прямоугольник 26"/>
          <p:cNvSpPr>
            <a:spLocks noChangeArrowheads="1"/>
          </p:cNvSpPr>
          <p:nvPr/>
        </p:nvSpPr>
        <p:spPr bwMode="auto">
          <a:xfrm>
            <a:off x="291194" y="3753098"/>
            <a:ext cx="7636495" cy="50418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Усилена профилактическая направленность здравоохранения, </a:t>
            </a:r>
          </a:p>
          <a:p>
            <a:pPr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 национальный календарь профилактических прививок</a:t>
            </a:r>
          </a:p>
        </p:txBody>
      </p:sp>
      <p:sp>
        <p:nvSpPr>
          <p:cNvPr id="50195" name="Скругленный прямоугольник 27"/>
          <p:cNvSpPr>
            <a:spLocks noChangeArrowheads="1"/>
          </p:cNvSpPr>
          <p:nvPr/>
        </p:nvSpPr>
        <p:spPr bwMode="auto">
          <a:xfrm>
            <a:off x="285638" y="4400772"/>
            <a:ext cx="7636495" cy="54039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Внедрены современные технологии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аудиологического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скрининга </a:t>
            </a:r>
          </a:p>
          <a:p>
            <a:pPr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периода новорожденности</a:t>
            </a:r>
          </a:p>
        </p:txBody>
      </p:sp>
      <p:sp>
        <p:nvSpPr>
          <p:cNvPr id="50196" name="Скругленный прямоугольник 28"/>
          <p:cNvSpPr>
            <a:spLocks noChangeArrowheads="1"/>
          </p:cNvSpPr>
          <p:nvPr/>
        </p:nvSpPr>
        <p:spPr bwMode="auto">
          <a:xfrm>
            <a:off x="179388" y="6093297"/>
            <a:ext cx="7742745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оказания медицинской помощи женщинам и детям, включая отдаленные сельские местности</a:t>
            </a:r>
          </a:p>
        </p:txBody>
      </p:sp>
      <p:sp>
        <p:nvSpPr>
          <p:cNvPr id="50197" name="Скругленный прямоугольник 29"/>
          <p:cNvSpPr>
            <a:spLocks noChangeArrowheads="1"/>
          </p:cNvSpPr>
          <p:nvPr/>
        </p:nvSpPr>
        <p:spPr bwMode="auto">
          <a:xfrm>
            <a:off x="179388" y="5374035"/>
            <a:ext cx="7742745" cy="59496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уровня смертности, в т.ч. материнской и детской, заболеваемости и инвалидности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198" name="AutoShape 10"/>
          <p:cNvSpPr>
            <a:spLocks noChangeArrowheads="1"/>
          </p:cNvSpPr>
          <p:nvPr/>
        </p:nvSpPr>
        <p:spPr bwMode="auto">
          <a:xfrm>
            <a:off x="3707904" y="4990432"/>
            <a:ext cx="612775" cy="33597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>
            <a:noFill/>
          </a:ln>
          <a:effectLst>
            <a:prstShdw prst="shdw17" dist="17961" dir="2700000">
              <a:srgbClr val="1F1F5C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180DA3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9881" y="692150"/>
            <a:ext cx="8674471" cy="411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обеспечению охраны здоровья матери и ребенка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29369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Охрана здоровья матери и ребенка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8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501008"/>
            <a:ext cx="2800350" cy="1872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b="1" dirty="0" smtClean="0">
              <a:solidFill>
                <a:srgbClr val="27814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3847" y="3501009"/>
            <a:ext cx="5717109" cy="1872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Анализ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санитарного просвещения и охвата медицинской пропагандой групп населения, влияющих на смертности, заболеваемости, инвалидности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охвата вакцинацией (в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среди родителей), расширение регионального календаря профилактических прививок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Профилактические программы (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пренатальная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диагностика,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иодная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фолиевая профилактика,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доабортное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консультирование)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179512" y="2536701"/>
            <a:ext cx="2808311" cy="8922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3203104" y="2519809"/>
            <a:ext cx="5761509" cy="9091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Анализ индивидуальных особенностей МО (смертности, заболеваемости, инвалидности - динамика, причины, структура, риски)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Роль межрайонных центров, кураторов из АДКБ,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АОКБ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179513" y="1412776"/>
            <a:ext cx="4176464" cy="96745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детской и материнской смертности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4736889" y="1412776"/>
            <a:ext cx="4155591" cy="97651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здоровья детского населения и женщин фертильного возраста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250824" y="5488756"/>
            <a:ext cx="2736999" cy="11806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Лечебно-диагностические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3203104" y="5488756"/>
            <a:ext cx="5752828" cy="11806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Анализ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ресурсов, исполнение порядков оказания медицинской помощи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Доказательная медицина,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гипердиагностика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полипрагмазия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Персональная ответственность родителей, пациентов, медицинских работников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9369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Охрана здоровья матери и ребенка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3" y="620688"/>
            <a:ext cx="877641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по совершенствованию системы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охраны здоровья матери и ребенка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7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2620938"/>
            <a:ext cx="331236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фтизиатрической службы Архангельской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40052" y="511375"/>
            <a:ext cx="3206774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 Архангельской области «Архангельский клинический противотуберкулезный диспансер»  на 230 коек (включая детское санаторное отделение на 80 коек для детей дошкольного возраста)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628925"/>
            <a:ext cx="2918742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 Архангельской области «Детский туберкулезный санаторий имени М.Н. Фаворской»  (60 коек для детей школьного возраста)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5144" y="503388"/>
            <a:ext cx="2846734" cy="1407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Противотуберкулезное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диспансерное отделение ГБУЗ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«Северодвинская городская больница № 1»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4701133"/>
            <a:ext cx="2846734" cy="1314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туберкулезных кабинета в государственных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медицинских организациях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7" y="4717157"/>
            <a:ext cx="3168353" cy="17028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коек дневного стационара и 10 коек «стационара на дому» 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 Архангельской области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«Котласская центральная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больница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Луки (В.Ф. Войно-Ясенецкого)»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2269009" y="1964944"/>
            <a:ext cx="340616" cy="573756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3357200">
            <a:off x="4140834" y="1819340"/>
            <a:ext cx="340616" cy="1094738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5400000">
            <a:off x="4433818" y="2517035"/>
            <a:ext cx="340616" cy="1375908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405041">
            <a:off x="4325305" y="3497962"/>
            <a:ext cx="340616" cy="1532486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2259460" y="3881878"/>
            <a:ext cx="340616" cy="764654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-719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Предупреждение распространения туберкулеза в Архангельской области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7848600" cy="16208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Заболеваемость туберкулезом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смертность от инфекции в гражданском секторе Архангельской области в 1991-2013 гг.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 100 000 населения)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7" name="Object 0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xmlns="" val="3794725479"/>
              </p:ext>
            </p:extLst>
          </p:nvPr>
        </p:nvGraphicFramePr>
        <p:xfrm>
          <a:off x="-38100" y="1495425"/>
          <a:ext cx="9144000" cy="5284788"/>
        </p:xfrm>
        <a:graphic>
          <a:graphicData uri="http://schemas.openxmlformats.org/presentationml/2006/ole">
            <p:oleObj spid="_x0000_s3178" name="Диаграмма" r:id="rId3" imgW="9725056" imgH="5619780" progId="MSGraph.Chart.8">
              <p:embed followColorScheme="full"/>
            </p:oleObj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Предупреждение распространения туберкулеза в Архангельской области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687488"/>
            <a:ext cx="2808312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оссийской Федерации в 2012 году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Заболеваемость – 68,1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Смертность – 12,4</a:t>
            </a:r>
          </a:p>
        </p:txBody>
      </p:sp>
    </p:spTree>
    <p:extLst>
      <p:ext uri="{BB962C8B-B14F-4D97-AF65-F5344CB8AC3E}">
        <p14:creationId xmlns:p14="http://schemas.microsoft.com/office/powerpoint/2010/main" xmlns="" val="37194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7257" y="620688"/>
            <a:ext cx="8719239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по совершенствованию системы оказания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противотуберкулезной помощи  в Архангельской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7257" y="1340768"/>
            <a:ext cx="6991047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законодательной базы, регламентирующей вопросы оказания противотуберкулезной помощи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296" y="2132856"/>
            <a:ext cx="6977008" cy="6046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выявления, диагностики, лечения и социальной поддержки больных туберкулезом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257" y="2852936"/>
            <a:ext cx="6991047" cy="6385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переоснащение  и укрепление материально-технической базы учреждений противотуберкулезной службы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297" y="3573016"/>
            <a:ext cx="6977007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информационного обеспечения медицинских организаций Архангельской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297" y="4293096"/>
            <a:ext cx="6977007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Укомплектованность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квалифицированными  медицинскими кадрами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297" y="4941168"/>
            <a:ext cx="6977007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инновационных методов противотуберкулезной помощи, разработанных на основе научных исследований в области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туберкулеза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551" y="5877272"/>
            <a:ext cx="6961753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научных исследований в области фтизиатрии, направленных на инновационное развитие противотуберкулезной помощи населению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2" y="0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Предупреждение распространения туберкулеза в Архангельской области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444" y="2816337"/>
            <a:ext cx="1546052" cy="125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images.prom.ua/4154001_w640_h640_photoxpress26582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11563"/>
            <a:ext cx="1767930" cy="11881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3554" name="Picture 2" descr="http://buyreklama.ru/moskva/photos/25350931/8b869ac7f0e47b1097d4b1ba6a5fb04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444" y="1293912"/>
            <a:ext cx="1579935" cy="13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xornal21.com/upload/img/periodico/img_8053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037" y="5353558"/>
            <a:ext cx="141886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4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42988" y="822325"/>
            <a:ext cx="7561262" cy="446088"/>
          </a:xfrm>
          <a:prstGeom prst="rect">
            <a:avLst/>
          </a:prstGeom>
          <a:solidFill>
            <a:schemeClr val="tx2">
              <a:alpha val="18823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Лекарственное обеспечение граждан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8" y="2547938"/>
            <a:ext cx="3744912" cy="593725"/>
          </a:xfrm>
          <a:prstGeom prst="rect">
            <a:avLst/>
          </a:prstGeom>
          <a:solidFill>
            <a:schemeClr val="tx2">
              <a:alpha val="18823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/>
              <a:t>Расходные обязательства федерального бюджета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3816350" cy="593725"/>
          </a:xfrm>
          <a:prstGeom prst="rect">
            <a:avLst/>
          </a:prstGeom>
          <a:solidFill>
            <a:schemeClr val="tx2">
              <a:alpha val="18823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/>
              <a:t>Расходные обязательства </a:t>
            </a:r>
            <a:r>
              <a:rPr lang="en-US" sz="1600" b="1"/>
              <a:t> </a:t>
            </a:r>
            <a:r>
              <a:rPr lang="ru-RU" sz="1600" b="1"/>
              <a:t>субъекта РФ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6725" y="3284538"/>
            <a:ext cx="3673475" cy="3457575"/>
          </a:xfrm>
          <a:prstGeom prst="rect">
            <a:avLst/>
          </a:prstGeom>
          <a:solidFill>
            <a:schemeClr val="tx2">
              <a:alpha val="18823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85000"/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ФЗ от 17.07.1999 № 178-ФЗ «О государственной социальной помощи» (программа обеспечения необходимыми лекарственными средствами - ОНЛС);</a:t>
            </a:r>
          </a:p>
          <a:p>
            <a:pPr eaLnBrk="1" hangingPunct="1">
              <a:spcBef>
                <a:spcPct val="50000"/>
              </a:spcBef>
              <a:buSzPct val="85000"/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Программа «Семь нозологий»</a:t>
            </a:r>
          </a:p>
          <a:p>
            <a:pPr eaLnBrk="1" hangingPunct="1">
              <a:spcBef>
                <a:spcPct val="50000"/>
              </a:spcBef>
              <a:buSzPct val="85000"/>
            </a:pPr>
            <a:endParaRPr lang="ru-RU" sz="1600"/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932363" y="3284538"/>
            <a:ext cx="3816350" cy="3457575"/>
          </a:xfrm>
          <a:prstGeom prst="rect">
            <a:avLst/>
          </a:prstGeom>
          <a:solidFill>
            <a:schemeClr val="tx2">
              <a:alpha val="18823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ОЗ от 02.03.2005 № 2-2-ОЗ «О мерах социальной поддержки отдельных групп населения Архангельской области в обеспечении лекарственными средствами и изделиями медицинского назначения»;</a:t>
            </a:r>
          </a:p>
          <a:p>
            <a:pPr eaLnBrk="1" hangingPunct="1"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ОЗ от 10.11.2004 № 262-33-ОЗ «О мерах социальной поддержки ветеранов, граждан, пострадавших от политических репрессий, и иных категорий граждан»;</a:t>
            </a:r>
          </a:p>
          <a:p>
            <a:pPr eaLnBrk="1" hangingPunct="1"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лекарственное обеспечение на госпитальном этапе</a:t>
            </a:r>
          </a:p>
          <a:p>
            <a:pPr eaLnBrk="1" hangingPunct="1"/>
            <a:r>
              <a:rPr lang="ru-RU" sz="1600">
                <a:latin typeface="Tahoma" pitchFamily="34" charset="0"/>
              </a:rPr>
              <a:t> 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1928813" y="1287463"/>
            <a:ext cx="139700" cy="2174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7164388" y="1266825"/>
            <a:ext cx="144462" cy="2174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 flipH="1">
            <a:off x="1547813" y="2636838"/>
            <a:ext cx="0" cy="215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4562475" y="1287463"/>
            <a:ext cx="9525" cy="406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Text Box 4"/>
          <p:cNvSpPr txBox="1">
            <a:spLocks noChangeArrowheads="1"/>
          </p:cNvSpPr>
          <p:nvPr/>
        </p:nvSpPr>
        <p:spPr bwMode="auto">
          <a:xfrm>
            <a:off x="3708400" y="1654175"/>
            <a:ext cx="1727200" cy="261938"/>
          </a:xfrm>
          <a:prstGeom prst="rect">
            <a:avLst/>
          </a:prstGeom>
          <a:solidFill>
            <a:schemeClr val="tx2">
              <a:alpha val="18823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/>
              <a:t>Бюджет</a:t>
            </a:r>
          </a:p>
        </p:txBody>
      </p:sp>
      <p:sp>
        <p:nvSpPr>
          <p:cNvPr id="3084" name="Text Box 4"/>
          <p:cNvSpPr txBox="1">
            <a:spLocks noChangeArrowheads="1"/>
          </p:cNvSpPr>
          <p:nvPr/>
        </p:nvSpPr>
        <p:spPr bwMode="auto">
          <a:xfrm>
            <a:off x="6300788" y="1504950"/>
            <a:ext cx="1873250" cy="628650"/>
          </a:xfrm>
          <a:prstGeom prst="rect">
            <a:avLst/>
          </a:prstGeom>
          <a:solidFill>
            <a:schemeClr val="tx2">
              <a:alpha val="18823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/>
              <a:t>Личные средства граждан</a:t>
            </a:r>
          </a:p>
        </p:txBody>
      </p:sp>
      <p:sp>
        <p:nvSpPr>
          <p:cNvPr id="3085" name="Text Box 4"/>
          <p:cNvSpPr txBox="1">
            <a:spLocks noChangeArrowheads="1"/>
          </p:cNvSpPr>
          <p:nvPr/>
        </p:nvSpPr>
        <p:spPr bwMode="auto">
          <a:xfrm>
            <a:off x="539750" y="1476375"/>
            <a:ext cx="2665413" cy="584200"/>
          </a:xfrm>
          <a:prstGeom prst="rect">
            <a:avLst/>
          </a:prstGeom>
          <a:solidFill>
            <a:schemeClr val="tx2">
              <a:alpha val="18823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Средства ОМС (госпитальный этап)</a:t>
            </a:r>
          </a:p>
        </p:txBody>
      </p:sp>
      <p:sp>
        <p:nvSpPr>
          <p:cNvPr id="3086" name="Line 8"/>
          <p:cNvSpPr>
            <a:spLocks noChangeShapeType="1"/>
          </p:cNvSpPr>
          <p:nvPr/>
        </p:nvSpPr>
        <p:spPr bwMode="auto">
          <a:xfrm flipH="1">
            <a:off x="2916238" y="1916113"/>
            <a:ext cx="1079500" cy="5762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7" name="Line 8"/>
          <p:cNvSpPr>
            <a:spLocks noChangeShapeType="1"/>
          </p:cNvSpPr>
          <p:nvPr/>
        </p:nvSpPr>
        <p:spPr bwMode="auto">
          <a:xfrm>
            <a:off x="5148263" y="1916113"/>
            <a:ext cx="1152525" cy="5762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63" y="0"/>
            <a:ext cx="9144000" cy="411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Лекарственное обеспечение населения Архангельской области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52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353425" cy="863600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Лекарственное обеспечение при оказании амбулаторной медицинской помощи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0347" name="Group 59"/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8424863" cy="4586374"/>
        </p:xfrm>
        <a:graphic>
          <a:graphicData uri="http://schemas.openxmlformats.org/drawingml/2006/table">
            <a:tbl>
              <a:tblPr/>
              <a:tblGrid>
                <a:gridCol w="2473325"/>
                <a:gridCol w="1778000"/>
                <a:gridCol w="2246313"/>
                <a:gridCol w="1927225"/>
              </a:tblGrid>
              <a:tr h="971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Льготное лекарственное обеспечение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ОНЛС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Региональная льгота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«7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нозологий»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Финансирование  (млн. руб.)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516,6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344,0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льготников (чел.)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48 774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102 148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Обслужено рецептов (шт.)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905 017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476 901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3 837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Отпущено на сумму (млн. руб.)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611,9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298,9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228,8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9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рецепта (руб.)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676,1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626,7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59 637,8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763" y="0"/>
            <a:ext cx="9144000" cy="411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Лекарственное обеспечение населения Архангельской области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7256" y="548680"/>
            <a:ext cx="8719239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роблемы в сфере льготного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лекарственного обеспечения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63" y="1412776"/>
            <a:ext cx="6825385" cy="15529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финансовых средств на лекарственное обеспечение граждан в рамках Федерального закона от 17 июля 1999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178-ФЗ «О государственной социальной помощи» (далее – Федеральный закон №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178-ФЗ).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учетом выделенных субвенций и трансфертов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льготника ориентировочно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приходится 918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в месяц при том, что право на лекарственную составляющую набора социальных услуг сохраняют за собой граждане, страдающие заболеваниями, требующими дорогостоящей комплексной лекарственной терапии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216" y="3212976"/>
            <a:ext cx="6833072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Дублирование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 по лекарственному обеспечению отдельных групп населения согласно Федеральному закону № 178-ФЗ и постановлению Правительства Российской Федерации от 30 июля 1994 года № 890 «О государственной поддержке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 (далее – постановление № 890)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8009" y="4797152"/>
            <a:ext cx="6833072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расходов бюджета Архангельской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в связи с необходимостью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 пациентов дорогостоящими препаратами, не включенными в перечни лекарственных препаратов, отпускаемых в рамках реализации Федерального закона № 178-ФЗ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«7 нозологий» (ревматоидный артрит, хронический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миелолейкоз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множественная миелома, трансплантация органов, «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орфанные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заболевания)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2" y="0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Лекарственное обеспечение населения Архангельской области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ww.yugopolis.ru/data/mediadb/2383/0000/0191/191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1335" y="3140968"/>
            <a:ext cx="1466916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cobra.lv/_pu/11/02705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1335" y="1412776"/>
            <a:ext cx="14669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51.img-preis.de/172416/Kommunikation/Buerobedarf/Citizen-CDC-112-Tischrechner-12-stell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1335" y="4869160"/>
            <a:ext cx="1485875" cy="14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05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низ 14"/>
          <p:cNvSpPr/>
          <p:nvPr/>
        </p:nvSpPr>
        <p:spPr>
          <a:xfrm>
            <a:off x="4320929" y="1130078"/>
            <a:ext cx="484632" cy="27736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6781" y="260648"/>
            <a:ext cx="8352928" cy="864096"/>
          </a:xfrm>
          <a:prstGeom prst="roundRect">
            <a:avLst>
              <a:gd name="adj" fmla="val 955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Разъяснительные мероприятия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50"/>
          <a:stretch/>
        </p:blipFill>
        <p:spPr bwMode="auto">
          <a:xfrm>
            <a:off x="403871" y="1546123"/>
            <a:ext cx="8358261" cy="50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371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7257" y="548680"/>
            <a:ext cx="8719239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решения обозначенных проблем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1215" y="1268760"/>
            <a:ext cx="6825385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ассмотреть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 увеличения размера финансовых  средств, направленных на  оказание  социальной услуги  по обеспечению в соответствии со  стандартами медицинской помощи по  рецептам врача (фельдшера) необходимыми лекарственными препаратами,  изделиями медицинской назначения, а также специализированными продуктами лечебного питания для детей-инвалидов,  предоставляемой в соответствии с Федеральным законом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№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178-ФЗ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636912"/>
            <a:ext cx="6833072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странить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дублирование льгот по лекарственному обеспечению путем внесения изменений в постановление Правительства Российской Федерации от 30 июля 1994 года № 890 «О государственной поддержке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 в части финансирования обязательств по обеспечению лекарственными препаратами по рецептам врачей бесплатно различных групп населения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856" y="4005064"/>
            <a:ext cx="6833072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асширить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высокозатратных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нозологий, лечение которых осуществляется за счет средств федерального бюджета, путем включения ревматоидного артрита, системных заболеваний соединительной ткани, онкологических, психических, заболеваний, а также перечень  закупаемых за счет средств федерального бюджета лекарственных препаратов, предназначенных для лечения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высокозатратных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нозологий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2" y="0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Лекарственное обеспечение населения Архангельской области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74362" y="1254746"/>
            <a:ext cx="1529414" cy="1696945"/>
          </a:xfrm>
          <a:prstGeom prst="roundRect">
            <a:avLst>
              <a:gd name="adj" fmla="val 16670"/>
            </a:avLst>
          </a:prstGeom>
          <a:blipFill rotWithShape="1">
            <a:blip r:embed="rId2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pic>
        <p:nvPicPr>
          <p:cNvPr id="22530" name="Picture 2" descr="http://www.pravmir.ru/wp-content/uploads/2013/07/recep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438" y="3217354"/>
            <a:ext cx="143323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31216" y="5229200"/>
            <a:ext cx="6833072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нести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в Федеральный закон от 21 ноября 2011 года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323-ФЗ «Об основах охраны здоровья граждан в Российской Федерации», в части возложения на федеральные органы государственной власти в сфере охраны здоровья полномочий по обеспечению граждан лекарственными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препаратами (особенно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дорогостоящими) для лечения заболеваний, включенных в перечень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жизнеугрожающих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хронических прогрессирующих редких (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орфанных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заболеваний, приводящих к сокращению продолжительности жизни гражданина или инвалидности</a:t>
            </a:r>
          </a:p>
        </p:txBody>
      </p:sp>
      <p:pic>
        <p:nvPicPr>
          <p:cNvPr id="11" name="Picture 2" descr="http://buyreklama.ru/moskva/photos/25350931/8b869ac7f0e47b1097d4b1ba6a5fb04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0086" y="5135488"/>
            <a:ext cx="1579935" cy="13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8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123794" y="620688"/>
            <a:ext cx="885831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Общественный совет при министерстве здравоохранения Архангельской области</a:t>
            </a: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2564904"/>
            <a:ext cx="3384376" cy="3800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формирования независимой системы оценки качества работы государственных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медицинских организаций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и защиты прав пациентов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310634" y="2564904"/>
            <a:ext cx="484632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2" y="0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Государственно-общественное управление в сфере охраны здоровья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smmarcel.pl/userfiles/image/article/b_pre_4f83dec1e8c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5076825" cy="39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75656" y="3645024"/>
            <a:ext cx="2880320" cy="648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17463" algn="just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5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 общественный совет входят представители 30 общественных организаций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17463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369" y="3068960"/>
            <a:ext cx="8569325" cy="44275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	</a:t>
            </a:r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323528" y="1628800"/>
            <a:ext cx="7902575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2075" indent="1588">
              <a:buClr>
                <a:srgbClr val="FFFFFF"/>
              </a:buClr>
              <a:buFont typeface="Georgia" pitchFamily="18" charset="0"/>
              <a:buNone/>
              <a:defRPr/>
            </a:pP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34975" indent="-342900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пациентом права выбора медицинских организаций и повышение удовлетворенности их работой;</a:t>
            </a:r>
          </a:p>
          <a:p>
            <a:pPr marL="263525" indent="-171450"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34975" indent="-342900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качества и доступности медицинской помощи для населения;</a:t>
            </a:r>
          </a:p>
          <a:p>
            <a:pPr marL="263525" indent="-171450"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34975" indent="-342900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улучшение информированности потребителей о качестве работы  государственных медицинских организаций Архангельской области;</a:t>
            </a:r>
          </a:p>
          <a:p>
            <a:pPr marL="263525" indent="-171450"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34975" indent="-342900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стимулирование повышения качества работы государственных медицинских организаций Архангельской области;</a:t>
            </a:r>
          </a:p>
          <a:p>
            <a:pPr marL="263525" indent="-171450"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34975" indent="-342900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качества работы государственных медицинских организаций Архангельской области и формирование рейтингов их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</a:t>
            </a:r>
            <a:endParaRPr lang="ru-RU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152369" y="260648"/>
            <a:ext cx="885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Основные цели независимой системы оценки </a:t>
            </a:r>
            <a:b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качества работы государственных </a:t>
            </a:r>
            <a:b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медицинских организаций 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4074885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 txBox="1">
            <a:spLocks/>
          </p:cNvSpPr>
          <p:nvPr/>
        </p:nvSpPr>
        <p:spPr bwMode="auto">
          <a:xfrm>
            <a:off x="236957" y="548680"/>
            <a:ext cx="8858312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Общественные советы при государственных медицинских организациях Архангельской области</a:t>
            </a:r>
          </a:p>
          <a:p>
            <a:pPr marL="365125" indent="-255588" algn="ctr">
              <a:buFont typeface="Arial" charset="0"/>
              <a:buNone/>
              <a:defRPr/>
            </a:pP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427" y="4941168"/>
            <a:ext cx="8771741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настоящее время общественные советы созданы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государственных медицинских организациях Архангельской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2" y="0"/>
            <a:ext cx="9144000" cy="411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Государственно-общественное управление в сфере охраны здоровья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ura.ru/images/news/upload/news/169/179/1052169179/426c0351a203752cda194aa318e7a6d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97" y="1628800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55976" y="1700808"/>
            <a:ext cx="4248471" cy="27363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призван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реализации прав граждан в сфере обеспечения качества и доступности медицинской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6501" y="5877272"/>
            <a:ext cx="8771741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общественные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советы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созданы в: ГБУЗ АО «Архангельская стоматологическая поликлиника №1», ГБУЗ АО «Коношская центральная районная больница», ГБУЗ АО «Северодвинская городская больница № 2 скорой медицинской помощи», ГБУЗ АО «Северодвинская городская поликлиника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Ягры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ГБУЗ АО «Шенкурская центральная районная больница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им.Н.Н.Приорова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ГБУЗ АО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Яренская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центральная районная больница»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1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ПРЕДЛОЖЕНИЯ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проект рекомендаций депутатских слушаний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Правительству Архангельской области: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Продолжить работу по разработке и осуществлению мер по обеспечению комплексного социально-экономического развития Архангельской области в сфере охраны здоровья и по защите прав человека и гражданина в сфере охраны здоровья.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Архангельскому областному Собранию депутатов: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Депутатам областного Собрания, при осуществлении деятельности в избирательных округах, принимать непосредственное участие в информировании населения муниципальных образований Архангельской области о положениях областного закона.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2.2. В ходе исполнения областного бюджета рассмотреть возможность увеличения финансирования сферы охраны здоровья в Архангельской области.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2.3. Обеспечить контроль за выполнением рекомендаций депутатских слушаний на тему: «Об исполнении областного закона от  18 марта 2013 года № 629-38-ОЗ «О реализации государственных полномочий Архангельской области в сфере охраны здоровья граждан».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Министерству здравоохранения Архангельской области: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3.1. Продолжить работу по развитию государственно-частного партнерства.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3.2. Продолжить участие в проведении исследования в области нормирования труда в здравоохранении на пилотных площадках.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3.3. Усовершенствовать и продолжить подготовку молодых специалистов на условиях целевого обучения, а также за счет средств областного бюджета.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3.4. Обеспечить создание эффективной системы независимой оценки качества работы государственных медицинских организаций Архангельской области  с привлечением общественных организаций.</a:t>
            </a: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287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ПРЕДЛОЖЕНИЯ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проект рекомендаций депутатских слушаний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. Председателям представительных органов, главам муниципальных образований: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4.1. Обеспечить создание условий для оказания медицинской помощи населению на территории муниципального образования в соответствии с территориальной программой государственных гарантий оказания гражданам Российской Федерации бесплатной медицинской помощи.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4.2. Обеспечить создание благоприятных условий для привлечения медицинских и фармацевтических работников к работе в медицинских организациях, расположенных на территории соответствующего муниципального образования, в целях устранения дефицита медицинских кадров в соответствующем муниципальном образовании, в том числе: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проводить активную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работу с выпускниками общеобразовательных школ муниципального образования с целью формирования у молодежи мотивации к обучению в образовательных учреждениях высшего и среднего профессионального образования в сфере здравоохранения и последующего возвращения для работы по месту жительства;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предусмотреть оказание дополнительных мер социальной поддержки студентам-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целевикам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, интернам/ординаторам, заключившим договор с государственной медицинской организацией Архангельской области в части доплаты к стипендии, проезда к месту практики, проживания в общежитии, выплаты «подъемных» молодым специалистам;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принять необходимые меры по обеспечению медицинских работников жилыми помещениями муниципального специализированного жилищного фонда в соответствии с жилищным законодательством Российской Федерации.</a:t>
            </a:r>
          </a:p>
          <a:p>
            <a:pPr algn="just"/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5. Руководителям государственных медицинских организаций Архангельской области: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5.1. Осуществлять активное взаимодействие с главами муниципальных образований по вопросам охраны здоровья.</a:t>
            </a:r>
          </a:p>
          <a:p>
            <a:pPr marL="0" indent="0" algn="just">
              <a:buNone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5.2. Активно взаимодействовать с образовательными организациями высшего и среднего образования в части заключения договоров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о целевом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обучении со студентами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предвыпускных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и выпускных курсов, предусмотрев в договорах возможность дополнительной социальной поддержки со стороны медицинской организации; в том числе в части доплаты к стипендии, проезда к месту практики, проживания в общежитии как во время преддипломной подготовки, так и во время обучения в интернатуре и ординатуре.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72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Благодарю за внимание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30274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ltGray">
          <a:xfrm>
            <a:off x="107504" y="1556792"/>
            <a:ext cx="8856983" cy="51125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действия областного закона в него вносились изменения следующими нормативными актами*: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от 02 июля 2013 года № 704-41-ОЗ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от 02 июля 2013 года № 713-41-ОЗ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от 17 октября 2013 года № 13-2-ОЗ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от 22 ноября 2013 года № 47-3-ОЗ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от 19 декабря 2013 года №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71-4-ОЗ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- более подробная информация об изменениях в областном законе приведена в раздаточном материале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8529" y="260648"/>
            <a:ext cx="828680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усовершенствованию областного закона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5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ltGray">
          <a:xfrm>
            <a:off x="395536" y="1412776"/>
            <a:ext cx="8496942" cy="47525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 defTabSz="72000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Правительством Архангельской области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принятием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25 ноября 2013 года № 317-ФЗ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 законопроект, предусматривающий внесение изменений в областной закон (планируется на 6 сессию). </a:t>
            </a:r>
          </a:p>
          <a:p>
            <a:pPr algn="just" defTabSz="720000"/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2000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Законопроектом предлагается дополнить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полномочия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в сфере охраны здоровья:</a:t>
            </a:r>
          </a:p>
          <a:p>
            <a:pPr algn="just" defTabSz="72000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организации проведения медицинских экспертиз, медицинских осмотров и медицинских освидетельствований в государственных медицинских организациях Архангельской области;</a:t>
            </a:r>
          </a:p>
          <a:p>
            <a:pPr algn="just" defTabSz="72000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установлению порядка организации оказания первичной медико-санитарной помощи в экстренной и неотложной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формах;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2000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размещению на своем официальном сайте в информационно-телекоммуникационной сети «Интернет» тарифов на оплату медицинской помощи по обязательному медицинскому страхованию, а также утвержденной территориальной программы обязательного медицинского страхования;</a:t>
            </a:r>
          </a:p>
          <a:p>
            <a:pPr algn="just" defTabSz="720000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56" y="116632"/>
            <a:ext cx="828680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усовершенствованию областного закона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1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148478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</a:p>
          <a:p>
            <a:pPr algn="ctr"/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-27384"/>
            <a:ext cx="914400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государственной власти в сфере охраны здоровья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6862" y="702592"/>
            <a:ext cx="8674471" cy="422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Нормирование труда в здравоохранении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przrf.ru/upload/imagelib/1.4.__Trudovie_otnosheniya/1.4.4.__Kadrovoe_regulirovanie/13.09.2013_NormTrud_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5252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862" y="1412776"/>
            <a:ext cx="5787306" cy="46166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здравоохранения 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определило министерство здравоохранения Архангельской области пилотной площадкой для проведения  исследований в области  нормирования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здравоохранении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проводимые Министерством здравоохранения Российской Федерации включают в себя разработку новых нормативов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нагрузки для врачебного персонала в поликлиниках и стационарах,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разработку новых штатных нормативов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врачей и среднего медицинского персонала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дифференцированого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различных типов медицинских организаций с учетом объемов, видов оказываемой медицинской помощи, оснащения оборудованием и уровня информатизации лечебно-диагностического процесса и т.д.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Архангельской области расчет нагрузки путем проведения  хронометража времени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осуществляется в: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ГБУЗ АО «Архангельская городская поликлиника № 1»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ГБУЗ АО «Архангельская городская детская поликлиника»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ГБУЗ АО «Вельская центральная районная больница»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4" name="Picture 4" descr="http://www.etoro.com/blog/wp-content/uploads/2012/09/market-research-survey-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112" y="1340768"/>
            <a:ext cx="2480346" cy="22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04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04466"/>
            <a:ext cx="5658449" cy="576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по стабилизации кадровой ситуации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900278551"/>
              </p:ext>
            </p:extLst>
          </p:nvPr>
        </p:nvGraphicFramePr>
        <p:xfrm>
          <a:off x="-396551" y="656419"/>
          <a:ext cx="10260632" cy="597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0" y="1142749"/>
            <a:ext cx="246784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Молодым специалистам установлена выплата в размере не менее 20% оклада, сроком на 3 года</a:t>
            </a:r>
          </a:p>
          <a:p>
            <a:endParaRPr lang="ru-RU" sz="1200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1357" y="3663027"/>
            <a:ext cx="2376488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конкурсы профессионального мастерства,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форум «Ярмарка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вакансий»,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конференции, съезды врачей и средних медицинских работников,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межрайонный день фельдшера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награждение государственными  ведомственными наградами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25579" y="2560353"/>
            <a:ext cx="234844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служебных  жилых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помещений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медицинских работников  </a:t>
            </a:r>
          </a:p>
          <a:p>
            <a:pPr algn="just"/>
            <a:endParaRPr lang="ru-RU" sz="1400" dirty="0">
              <a:latin typeface="Calibri" pitchFamily="34" charset="0"/>
              <a:cs typeface="Arial" charset="0"/>
            </a:endParaRPr>
          </a:p>
        </p:txBody>
      </p:sp>
      <p:pic>
        <p:nvPicPr>
          <p:cNvPr id="36870" name="Picture 4" descr="C:\Users\tret'yakoveu\Desktop\доклад сзфо new\1\doctor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8588" y="3297238"/>
            <a:ext cx="11382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5"/>
          <p:cNvSpPr txBox="1">
            <a:spLocks noChangeArrowheads="1"/>
          </p:cNvSpPr>
          <p:nvPr/>
        </p:nvSpPr>
        <p:spPr bwMode="auto">
          <a:xfrm>
            <a:off x="5295069" y="928450"/>
            <a:ext cx="3233811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Единовременные компенсационные выплаты в сельских населенных пунктах и рабочих поселках в размере 1 млн. 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.(в 2012-2013 годах выплаты предоставлены 81 чел.). В 2014 году проект продолжается, в планах заключить 54 договора.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TextBox 14"/>
          <p:cNvSpPr txBox="1">
            <a:spLocks noChangeArrowheads="1"/>
          </p:cNvSpPr>
          <p:nvPr/>
        </p:nvSpPr>
        <p:spPr bwMode="auto">
          <a:xfrm>
            <a:off x="5148263" y="5818188"/>
            <a:ext cx="35274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улучшение кадровой ситуации ,повышение квалификации медицинских работников </a:t>
            </a:r>
          </a:p>
          <a:p>
            <a:pPr eaLnBrk="0" hangingPunct="0"/>
            <a:r>
              <a:rPr lang="ru-RU" sz="1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 создание системы мотивации их к качественному труду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0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36873" name="TextBox 1"/>
          <p:cNvSpPr txBox="1">
            <a:spLocks noChangeArrowheads="1"/>
          </p:cNvSpPr>
          <p:nvPr/>
        </p:nvSpPr>
        <p:spPr bwMode="auto">
          <a:xfrm>
            <a:off x="2566424" y="1052736"/>
            <a:ext cx="245181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2013 году – 51 средний мед. работник получил выплаты в размере 48 тыс. рублей на человека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4" name="TextBox 2"/>
          <p:cNvSpPr txBox="1">
            <a:spLocks noChangeArrowheads="1"/>
          </p:cNvSpPr>
          <p:nvPr/>
        </p:nvSpPr>
        <p:spPr bwMode="auto">
          <a:xfrm>
            <a:off x="6493882" y="2636912"/>
            <a:ext cx="254479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Целевое обучение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студентов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СГМУ, в том числе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счет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средств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областного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– 36 чел.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5" name="TextBox 3"/>
          <p:cNvSpPr txBox="1">
            <a:spLocks noChangeArrowheads="1"/>
          </p:cNvSpPr>
          <p:nvPr/>
        </p:nvSpPr>
        <p:spPr bwMode="auto">
          <a:xfrm>
            <a:off x="6863089" y="3771617"/>
            <a:ext cx="208890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Доплата к стипендии студентам,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обучающимся на условиях целевой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контрактной подготовки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-27384"/>
            <a:ext cx="914400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государственной власти в сфере охраны здоровья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4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-27384"/>
            <a:ext cx="914400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государственной власти в сфере охраны здоровья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1766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5341899"/>
              </p:ext>
            </p:extLst>
          </p:nvPr>
        </p:nvGraphicFramePr>
        <p:xfrm>
          <a:off x="359532" y="1124744"/>
          <a:ext cx="8424936" cy="569415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656672"/>
                <a:gridCol w="4112080"/>
                <a:gridCol w="165618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учреждение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выделенных квартир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223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Холмогорский район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«Холмогорская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«Холмогорское»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«Ломоносовское»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Шенкурский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«Шенкурская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7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Котлас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«Котласская ЦГБ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им. святителя Луки (В.Ф. Войно-Ясенецкого)»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ГАУЗ АО «Котласская ГСП»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«Котласский дом ребенка»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«Котласский психоневрологический диспансер»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Коряжма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Коряжемская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ГАУЗ 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Коряжемская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Каргопольский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Каргопольская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Устьянский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Устьянская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Октябрьское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«Бестужево»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Киземское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Шангальское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Коношский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«Коношская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Онежский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«Онежская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Вилегодский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«Ильинская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Лешуконский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Лешуконская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Мезенский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«Мезенская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Красноборский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Красноборская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Красноборское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Черевковское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«Куликовское»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Плесецкий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Плесецкая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«Вельская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Ленский район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Яренская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0" y="486568"/>
            <a:ext cx="8971333" cy="566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предоставленных жилых помещениях для медицинских работников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6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-36513" y="386433"/>
            <a:ext cx="914400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Целевая подготовка специалистов</a:t>
            </a:r>
          </a:p>
        </p:txBody>
      </p:sp>
      <p:graphicFrame>
        <p:nvGraphicFramePr>
          <p:cNvPr id="205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6597900"/>
              </p:ext>
            </p:extLst>
          </p:nvPr>
        </p:nvGraphicFramePr>
        <p:xfrm>
          <a:off x="179512" y="1157584"/>
          <a:ext cx="4565650" cy="5079728"/>
        </p:xfrm>
        <a:graphic>
          <a:graphicData uri="http://schemas.openxmlformats.org/presentationml/2006/ole">
            <p:oleObj spid="_x0000_s10306" r:id="rId4" imgW="4566300" imgH="5432007" progId="Excel.Sheet.8">
              <p:embed/>
            </p:oleObj>
          </a:graphicData>
        </a:graphic>
      </p:graphicFrame>
      <p:graphicFrame>
        <p:nvGraphicFramePr>
          <p:cNvPr id="205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39787"/>
              </p:ext>
            </p:extLst>
          </p:nvPr>
        </p:nvGraphicFramePr>
        <p:xfrm>
          <a:off x="4441825" y="1146175"/>
          <a:ext cx="4781550" cy="4947121"/>
        </p:xfrm>
        <a:graphic>
          <a:graphicData uri="http://schemas.openxmlformats.org/presentationml/2006/ole">
            <p:oleObj spid="_x0000_s10307" r:id="rId5" imgW="4779678" imgH="5432007" progId="Excel.Sheet.8">
              <p:embed/>
            </p:oleObj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547813" y="836613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2012 год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940425" y="847725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2013 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-27384"/>
            <a:ext cx="914400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Полномочия органов государственной власти в сфере охраны здоровья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30932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 - в договор включено условие о выплате молодым специалистом неустойки в случае неисполнения обязательств по прибытию к месту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5741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3494</TotalTime>
  <Words>4132</Words>
  <Application>Microsoft Office PowerPoint</Application>
  <PresentationFormat>Экран (4:3)</PresentationFormat>
  <Paragraphs>513</Paragraphs>
  <Slides>36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Лист Microsoft Office Excel 97-2003</vt:lpstr>
      <vt:lpstr>Диаграмма</vt:lpstr>
      <vt:lpstr>Об исполнении областного закона            от  18 марта 2013 года № 629-38-ОЗ          «О реализации государственных полномочий Архангельской области в сфере охраны здоровья граждан»</vt:lpstr>
      <vt:lpstr>Слайд 2</vt:lpstr>
      <vt:lpstr>Слайд 3</vt:lpstr>
      <vt:lpstr>Слайд 4</vt:lpstr>
      <vt:lpstr>Слайд 5</vt:lpstr>
      <vt:lpstr>Слайд 6</vt:lpstr>
      <vt:lpstr>Меры по стабилизации кадровой ситуации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Полномочия органов местного самоуправления в сфере охраны здоровья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Заболеваемость туберкулезом и смертность от инфекции в гражданском секторе Архангельской области в 1991-2013 гг.  (на 100 000 населения)</vt:lpstr>
      <vt:lpstr>Слайд 26</vt:lpstr>
      <vt:lpstr>Слайд 27</vt:lpstr>
      <vt:lpstr> Лекарственное обеспечение при оказании амбулаторной медицинской помощи  </vt:lpstr>
      <vt:lpstr>Слайд 29</vt:lpstr>
      <vt:lpstr>Слайд 30</vt:lpstr>
      <vt:lpstr>Слайд 31</vt:lpstr>
      <vt:lpstr>Слайд 32</vt:lpstr>
      <vt:lpstr>Слайд 33</vt:lpstr>
      <vt:lpstr>ПРЕДЛОЖЕНИЯ в проект рекомендаций депутатских слушаний </vt:lpstr>
      <vt:lpstr>ПРЕДЛОЖЕНИЯ в проект рекомендаций депутатских слушаний </vt:lpstr>
      <vt:lpstr>Слайд 36</vt:lpstr>
    </vt:vector>
  </TitlesOfParts>
  <Company>mmc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T134</dc:creator>
  <cp:lastModifiedBy>Рыжкова Елена Викторовна</cp:lastModifiedBy>
  <cp:revision>373</cp:revision>
  <cp:lastPrinted>2014-02-12T08:25:13Z</cp:lastPrinted>
  <dcterms:created xsi:type="dcterms:W3CDTF">2013-03-11T09:40:18Z</dcterms:created>
  <dcterms:modified xsi:type="dcterms:W3CDTF">2014-02-18T11:52:08Z</dcterms:modified>
</cp:coreProperties>
</file>